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69" r:id="rId3"/>
    <p:sldId id="258" r:id="rId4"/>
    <p:sldId id="257" r:id="rId5"/>
    <p:sldId id="259" r:id="rId6"/>
    <p:sldId id="260" r:id="rId7"/>
    <p:sldId id="261" r:id="rId8"/>
    <p:sldId id="262" r:id="rId9"/>
    <p:sldId id="268" r:id="rId10"/>
    <p:sldId id="263" r:id="rId11"/>
    <p:sldId id="264" r:id="rId12"/>
    <p:sldId id="265" r:id="rId13"/>
    <p:sldId id="266" r:id="rId14"/>
    <p:sldId id="267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nva Sans Bold" panose="020B0604020202020204" charset="0"/>
      <p:regular r:id="rId21"/>
    </p:embeddedFont>
    <p:embeddedFont>
      <p:font typeface="Inter" panose="020B0604020202020204" charset="0"/>
      <p:regular r:id="rId22"/>
    </p:embeddedFont>
    <p:embeddedFont>
      <p:font typeface="Inter Bold" panose="020B0604020202020204" charset="0"/>
      <p:regular r:id="rId23"/>
    </p:embeddedFont>
    <p:embeddedFont>
      <p:font typeface="Poppins" panose="00000500000000000000" pitchFamily="2" charset="-18"/>
      <p:regular r:id="rId24"/>
      <p:bold r:id="rId25"/>
      <p:italic r:id="rId26"/>
      <p:boldItalic r:id="rId27"/>
    </p:embeddedFont>
    <p:embeddedFont>
      <p:font typeface="Poppins Bold" panose="00000800000000000000" charset="-18"/>
      <p:regular r:id="rId28"/>
      <p:bold r:id="rId29"/>
    </p:embeddedFont>
    <p:embeddedFont>
      <p:font typeface="Raleway Bold" panose="020B0604020202020204" charset="-18"/>
      <p:regular r:id="rId30"/>
      <p:bold r:id="rId31"/>
    </p:embeddedFont>
    <p:embeddedFont>
      <p:font typeface="Raleway Heavy" panose="020B0604020202020204" charset="-18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8" d="100"/>
          <a:sy n="78" d="100"/>
        </p:scale>
        <p:origin x="658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33D4D-BBF0-4082-85B7-FB1B5B7CDFA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DEF99-61CE-4457-AA2B-D72BDFA57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10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DEF99-61CE-4457-AA2B-D72BDFA577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48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DEF99-61CE-4457-AA2B-D72BDFA577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9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jpeg"/><Relationship Id="rId7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.jpeg"/><Relationship Id="rId7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sv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oEnnDerOgw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2.sv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18" y="0"/>
            <a:ext cx="12006249" cy="10291111"/>
          </a:xfrm>
          <a:custGeom>
            <a:avLst/>
            <a:gdLst/>
            <a:ahLst/>
            <a:cxnLst/>
            <a:rect l="l" t="t" r="r" b="b"/>
            <a:pathLst>
              <a:path w="12006249" h="10452951">
                <a:moveTo>
                  <a:pt x="0" y="0"/>
                </a:moveTo>
                <a:lnTo>
                  <a:pt x="12006249" y="0"/>
                </a:lnTo>
                <a:lnTo>
                  <a:pt x="12006249" y="10452951"/>
                </a:lnTo>
                <a:lnTo>
                  <a:pt x="0" y="10452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173" r="-730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223485" y="-161841"/>
            <a:ext cx="6244856" cy="10452951"/>
            <a:chOff x="0" y="0"/>
            <a:chExt cx="1644736" cy="27530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44736" cy="2753040"/>
            </a:xfrm>
            <a:custGeom>
              <a:avLst/>
              <a:gdLst/>
              <a:ahLst/>
              <a:cxnLst/>
              <a:rect l="l" t="t" r="r" b="b"/>
              <a:pathLst>
                <a:path w="1644736" h="2753040">
                  <a:moveTo>
                    <a:pt x="0" y="0"/>
                  </a:moveTo>
                  <a:lnTo>
                    <a:pt x="1644736" y="0"/>
                  </a:lnTo>
                  <a:lnTo>
                    <a:pt x="1644736" y="2753040"/>
                  </a:lnTo>
                  <a:lnTo>
                    <a:pt x="0" y="2753040"/>
                  </a:lnTo>
                  <a:close/>
                </a:path>
              </a:pathLst>
            </a:custGeom>
            <a:gradFill rotWithShape="1">
              <a:gsLst>
                <a:gs pos="0">
                  <a:srgbClr val="FBF0CE">
                    <a:alpha val="0"/>
                  </a:srgbClr>
                </a:gs>
                <a:gs pos="50000">
                  <a:srgbClr val="FFFFFF">
                    <a:alpha val="53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44736" cy="2791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3571993" y="3143279"/>
            <a:ext cx="109306" cy="7520470"/>
            <a:chOff x="0" y="0"/>
            <a:chExt cx="25816" cy="17761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816" cy="1776190"/>
            </a:xfrm>
            <a:custGeom>
              <a:avLst/>
              <a:gdLst/>
              <a:ahLst/>
              <a:cxnLst/>
              <a:rect l="l" t="t" r="r" b="b"/>
              <a:pathLst>
                <a:path w="25816" h="1776190">
                  <a:moveTo>
                    <a:pt x="0" y="0"/>
                  </a:moveTo>
                  <a:lnTo>
                    <a:pt x="25816" y="0"/>
                  </a:lnTo>
                  <a:lnTo>
                    <a:pt x="25816" y="1776190"/>
                  </a:lnTo>
                  <a:lnTo>
                    <a:pt x="0" y="1776190"/>
                  </a:lnTo>
                  <a:close/>
                </a:path>
              </a:pathLst>
            </a:custGeom>
            <a:solidFill>
              <a:srgbClr val="075A8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5816" cy="1814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761131">
            <a:off x="422727" y="3163233"/>
            <a:ext cx="8004291" cy="8229600"/>
          </a:xfrm>
          <a:custGeom>
            <a:avLst/>
            <a:gdLst/>
            <a:ahLst/>
            <a:cxnLst/>
            <a:rect l="l" t="t" r="r" b="b"/>
            <a:pathLst>
              <a:path w="8004291" h="8229600">
                <a:moveTo>
                  <a:pt x="0" y="0"/>
                </a:moveTo>
                <a:lnTo>
                  <a:pt x="8004291" y="0"/>
                </a:lnTo>
                <a:lnTo>
                  <a:pt x="80042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4000"/>
            </a:blip>
            <a:stretch>
              <a:fillRect l="-8865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0907" y="2526408"/>
            <a:ext cx="8165072" cy="9972565"/>
          </a:xfrm>
          <a:custGeom>
            <a:avLst/>
            <a:gdLst/>
            <a:ahLst/>
            <a:cxnLst/>
            <a:rect l="l" t="t" r="r" b="b"/>
            <a:pathLst>
              <a:path w="8165072" h="9972565">
                <a:moveTo>
                  <a:pt x="0" y="0"/>
                </a:moveTo>
                <a:lnTo>
                  <a:pt x="8165072" y="0"/>
                </a:lnTo>
                <a:lnTo>
                  <a:pt x="8165072" y="9972565"/>
                </a:lnTo>
                <a:lnTo>
                  <a:pt x="0" y="9972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195" r="-4578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36494" y="452605"/>
            <a:ext cx="3522265" cy="893788"/>
          </a:xfrm>
          <a:custGeom>
            <a:avLst/>
            <a:gdLst/>
            <a:ahLst/>
            <a:cxnLst/>
            <a:rect l="l" t="t" r="r" b="b"/>
            <a:pathLst>
              <a:path w="3522265" h="893788">
                <a:moveTo>
                  <a:pt x="0" y="0"/>
                </a:moveTo>
                <a:lnTo>
                  <a:pt x="3522266" y="0"/>
                </a:lnTo>
                <a:lnTo>
                  <a:pt x="3522266" y="893788"/>
                </a:lnTo>
                <a:lnTo>
                  <a:pt x="0" y="893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64268" y="9368765"/>
            <a:ext cx="7712985" cy="620920"/>
          </a:xfrm>
          <a:custGeom>
            <a:avLst/>
            <a:gdLst/>
            <a:ahLst/>
            <a:cxnLst/>
            <a:rect l="l" t="t" r="r" b="b"/>
            <a:pathLst>
              <a:path w="7712985" h="620920">
                <a:moveTo>
                  <a:pt x="0" y="0"/>
                </a:moveTo>
                <a:lnTo>
                  <a:pt x="7712985" y="0"/>
                </a:lnTo>
                <a:lnTo>
                  <a:pt x="7712985" y="620920"/>
                </a:lnTo>
                <a:lnTo>
                  <a:pt x="0" y="6209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017858" y="3476980"/>
            <a:ext cx="11031811" cy="3371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10"/>
              </a:lnSpc>
            </a:pPr>
            <a:r>
              <a:rPr lang="en-US" sz="6202" b="1" dirty="0">
                <a:solidFill>
                  <a:srgbClr val="FF751F"/>
                </a:solidFill>
                <a:latin typeface="Raleway Heavy"/>
                <a:ea typeface="Raleway Heavy"/>
                <a:cs typeface="Raleway Heavy"/>
                <a:sym typeface="Raleway Heavy"/>
              </a:rPr>
              <a:t>IOT PODPRTO EKSPERIMENTALNO RAZISKOVANJE OKOLJSKEGA ODTISA TURIZMA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13B588B5-5573-4437-BBF4-F9D710F79285}"/>
              </a:ext>
            </a:extLst>
          </p:cNvPr>
          <p:cNvSpPr txBox="1"/>
          <p:nvPr/>
        </p:nvSpPr>
        <p:spPr>
          <a:xfrm>
            <a:off x="11468341" y="7349676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/>
              <a:t>Klara Čalušić,</a:t>
            </a:r>
          </a:p>
          <a:p>
            <a:pPr algn="ctr"/>
            <a:r>
              <a:rPr lang="sl-SI" b="1" dirty="0"/>
              <a:t>Fakulteta za turistične študije - Turistica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56798" y="0"/>
            <a:ext cx="14120120" cy="10287000"/>
          </a:xfrm>
          <a:custGeom>
            <a:avLst/>
            <a:gdLst/>
            <a:ahLst/>
            <a:cxnLst/>
            <a:rect l="l" t="t" r="r" b="b"/>
            <a:pathLst>
              <a:path w="14120120" h="10360638">
                <a:moveTo>
                  <a:pt x="0" y="0"/>
                </a:moveTo>
                <a:lnTo>
                  <a:pt x="14120120" y="0"/>
                </a:lnTo>
                <a:lnTo>
                  <a:pt x="14120120" y="10360638"/>
                </a:lnTo>
                <a:lnTo>
                  <a:pt x="0" y="10360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7152038" y="0"/>
            <a:ext cx="6244856" cy="10287000"/>
            <a:chOff x="0" y="0"/>
            <a:chExt cx="1644736" cy="27530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44736" cy="2753040"/>
            </a:xfrm>
            <a:custGeom>
              <a:avLst/>
              <a:gdLst/>
              <a:ahLst/>
              <a:cxnLst/>
              <a:rect l="l" t="t" r="r" b="b"/>
              <a:pathLst>
                <a:path w="1644736" h="2753040">
                  <a:moveTo>
                    <a:pt x="0" y="0"/>
                  </a:moveTo>
                  <a:lnTo>
                    <a:pt x="1644736" y="0"/>
                  </a:lnTo>
                  <a:lnTo>
                    <a:pt x="1644736" y="2753040"/>
                  </a:lnTo>
                  <a:lnTo>
                    <a:pt x="0" y="2753040"/>
                  </a:lnTo>
                  <a:close/>
                </a:path>
              </a:pathLst>
            </a:custGeom>
            <a:gradFill rotWithShape="1">
              <a:gsLst>
                <a:gs pos="0">
                  <a:srgbClr val="FBF0CE">
                    <a:alpha val="0"/>
                  </a:srgbClr>
                </a:gs>
                <a:gs pos="50000">
                  <a:srgbClr val="FFFFFF">
                    <a:alpha val="53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44736" cy="2791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1605" y="2068170"/>
            <a:ext cx="9122253" cy="1590039"/>
            <a:chOff x="0" y="0"/>
            <a:chExt cx="2402569" cy="4187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02569" cy="418776"/>
            </a:xfrm>
            <a:custGeom>
              <a:avLst/>
              <a:gdLst/>
              <a:ahLst/>
              <a:cxnLst/>
              <a:rect l="l" t="t" r="r" b="b"/>
              <a:pathLst>
                <a:path w="2402569" h="418776">
                  <a:moveTo>
                    <a:pt x="48375" y="0"/>
                  </a:moveTo>
                  <a:lnTo>
                    <a:pt x="2354194" y="0"/>
                  </a:lnTo>
                  <a:cubicBezTo>
                    <a:pt x="2380911" y="0"/>
                    <a:pt x="2402569" y="21658"/>
                    <a:pt x="2402569" y="48375"/>
                  </a:cubicBezTo>
                  <a:lnTo>
                    <a:pt x="2402569" y="370401"/>
                  </a:lnTo>
                  <a:cubicBezTo>
                    <a:pt x="2402569" y="383231"/>
                    <a:pt x="2397472" y="395535"/>
                    <a:pt x="2388400" y="404607"/>
                  </a:cubicBezTo>
                  <a:cubicBezTo>
                    <a:pt x="2379328" y="413679"/>
                    <a:pt x="2367024" y="418776"/>
                    <a:pt x="2354194" y="418776"/>
                  </a:cubicBezTo>
                  <a:lnTo>
                    <a:pt x="48375" y="418776"/>
                  </a:lnTo>
                  <a:cubicBezTo>
                    <a:pt x="21658" y="418776"/>
                    <a:pt x="0" y="397118"/>
                    <a:pt x="0" y="370401"/>
                  </a:cubicBezTo>
                  <a:lnTo>
                    <a:pt x="0" y="48375"/>
                  </a:lnTo>
                  <a:cubicBezTo>
                    <a:pt x="0" y="21658"/>
                    <a:pt x="21658" y="0"/>
                    <a:pt x="4837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402569" cy="485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1376" y="2016994"/>
            <a:ext cx="1679315" cy="1679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40046" r="-10046"/>
              </a:stretch>
            </a:blipFill>
            <a:ln w="104775" cap="sq">
              <a:solidFill>
                <a:srgbClr val="FF751F"/>
              </a:solidFill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541376" y="3860058"/>
            <a:ext cx="9523198" cy="1590039"/>
            <a:chOff x="0" y="0"/>
            <a:chExt cx="2508167" cy="4187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08167" cy="418776"/>
            </a:xfrm>
            <a:custGeom>
              <a:avLst/>
              <a:gdLst/>
              <a:ahLst/>
              <a:cxnLst/>
              <a:rect l="l" t="t" r="r" b="b"/>
              <a:pathLst>
                <a:path w="2508167" h="418776">
                  <a:moveTo>
                    <a:pt x="46338" y="0"/>
                  </a:moveTo>
                  <a:lnTo>
                    <a:pt x="2461829" y="0"/>
                  </a:lnTo>
                  <a:cubicBezTo>
                    <a:pt x="2487421" y="0"/>
                    <a:pt x="2508167" y="20746"/>
                    <a:pt x="2508167" y="46338"/>
                  </a:cubicBezTo>
                  <a:lnTo>
                    <a:pt x="2508167" y="372437"/>
                  </a:lnTo>
                  <a:cubicBezTo>
                    <a:pt x="2508167" y="398029"/>
                    <a:pt x="2487421" y="418776"/>
                    <a:pt x="2461829" y="418776"/>
                  </a:cubicBezTo>
                  <a:lnTo>
                    <a:pt x="46338" y="418776"/>
                  </a:lnTo>
                  <a:cubicBezTo>
                    <a:pt x="20746" y="418776"/>
                    <a:pt x="0" y="398029"/>
                    <a:pt x="0" y="372437"/>
                  </a:cubicBezTo>
                  <a:lnTo>
                    <a:pt x="0" y="46338"/>
                  </a:lnTo>
                  <a:cubicBezTo>
                    <a:pt x="0" y="20746"/>
                    <a:pt x="20746" y="0"/>
                    <a:pt x="463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2508167" cy="485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595151" y="3799357"/>
            <a:ext cx="1679315" cy="167931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  <a:ln w="104775" cap="sq">
              <a:solidFill>
                <a:srgbClr val="FF751F"/>
              </a:solidFill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942321" y="5777498"/>
            <a:ext cx="9122253" cy="1590039"/>
            <a:chOff x="0" y="0"/>
            <a:chExt cx="2402569" cy="41877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02569" cy="418776"/>
            </a:xfrm>
            <a:custGeom>
              <a:avLst/>
              <a:gdLst/>
              <a:ahLst/>
              <a:cxnLst/>
              <a:rect l="l" t="t" r="r" b="b"/>
              <a:pathLst>
                <a:path w="2402569" h="418776">
                  <a:moveTo>
                    <a:pt x="48375" y="0"/>
                  </a:moveTo>
                  <a:lnTo>
                    <a:pt x="2354194" y="0"/>
                  </a:lnTo>
                  <a:cubicBezTo>
                    <a:pt x="2380911" y="0"/>
                    <a:pt x="2402569" y="21658"/>
                    <a:pt x="2402569" y="48375"/>
                  </a:cubicBezTo>
                  <a:lnTo>
                    <a:pt x="2402569" y="370401"/>
                  </a:lnTo>
                  <a:cubicBezTo>
                    <a:pt x="2402569" y="383231"/>
                    <a:pt x="2397472" y="395535"/>
                    <a:pt x="2388400" y="404607"/>
                  </a:cubicBezTo>
                  <a:cubicBezTo>
                    <a:pt x="2379328" y="413679"/>
                    <a:pt x="2367024" y="418776"/>
                    <a:pt x="2354194" y="418776"/>
                  </a:cubicBezTo>
                  <a:lnTo>
                    <a:pt x="48375" y="418776"/>
                  </a:lnTo>
                  <a:cubicBezTo>
                    <a:pt x="21658" y="418776"/>
                    <a:pt x="0" y="397118"/>
                    <a:pt x="0" y="370401"/>
                  </a:cubicBezTo>
                  <a:lnTo>
                    <a:pt x="0" y="48375"/>
                  </a:lnTo>
                  <a:cubicBezTo>
                    <a:pt x="0" y="21658"/>
                    <a:pt x="21658" y="0"/>
                    <a:pt x="4837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2402569" cy="485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41376" y="5726322"/>
            <a:ext cx="1679315" cy="167931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4906" r="-24906"/>
              </a:stretch>
            </a:blipFill>
            <a:ln w="104775" cap="sq">
              <a:solidFill>
                <a:srgbClr val="FF751F"/>
              </a:solidFill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541376" y="7713988"/>
            <a:ext cx="9523198" cy="1590039"/>
            <a:chOff x="0" y="0"/>
            <a:chExt cx="2508167" cy="41877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508167" cy="418776"/>
            </a:xfrm>
            <a:custGeom>
              <a:avLst/>
              <a:gdLst/>
              <a:ahLst/>
              <a:cxnLst/>
              <a:rect l="l" t="t" r="r" b="b"/>
              <a:pathLst>
                <a:path w="2508167" h="418776">
                  <a:moveTo>
                    <a:pt x="46338" y="0"/>
                  </a:moveTo>
                  <a:lnTo>
                    <a:pt x="2461829" y="0"/>
                  </a:lnTo>
                  <a:cubicBezTo>
                    <a:pt x="2487421" y="0"/>
                    <a:pt x="2508167" y="20746"/>
                    <a:pt x="2508167" y="46338"/>
                  </a:cubicBezTo>
                  <a:lnTo>
                    <a:pt x="2508167" y="372437"/>
                  </a:lnTo>
                  <a:cubicBezTo>
                    <a:pt x="2508167" y="398029"/>
                    <a:pt x="2487421" y="418776"/>
                    <a:pt x="2461829" y="418776"/>
                  </a:cubicBezTo>
                  <a:lnTo>
                    <a:pt x="46338" y="418776"/>
                  </a:lnTo>
                  <a:cubicBezTo>
                    <a:pt x="20746" y="418776"/>
                    <a:pt x="0" y="398029"/>
                    <a:pt x="0" y="372437"/>
                  </a:cubicBezTo>
                  <a:lnTo>
                    <a:pt x="0" y="46338"/>
                  </a:lnTo>
                  <a:cubicBezTo>
                    <a:pt x="0" y="20746"/>
                    <a:pt x="20746" y="0"/>
                    <a:pt x="463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2508167" cy="485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595151" y="7653287"/>
            <a:ext cx="1679315" cy="1679315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8888" r="-38888"/>
              </a:stretch>
            </a:blipFill>
            <a:ln w="104775" cap="sq">
              <a:solidFill>
                <a:srgbClr val="FF751F"/>
              </a:solidFill>
              <a:prstDash val="solid"/>
              <a:miter/>
            </a:ln>
          </p:spPr>
        </p:sp>
      </p:grpSp>
      <p:sp>
        <p:nvSpPr>
          <p:cNvPr id="26" name="TextBox 26"/>
          <p:cNvSpPr txBox="1"/>
          <p:nvPr/>
        </p:nvSpPr>
        <p:spPr>
          <a:xfrm>
            <a:off x="2374419" y="2173132"/>
            <a:ext cx="7690155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Vodja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turistične 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destinacije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/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destinaciji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manager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74419" y="2593502"/>
            <a:ext cx="7690155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Kaj dela: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Načrtuje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razvoj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destinacije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sodeluje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lokalno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skupnostjo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skrbi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za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trajnostne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pristope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in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promocijo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Primer: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Zavod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za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turizem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Ljubljana, STO.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658866" y="660718"/>
            <a:ext cx="12789983" cy="89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79"/>
              </a:lnSpc>
              <a:spcBef>
                <a:spcPct val="0"/>
              </a:spcBef>
            </a:pPr>
            <a:r>
              <a:rPr lang="en-US" sz="6999" b="1">
                <a:solidFill>
                  <a:srgbClr val="FF751F"/>
                </a:solidFill>
                <a:latin typeface="Raleway Bold"/>
                <a:ea typeface="Raleway Bold"/>
                <a:cs typeface="Raleway Bold"/>
                <a:sym typeface="Raleway Bold"/>
              </a:rPr>
              <a:t>KAM VODIJO RAZISKAVE?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42321" y="3939115"/>
            <a:ext cx="7690155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Organizator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potovanj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/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produktni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manager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42321" y="4359485"/>
            <a:ext cx="7690155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Kaj dela: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Oblikuje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potovalne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pakete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sklepa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pogodbe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dobavitelji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hoteli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prevozniki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),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analizira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trende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in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želje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strank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Primer: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Agencije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kot Palma,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Intelekta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Sonček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74419" y="5882460"/>
            <a:ext cx="7690155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Koordinator 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trajnostnega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turizma</a:t>
            </a:r>
            <a:endParaRPr lang="en-US" sz="219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374419" y="6302830"/>
            <a:ext cx="7900047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Kaj dela: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Svetuje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destinacijam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hotelom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kako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uvajati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trajnostne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prakse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zelene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certifikate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ogljično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nevtralnost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).</a:t>
            </a:r>
          </a:p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Primer: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Svetovalci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v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podjetjih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in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nevladnih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organizacijah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42321" y="7793045"/>
            <a:ext cx="7690155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Manager 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doživetij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/ experience manager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42321" y="8213415"/>
            <a:ext cx="7690155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Kaj dela: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Oblikuje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edinstvena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doživetja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za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goste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—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kulinarične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ture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pustolovske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programe,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kulturne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izkušnje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Primer: 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Glamping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resorti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avanturistični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ponudniki.</a:t>
            </a:r>
          </a:p>
        </p:txBody>
      </p:sp>
      <p:sp>
        <p:nvSpPr>
          <p:cNvPr id="35" name="Freeform 35"/>
          <p:cNvSpPr/>
          <p:nvPr/>
        </p:nvSpPr>
        <p:spPr>
          <a:xfrm>
            <a:off x="15414344" y="234013"/>
            <a:ext cx="2600367" cy="659853"/>
          </a:xfrm>
          <a:custGeom>
            <a:avLst/>
            <a:gdLst/>
            <a:ahLst/>
            <a:cxnLst/>
            <a:rect l="l" t="t" r="r" b="b"/>
            <a:pathLst>
              <a:path w="2600367" h="659853">
                <a:moveTo>
                  <a:pt x="0" y="0"/>
                </a:moveTo>
                <a:lnTo>
                  <a:pt x="2600367" y="0"/>
                </a:lnTo>
                <a:lnTo>
                  <a:pt x="2600367" y="659853"/>
                </a:lnTo>
                <a:lnTo>
                  <a:pt x="0" y="6598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0264268" y="9368765"/>
            <a:ext cx="7712985" cy="620920"/>
          </a:xfrm>
          <a:custGeom>
            <a:avLst/>
            <a:gdLst/>
            <a:ahLst/>
            <a:cxnLst/>
            <a:rect l="l" t="t" r="r" b="b"/>
            <a:pathLst>
              <a:path w="7712985" h="620920">
                <a:moveTo>
                  <a:pt x="0" y="0"/>
                </a:moveTo>
                <a:lnTo>
                  <a:pt x="7712985" y="0"/>
                </a:lnTo>
                <a:lnTo>
                  <a:pt x="7712985" y="620920"/>
                </a:lnTo>
                <a:lnTo>
                  <a:pt x="0" y="6209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56798" y="0"/>
            <a:ext cx="14120120" cy="10287000"/>
          </a:xfrm>
          <a:custGeom>
            <a:avLst/>
            <a:gdLst/>
            <a:ahLst/>
            <a:cxnLst/>
            <a:rect l="l" t="t" r="r" b="b"/>
            <a:pathLst>
              <a:path w="14120120" h="10360638">
                <a:moveTo>
                  <a:pt x="0" y="0"/>
                </a:moveTo>
                <a:lnTo>
                  <a:pt x="14120120" y="0"/>
                </a:lnTo>
                <a:lnTo>
                  <a:pt x="14120120" y="10360638"/>
                </a:lnTo>
                <a:lnTo>
                  <a:pt x="0" y="10360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7152038" y="0"/>
            <a:ext cx="6244856" cy="10287000"/>
            <a:chOff x="0" y="0"/>
            <a:chExt cx="1644736" cy="27530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44736" cy="2753040"/>
            </a:xfrm>
            <a:custGeom>
              <a:avLst/>
              <a:gdLst/>
              <a:ahLst/>
              <a:cxnLst/>
              <a:rect l="l" t="t" r="r" b="b"/>
              <a:pathLst>
                <a:path w="1644736" h="2753040">
                  <a:moveTo>
                    <a:pt x="0" y="0"/>
                  </a:moveTo>
                  <a:lnTo>
                    <a:pt x="1644736" y="0"/>
                  </a:lnTo>
                  <a:lnTo>
                    <a:pt x="1644736" y="2753040"/>
                  </a:lnTo>
                  <a:lnTo>
                    <a:pt x="0" y="2753040"/>
                  </a:lnTo>
                  <a:close/>
                </a:path>
              </a:pathLst>
            </a:custGeom>
            <a:gradFill rotWithShape="1">
              <a:gsLst>
                <a:gs pos="0">
                  <a:srgbClr val="FBF0CE">
                    <a:alpha val="0"/>
                  </a:srgbClr>
                </a:gs>
                <a:gs pos="50000">
                  <a:srgbClr val="FFFFFF">
                    <a:alpha val="53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44736" cy="2791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2321" y="2068170"/>
            <a:ext cx="9122253" cy="1590039"/>
            <a:chOff x="0" y="0"/>
            <a:chExt cx="2402569" cy="4187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02569" cy="418776"/>
            </a:xfrm>
            <a:custGeom>
              <a:avLst/>
              <a:gdLst/>
              <a:ahLst/>
              <a:cxnLst/>
              <a:rect l="l" t="t" r="r" b="b"/>
              <a:pathLst>
                <a:path w="2402569" h="418776">
                  <a:moveTo>
                    <a:pt x="48375" y="0"/>
                  </a:moveTo>
                  <a:lnTo>
                    <a:pt x="2354194" y="0"/>
                  </a:lnTo>
                  <a:cubicBezTo>
                    <a:pt x="2380911" y="0"/>
                    <a:pt x="2402569" y="21658"/>
                    <a:pt x="2402569" y="48375"/>
                  </a:cubicBezTo>
                  <a:lnTo>
                    <a:pt x="2402569" y="370401"/>
                  </a:lnTo>
                  <a:cubicBezTo>
                    <a:pt x="2402569" y="383231"/>
                    <a:pt x="2397472" y="395535"/>
                    <a:pt x="2388400" y="404607"/>
                  </a:cubicBezTo>
                  <a:cubicBezTo>
                    <a:pt x="2379328" y="413679"/>
                    <a:pt x="2367024" y="418776"/>
                    <a:pt x="2354194" y="418776"/>
                  </a:cubicBezTo>
                  <a:lnTo>
                    <a:pt x="48375" y="418776"/>
                  </a:lnTo>
                  <a:cubicBezTo>
                    <a:pt x="21658" y="418776"/>
                    <a:pt x="0" y="397118"/>
                    <a:pt x="0" y="370401"/>
                  </a:cubicBezTo>
                  <a:lnTo>
                    <a:pt x="0" y="48375"/>
                  </a:lnTo>
                  <a:cubicBezTo>
                    <a:pt x="0" y="21658"/>
                    <a:pt x="21658" y="0"/>
                    <a:pt x="4837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402569" cy="485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1376" y="2016994"/>
            <a:ext cx="1679315" cy="16793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  <a:ln w="104775" cap="sq">
              <a:solidFill>
                <a:srgbClr val="FF751F"/>
              </a:solidFill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541376" y="3860058"/>
            <a:ext cx="9523198" cy="1590039"/>
            <a:chOff x="0" y="0"/>
            <a:chExt cx="2508167" cy="4187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08167" cy="418776"/>
            </a:xfrm>
            <a:custGeom>
              <a:avLst/>
              <a:gdLst/>
              <a:ahLst/>
              <a:cxnLst/>
              <a:rect l="l" t="t" r="r" b="b"/>
              <a:pathLst>
                <a:path w="2508167" h="418776">
                  <a:moveTo>
                    <a:pt x="46338" y="0"/>
                  </a:moveTo>
                  <a:lnTo>
                    <a:pt x="2461829" y="0"/>
                  </a:lnTo>
                  <a:cubicBezTo>
                    <a:pt x="2487421" y="0"/>
                    <a:pt x="2508167" y="20746"/>
                    <a:pt x="2508167" y="46338"/>
                  </a:cubicBezTo>
                  <a:lnTo>
                    <a:pt x="2508167" y="372437"/>
                  </a:lnTo>
                  <a:cubicBezTo>
                    <a:pt x="2508167" y="398029"/>
                    <a:pt x="2487421" y="418776"/>
                    <a:pt x="2461829" y="418776"/>
                  </a:cubicBezTo>
                  <a:lnTo>
                    <a:pt x="46338" y="418776"/>
                  </a:lnTo>
                  <a:cubicBezTo>
                    <a:pt x="20746" y="418776"/>
                    <a:pt x="0" y="398029"/>
                    <a:pt x="0" y="372437"/>
                  </a:cubicBezTo>
                  <a:lnTo>
                    <a:pt x="0" y="46338"/>
                  </a:lnTo>
                  <a:cubicBezTo>
                    <a:pt x="0" y="20746"/>
                    <a:pt x="20746" y="0"/>
                    <a:pt x="463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2508167" cy="485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595151" y="3799357"/>
            <a:ext cx="1679315" cy="167931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104775" cap="sq">
              <a:solidFill>
                <a:srgbClr val="FF751F"/>
              </a:solidFill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942321" y="5777498"/>
            <a:ext cx="9122253" cy="1590039"/>
            <a:chOff x="0" y="0"/>
            <a:chExt cx="2402569" cy="41877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02569" cy="418776"/>
            </a:xfrm>
            <a:custGeom>
              <a:avLst/>
              <a:gdLst/>
              <a:ahLst/>
              <a:cxnLst/>
              <a:rect l="l" t="t" r="r" b="b"/>
              <a:pathLst>
                <a:path w="2402569" h="418776">
                  <a:moveTo>
                    <a:pt x="48375" y="0"/>
                  </a:moveTo>
                  <a:lnTo>
                    <a:pt x="2354194" y="0"/>
                  </a:lnTo>
                  <a:cubicBezTo>
                    <a:pt x="2380911" y="0"/>
                    <a:pt x="2402569" y="21658"/>
                    <a:pt x="2402569" y="48375"/>
                  </a:cubicBezTo>
                  <a:lnTo>
                    <a:pt x="2402569" y="370401"/>
                  </a:lnTo>
                  <a:cubicBezTo>
                    <a:pt x="2402569" y="383231"/>
                    <a:pt x="2397472" y="395535"/>
                    <a:pt x="2388400" y="404607"/>
                  </a:cubicBezTo>
                  <a:cubicBezTo>
                    <a:pt x="2379328" y="413679"/>
                    <a:pt x="2367024" y="418776"/>
                    <a:pt x="2354194" y="418776"/>
                  </a:cubicBezTo>
                  <a:lnTo>
                    <a:pt x="48375" y="418776"/>
                  </a:lnTo>
                  <a:cubicBezTo>
                    <a:pt x="21658" y="418776"/>
                    <a:pt x="0" y="397118"/>
                    <a:pt x="0" y="370401"/>
                  </a:cubicBezTo>
                  <a:lnTo>
                    <a:pt x="0" y="48375"/>
                  </a:lnTo>
                  <a:cubicBezTo>
                    <a:pt x="0" y="21658"/>
                    <a:pt x="21658" y="0"/>
                    <a:pt x="4837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2402569" cy="485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41376" y="5726322"/>
            <a:ext cx="1679315" cy="167931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4906" r="-24906"/>
              </a:stretch>
            </a:blipFill>
            <a:ln w="104775" cap="sq">
              <a:solidFill>
                <a:srgbClr val="FF751F"/>
              </a:solidFill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541376" y="7713988"/>
            <a:ext cx="9523198" cy="1590039"/>
            <a:chOff x="0" y="0"/>
            <a:chExt cx="2508167" cy="41877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508167" cy="418776"/>
            </a:xfrm>
            <a:custGeom>
              <a:avLst/>
              <a:gdLst/>
              <a:ahLst/>
              <a:cxnLst/>
              <a:rect l="l" t="t" r="r" b="b"/>
              <a:pathLst>
                <a:path w="2508167" h="418776">
                  <a:moveTo>
                    <a:pt x="46338" y="0"/>
                  </a:moveTo>
                  <a:lnTo>
                    <a:pt x="2461829" y="0"/>
                  </a:lnTo>
                  <a:cubicBezTo>
                    <a:pt x="2487421" y="0"/>
                    <a:pt x="2508167" y="20746"/>
                    <a:pt x="2508167" y="46338"/>
                  </a:cubicBezTo>
                  <a:lnTo>
                    <a:pt x="2508167" y="372437"/>
                  </a:lnTo>
                  <a:cubicBezTo>
                    <a:pt x="2508167" y="398029"/>
                    <a:pt x="2487421" y="418776"/>
                    <a:pt x="2461829" y="418776"/>
                  </a:cubicBezTo>
                  <a:lnTo>
                    <a:pt x="46338" y="418776"/>
                  </a:lnTo>
                  <a:cubicBezTo>
                    <a:pt x="20746" y="418776"/>
                    <a:pt x="0" y="398029"/>
                    <a:pt x="0" y="372437"/>
                  </a:cubicBezTo>
                  <a:lnTo>
                    <a:pt x="0" y="46338"/>
                  </a:lnTo>
                  <a:cubicBezTo>
                    <a:pt x="0" y="20746"/>
                    <a:pt x="20746" y="0"/>
                    <a:pt x="463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2508167" cy="485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595151" y="7653287"/>
            <a:ext cx="1679315" cy="1679315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9086" r="-39086"/>
              </a:stretch>
            </a:blipFill>
            <a:ln w="104775" cap="sq">
              <a:solidFill>
                <a:srgbClr val="FF751F"/>
              </a:solidFill>
              <a:prstDash val="solid"/>
              <a:miter/>
            </a:ln>
          </p:spPr>
        </p:sp>
      </p:grpSp>
      <p:sp>
        <p:nvSpPr>
          <p:cNvPr id="26" name="TextBox 26"/>
          <p:cNvSpPr txBox="1"/>
          <p:nvPr/>
        </p:nvSpPr>
        <p:spPr>
          <a:xfrm>
            <a:off x="2374419" y="2173132"/>
            <a:ext cx="7690155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Raziskovalec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(fakultete, 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raziskovalni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instituti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74419" y="2593502"/>
            <a:ext cx="7690155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Kaj dela: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Spremlja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kazalnike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delovanja,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predlaga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optimizacije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svetuje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strateškim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načrtovalcem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Primer: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Univerzitetni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profesor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analitik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vladnega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urada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658866" y="660718"/>
            <a:ext cx="12789983" cy="89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79"/>
              </a:lnSpc>
              <a:spcBef>
                <a:spcPct val="0"/>
              </a:spcBef>
            </a:pPr>
            <a:r>
              <a:rPr lang="en-US" sz="6999" b="1">
                <a:solidFill>
                  <a:srgbClr val="FF751F"/>
                </a:solidFill>
                <a:latin typeface="Raleway Bold"/>
                <a:ea typeface="Raleway Bold"/>
                <a:cs typeface="Raleway Bold"/>
                <a:sym typeface="Raleway Bold"/>
              </a:rPr>
              <a:t>KAM VODIJO RAZISKAVE?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42321" y="3939115"/>
            <a:ext cx="7690155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Digitalni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marketing specialist za 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turizem</a:t>
            </a:r>
            <a:endParaRPr lang="en-US" sz="219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42321" y="4359485"/>
            <a:ext cx="7690155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Kaj dela: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Upravljanje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družbenih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omrežij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SEO,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oglaševanje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ustvarjanje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vsebin za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promocijo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destinacij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in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ponudnikov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Primer: 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Turistične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agencije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destinacijske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organizacije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ali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freelance.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74419" y="6013717"/>
            <a:ext cx="7690155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Dogodkovni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menedžer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sestanki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kongresi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dogodki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374419" y="6434088"/>
            <a:ext cx="7900047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Kaj dela: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Organizira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poslovne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dogodke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kongrese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in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festivale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Primer: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Kongresni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centri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podjetja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za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organizacijo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dogodkov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42321" y="7793045"/>
            <a:ext cx="7690155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Svetovalec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za 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turizem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Javni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sektor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1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politika</a:t>
            </a:r>
            <a:r>
              <a:rPr lang="en-US" sz="21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EU)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42321" y="8213415"/>
            <a:ext cx="7690155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Kaj dela: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Svetuje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glede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razvoja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turizma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zakonodajni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svetovalec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Primer: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DG GROWTH,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Direktorat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za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turizma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regijska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razvojna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agencija</a:t>
            </a:r>
            <a:r>
              <a:rPr lang="en-US" sz="1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35" name="Freeform 35"/>
          <p:cNvSpPr/>
          <p:nvPr/>
        </p:nvSpPr>
        <p:spPr>
          <a:xfrm>
            <a:off x="15414344" y="234013"/>
            <a:ext cx="2600367" cy="659853"/>
          </a:xfrm>
          <a:custGeom>
            <a:avLst/>
            <a:gdLst/>
            <a:ahLst/>
            <a:cxnLst/>
            <a:rect l="l" t="t" r="r" b="b"/>
            <a:pathLst>
              <a:path w="2600367" h="659853">
                <a:moveTo>
                  <a:pt x="0" y="0"/>
                </a:moveTo>
                <a:lnTo>
                  <a:pt x="2600367" y="0"/>
                </a:lnTo>
                <a:lnTo>
                  <a:pt x="2600367" y="659853"/>
                </a:lnTo>
                <a:lnTo>
                  <a:pt x="0" y="6598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0264268" y="9368765"/>
            <a:ext cx="7712985" cy="620920"/>
          </a:xfrm>
          <a:custGeom>
            <a:avLst/>
            <a:gdLst/>
            <a:ahLst/>
            <a:cxnLst/>
            <a:rect l="l" t="t" r="r" b="b"/>
            <a:pathLst>
              <a:path w="7712985" h="620920">
                <a:moveTo>
                  <a:pt x="0" y="0"/>
                </a:moveTo>
                <a:lnTo>
                  <a:pt x="7712985" y="0"/>
                </a:lnTo>
                <a:lnTo>
                  <a:pt x="7712985" y="620920"/>
                </a:lnTo>
                <a:lnTo>
                  <a:pt x="0" y="6209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09" r="-610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52989" y="2653066"/>
            <a:ext cx="1353175" cy="1353175"/>
          </a:xfrm>
          <a:custGeom>
            <a:avLst/>
            <a:gdLst/>
            <a:ahLst/>
            <a:cxnLst/>
            <a:rect l="l" t="t" r="r" b="b"/>
            <a:pathLst>
              <a:path w="1353175" h="1353175">
                <a:moveTo>
                  <a:pt x="0" y="0"/>
                </a:moveTo>
                <a:lnTo>
                  <a:pt x="1353175" y="0"/>
                </a:lnTo>
                <a:lnTo>
                  <a:pt x="1353175" y="1353175"/>
                </a:lnTo>
                <a:lnTo>
                  <a:pt x="0" y="13531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36118" y="5763409"/>
            <a:ext cx="1353175" cy="1353175"/>
          </a:xfrm>
          <a:custGeom>
            <a:avLst/>
            <a:gdLst/>
            <a:ahLst/>
            <a:cxnLst/>
            <a:rect l="l" t="t" r="r" b="b"/>
            <a:pathLst>
              <a:path w="1353175" h="1353175">
                <a:moveTo>
                  <a:pt x="0" y="0"/>
                </a:moveTo>
                <a:lnTo>
                  <a:pt x="1353175" y="0"/>
                </a:lnTo>
                <a:lnTo>
                  <a:pt x="1353175" y="1353174"/>
                </a:lnTo>
                <a:lnTo>
                  <a:pt x="0" y="13531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99528" y="2653066"/>
            <a:ext cx="1386338" cy="1386338"/>
          </a:xfrm>
          <a:custGeom>
            <a:avLst/>
            <a:gdLst/>
            <a:ahLst/>
            <a:cxnLst/>
            <a:rect l="l" t="t" r="r" b="b"/>
            <a:pathLst>
              <a:path w="1386338" h="1386338">
                <a:moveTo>
                  <a:pt x="0" y="0"/>
                </a:moveTo>
                <a:lnTo>
                  <a:pt x="1386338" y="0"/>
                </a:lnTo>
                <a:lnTo>
                  <a:pt x="1386338" y="1386339"/>
                </a:lnTo>
                <a:lnTo>
                  <a:pt x="0" y="1386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flipV="1">
            <a:off x="-44876" y="9326189"/>
            <a:ext cx="18332876" cy="0"/>
          </a:xfrm>
          <a:prstGeom prst="line">
            <a:avLst/>
          </a:prstGeom>
          <a:ln w="66675" cap="flat">
            <a:solidFill>
              <a:srgbClr val="FF751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3905150" y="9502401"/>
            <a:ext cx="552303" cy="552303"/>
          </a:xfrm>
          <a:custGeom>
            <a:avLst/>
            <a:gdLst/>
            <a:ahLst/>
            <a:cxnLst/>
            <a:rect l="l" t="t" r="r" b="b"/>
            <a:pathLst>
              <a:path w="552303" h="552303">
                <a:moveTo>
                  <a:pt x="0" y="0"/>
                </a:moveTo>
                <a:lnTo>
                  <a:pt x="552303" y="0"/>
                </a:lnTo>
                <a:lnTo>
                  <a:pt x="552303" y="552304"/>
                </a:lnTo>
                <a:lnTo>
                  <a:pt x="0" y="5523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27154" y="9488018"/>
            <a:ext cx="552303" cy="552303"/>
          </a:xfrm>
          <a:custGeom>
            <a:avLst/>
            <a:gdLst/>
            <a:ahLst/>
            <a:cxnLst/>
            <a:rect l="l" t="t" r="r" b="b"/>
            <a:pathLst>
              <a:path w="552303" h="552303">
                <a:moveTo>
                  <a:pt x="0" y="0"/>
                </a:moveTo>
                <a:lnTo>
                  <a:pt x="552303" y="0"/>
                </a:lnTo>
                <a:lnTo>
                  <a:pt x="552303" y="552304"/>
                </a:lnTo>
                <a:lnTo>
                  <a:pt x="0" y="552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77038" y="9502401"/>
            <a:ext cx="552303" cy="552303"/>
          </a:xfrm>
          <a:custGeom>
            <a:avLst/>
            <a:gdLst/>
            <a:ahLst/>
            <a:cxnLst/>
            <a:rect l="l" t="t" r="r" b="b"/>
            <a:pathLst>
              <a:path w="552303" h="552303">
                <a:moveTo>
                  <a:pt x="0" y="0"/>
                </a:moveTo>
                <a:lnTo>
                  <a:pt x="552304" y="0"/>
                </a:lnTo>
                <a:lnTo>
                  <a:pt x="552304" y="552304"/>
                </a:lnTo>
                <a:lnTo>
                  <a:pt x="0" y="5523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52989" y="5763409"/>
            <a:ext cx="1332781" cy="1345605"/>
          </a:xfrm>
          <a:custGeom>
            <a:avLst/>
            <a:gdLst/>
            <a:ahLst/>
            <a:cxnLst/>
            <a:rect l="l" t="t" r="r" b="b"/>
            <a:pathLst>
              <a:path w="1332781" h="1345605">
                <a:moveTo>
                  <a:pt x="0" y="0"/>
                </a:moveTo>
                <a:lnTo>
                  <a:pt x="1332780" y="0"/>
                </a:lnTo>
                <a:lnTo>
                  <a:pt x="1332780" y="1345605"/>
                </a:lnTo>
                <a:lnTo>
                  <a:pt x="0" y="134560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85" b="-17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359676" y="2653066"/>
            <a:ext cx="1386338" cy="1386338"/>
          </a:xfrm>
          <a:custGeom>
            <a:avLst/>
            <a:gdLst/>
            <a:ahLst/>
            <a:cxnLst/>
            <a:rect l="l" t="t" r="r" b="b"/>
            <a:pathLst>
              <a:path w="1386338" h="1386338">
                <a:moveTo>
                  <a:pt x="0" y="0"/>
                </a:moveTo>
                <a:lnTo>
                  <a:pt x="1386339" y="0"/>
                </a:lnTo>
                <a:lnTo>
                  <a:pt x="1386339" y="1386339"/>
                </a:lnTo>
                <a:lnTo>
                  <a:pt x="0" y="13863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359676" y="5763409"/>
            <a:ext cx="1369088" cy="1369088"/>
          </a:xfrm>
          <a:custGeom>
            <a:avLst/>
            <a:gdLst/>
            <a:ahLst/>
            <a:cxnLst/>
            <a:rect l="l" t="t" r="r" b="b"/>
            <a:pathLst>
              <a:path w="1369088" h="1369088">
                <a:moveTo>
                  <a:pt x="0" y="0"/>
                </a:moveTo>
                <a:lnTo>
                  <a:pt x="1369088" y="0"/>
                </a:lnTo>
                <a:lnTo>
                  <a:pt x="1369088" y="1369088"/>
                </a:lnTo>
                <a:lnTo>
                  <a:pt x="0" y="136908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984275" y="960673"/>
            <a:ext cx="9701563" cy="98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72"/>
              </a:lnSpc>
              <a:spcBef>
                <a:spcPct val="0"/>
              </a:spcBef>
            </a:pPr>
            <a:r>
              <a:rPr lang="en-US" sz="7629" b="1">
                <a:solidFill>
                  <a:srgbClr val="FF751F"/>
                </a:solidFill>
                <a:latin typeface="Raleway Bold"/>
                <a:ea typeface="Raleway Bold"/>
                <a:cs typeface="Raleway Bold"/>
                <a:sym typeface="Raleway Bold"/>
              </a:rPr>
              <a:t>SLEDI NAM NA: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05744" y="4709598"/>
            <a:ext cx="304772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UPFTSTuristica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07101" y="4073785"/>
            <a:ext cx="3645010" cy="654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82"/>
              </a:lnSpc>
              <a:spcBef>
                <a:spcPct val="0"/>
              </a:spcBef>
            </a:pPr>
            <a:r>
              <a:rPr lang="en-US" sz="3844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Facebook: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27154" y="4709598"/>
            <a:ext cx="304772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@ftsturistica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28510" y="4073785"/>
            <a:ext cx="3645010" cy="654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82"/>
              </a:lnSpc>
              <a:spcBef>
                <a:spcPct val="0"/>
              </a:spcBef>
            </a:pPr>
            <a:r>
              <a:rPr lang="en-US" sz="3844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Instagram: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94659" y="7819941"/>
            <a:ext cx="5036093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University of Primorska, Faculty of Tourism Studies - Turistica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64241" y="7184128"/>
            <a:ext cx="3645010" cy="654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82"/>
              </a:lnSpc>
              <a:spcBef>
                <a:spcPct val="0"/>
              </a:spcBef>
            </a:pPr>
            <a:r>
              <a:rPr lang="en-US" sz="3844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LinkedIN: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68835" y="4805538"/>
            <a:ext cx="304772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@fts.turistica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570192" y="4169725"/>
            <a:ext cx="3645010" cy="654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82"/>
              </a:lnSpc>
              <a:spcBef>
                <a:spcPct val="0"/>
              </a:spcBef>
            </a:pPr>
            <a:r>
              <a:rPr lang="en-US" sz="3844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TikTok: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21967" y="7977060"/>
            <a:ext cx="304772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UP FTŠ Turistica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23324" y="7369856"/>
            <a:ext cx="3645010" cy="654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82"/>
              </a:lnSpc>
              <a:spcBef>
                <a:spcPct val="0"/>
              </a:spcBef>
            </a:pPr>
            <a:r>
              <a:rPr lang="en-US" sz="3844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YouTube: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575160" y="9551858"/>
            <a:ext cx="202592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05/61 770 27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963985" y="9537475"/>
            <a:ext cx="322722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referat@fts.upr.si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472328" y="9551858"/>
            <a:ext cx="322722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www.turistica.si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43188" y="7977060"/>
            <a:ext cx="304772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@Obraziturizma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8700" y="7369856"/>
            <a:ext cx="5996812" cy="654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82"/>
              </a:lnSpc>
              <a:spcBef>
                <a:spcPct val="0"/>
              </a:spcBef>
            </a:pPr>
            <a:r>
              <a:rPr lang="en-US" sz="3844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Podcast: Obrazi turizma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7375931" y="-625072"/>
            <a:ext cx="3536142" cy="18288001"/>
            <a:chOff x="0" y="0"/>
            <a:chExt cx="1720986" cy="56921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20986" cy="5692187"/>
            </a:xfrm>
            <a:custGeom>
              <a:avLst/>
              <a:gdLst/>
              <a:ahLst/>
              <a:cxnLst/>
              <a:rect l="l" t="t" r="r" b="b"/>
              <a:pathLst>
                <a:path w="1720986" h="5692187">
                  <a:moveTo>
                    <a:pt x="0" y="0"/>
                  </a:moveTo>
                  <a:lnTo>
                    <a:pt x="1720986" y="0"/>
                  </a:lnTo>
                  <a:lnTo>
                    <a:pt x="1720986" y="5692187"/>
                  </a:lnTo>
                  <a:lnTo>
                    <a:pt x="0" y="5692187"/>
                  </a:lnTo>
                  <a:close/>
                </a:path>
              </a:pathLst>
            </a:custGeom>
            <a:gradFill rotWithShape="1">
              <a:gsLst>
                <a:gs pos="0">
                  <a:srgbClr val="2456A7">
                    <a:alpha val="100000"/>
                  </a:srgbClr>
                </a:gs>
                <a:gs pos="100000">
                  <a:srgbClr val="2456A7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20986" cy="5730287"/>
            </a:xfrm>
            <a:prstGeom prst="rect">
              <a:avLst/>
            </a:prstGeom>
          </p:spPr>
          <p:txBody>
            <a:bodyPr lIns="44566" tIns="44566" rIns="44566" bIns="44566" rtlCol="0" anchor="ctr"/>
            <a:lstStyle/>
            <a:p>
              <a:pPr algn="ctr">
                <a:lnSpc>
                  <a:spcPts val="233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25690" y="3845278"/>
            <a:ext cx="4785252" cy="6441722"/>
          </a:xfrm>
          <a:custGeom>
            <a:avLst/>
            <a:gdLst/>
            <a:ahLst/>
            <a:cxnLst/>
            <a:rect l="l" t="t" r="r" b="b"/>
            <a:pathLst>
              <a:path w="4785252" h="6860576">
                <a:moveTo>
                  <a:pt x="0" y="0"/>
                </a:moveTo>
                <a:lnTo>
                  <a:pt x="4785252" y="0"/>
                </a:lnTo>
                <a:lnTo>
                  <a:pt x="4785252" y="6860577"/>
                </a:lnTo>
                <a:lnTo>
                  <a:pt x="0" y="6860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32373" y="2400675"/>
            <a:ext cx="2068391" cy="1619895"/>
          </a:xfrm>
          <a:custGeom>
            <a:avLst/>
            <a:gdLst/>
            <a:ahLst/>
            <a:cxnLst/>
            <a:rect l="l" t="t" r="r" b="b"/>
            <a:pathLst>
              <a:path w="2068391" h="1619895">
                <a:moveTo>
                  <a:pt x="0" y="0"/>
                </a:moveTo>
                <a:lnTo>
                  <a:pt x="2068392" y="0"/>
                </a:lnTo>
                <a:lnTo>
                  <a:pt x="2068392" y="1619896"/>
                </a:lnTo>
                <a:lnTo>
                  <a:pt x="0" y="1619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5582" t="-109653" r="-70725" b="-347454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345684" y="2183116"/>
            <a:ext cx="83863" cy="8386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4566" tIns="44566" rIns="44566" bIns="44566" rtlCol="0" anchor="ctr"/>
            <a:lstStyle/>
            <a:p>
              <a:pPr algn="ctr">
                <a:lnSpc>
                  <a:spcPts val="178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081724" y="2183116"/>
            <a:ext cx="83863" cy="8386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4566" tIns="44566" rIns="44566" bIns="44566" rtlCol="0" anchor="ctr"/>
            <a:lstStyle/>
            <a:p>
              <a:pPr algn="ctr">
                <a:lnSpc>
                  <a:spcPts val="178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0" y="-82976"/>
            <a:ext cx="8854592" cy="10369975"/>
            <a:chOff x="0" y="0"/>
            <a:chExt cx="2332074" cy="275304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32074" cy="2753040"/>
            </a:xfrm>
            <a:custGeom>
              <a:avLst/>
              <a:gdLst/>
              <a:ahLst/>
              <a:cxnLst/>
              <a:rect l="l" t="t" r="r" b="b"/>
              <a:pathLst>
                <a:path w="2332074" h="2753040">
                  <a:moveTo>
                    <a:pt x="0" y="0"/>
                  </a:moveTo>
                  <a:lnTo>
                    <a:pt x="2332074" y="0"/>
                  </a:lnTo>
                  <a:lnTo>
                    <a:pt x="2332074" y="2753040"/>
                  </a:lnTo>
                  <a:lnTo>
                    <a:pt x="0" y="2753040"/>
                  </a:lnTo>
                  <a:close/>
                </a:path>
              </a:pathLst>
            </a:custGeom>
            <a:gradFill rotWithShape="1">
              <a:gsLst>
                <a:gs pos="0">
                  <a:srgbClr val="FBF0CE">
                    <a:alpha val="0"/>
                  </a:srgbClr>
                </a:gs>
                <a:gs pos="50000">
                  <a:srgbClr val="FFFFFF">
                    <a:alpha val="53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332074" cy="2791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911879" y="8380539"/>
            <a:ext cx="10921357" cy="1660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65"/>
              </a:lnSpc>
            </a:pPr>
            <a:r>
              <a:rPr lang="en-US" sz="4761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Izberi svojo pot,</a:t>
            </a:r>
          </a:p>
          <a:p>
            <a:pPr algn="just">
              <a:lnSpc>
                <a:spcPts val="6665"/>
              </a:lnSpc>
              <a:spcBef>
                <a:spcPct val="0"/>
              </a:spcBef>
            </a:pPr>
            <a:r>
              <a:rPr lang="en-US" sz="4761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izberi študij </a:t>
            </a:r>
            <a:r>
              <a:rPr lang="en-US" sz="4761" b="1">
                <a:solidFill>
                  <a:srgbClr val="FF751F"/>
                </a:solidFill>
                <a:latin typeface="Inter Bold"/>
                <a:ea typeface="Inter Bold"/>
                <a:cs typeface="Inter Bold"/>
                <a:sym typeface="Inter Bold"/>
              </a:rPr>
              <a:t>TURIZMA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026848" cy="9147835"/>
          </a:xfrm>
          <a:custGeom>
            <a:avLst/>
            <a:gdLst/>
            <a:ahLst/>
            <a:cxnLst/>
            <a:rect l="l" t="t" r="r" b="b"/>
            <a:pathLst>
              <a:path w="7026848" h="9147835">
                <a:moveTo>
                  <a:pt x="0" y="0"/>
                </a:moveTo>
                <a:lnTo>
                  <a:pt x="7026848" y="0"/>
                </a:lnTo>
                <a:lnTo>
                  <a:pt x="7026848" y="9147835"/>
                </a:lnTo>
                <a:lnTo>
                  <a:pt x="0" y="9147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11" b="-1388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2661" y="3859030"/>
            <a:ext cx="5101526" cy="1284470"/>
          </a:xfrm>
          <a:custGeom>
            <a:avLst/>
            <a:gdLst/>
            <a:ahLst/>
            <a:cxnLst/>
            <a:rect l="l" t="t" r="r" b="b"/>
            <a:pathLst>
              <a:path w="5101526" h="1284470">
                <a:moveTo>
                  <a:pt x="0" y="0"/>
                </a:moveTo>
                <a:lnTo>
                  <a:pt x="5101526" y="0"/>
                </a:lnTo>
                <a:lnTo>
                  <a:pt x="5101526" y="1284470"/>
                </a:lnTo>
                <a:lnTo>
                  <a:pt x="0" y="128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4002" y="9478723"/>
            <a:ext cx="6772847" cy="551535"/>
          </a:xfrm>
          <a:custGeom>
            <a:avLst/>
            <a:gdLst/>
            <a:ahLst/>
            <a:cxnLst/>
            <a:rect l="l" t="t" r="r" b="b"/>
            <a:pathLst>
              <a:path w="6772847" h="551535">
                <a:moveTo>
                  <a:pt x="0" y="0"/>
                </a:moveTo>
                <a:lnTo>
                  <a:pt x="6772846" y="0"/>
                </a:lnTo>
                <a:lnTo>
                  <a:pt x="6772846" y="551535"/>
                </a:lnTo>
                <a:lnTo>
                  <a:pt x="0" y="551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77668" y="9258300"/>
            <a:ext cx="9443011" cy="821883"/>
          </a:xfrm>
          <a:custGeom>
            <a:avLst/>
            <a:gdLst/>
            <a:ahLst/>
            <a:cxnLst/>
            <a:rect l="l" t="t" r="r" b="b"/>
            <a:pathLst>
              <a:path w="9443011" h="821883">
                <a:moveTo>
                  <a:pt x="0" y="0"/>
                </a:moveTo>
                <a:lnTo>
                  <a:pt x="9443012" y="0"/>
                </a:lnTo>
                <a:lnTo>
                  <a:pt x="9443012" y="821883"/>
                </a:lnTo>
                <a:lnTo>
                  <a:pt x="0" y="821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319" b="-1031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644347" y="3618363"/>
            <a:ext cx="9876333" cy="195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25"/>
              </a:lnSpc>
              <a:spcBef>
                <a:spcPct val="0"/>
              </a:spcBef>
            </a:pPr>
            <a:r>
              <a:rPr lang="en-US" sz="7899" b="1" dirty="0">
                <a:solidFill>
                  <a:srgbClr val="FF751F"/>
                </a:solidFill>
                <a:latin typeface="Raleway Heavy"/>
                <a:ea typeface="Raleway Heavy"/>
                <a:cs typeface="Raleway Heavy"/>
                <a:sym typeface="Raleway Heavy"/>
              </a:rPr>
              <a:t>HVALA ZA VAŠO POZORNOST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dstavnost v spletu 1" title="Mesec znanosti">
            <a:hlinkClick r:id="" action="ppaction://media"/>
            <a:extLst>
              <a:ext uri="{FF2B5EF4-FFF2-40B4-BE49-F238E27FC236}">
                <a16:creationId xmlns:a16="http://schemas.microsoft.com/office/drawing/2014/main" id="{665CFB5A-3479-4A93-9438-38F65DCC427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39" y="0"/>
            <a:ext cx="18278061" cy="1032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0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65377" y="0"/>
            <a:ext cx="13198901" cy="10286997"/>
          </a:xfrm>
          <a:custGeom>
            <a:avLst/>
            <a:gdLst/>
            <a:ahLst/>
            <a:cxnLst/>
            <a:rect l="l" t="t" r="r" b="b"/>
            <a:pathLst>
              <a:path w="13198901" h="10438900">
                <a:moveTo>
                  <a:pt x="0" y="0"/>
                </a:moveTo>
                <a:lnTo>
                  <a:pt x="13198900" y="0"/>
                </a:lnTo>
                <a:lnTo>
                  <a:pt x="13198900" y="10438900"/>
                </a:lnTo>
                <a:lnTo>
                  <a:pt x="0" y="10438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04" r="-10881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5943600" y="-3"/>
            <a:ext cx="6244856" cy="10287000"/>
            <a:chOff x="0" y="0"/>
            <a:chExt cx="1644736" cy="27530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44736" cy="2753040"/>
            </a:xfrm>
            <a:custGeom>
              <a:avLst/>
              <a:gdLst/>
              <a:ahLst/>
              <a:cxnLst/>
              <a:rect l="l" t="t" r="r" b="b"/>
              <a:pathLst>
                <a:path w="1644736" h="2753040">
                  <a:moveTo>
                    <a:pt x="0" y="0"/>
                  </a:moveTo>
                  <a:lnTo>
                    <a:pt x="1644736" y="0"/>
                  </a:lnTo>
                  <a:lnTo>
                    <a:pt x="1644736" y="2753040"/>
                  </a:lnTo>
                  <a:lnTo>
                    <a:pt x="0" y="2753040"/>
                  </a:lnTo>
                  <a:close/>
                </a:path>
              </a:pathLst>
            </a:custGeom>
            <a:gradFill rotWithShape="1">
              <a:gsLst>
                <a:gs pos="0">
                  <a:srgbClr val="FBF0CE">
                    <a:alpha val="0"/>
                  </a:srgbClr>
                </a:gs>
                <a:gs pos="50000">
                  <a:srgbClr val="FFFFFF">
                    <a:alpha val="53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44736" cy="2791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88771" y="2101301"/>
            <a:ext cx="446281" cy="446281"/>
          </a:xfrm>
          <a:custGeom>
            <a:avLst/>
            <a:gdLst/>
            <a:ahLst/>
            <a:cxnLst/>
            <a:rect l="l" t="t" r="r" b="b"/>
            <a:pathLst>
              <a:path w="446281" h="446281">
                <a:moveTo>
                  <a:pt x="0" y="0"/>
                </a:moveTo>
                <a:lnTo>
                  <a:pt x="446281" y="0"/>
                </a:lnTo>
                <a:lnTo>
                  <a:pt x="446281" y="446282"/>
                </a:lnTo>
                <a:lnTo>
                  <a:pt x="0" y="446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86023" y="7721575"/>
            <a:ext cx="7852946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 </a:t>
            </a:r>
            <a:r>
              <a:rPr lang="en-US" sz="20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uporabo</a:t>
            </a: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tehnologije</a:t>
            </a: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lahko hotel zmanjša </a:t>
            </a:r>
            <a:r>
              <a:rPr lang="en-US" sz="20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porabo</a:t>
            </a: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virov</a:t>
            </a: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, ne da bi </a:t>
            </a:r>
            <a:r>
              <a:rPr lang="en-US" sz="20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gostje</a:t>
            </a: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opazili</a:t>
            </a: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spremembo</a:t>
            </a: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v kakovosti </a:t>
            </a:r>
            <a:r>
              <a:rPr lang="en-US" sz="20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bivanja</a:t>
            </a: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72771" y="1802155"/>
            <a:ext cx="7852946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turizmu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se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trajnost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ne nanaša le na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recikliranje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ali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varčevanje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z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vodo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–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gre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za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razumevanje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vedenja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gostov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in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uporabo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tehnologije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, da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zmanjšamo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negativne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vplive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na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okolje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. 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9987D38C-0BF2-4E79-97F4-0D8FC7D4708D}"/>
              </a:ext>
            </a:extLst>
          </p:cNvPr>
          <p:cNvSpPr txBox="1"/>
          <p:nvPr/>
        </p:nvSpPr>
        <p:spPr>
          <a:xfrm>
            <a:off x="1472770" y="3740404"/>
            <a:ext cx="7852946" cy="10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sl-SI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Majhne spremembe v vedenju turistov so najbolj enostavne in bistveno manj zahtevne kot investicije v manj potratno infrastrukturo.</a:t>
            </a:r>
            <a:endParaRPr lang="en-US" sz="1999" b="1" dirty="0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4CC95986-CD15-4326-9E08-0A4FA3D0DD5E}"/>
              </a:ext>
            </a:extLst>
          </p:cNvPr>
          <p:cNvSpPr/>
          <p:nvPr/>
        </p:nvSpPr>
        <p:spPr>
          <a:xfrm>
            <a:off x="788770" y="3933806"/>
            <a:ext cx="446281" cy="446281"/>
          </a:xfrm>
          <a:custGeom>
            <a:avLst/>
            <a:gdLst/>
            <a:ahLst/>
            <a:cxnLst/>
            <a:rect l="l" t="t" r="r" b="b"/>
            <a:pathLst>
              <a:path w="446281" h="446281">
                <a:moveTo>
                  <a:pt x="0" y="0"/>
                </a:moveTo>
                <a:lnTo>
                  <a:pt x="446281" y="0"/>
                </a:lnTo>
                <a:lnTo>
                  <a:pt x="446281" y="446281"/>
                </a:lnTo>
                <a:lnTo>
                  <a:pt x="0" y="4462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D4F85A3C-B558-41D7-AEB5-8167BCDECF4E}"/>
              </a:ext>
            </a:extLst>
          </p:cNvPr>
          <p:cNvSpPr txBox="1"/>
          <p:nvPr/>
        </p:nvSpPr>
        <p:spPr>
          <a:xfrm>
            <a:off x="1472770" y="5590891"/>
            <a:ext cx="7852946" cy="140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sl-SI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Večina turistov si želi biti trajnostna, a v praksi le nekaj manj kot 10 % to dejansko uresniči v svojem vsakdanjem vedenju. </a:t>
            </a:r>
            <a:r>
              <a:rPr lang="en-US" sz="20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Turisti</a:t>
            </a: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so </a:t>
            </a:r>
            <a:r>
              <a:rPr lang="en-US" sz="20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dojemljivi</a:t>
            </a: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za </a:t>
            </a:r>
            <a:r>
              <a:rPr lang="en-US" sz="20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tovrstne</a:t>
            </a: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zadeve</a:t>
            </a: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vendar</a:t>
            </a: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jih je </a:t>
            </a:r>
            <a:r>
              <a:rPr lang="en-US" sz="20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treba</a:t>
            </a: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aktivno</a:t>
            </a: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podpirati</a:t>
            </a:r>
            <a:r>
              <a:rPr lang="en-US" sz="20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.</a:t>
            </a:r>
            <a:endParaRPr lang="en-US" sz="1999" b="1" dirty="0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99D2DFC7-F75E-4A2E-BE23-72CBEDC01F12}"/>
              </a:ext>
            </a:extLst>
          </p:cNvPr>
          <p:cNvSpPr/>
          <p:nvPr/>
        </p:nvSpPr>
        <p:spPr>
          <a:xfrm>
            <a:off x="788770" y="5712075"/>
            <a:ext cx="446281" cy="446281"/>
          </a:xfrm>
          <a:custGeom>
            <a:avLst/>
            <a:gdLst/>
            <a:ahLst/>
            <a:cxnLst/>
            <a:rect l="l" t="t" r="r" b="b"/>
            <a:pathLst>
              <a:path w="446281" h="446281">
                <a:moveTo>
                  <a:pt x="0" y="0"/>
                </a:moveTo>
                <a:lnTo>
                  <a:pt x="446281" y="0"/>
                </a:lnTo>
                <a:lnTo>
                  <a:pt x="446281" y="446281"/>
                </a:lnTo>
                <a:lnTo>
                  <a:pt x="0" y="4462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C7FF25B0-FA6F-4CB6-A848-4A29EDF5BCC9}"/>
              </a:ext>
            </a:extLst>
          </p:cNvPr>
          <p:cNvSpPr/>
          <p:nvPr/>
        </p:nvSpPr>
        <p:spPr>
          <a:xfrm>
            <a:off x="802022" y="7880069"/>
            <a:ext cx="446281" cy="446281"/>
          </a:xfrm>
          <a:custGeom>
            <a:avLst/>
            <a:gdLst/>
            <a:ahLst/>
            <a:cxnLst/>
            <a:rect l="l" t="t" r="r" b="b"/>
            <a:pathLst>
              <a:path w="446281" h="446281">
                <a:moveTo>
                  <a:pt x="0" y="0"/>
                </a:moveTo>
                <a:lnTo>
                  <a:pt x="446281" y="0"/>
                </a:lnTo>
                <a:lnTo>
                  <a:pt x="446281" y="446281"/>
                </a:lnTo>
                <a:lnTo>
                  <a:pt x="0" y="4462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963151" y="4539782"/>
            <a:ext cx="4507228" cy="4507228"/>
          </a:xfrm>
          <a:custGeom>
            <a:avLst/>
            <a:gdLst/>
            <a:ahLst/>
            <a:cxnLst/>
            <a:rect l="l" t="t" r="r" b="b"/>
            <a:pathLst>
              <a:path w="4507228" h="4507228">
                <a:moveTo>
                  <a:pt x="0" y="0"/>
                </a:moveTo>
                <a:lnTo>
                  <a:pt x="4507228" y="0"/>
                </a:lnTo>
                <a:lnTo>
                  <a:pt x="4507228" y="4507228"/>
                </a:lnTo>
                <a:lnTo>
                  <a:pt x="0" y="4507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4132778"/>
          </a:xfrm>
          <a:custGeom>
            <a:avLst/>
            <a:gdLst/>
            <a:ahLst/>
            <a:cxnLst/>
            <a:rect l="l" t="t" r="r" b="b"/>
            <a:pathLst>
              <a:path w="18288000" h="4132778">
                <a:moveTo>
                  <a:pt x="0" y="0"/>
                </a:moveTo>
                <a:lnTo>
                  <a:pt x="18288000" y="0"/>
                </a:lnTo>
                <a:lnTo>
                  <a:pt x="18288000" y="4132778"/>
                </a:lnTo>
                <a:lnTo>
                  <a:pt x="0" y="4132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2893" b="-11192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01469" y="4106071"/>
            <a:ext cx="2408597" cy="2424809"/>
          </a:xfrm>
          <a:custGeom>
            <a:avLst/>
            <a:gdLst/>
            <a:ahLst/>
            <a:cxnLst/>
            <a:rect l="l" t="t" r="r" b="b"/>
            <a:pathLst>
              <a:path w="1833115" h="2026640">
                <a:moveTo>
                  <a:pt x="0" y="0"/>
                </a:moveTo>
                <a:lnTo>
                  <a:pt x="1833115" y="0"/>
                </a:lnTo>
                <a:lnTo>
                  <a:pt x="1833115" y="2026640"/>
                </a:lnTo>
                <a:lnTo>
                  <a:pt x="0" y="20266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28253" y="5336955"/>
            <a:ext cx="2762719" cy="2639465"/>
          </a:xfrm>
          <a:custGeom>
            <a:avLst/>
            <a:gdLst/>
            <a:ahLst/>
            <a:cxnLst/>
            <a:rect l="l" t="t" r="r" b="b"/>
            <a:pathLst>
              <a:path w="1818735" h="1702776">
                <a:moveTo>
                  <a:pt x="0" y="0"/>
                </a:moveTo>
                <a:lnTo>
                  <a:pt x="1818734" y="0"/>
                </a:lnTo>
                <a:lnTo>
                  <a:pt x="1818734" y="1702776"/>
                </a:lnTo>
                <a:lnTo>
                  <a:pt x="0" y="17027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110" b="-1226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73347" y="7765309"/>
            <a:ext cx="2823540" cy="2424809"/>
          </a:xfrm>
          <a:custGeom>
            <a:avLst/>
            <a:gdLst/>
            <a:ahLst/>
            <a:cxnLst/>
            <a:rect l="l" t="t" r="r" b="b"/>
            <a:pathLst>
              <a:path w="1909812" h="1706477">
                <a:moveTo>
                  <a:pt x="0" y="0"/>
                </a:moveTo>
                <a:lnTo>
                  <a:pt x="1909812" y="0"/>
                </a:lnTo>
                <a:lnTo>
                  <a:pt x="1909812" y="1706477"/>
                </a:lnTo>
                <a:lnTo>
                  <a:pt x="0" y="17064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0133" b="-1035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103594" y="4508073"/>
            <a:ext cx="861752" cy="37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Voda: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90972" y="8600118"/>
            <a:ext cx="862727" cy="37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Odziv</a:t>
            </a:r>
            <a:r>
              <a:rPr lang="en-US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</a:t>
            </a:r>
            <a:endParaRPr lang="en-US" b="1" dirty="0" err="1">
              <a:solidFill>
                <a:srgbClr val="000000"/>
              </a:solidFill>
              <a:latin typeface="Canva Sans Bold"/>
              <a:ea typeface="Canva Sans Bold"/>
              <a:cs typeface="Canva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195721" y="5747190"/>
            <a:ext cx="1731184" cy="37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Zasedenost</a:t>
            </a:r>
            <a:r>
              <a:rPr lang="en-US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</a:t>
            </a:r>
            <a:endParaRPr lang="en-US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949891" y="4884360"/>
            <a:ext cx="1177774" cy="37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senzorji</a:t>
            </a:r>
            <a:endParaRPr lang="en-US" b="1">
              <a:solidFill>
                <a:srgbClr val="000000"/>
              </a:solidFill>
              <a:latin typeface="Canva Sans Bold"/>
              <a:ea typeface="Canva Sans Bold"/>
              <a:cs typeface="Canva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576979" y="6163473"/>
            <a:ext cx="678656" cy="36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PMS</a:t>
            </a:r>
            <a:endParaRPr lang="en-US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376424" y="8909573"/>
            <a:ext cx="1902693" cy="36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zadovoljstvo</a:t>
            </a:r>
            <a:endParaRPr lang="en-US" b="1" dirty="0" err="1">
              <a:solidFill>
                <a:srgbClr val="000000"/>
              </a:solidFill>
              <a:latin typeface="Canva Sans Bold"/>
              <a:ea typeface="Canva Sans Bold"/>
              <a:cs typeface="Canva Sans Bold"/>
            </a:endParaRPr>
          </a:p>
        </p:txBody>
      </p:sp>
      <p:grpSp>
        <p:nvGrpSpPr>
          <p:cNvPr id="14" name="Group 14"/>
          <p:cNvGrpSpPr/>
          <p:nvPr/>
        </p:nvGrpSpPr>
        <p:grpSpPr>
          <a:xfrm rot="5400000">
            <a:off x="6046859" y="-8105124"/>
            <a:ext cx="6184166" cy="18311868"/>
            <a:chOff x="0" y="0"/>
            <a:chExt cx="1644736" cy="48841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44736" cy="4884151"/>
            </a:xfrm>
            <a:custGeom>
              <a:avLst/>
              <a:gdLst/>
              <a:ahLst/>
              <a:cxnLst/>
              <a:rect l="l" t="t" r="r" b="b"/>
              <a:pathLst>
                <a:path w="1644736" h="4884151">
                  <a:moveTo>
                    <a:pt x="0" y="0"/>
                  </a:moveTo>
                  <a:lnTo>
                    <a:pt x="1644736" y="0"/>
                  </a:lnTo>
                  <a:lnTo>
                    <a:pt x="1644736" y="4884151"/>
                  </a:lnTo>
                  <a:lnTo>
                    <a:pt x="0" y="4884151"/>
                  </a:lnTo>
                  <a:close/>
                </a:path>
              </a:pathLst>
            </a:custGeom>
            <a:gradFill rotWithShape="1">
              <a:gsLst>
                <a:gs pos="0">
                  <a:srgbClr val="FBF0CE">
                    <a:alpha val="0"/>
                  </a:srgbClr>
                </a:gs>
                <a:gs pos="50000">
                  <a:srgbClr val="FFFFFF">
                    <a:alpha val="53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644736" cy="492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6096" y="3458001"/>
            <a:ext cx="8346114" cy="6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00"/>
              </a:lnSpc>
            </a:pPr>
            <a:r>
              <a:rPr lang="en-US" sz="5000" b="1">
                <a:solidFill>
                  <a:srgbClr val="FF751F"/>
                </a:solidFill>
                <a:latin typeface="Raleway Bold"/>
                <a:ea typeface="Raleway Bold"/>
                <a:cs typeface="Raleway Bold"/>
                <a:sym typeface="Raleway Bold"/>
              </a:rPr>
              <a:t>ZAVRŽENA HRANA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75976" y="3458001"/>
            <a:ext cx="8346114" cy="6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00"/>
              </a:lnSpc>
            </a:pPr>
            <a:r>
              <a:rPr lang="en-US" sz="5000" b="1">
                <a:solidFill>
                  <a:srgbClr val="FF751F"/>
                </a:solidFill>
                <a:latin typeface="Raleway Bold"/>
                <a:ea typeface="Raleway Bold"/>
                <a:cs typeface="Raleway Bold"/>
                <a:sym typeface="Raleway Bold"/>
              </a:rPr>
              <a:t>PORABA VODE/ELEKTRIKE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5990" y="4900961"/>
            <a:ext cx="8553185" cy="4508417"/>
            <a:chOff x="-1190280" y="1403027"/>
            <a:chExt cx="11404247" cy="6011223"/>
          </a:xfrm>
        </p:grpSpPr>
        <p:sp>
          <p:nvSpPr>
            <p:cNvPr id="20" name="Freeform 20"/>
            <p:cNvSpPr/>
            <p:nvPr/>
          </p:nvSpPr>
          <p:spPr>
            <a:xfrm>
              <a:off x="1334361" y="1404612"/>
              <a:ext cx="6009638" cy="6009638"/>
            </a:xfrm>
            <a:custGeom>
              <a:avLst/>
              <a:gdLst/>
              <a:ahLst/>
              <a:cxnLst/>
              <a:rect l="l" t="t" r="r" b="b"/>
              <a:pathLst>
                <a:path w="6009638" h="6009638">
                  <a:moveTo>
                    <a:pt x="0" y="0"/>
                  </a:moveTo>
                  <a:lnTo>
                    <a:pt x="6009637" y="0"/>
                  </a:lnTo>
                  <a:lnTo>
                    <a:pt x="6009637" y="6009638"/>
                  </a:lnTo>
                  <a:lnTo>
                    <a:pt x="0" y="6009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-1184883" y="1873852"/>
              <a:ext cx="4412492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pametne</a:t>
              </a:r>
              <a:r>
                <a:rPr lang="en-US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tehtnice</a:t>
              </a:r>
              <a:r>
                <a:rPr lang="en-US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, </a:t>
              </a:r>
              <a:br>
                <a:rPr lang="en-US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</a:rPr>
              </a:br>
              <a:r>
                <a:rPr lang="en-US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opazovanje</a:t>
              </a:r>
              <a:endParaRPr lang="en-US" sz="2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3848" y="6050960"/>
              <a:ext cx="1150303" cy="498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0"/>
                </a:lnSpc>
              </a:pPr>
              <a:r>
                <a:rPr lang="en-US" b="1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Odziv</a:t>
              </a:r>
              <a:r>
                <a:rPr lang="en-US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: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6713608" y="5544153"/>
              <a:ext cx="2308245" cy="498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0"/>
                </a:lnSpc>
              </a:pPr>
              <a:r>
                <a:rPr lang="en-US" b="1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Zasedenost</a:t>
              </a:r>
              <a:r>
                <a:rPr lang="en-US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:</a:t>
              </a:r>
              <a:endParaRPr lang="en-US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-1183010" y="1403027"/>
              <a:ext cx="4261644" cy="489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0"/>
                </a:lnSpc>
              </a:pPr>
              <a:r>
                <a:rPr lang="en-US" b="1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Odpadek</a:t>
              </a:r>
              <a:r>
                <a:rPr lang="en-US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:</a:t>
              </a:r>
              <a:endParaRPr lang="en-US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-1190280" y="6540480"/>
              <a:ext cx="4101337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b="1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zadovoljstvo</a:t>
              </a:r>
              <a:r>
                <a:rPr lang="en-US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, </a:t>
              </a:r>
              <a:endParaRPr lang="en-US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</a:endParaRPr>
            </a:p>
            <a:p>
              <a:pPr algn="ctr"/>
              <a:r>
                <a:rPr lang="en-US" b="1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opazovanje</a:t>
              </a:r>
              <a:endParaRPr lang="en-US" b="1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5590622" y="6120794"/>
              <a:ext cx="4623345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PMS, </a:t>
              </a:r>
              <a:r>
                <a:rPr lang="en-US" b="1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števec</a:t>
              </a:r>
              <a:r>
                <a:rPr lang="en-US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</a:t>
              </a:r>
              <a:endParaRPr lang="sl-SI"/>
            </a:p>
            <a:p>
              <a:pPr algn="ctr"/>
              <a:r>
                <a:rPr lang="en-US" b="1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zasedenosti</a:t>
              </a:r>
              <a:endParaRPr lang="en-US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99" b="-8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81670" y="3939671"/>
            <a:ext cx="3507784" cy="4251852"/>
          </a:xfrm>
          <a:custGeom>
            <a:avLst/>
            <a:gdLst/>
            <a:ahLst/>
            <a:cxnLst/>
            <a:rect l="l" t="t" r="r" b="b"/>
            <a:pathLst>
              <a:path w="3507784" h="4251852">
                <a:moveTo>
                  <a:pt x="0" y="0"/>
                </a:moveTo>
                <a:lnTo>
                  <a:pt x="3507783" y="0"/>
                </a:lnTo>
                <a:lnTo>
                  <a:pt x="3507783" y="4251852"/>
                </a:lnTo>
                <a:lnTo>
                  <a:pt x="0" y="42518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168" r="-26321" b="-2048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24266" y="3939671"/>
            <a:ext cx="3507784" cy="4251852"/>
          </a:xfrm>
          <a:custGeom>
            <a:avLst/>
            <a:gdLst/>
            <a:ahLst/>
            <a:cxnLst/>
            <a:rect l="l" t="t" r="r" b="b"/>
            <a:pathLst>
              <a:path w="3507784" h="4251852">
                <a:moveTo>
                  <a:pt x="0" y="0"/>
                </a:moveTo>
                <a:lnTo>
                  <a:pt x="3507784" y="0"/>
                </a:lnTo>
                <a:lnTo>
                  <a:pt x="3507784" y="4251852"/>
                </a:lnTo>
                <a:lnTo>
                  <a:pt x="0" y="4251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62" b="-15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62936" y="3939671"/>
            <a:ext cx="3507784" cy="4251852"/>
          </a:xfrm>
          <a:custGeom>
            <a:avLst/>
            <a:gdLst/>
            <a:ahLst/>
            <a:cxnLst/>
            <a:rect l="l" t="t" r="r" b="b"/>
            <a:pathLst>
              <a:path w="3507784" h="4251852">
                <a:moveTo>
                  <a:pt x="0" y="0"/>
                </a:moveTo>
                <a:lnTo>
                  <a:pt x="3507783" y="0"/>
                </a:lnTo>
                <a:lnTo>
                  <a:pt x="3507783" y="4251852"/>
                </a:lnTo>
                <a:lnTo>
                  <a:pt x="0" y="42518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089" r="-3279" b="-708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13745297" cy="1031240"/>
          </a:xfrm>
          <a:custGeom>
            <a:avLst/>
            <a:gdLst/>
            <a:ahLst/>
            <a:cxnLst/>
            <a:rect l="l" t="t" r="r" b="b"/>
            <a:pathLst>
              <a:path w="13745297" h="1031240">
                <a:moveTo>
                  <a:pt x="0" y="0"/>
                </a:moveTo>
                <a:lnTo>
                  <a:pt x="13745297" y="0"/>
                </a:lnTo>
                <a:lnTo>
                  <a:pt x="13745297" y="1031240"/>
                </a:lnTo>
                <a:lnTo>
                  <a:pt x="0" y="1031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813" b="-1081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82052" y="207432"/>
            <a:ext cx="2877248" cy="730113"/>
          </a:xfrm>
          <a:custGeom>
            <a:avLst/>
            <a:gdLst/>
            <a:ahLst/>
            <a:cxnLst/>
            <a:rect l="l" t="t" r="r" b="b"/>
            <a:pathLst>
              <a:path w="2877248" h="730113">
                <a:moveTo>
                  <a:pt x="0" y="0"/>
                </a:moveTo>
                <a:lnTo>
                  <a:pt x="2877248" y="0"/>
                </a:lnTo>
                <a:lnTo>
                  <a:pt x="2877248" y="730113"/>
                </a:lnTo>
                <a:lnTo>
                  <a:pt x="0" y="7301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1106" y="9665487"/>
            <a:ext cx="5875369" cy="472986"/>
          </a:xfrm>
          <a:custGeom>
            <a:avLst/>
            <a:gdLst/>
            <a:ahLst/>
            <a:cxnLst/>
            <a:rect l="l" t="t" r="r" b="b"/>
            <a:pathLst>
              <a:path w="5875369" h="472986">
                <a:moveTo>
                  <a:pt x="0" y="0"/>
                </a:moveTo>
                <a:lnTo>
                  <a:pt x="5875370" y="0"/>
                </a:lnTo>
                <a:lnTo>
                  <a:pt x="5875370" y="472986"/>
                </a:lnTo>
                <a:lnTo>
                  <a:pt x="0" y="472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77583" y="8459685"/>
            <a:ext cx="959201" cy="692623"/>
          </a:xfrm>
          <a:custGeom>
            <a:avLst/>
            <a:gdLst/>
            <a:ahLst/>
            <a:cxnLst/>
            <a:rect l="l" t="t" r="r" b="b"/>
            <a:pathLst>
              <a:path w="959201" h="692623">
                <a:moveTo>
                  <a:pt x="0" y="0"/>
                </a:moveTo>
                <a:lnTo>
                  <a:pt x="959201" y="0"/>
                </a:lnTo>
                <a:lnTo>
                  <a:pt x="959201" y="692623"/>
                </a:lnTo>
                <a:lnTo>
                  <a:pt x="0" y="6926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65792" y="1431673"/>
            <a:ext cx="14060195" cy="124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751F"/>
                </a:solidFill>
                <a:latin typeface="Raleway Heavy"/>
                <a:ea typeface="Raleway Heavy"/>
                <a:cs typeface="Raleway Heavy"/>
                <a:sym typeface="Raleway Heavy"/>
              </a:rPr>
              <a:t>HOTELOM POMAGAMO, DA TRAJNOS</a:t>
            </a:r>
            <a:r>
              <a:rPr lang="en-US" sz="5000" b="1" u="none" strike="noStrike" dirty="0">
                <a:solidFill>
                  <a:srgbClr val="FF751F"/>
                </a:solidFill>
                <a:latin typeface="Raleway Heavy"/>
                <a:ea typeface="Raleway Heavy"/>
                <a:cs typeface="Raleway Heavy"/>
                <a:sym typeface="Raleway Heavy"/>
              </a:rPr>
              <a:t>TNE ZAVEZE POSTANEJO DEJANSKA PRAKSA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29359" y="2904430"/>
            <a:ext cx="15029282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V okviru globalne pobude Low Harm Hedonism Initiative in projekta Making Sustainable Tourism Possible (MAST) v hotelih uvajamo napredno IoT tehnologijo za spremljanje in zmanjševanje okoljskega odtisa hotelov.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14800" y="8666204"/>
            <a:ext cx="10699988" cy="378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8"/>
              </a:lnSpc>
              <a:spcBef>
                <a:spcPct val="0"/>
              </a:spcBef>
            </a:pPr>
            <a:r>
              <a:rPr lang="en-US" sz="229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Hoteli</a:t>
            </a:r>
            <a:r>
              <a:rPr lang="sl-SI" sz="229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29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že</a:t>
            </a:r>
            <a:r>
              <a:rPr lang="en-US" sz="229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29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aktivno</a:t>
            </a:r>
            <a:r>
              <a:rPr lang="en-US" sz="229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sodelujejo pri </a:t>
            </a:r>
            <a:r>
              <a:rPr lang="en-US" sz="229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prehodu</a:t>
            </a:r>
            <a:r>
              <a:rPr lang="en-US" sz="229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na bolj </a:t>
            </a:r>
            <a:r>
              <a:rPr lang="en-US" sz="229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trajnostno</a:t>
            </a:r>
            <a:r>
              <a:rPr lang="en-US" sz="229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29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poslovanje</a:t>
            </a:r>
            <a:r>
              <a:rPr lang="sl-SI" sz="229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: 6</a:t>
            </a:r>
            <a:endParaRPr lang="en-US" sz="229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94936" y="0"/>
            <a:ext cx="15647712" cy="10287000"/>
          </a:xfrm>
          <a:custGeom>
            <a:avLst/>
            <a:gdLst/>
            <a:ahLst/>
            <a:cxnLst/>
            <a:rect l="l" t="t" r="r" b="b"/>
            <a:pathLst>
              <a:path w="15647712" h="10287000">
                <a:moveTo>
                  <a:pt x="0" y="0"/>
                </a:moveTo>
                <a:lnTo>
                  <a:pt x="15647712" y="0"/>
                </a:lnTo>
                <a:lnTo>
                  <a:pt x="156477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296882" y="0"/>
            <a:ext cx="5374944" cy="10306048"/>
            <a:chOff x="0" y="0"/>
            <a:chExt cx="1415623" cy="27530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15623" cy="2753040"/>
            </a:xfrm>
            <a:custGeom>
              <a:avLst/>
              <a:gdLst/>
              <a:ahLst/>
              <a:cxnLst/>
              <a:rect l="l" t="t" r="r" b="b"/>
              <a:pathLst>
                <a:path w="1415623" h="2753040">
                  <a:moveTo>
                    <a:pt x="0" y="0"/>
                  </a:moveTo>
                  <a:lnTo>
                    <a:pt x="1415623" y="0"/>
                  </a:lnTo>
                  <a:lnTo>
                    <a:pt x="1415623" y="2753040"/>
                  </a:lnTo>
                  <a:lnTo>
                    <a:pt x="0" y="2753040"/>
                  </a:lnTo>
                  <a:close/>
                </a:path>
              </a:pathLst>
            </a:custGeom>
            <a:gradFill rotWithShape="1">
              <a:gsLst>
                <a:gs pos="0">
                  <a:srgbClr val="FBF0CE">
                    <a:alpha val="0"/>
                  </a:srgbClr>
                </a:gs>
                <a:gs pos="50000">
                  <a:srgbClr val="FFFFFF">
                    <a:alpha val="53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15623" cy="2791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611351" y="2177998"/>
            <a:ext cx="446281" cy="446281"/>
          </a:xfrm>
          <a:custGeom>
            <a:avLst/>
            <a:gdLst/>
            <a:ahLst/>
            <a:cxnLst/>
            <a:rect l="l" t="t" r="r" b="b"/>
            <a:pathLst>
              <a:path w="446281" h="446281">
                <a:moveTo>
                  <a:pt x="0" y="0"/>
                </a:moveTo>
                <a:lnTo>
                  <a:pt x="446281" y="0"/>
                </a:lnTo>
                <a:lnTo>
                  <a:pt x="446281" y="446281"/>
                </a:lnTo>
                <a:lnTo>
                  <a:pt x="0" y="4462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13416105" y="-2718606"/>
            <a:ext cx="47625" cy="8765086"/>
            <a:chOff x="0" y="0"/>
            <a:chExt cx="11248" cy="20701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48" cy="2070144"/>
            </a:xfrm>
            <a:custGeom>
              <a:avLst/>
              <a:gdLst/>
              <a:ahLst/>
              <a:cxnLst/>
              <a:rect l="l" t="t" r="r" b="b"/>
              <a:pathLst>
                <a:path w="11248" h="2070144">
                  <a:moveTo>
                    <a:pt x="0" y="0"/>
                  </a:moveTo>
                  <a:lnTo>
                    <a:pt x="11248" y="0"/>
                  </a:lnTo>
                  <a:lnTo>
                    <a:pt x="11248" y="2070144"/>
                  </a:lnTo>
                  <a:lnTo>
                    <a:pt x="0" y="2070144"/>
                  </a:lnTo>
                  <a:close/>
                </a:path>
              </a:pathLst>
            </a:custGeom>
            <a:solidFill>
              <a:srgbClr val="075A8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1248" cy="2108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611351" y="5629275"/>
            <a:ext cx="446281" cy="446281"/>
          </a:xfrm>
          <a:custGeom>
            <a:avLst/>
            <a:gdLst/>
            <a:ahLst/>
            <a:cxnLst/>
            <a:rect l="l" t="t" r="r" b="b"/>
            <a:pathLst>
              <a:path w="446281" h="446281">
                <a:moveTo>
                  <a:pt x="0" y="0"/>
                </a:moveTo>
                <a:lnTo>
                  <a:pt x="446281" y="0"/>
                </a:lnTo>
                <a:lnTo>
                  <a:pt x="446281" y="446281"/>
                </a:lnTo>
                <a:lnTo>
                  <a:pt x="0" y="4462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1045" y="2195716"/>
            <a:ext cx="7791357" cy="762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Vzroki</a:t>
            </a:r>
            <a:r>
              <a:rPr lang="en-US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za </a:t>
            </a:r>
            <a:r>
              <a:rPr lang="sl-SI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zavrženo</a:t>
            </a:r>
            <a:r>
              <a:rPr lang="en-US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hran</a:t>
            </a:r>
            <a:r>
              <a:rPr lang="sl-SI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</a:t>
            </a:r>
            <a:r>
              <a:rPr lang="en-US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sl-SI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na </a:t>
            </a:r>
            <a:r>
              <a:rPr lang="en-US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all-you-can-eat </a:t>
            </a:r>
            <a:r>
              <a:rPr lang="sl-SI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penzionskih obrokih.</a:t>
            </a:r>
            <a:endParaRPr lang="en-US" sz="2199" b="1" dirty="0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624145" y="3016840"/>
            <a:ext cx="8335383" cy="232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(1)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slaba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kakovost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hrane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: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uporaba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cenenih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sestavin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;</a:t>
            </a:r>
          </a:p>
          <a:p>
            <a:pPr algn="l">
              <a:lnSpc>
                <a:spcPts val="2659"/>
              </a:lnSpc>
            </a:pP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(2)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pomanjkanje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znanja o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hrani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pri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gostih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: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nalaganje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nezdružljivih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jedi;</a:t>
            </a:r>
          </a:p>
          <a:p>
            <a:pPr algn="l">
              <a:lnSpc>
                <a:spcPts val="2659"/>
              </a:lnSpc>
            </a:pP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(3)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nepoznavanje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jedi;</a:t>
            </a:r>
          </a:p>
          <a:p>
            <a:pPr algn="l">
              <a:lnSpc>
                <a:spcPts val="2659"/>
              </a:lnSpc>
            </a:pP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(4)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gostje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precenijo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svojo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lakoto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ali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se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bojijo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, da bo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hrane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zmanjkalo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;</a:t>
            </a:r>
          </a:p>
          <a:p>
            <a:pPr algn="l">
              <a:lnSpc>
                <a:spcPts val="2659"/>
              </a:lnSpc>
            </a:pP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(5)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pomanjkanje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nadzora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: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starši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izbirajo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hrano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za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otroke</a:t>
            </a:r>
            <a:endParaRPr lang="en-US" sz="1899" b="1" dirty="0">
              <a:solidFill>
                <a:srgbClr val="134C7A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0" lvl="0" indent="0" algn="l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(6)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lenoba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: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gostje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ne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pojedo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jedi, ki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zahtevajo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več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truda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(raki),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ali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si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naenkrat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naložijo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več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hrane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, da se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jim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ni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treba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večkrat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vračati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k </a:t>
            </a:r>
            <a:r>
              <a:rPr lang="en-US" sz="1899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bifeju</a:t>
            </a:r>
            <a:r>
              <a:rPr lang="en-US" sz="1899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90923" y="522050"/>
            <a:ext cx="9281479" cy="1118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69"/>
              </a:lnSpc>
              <a:spcBef>
                <a:spcPct val="0"/>
              </a:spcBef>
            </a:pPr>
            <a:r>
              <a:rPr lang="en-US" sz="4541" b="1" dirty="0">
                <a:solidFill>
                  <a:srgbClr val="FF751F"/>
                </a:solidFill>
                <a:latin typeface="Raleway Bold"/>
                <a:ea typeface="Raleway Bold"/>
                <a:cs typeface="Raleway Bold"/>
                <a:sym typeface="Raleway Bold"/>
              </a:rPr>
              <a:t>INTERVENCIJ</a:t>
            </a:r>
            <a:r>
              <a:rPr lang="sl-SI" sz="4541" b="1" dirty="0">
                <a:solidFill>
                  <a:srgbClr val="FF751F"/>
                </a:solidFill>
                <a:latin typeface="Raleway Bold"/>
                <a:ea typeface="Raleway Bold"/>
                <a:cs typeface="Raleway Bold"/>
                <a:sym typeface="Raleway Bold"/>
              </a:rPr>
              <a:t>A: </a:t>
            </a:r>
            <a:r>
              <a:rPr lang="en-US" sz="4541" b="1" dirty="0">
                <a:solidFill>
                  <a:srgbClr val="FF751F"/>
                </a:solidFill>
                <a:latin typeface="Raleway Bold"/>
                <a:ea typeface="Raleway Bold"/>
                <a:cs typeface="Raleway Bold"/>
                <a:sym typeface="Raleway Bold"/>
              </a:rPr>
              <a:t>ZMANJŠANJE ZAVRŽENE HRANE V HOTELIH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1045" y="5646993"/>
            <a:ext cx="66922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Eksperiment</a:t>
            </a:r>
            <a:r>
              <a:rPr lang="en-US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: </a:t>
            </a:r>
            <a:r>
              <a:rPr lang="en-US" sz="21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zavržena</a:t>
            </a:r>
            <a:r>
              <a:rPr lang="en-US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hrana</a:t>
            </a:r>
            <a:r>
              <a:rPr lang="en-US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med </a:t>
            </a:r>
            <a:r>
              <a:rPr lang="en-US" sz="21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družinami</a:t>
            </a:r>
            <a:endParaRPr lang="en-US" sz="2199" b="1" dirty="0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611351" y="6275581"/>
            <a:ext cx="8211110" cy="1355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Družine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so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prejele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knjižico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za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zbiranje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žigov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; 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obrok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brez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zavržene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hrane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je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pomenil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en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žig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v </a:t>
            </a:r>
            <a:r>
              <a:rPr lang="sl-SI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knjižico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.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Če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je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družini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uspelo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zbrati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en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žig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za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vsak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dan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bivanja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, je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ob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odjavi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prejela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nagrado</a:t>
            </a:r>
            <a:r>
              <a:rPr lang="sl-SI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sl-SI" sz="12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(certifikat Zeleni ambasador + praktična nagrada)</a:t>
            </a:r>
            <a:r>
              <a:rPr lang="en-US" sz="18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11351" y="7513196"/>
            <a:ext cx="8211110" cy="204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50" b="1" u="sng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Rezultati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:</a:t>
            </a:r>
          </a:p>
          <a:p>
            <a:pPr marL="409575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Količina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zavržene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hrane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se je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zmanjšala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iz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45 g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na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31 g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na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osebo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na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dan.</a:t>
            </a:r>
            <a:endParaRPr lang="en-US" sz="1850" b="1" dirty="0">
              <a:solidFill>
                <a:srgbClr val="134C7A"/>
              </a:solidFill>
              <a:latin typeface="Inter Bold"/>
              <a:ea typeface="Inter Bold"/>
              <a:cs typeface="Inter Bold"/>
            </a:endParaRPr>
          </a:p>
          <a:p>
            <a:pPr marL="409575" lvl="1" indent="-205105">
              <a:lnSpc>
                <a:spcPts val="2659"/>
              </a:lnSpc>
              <a:buFont typeface="Arial"/>
              <a:buChar char="•"/>
            </a:pP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Za 34 % se je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povečalo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število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družin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brez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zavržene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hrane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.</a:t>
            </a:r>
            <a:endParaRPr lang="en-US" sz="1850" b="1" dirty="0">
              <a:solidFill>
                <a:srgbClr val="134C7A"/>
              </a:solidFill>
              <a:latin typeface="Inter Bold"/>
              <a:ea typeface="Inter Bold"/>
              <a:cs typeface="Inter Bold"/>
            </a:endParaRPr>
          </a:p>
          <a:p>
            <a:pPr marL="409575" lvl="1" indent="-205105">
              <a:lnSpc>
                <a:spcPts val="2659"/>
              </a:lnSpc>
              <a:spcBef>
                <a:spcPct val="0"/>
              </a:spcBef>
              <a:buFont typeface="Arial"/>
              <a:buChar char="•"/>
            </a:pP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Otroci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so se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izkazali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kot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glavni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motivatorji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–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ker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so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želeli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zbrati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žige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, so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vplivali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na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to, da je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cela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družina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pojedla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obrok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do </a:t>
            </a:r>
            <a:r>
              <a:rPr lang="en-US" sz="1850" b="1" dirty="0" err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konca</a:t>
            </a:r>
            <a:r>
              <a:rPr lang="en-US" sz="1850" b="1" dirty="0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.</a:t>
            </a:r>
            <a:endParaRPr lang="en-US" sz="1850" b="1" dirty="0">
              <a:solidFill>
                <a:srgbClr val="134C7A"/>
              </a:solidFill>
              <a:latin typeface="Inter Bold"/>
              <a:ea typeface="Inter Bold"/>
              <a:cs typeface="Inter Bold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6316B0-C67C-48D7-9605-8E56424B11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06" r="8474"/>
          <a:stretch/>
        </p:blipFill>
        <p:spPr>
          <a:xfrm>
            <a:off x="228600" y="7417790"/>
            <a:ext cx="4257770" cy="29139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0C0E34-08A3-45ED-B338-73FF4D1D9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033" y="7420633"/>
            <a:ext cx="4005512" cy="28949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06136" y="3721154"/>
            <a:ext cx="446281" cy="446281"/>
          </a:xfrm>
          <a:custGeom>
            <a:avLst/>
            <a:gdLst/>
            <a:ahLst/>
            <a:cxnLst/>
            <a:rect l="l" t="t" r="r" b="b"/>
            <a:pathLst>
              <a:path w="446281" h="446281">
                <a:moveTo>
                  <a:pt x="0" y="0"/>
                </a:moveTo>
                <a:lnTo>
                  <a:pt x="446281" y="0"/>
                </a:lnTo>
                <a:lnTo>
                  <a:pt x="446281" y="446281"/>
                </a:lnTo>
                <a:lnTo>
                  <a:pt x="0" y="4462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65796" y="1"/>
            <a:ext cx="12305587" cy="10286996"/>
          </a:xfrm>
          <a:custGeom>
            <a:avLst/>
            <a:gdLst/>
            <a:ahLst/>
            <a:cxnLst/>
            <a:rect l="l" t="t" r="r" b="b"/>
            <a:pathLst>
              <a:path w="12305587" h="10500481">
                <a:moveTo>
                  <a:pt x="0" y="0"/>
                </a:moveTo>
                <a:lnTo>
                  <a:pt x="12305588" y="0"/>
                </a:lnTo>
                <a:lnTo>
                  <a:pt x="12305588" y="10500481"/>
                </a:lnTo>
                <a:lnTo>
                  <a:pt x="0" y="10500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80" r="-3010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055056" y="0"/>
            <a:ext cx="5374944" cy="10287000"/>
            <a:chOff x="0" y="0"/>
            <a:chExt cx="1415623" cy="27530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5623" cy="2753040"/>
            </a:xfrm>
            <a:custGeom>
              <a:avLst/>
              <a:gdLst/>
              <a:ahLst/>
              <a:cxnLst/>
              <a:rect l="l" t="t" r="r" b="b"/>
              <a:pathLst>
                <a:path w="1415623" h="2753040">
                  <a:moveTo>
                    <a:pt x="0" y="0"/>
                  </a:moveTo>
                  <a:lnTo>
                    <a:pt x="1415623" y="0"/>
                  </a:lnTo>
                  <a:lnTo>
                    <a:pt x="1415623" y="2753040"/>
                  </a:lnTo>
                  <a:lnTo>
                    <a:pt x="0" y="2753040"/>
                  </a:lnTo>
                  <a:close/>
                </a:path>
              </a:pathLst>
            </a:custGeom>
            <a:gradFill rotWithShape="1">
              <a:gsLst>
                <a:gs pos="0">
                  <a:srgbClr val="FBF0CE">
                    <a:alpha val="0"/>
                  </a:srgbClr>
                </a:gs>
                <a:gs pos="50000">
                  <a:srgbClr val="FFFFFF">
                    <a:alpha val="53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415623" cy="2791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3323567" y="-2712112"/>
            <a:ext cx="48186" cy="8816938"/>
            <a:chOff x="0" y="0"/>
            <a:chExt cx="11381" cy="20823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381" cy="2082391"/>
            </a:xfrm>
            <a:custGeom>
              <a:avLst/>
              <a:gdLst/>
              <a:ahLst/>
              <a:cxnLst/>
              <a:rect l="l" t="t" r="r" b="b"/>
              <a:pathLst>
                <a:path w="11381" h="2082391">
                  <a:moveTo>
                    <a:pt x="0" y="0"/>
                  </a:moveTo>
                  <a:lnTo>
                    <a:pt x="11381" y="0"/>
                  </a:lnTo>
                  <a:lnTo>
                    <a:pt x="11381" y="2082391"/>
                  </a:lnTo>
                  <a:lnTo>
                    <a:pt x="0" y="2082391"/>
                  </a:lnTo>
                  <a:close/>
                </a:path>
              </a:pathLst>
            </a:custGeom>
            <a:solidFill>
              <a:srgbClr val="075A8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1381" cy="212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144000" y="3498013"/>
            <a:ext cx="446281" cy="446281"/>
          </a:xfrm>
          <a:custGeom>
            <a:avLst/>
            <a:gdLst/>
            <a:ahLst/>
            <a:cxnLst/>
            <a:rect l="l" t="t" r="r" b="b"/>
            <a:pathLst>
              <a:path w="446281" h="446281">
                <a:moveTo>
                  <a:pt x="0" y="0"/>
                </a:moveTo>
                <a:lnTo>
                  <a:pt x="446281" y="0"/>
                </a:lnTo>
                <a:lnTo>
                  <a:pt x="446281" y="446282"/>
                </a:lnTo>
                <a:lnTo>
                  <a:pt x="0" y="446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671370" y="504388"/>
            <a:ext cx="9281479" cy="12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751F"/>
                </a:solidFill>
                <a:latin typeface="Raleway Bold"/>
                <a:ea typeface="Raleway Bold"/>
                <a:cs typeface="Raleway Bold"/>
                <a:sym typeface="Raleway Bold"/>
              </a:rPr>
              <a:t>INTERVENCIJA: MANJŠA PORAB</a:t>
            </a:r>
            <a:r>
              <a:rPr lang="sl-SI" sz="5000" b="1" dirty="0">
                <a:solidFill>
                  <a:srgbClr val="FF751F"/>
                </a:solidFill>
                <a:latin typeface="Raleway Bold"/>
                <a:ea typeface="Raleway Bold"/>
                <a:cs typeface="Raleway Bold"/>
                <a:sym typeface="Raleway Bold"/>
              </a:rPr>
              <a:t>A</a:t>
            </a:r>
            <a:r>
              <a:rPr lang="en-US" sz="5000" b="1" dirty="0">
                <a:solidFill>
                  <a:srgbClr val="FF751F"/>
                </a:solidFill>
                <a:latin typeface="Raleway Bold"/>
                <a:ea typeface="Raleway Bold"/>
                <a:cs typeface="Raleway Bold"/>
                <a:sym typeface="Raleway Bold"/>
              </a:rPr>
              <a:t> ENERGIJE V HOTELIH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32505" y="1934211"/>
            <a:ext cx="8623624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Vsakodnevno čiščenje sob pomeni veliko porabo virov – v povprečju 35 litrov vode, </a:t>
            </a:r>
            <a:r>
              <a:rPr lang="en-US" sz="19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100 mililitrov čistilnih kemikalij in 1,5 kilovatne ure električne energije na sobo v hotelu s štirimi zvezdicami.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56476" y="3515731"/>
            <a:ext cx="66922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Eksperiment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4443660"/>
            <a:ext cx="9004132" cy="199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b="1" u="sng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Faza 1</a:t>
            </a:r>
            <a:r>
              <a:rPr lang="en-US" sz="1899" b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: </a:t>
            </a:r>
            <a:r>
              <a:rPr lang="en-US" sz="18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 prvih 14 dneh so v hotelu spremenili navado: sobe niso bile več avtomatsko čiščene vsak dan. Gostje so lahko zahtevali čiščenje z obešanko »Prosim, očistite mojo sobo«.</a:t>
            </a:r>
          </a:p>
          <a:p>
            <a:pPr marL="0" lvl="0" indent="0" algn="l">
              <a:lnSpc>
                <a:spcPts val="2659"/>
              </a:lnSpc>
              <a:spcBef>
                <a:spcPct val="0"/>
              </a:spcBef>
            </a:pPr>
            <a:r>
              <a:rPr lang="en-US" sz="1899" b="1" u="sng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Faza 2</a:t>
            </a:r>
            <a:r>
              <a:rPr lang="en-US" sz="1899" b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: </a:t>
            </a:r>
            <a:r>
              <a:rPr lang="en-US" sz="18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 naslednjih 14 dneh so gostom poleg tega posredovali še informacijo o okoljskem vplivu vsakodnevnega čiščenja (poraba vode, kemikalij in elektrike).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32505" y="7268210"/>
            <a:ext cx="8211110" cy="199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b="1" u="sng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Rezultati</a:t>
            </a:r>
            <a:r>
              <a:rPr lang="en-US" sz="1899" b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: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b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Število vsakodnevnih čiščenj se je zmanjšalo za 63 %.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b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Zadovoljstvo gostov se ni zmanjšalo – gostje spremembe niso doživljali negativno.</a:t>
            </a:r>
          </a:p>
          <a:p>
            <a:pPr marL="410209" lvl="1" indent="-205105" algn="l">
              <a:lnSpc>
                <a:spcPts val="2659"/>
              </a:lnSpc>
              <a:spcBef>
                <a:spcPct val="0"/>
              </a:spcBef>
              <a:buFont typeface="Arial"/>
              <a:buChar char="•"/>
            </a:pPr>
            <a:r>
              <a:rPr lang="en-US" sz="1899" b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Dodatna razlaga o okoljskih posledicah ni še dodatno zmanjšala zahtevkov za čiščenje.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88039" y="652339"/>
            <a:ext cx="11031811" cy="1350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2"/>
              </a:lnSpc>
            </a:pPr>
            <a:r>
              <a:rPr lang="en-US" sz="6002" b="1" dirty="0">
                <a:solidFill>
                  <a:srgbClr val="FF751F"/>
                </a:solidFill>
                <a:latin typeface="Raleway Heavy"/>
                <a:ea typeface="Raleway Heavy"/>
                <a:cs typeface="Raleway Heavy"/>
                <a:sym typeface="Raleway Heavy"/>
              </a:rPr>
              <a:t>INTERVENCIJA: MANJŠA PORABA VODE</a:t>
            </a:r>
            <a:r>
              <a:rPr lang="sl-SI" sz="6002" b="1" dirty="0">
                <a:solidFill>
                  <a:srgbClr val="FF751F"/>
                </a:solidFill>
                <a:latin typeface="Raleway Heavy"/>
                <a:ea typeface="Raleway Heavy"/>
                <a:cs typeface="Raleway Heavy"/>
                <a:sym typeface="Raleway Heavy"/>
              </a:rPr>
              <a:t> V HOTELU</a:t>
            </a:r>
            <a:endParaRPr lang="en-US" sz="6002" b="1" dirty="0">
              <a:solidFill>
                <a:srgbClr val="FF751F"/>
              </a:solidFill>
              <a:latin typeface="Raleway Heavy"/>
              <a:ea typeface="Raleway Heavy"/>
              <a:cs typeface="Raleway Heavy"/>
              <a:sym typeface="Raleway Heavy"/>
            </a:endParaRP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2925301" y="-2763526"/>
            <a:ext cx="47625" cy="9677122"/>
            <a:chOff x="0" y="0"/>
            <a:chExt cx="11248" cy="2285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48" cy="2285549"/>
            </a:xfrm>
            <a:custGeom>
              <a:avLst/>
              <a:gdLst/>
              <a:ahLst/>
              <a:cxnLst/>
              <a:rect l="l" t="t" r="r" b="b"/>
              <a:pathLst>
                <a:path w="11248" h="2285549">
                  <a:moveTo>
                    <a:pt x="0" y="0"/>
                  </a:moveTo>
                  <a:lnTo>
                    <a:pt x="11248" y="0"/>
                  </a:lnTo>
                  <a:lnTo>
                    <a:pt x="11248" y="2285549"/>
                  </a:lnTo>
                  <a:lnTo>
                    <a:pt x="0" y="2285549"/>
                  </a:lnTo>
                  <a:close/>
                </a:path>
              </a:pathLst>
            </a:custGeom>
            <a:solidFill>
              <a:srgbClr val="075A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248" cy="2323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7879348" cy="10316604"/>
          </a:xfrm>
          <a:custGeom>
            <a:avLst/>
            <a:gdLst/>
            <a:ahLst/>
            <a:cxnLst/>
            <a:rect l="l" t="t" r="r" b="b"/>
            <a:pathLst>
              <a:path w="7859118" h="11029187">
                <a:moveTo>
                  <a:pt x="0" y="0"/>
                </a:moveTo>
                <a:lnTo>
                  <a:pt x="7859118" y="0"/>
                </a:lnTo>
                <a:lnTo>
                  <a:pt x="7859118" y="11029187"/>
                </a:lnTo>
                <a:lnTo>
                  <a:pt x="0" y="11029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77" b="-357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549856" y="0"/>
            <a:ext cx="5374944" cy="10316604"/>
            <a:chOff x="0" y="0"/>
            <a:chExt cx="1415623" cy="27530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15623" cy="2753040"/>
            </a:xfrm>
            <a:custGeom>
              <a:avLst/>
              <a:gdLst/>
              <a:ahLst/>
              <a:cxnLst/>
              <a:rect l="l" t="t" r="r" b="b"/>
              <a:pathLst>
                <a:path w="1415623" h="2753040">
                  <a:moveTo>
                    <a:pt x="0" y="0"/>
                  </a:moveTo>
                  <a:lnTo>
                    <a:pt x="1415623" y="0"/>
                  </a:lnTo>
                  <a:lnTo>
                    <a:pt x="1415623" y="2753040"/>
                  </a:lnTo>
                  <a:lnTo>
                    <a:pt x="0" y="2753040"/>
                  </a:lnTo>
                  <a:close/>
                </a:path>
              </a:pathLst>
            </a:custGeom>
            <a:gradFill rotWithShape="1">
              <a:gsLst>
                <a:gs pos="0">
                  <a:srgbClr val="FBF0CE">
                    <a:alpha val="0"/>
                  </a:srgbClr>
                </a:gs>
                <a:gs pos="50000">
                  <a:srgbClr val="FFFFFF">
                    <a:alpha val="53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415623" cy="2791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110553" y="2255571"/>
            <a:ext cx="9677122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Voda je v turizmu ena ključnih surovin – uporablja se </a:t>
            </a:r>
            <a:r>
              <a:rPr lang="en-US" sz="19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pri bazenskih površinah, tuširanju, pripravi hrane in čiščenju. Povprečni čas tuširanja znaša 7–8 minut, kar presega priporočenih 5 minut.</a:t>
            </a:r>
          </a:p>
        </p:txBody>
      </p:sp>
      <p:sp>
        <p:nvSpPr>
          <p:cNvPr id="11" name="Freeform 11"/>
          <p:cNvSpPr/>
          <p:nvPr/>
        </p:nvSpPr>
        <p:spPr>
          <a:xfrm>
            <a:off x="8110553" y="3595421"/>
            <a:ext cx="446281" cy="446281"/>
          </a:xfrm>
          <a:custGeom>
            <a:avLst/>
            <a:gdLst/>
            <a:ahLst/>
            <a:cxnLst/>
            <a:rect l="l" t="t" r="r" b="b"/>
            <a:pathLst>
              <a:path w="446281" h="446281">
                <a:moveTo>
                  <a:pt x="0" y="0"/>
                </a:moveTo>
                <a:lnTo>
                  <a:pt x="446281" y="0"/>
                </a:lnTo>
                <a:lnTo>
                  <a:pt x="446281" y="446281"/>
                </a:lnTo>
                <a:lnTo>
                  <a:pt x="0" y="4462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923029" y="3613139"/>
            <a:ext cx="66922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Eksperiment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10553" y="8258102"/>
            <a:ext cx="9677122" cy="165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u="sng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Rezultati:</a:t>
            </a:r>
            <a:r>
              <a:rPr lang="en-US" sz="1899" b="1">
                <a:solidFill>
                  <a:srgbClr val="134C7A"/>
                </a:solidFill>
                <a:latin typeface="Inter Bold"/>
                <a:ea typeface="Inter Bold"/>
                <a:cs typeface="Inter Bold"/>
                <a:sym typeface="Inter Bold"/>
              </a:rPr>
              <a:t> Udeleženci, ki so uporabljali uro s žalostnim izrazom, so pokazali večjo namero, da bodo ukrepali in krajše tuširali. Udeleženci so izbrali krajše trajanje tuširanja, posebej pri 3 in 5 minutah, kar se je večinoma ujemalo z njihovimi nameni po zmanjšanju porabe vode. Občutki, kot so žalost ali empatija, so bili močno povezani s povečano namero po varčevanju.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73114" y="4298877"/>
            <a:ext cx="7143414" cy="351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Tri skupine: 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(1)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prva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skupina 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je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prejela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samo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nasvet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o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krajšem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tuširanju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(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brez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vizualnih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elementov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);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(2)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druga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skupina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je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prejela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peščeno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uro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za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prikaz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preostalega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časa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tuširanja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skupaj s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kapljico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vode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z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žalostnim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izrazom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(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empatija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do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narave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); 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(3)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tretja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skupina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je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prejela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peščeno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uro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skupaj s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kapljico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vode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z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žalostnim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izrazom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in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nasvetom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o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krajšem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tuširanju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Dve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shemi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izbire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časa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tuširanja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: 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1, 3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ali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5 minut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(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nizka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referenčna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točka,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ambicioznejša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možnost) in 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3, 5 </a:t>
            </a:r>
            <a:r>
              <a:rPr lang="en-US" sz="199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ali</a:t>
            </a:r>
            <a:r>
              <a:rPr lang="en-US" sz="1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7 minut 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(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višja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referenčna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točka,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postopno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zmanjšanje</a:t>
            </a:r>
            <a:r>
              <a:rPr lang="en-US" sz="19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).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816528" y="4783476"/>
            <a:ext cx="3388624" cy="2715135"/>
          </a:xfrm>
          <a:custGeom>
            <a:avLst/>
            <a:gdLst/>
            <a:ahLst/>
            <a:cxnLst/>
            <a:rect l="l" t="t" r="r" b="b"/>
            <a:pathLst>
              <a:path w="3388624" h="2715135">
                <a:moveTo>
                  <a:pt x="0" y="0"/>
                </a:moveTo>
                <a:lnTo>
                  <a:pt x="3388623" y="0"/>
                </a:lnTo>
                <a:lnTo>
                  <a:pt x="3388623" y="2715135"/>
                </a:lnTo>
                <a:lnTo>
                  <a:pt x="0" y="27151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F11D4FB-9D8B-4DBB-B219-AF397F294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78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160A04F654F0440B00E7BC8FE709577" ma:contentTypeVersion="21" ma:contentTypeDescription="Ustvari nov dokument." ma:contentTypeScope="" ma:versionID="873d07796b26e7332e34dc1bf023a1a9">
  <xsd:schema xmlns:xsd="http://www.w3.org/2001/XMLSchema" xmlns:xs="http://www.w3.org/2001/XMLSchema" xmlns:p="http://schemas.microsoft.com/office/2006/metadata/properties" xmlns:ns2="f2bdff2b-c1a5-4a60-96aa-2df28ee66552" xmlns:ns3="611a86af-6f23-4521-91a8-fdf3f65cbe1f" targetNamespace="http://schemas.microsoft.com/office/2006/metadata/properties" ma:root="true" ma:fieldsID="64ed862591e8c42171e63242d472089f" ns2:_="" ns3:_="">
    <xsd:import namespace="f2bdff2b-c1a5-4a60-96aa-2df28ee66552"/>
    <xsd:import namespace="611a86af-6f23-4521-91a8-fdf3f65cbe1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Odgovornaoseb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_x010c_a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dff2b-c1a5-4a60-96aa-2df28ee665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29603b39-ee11-46ee-8bc8-864adb077ddf}" ma:internalName="TaxCatchAll" ma:showField="CatchAllData" ma:web="f2bdff2b-c1a5-4a60-96aa-2df28ee665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1a86af-6f23-4521-91a8-fdf3f65cbe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Odgovornaoseba" ma:index="12" nillable="true" ma:displayName="Odgovorna oseba" ma:format="Dropdown" ma:list="UserInfo" ma:SharePointGroup="0" ma:internalName="Odgovornaoseba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_x010c_as" ma:index="21" nillable="true" ma:displayName="Čas" ma:format="DateTime" ma:internalName="_x010c_as">
      <xsd:simpleType>
        <xsd:restriction base="dms:DateTime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Oznake slike" ma:readOnly="false" ma:fieldId="{5cf76f15-5ced-4ddc-b409-7134ff3c332f}" ma:taxonomyMulti="true" ma:sspId="0938a081-a76a-4171-adc7-1d45bc8862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8" nillable="true" ma:displayName="Stanje odjave" ma:internalName="_x0024_Resources_x003a_core_x002c_Signoff_Statu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611a86af-6f23-4521-91a8-fdf3f65cbe1f" xsi:nil="true"/>
    <Odgovornaoseba xmlns="611a86af-6f23-4521-91a8-fdf3f65cbe1f">
      <UserInfo>
        <DisplayName/>
        <AccountId xsi:nil="true"/>
        <AccountType/>
      </UserInfo>
    </Odgovornaoseba>
    <TaxCatchAll xmlns="f2bdff2b-c1a5-4a60-96aa-2df28ee66552" xsi:nil="true"/>
    <_x010c_as xmlns="611a86af-6f23-4521-91a8-fdf3f65cbe1f" xsi:nil="true"/>
    <lcf76f155ced4ddcb4097134ff3c332f xmlns="611a86af-6f23-4521-91a8-fdf3f65cbe1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798F559-E414-4DE8-9681-995DAC29D345}"/>
</file>

<file path=customXml/itemProps2.xml><?xml version="1.0" encoding="utf-8"?>
<ds:datastoreItem xmlns:ds="http://schemas.openxmlformats.org/officeDocument/2006/customXml" ds:itemID="{36CBCBF4-9D43-4530-A6A2-7F40D9F60E84}"/>
</file>

<file path=customXml/itemProps3.xml><?xml version="1.0" encoding="utf-8"?>
<ds:datastoreItem xmlns:ds="http://schemas.openxmlformats.org/officeDocument/2006/customXml" ds:itemID="{B18D80BF-5545-4398-8163-5EDA08316210}"/>
</file>

<file path=docProps/app.xml><?xml version="1.0" encoding="utf-8"?>
<Properties xmlns="http://schemas.openxmlformats.org/officeDocument/2006/extended-properties" xmlns:vt="http://schemas.openxmlformats.org/officeDocument/2006/docPropsVTypes">
  <TotalTime>1784</TotalTime>
  <Words>1121</Words>
  <Application>Microsoft Office PowerPoint</Application>
  <PresentationFormat>Po meri</PresentationFormat>
  <Paragraphs>102</Paragraphs>
  <Slides>14</Slides>
  <Notes>2</Notes>
  <HiddenSlides>0</HiddenSlides>
  <MMClips>1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24" baseType="lpstr">
      <vt:lpstr>Canva Sans Bold</vt:lpstr>
      <vt:lpstr>Raleway Bold</vt:lpstr>
      <vt:lpstr>Arial</vt:lpstr>
      <vt:lpstr>Raleway Heavy</vt:lpstr>
      <vt:lpstr>Inter</vt:lpstr>
      <vt:lpstr>Calibri</vt:lpstr>
      <vt:lpstr>Poppins Bold</vt:lpstr>
      <vt:lpstr>Inter Bold</vt:lpstr>
      <vt:lpstr>Poppins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Green Modern Professional Organic Waste Processing Program into Compost Presentation</dc:title>
  <dc:creator>Klara Čalušić</dc:creator>
  <cp:lastModifiedBy>Reviewer</cp:lastModifiedBy>
  <cp:revision>72</cp:revision>
  <dcterms:created xsi:type="dcterms:W3CDTF">2006-08-16T00:00:00Z</dcterms:created>
  <dcterms:modified xsi:type="dcterms:W3CDTF">2025-09-26T09:13:09Z</dcterms:modified>
  <dc:identifier>DAGzTvFX3Ms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0x0101008160A04F654F0440B00E7BC8FE709577</vt:lpwstr>
  </property>
  <property fmtid="{D5CDD505-2E9C-101B-9397-08002B2CF9AE}" pid="3" name="MediaServiceImageTags">
    <vt:lpwstr/>
  </property>
</Properties>
</file>