
<file path=[Content_Types].xml><?xml version="1.0" encoding="utf-8"?>
<Types xmlns="http://schemas.openxmlformats.org/package/2006/content-types">
  <Default Extension="bmp" ContentType="image/bmp"/>
  <Default Extension="gif" ContentType="image/gif"/>
  <Default Extension="jpeg" ContentType="image/jpg"/>
  <Default Extension="mov" ContentType="application/movie"/>
  <Default Extension="pdf" ContentType="application/pdf"/>
  <Default Extension="png" ContentType="image/png"/>
  <Default Extension="rels" ContentType="application/vnd.openxmlformats-package.relationships+xml"/>
  <Default Extension="tif" ContentType="image/tif"/>
  <Default Extension="vml" ContentType="application/vnd.openxmlformats-officedocument.vmlDrawing"/>
  <Default Extension="xlsx" ContentType="application/vnd.openxmlformats-officedocument.spreadsheetml.sheet"/>
  <Default Extension="xml" ContentType="application/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officeDocument" Target="ppt/presentation.xml"/><Relationship Id="rId2" Type="http://schemas.openxmlformats.org/officeDocument/2006/relationships/extended-properties" Target="docProps/app.xml"/><Relationship Id="rId1"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CDD"/>
          </a:solidFill>
        </a:fill>
      </a:tcStyle>
    </a:wholeTbl>
    <a:band2H>
      <a:tcTxStyle b="def" i="def"/>
      <a:tcStyle>
        <a:tcBdr/>
        <a:fill>
          <a:solidFill>
            <a:srgbClr val="E6F6E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commentAuthors" Target="commentAuthors.xml"/><Relationship Id="rId21" Type="http://schemas.openxmlformats.org/officeDocument/2006/relationships/customXml" Target="../customXml/item1.xml"/><Relationship Id="rId7" Type="http://schemas.openxmlformats.org/officeDocument/2006/relationships/notesMaster" Target="notesMasters/notesMaster1.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viewProps" Target="viewProps.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presProps" Target="presProps.xml"/><Relationship Id="rId6" Type="http://schemas.openxmlformats.org/officeDocument/2006/relationships/theme" Target="theme/theme1.xml"/><Relationship Id="rId11" Type="http://schemas.openxmlformats.org/officeDocument/2006/relationships/slide" Target="slides/slide4.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customXml" Target="../customXml/item3.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tableStyles" Target="tableStyles.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customXml" Target="../customXml/item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45" name="Shape 145"/>
          <p:cNvSpPr/>
          <p:nvPr>
            <p:ph type="sldImg"/>
          </p:nvPr>
        </p:nvSpPr>
        <p:spPr>
          <a:xfrm>
            <a:off x="1143000" y="685800"/>
            <a:ext cx="4572000" cy="3429000"/>
          </a:xfrm>
          <a:prstGeom prst="rect">
            <a:avLst/>
          </a:prstGeom>
        </p:spPr>
        <p:txBody>
          <a:bodyPr/>
          <a:lstStyle/>
          <a:p>
            <a:pPr/>
          </a:p>
        </p:txBody>
      </p:sp>
      <p:sp>
        <p:nvSpPr>
          <p:cNvPr id="146" name="Shape 14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Calibri"/>
      </a:defRPr>
    </a:lvl1pPr>
    <a:lvl2pPr indent="228600" latinLnBrk="0">
      <a:spcBef>
        <a:spcPts val="400"/>
      </a:spcBef>
      <a:defRPr sz="1200">
        <a:latin typeface="+mj-lt"/>
        <a:ea typeface="+mj-ea"/>
        <a:cs typeface="+mj-cs"/>
        <a:sym typeface="Calibri"/>
      </a:defRPr>
    </a:lvl2pPr>
    <a:lvl3pPr indent="457200" latinLnBrk="0">
      <a:spcBef>
        <a:spcPts val="400"/>
      </a:spcBef>
      <a:defRPr sz="1200">
        <a:latin typeface="+mj-lt"/>
        <a:ea typeface="+mj-ea"/>
        <a:cs typeface="+mj-cs"/>
        <a:sym typeface="Calibri"/>
      </a:defRPr>
    </a:lvl3pPr>
    <a:lvl4pPr indent="685800" latinLnBrk="0">
      <a:spcBef>
        <a:spcPts val="400"/>
      </a:spcBef>
      <a:defRPr sz="1200">
        <a:latin typeface="+mj-lt"/>
        <a:ea typeface="+mj-ea"/>
        <a:cs typeface="+mj-cs"/>
        <a:sym typeface="Calibri"/>
      </a:defRPr>
    </a:lvl4pPr>
    <a:lvl5pPr indent="914400" latinLnBrk="0">
      <a:spcBef>
        <a:spcPts val="400"/>
      </a:spcBef>
      <a:defRPr sz="1200">
        <a:latin typeface="+mj-lt"/>
        <a:ea typeface="+mj-ea"/>
        <a:cs typeface="+mj-cs"/>
        <a:sym typeface="Calibri"/>
      </a:defRPr>
    </a:lvl5pPr>
    <a:lvl6pPr indent="1143000" latinLnBrk="0">
      <a:spcBef>
        <a:spcPts val="400"/>
      </a:spcBef>
      <a:defRPr sz="1200">
        <a:latin typeface="+mj-lt"/>
        <a:ea typeface="+mj-ea"/>
        <a:cs typeface="+mj-cs"/>
        <a:sym typeface="Calibri"/>
      </a:defRPr>
    </a:lvl6pPr>
    <a:lvl7pPr indent="1371600" latinLnBrk="0">
      <a:spcBef>
        <a:spcPts val="400"/>
      </a:spcBef>
      <a:defRPr sz="1200">
        <a:latin typeface="+mj-lt"/>
        <a:ea typeface="+mj-ea"/>
        <a:cs typeface="+mj-cs"/>
        <a:sym typeface="Calibri"/>
      </a:defRPr>
    </a:lvl7pPr>
    <a:lvl8pPr indent="1600200" latinLnBrk="0">
      <a:spcBef>
        <a:spcPts val="400"/>
      </a:spcBef>
      <a:defRPr sz="1200">
        <a:latin typeface="+mj-lt"/>
        <a:ea typeface="+mj-ea"/>
        <a:cs typeface="+mj-cs"/>
        <a:sym typeface="Calibri"/>
      </a:defRPr>
    </a:lvl8pPr>
    <a:lvl9pPr indent="1828800" latinLnBrk="0">
      <a:spcBef>
        <a:spcPts val="400"/>
      </a:spcBef>
      <a:defRPr sz="1200">
        <a:latin typeface="+mj-lt"/>
        <a:ea typeface="+mj-ea"/>
        <a:cs typeface="+mj-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8.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9.png"/><Relationship Id="rId7" Type="http://schemas.openxmlformats.org/officeDocument/2006/relationships/image" Target="../media/image10.png"/><Relationship Id="rId8" Type="http://schemas.openxmlformats.org/officeDocument/2006/relationships/image" Target="../media/image11.png"/></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13.png"/><Relationship Id="rId7" Type="http://schemas.openxmlformats.org/officeDocument/2006/relationships/image" Target="../media/image10.png"/></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12.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9.png"/><Relationship Id="rId8" Type="http://schemas.openxmlformats.org/officeDocument/2006/relationships/image" Target="../media/image10.png"/></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12.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9.png"/><Relationship Id="rId8" Type="http://schemas.openxmlformats.org/officeDocument/2006/relationships/image" Target="../media/image10.png"/></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8.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9.png"/><Relationship Id="rId7" Type="http://schemas.openxmlformats.org/officeDocument/2006/relationships/image" Target="../media/image10.png"/><Relationship Id="rId8" Type="http://schemas.openxmlformats.org/officeDocument/2006/relationships/image" Target="../media/image11.png"/></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14.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9.png"/><Relationship Id="rId7" Type="http://schemas.openxmlformats.org/officeDocument/2006/relationships/image" Target="../media/image10.png"/><Relationship Id="rId8" Type="http://schemas.openxmlformats.org/officeDocument/2006/relationships/image" Target="../media/image11.pn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11" name="Title Text"/>
          <p:cNvSpPr txBox="1"/>
          <p:nvPr>
            <p:ph type="title"/>
          </p:nvPr>
        </p:nvSpPr>
        <p:spPr>
          <a:prstGeom prst="rect">
            <a:avLst/>
          </a:prstGeom>
        </p:spPr>
        <p:txBody>
          <a:bodyPr/>
          <a:lstStyle/>
          <a:p>
            <a:pPr/>
            <a:r>
              <a:t>Title Text</a:t>
            </a:r>
          </a:p>
        </p:txBody>
      </p:sp>
      <p:sp>
        <p:nvSpPr>
          <p:cNvPr id="12"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pic>
        <p:nvPicPr>
          <p:cNvPr id="20" name="image.png" descr="image.png"/>
          <p:cNvPicPr>
            <a:picLocks noChangeAspect="1"/>
          </p:cNvPicPr>
          <p:nvPr/>
        </p:nvPicPr>
        <p:blipFill>
          <a:blip r:embed="rId2">
            <a:extLst/>
          </a:blip>
          <a:stretch>
            <a:fillRect/>
          </a:stretch>
        </p:blipFill>
        <p:spPr>
          <a:xfrm>
            <a:off x="0" y="2030412"/>
            <a:ext cx="12192000" cy="4827588"/>
          </a:xfrm>
          <a:prstGeom prst="rect">
            <a:avLst/>
          </a:prstGeom>
          <a:ln w="12700">
            <a:miter lim="400000"/>
          </a:ln>
        </p:spPr>
      </p:pic>
      <p:pic>
        <p:nvPicPr>
          <p:cNvPr id="21" name="image.png" descr="image.png"/>
          <p:cNvPicPr>
            <a:picLocks noChangeAspect="1"/>
          </p:cNvPicPr>
          <p:nvPr/>
        </p:nvPicPr>
        <p:blipFill>
          <a:blip r:embed="rId3">
            <a:extLst/>
          </a:blip>
          <a:stretch>
            <a:fillRect/>
          </a:stretch>
        </p:blipFill>
        <p:spPr>
          <a:xfrm>
            <a:off x="1200150" y="836612"/>
            <a:ext cx="4062413" cy="1027113"/>
          </a:xfrm>
          <a:prstGeom prst="rect">
            <a:avLst/>
          </a:prstGeom>
          <a:ln w="12700">
            <a:miter lim="400000"/>
          </a:ln>
        </p:spPr>
      </p:pic>
      <p:grpSp>
        <p:nvGrpSpPr>
          <p:cNvPr id="26" name="Group"/>
          <p:cNvGrpSpPr/>
          <p:nvPr/>
        </p:nvGrpSpPr>
        <p:grpSpPr>
          <a:xfrm>
            <a:off x="6280150" y="1455737"/>
            <a:ext cx="4845051" cy="392113"/>
            <a:chOff x="0" y="0"/>
            <a:chExt cx="4845049" cy="392112"/>
          </a:xfrm>
        </p:grpSpPr>
        <p:pic>
          <p:nvPicPr>
            <p:cNvPr id="22" name="image.png" descr="image.png"/>
            <p:cNvPicPr>
              <a:picLocks noChangeAspect="1"/>
            </p:cNvPicPr>
            <p:nvPr/>
          </p:nvPicPr>
          <p:blipFill>
            <a:blip r:embed="rId4">
              <a:extLst/>
            </a:blip>
            <a:stretch>
              <a:fillRect/>
            </a:stretch>
          </p:blipFill>
          <p:spPr>
            <a:xfrm>
              <a:off x="1033657" y="0"/>
              <a:ext cx="1056761" cy="392113"/>
            </a:xfrm>
            <a:prstGeom prst="rect">
              <a:avLst/>
            </a:prstGeom>
            <a:ln w="12700" cap="flat">
              <a:noFill/>
              <a:miter lim="400000"/>
            </a:ln>
            <a:effectLst/>
          </p:spPr>
        </p:pic>
        <p:pic>
          <p:nvPicPr>
            <p:cNvPr id="23" name="Slika, ki vsebuje besede besedilo, pisava, grafika, grafično oblikovanjeOpis je samodejno ustvarjen" descr="Slika, ki vsebuje besede besedilo, pisava, grafika, grafično oblikovanjeOpis je samodejno ustvarjen"/>
            <p:cNvPicPr>
              <a:picLocks noChangeAspect="1"/>
            </p:cNvPicPr>
            <p:nvPr/>
          </p:nvPicPr>
          <p:blipFill>
            <a:blip r:embed="rId5">
              <a:extLst/>
            </a:blip>
            <a:stretch>
              <a:fillRect/>
            </a:stretch>
          </p:blipFill>
          <p:spPr>
            <a:xfrm>
              <a:off x="2361273" y="76499"/>
              <a:ext cx="969526" cy="239115"/>
            </a:xfrm>
            <a:prstGeom prst="rect">
              <a:avLst/>
            </a:prstGeom>
            <a:ln w="12700" cap="flat">
              <a:noFill/>
              <a:miter lim="400000"/>
            </a:ln>
            <a:effectLst/>
          </p:spPr>
        </p:pic>
        <p:pic>
          <p:nvPicPr>
            <p:cNvPr id="24" name="image.png" descr="image.png"/>
            <p:cNvPicPr>
              <a:picLocks noChangeAspect="1"/>
            </p:cNvPicPr>
            <p:nvPr/>
          </p:nvPicPr>
          <p:blipFill>
            <a:blip r:embed="rId6">
              <a:extLst/>
            </a:blip>
            <a:stretch>
              <a:fillRect/>
            </a:stretch>
          </p:blipFill>
          <p:spPr>
            <a:xfrm>
              <a:off x="0" y="17137"/>
              <a:ext cx="744151" cy="357839"/>
            </a:xfrm>
            <a:prstGeom prst="rect">
              <a:avLst/>
            </a:prstGeom>
            <a:ln w="12700" cap="flat">
              <a:noFill/>
              <a:miter lim="400000"/>
            </a:ln>
            <a:effectLst/>
          </p:spPr>
        </p:pic>
        <p:pic>
          <p:nvPicPr>
            <p:cNvPr id="25" name="Slika, ki vsebuje besede posnetek zaslona, pisava, električno modra, grafikaOpis je samodejno ustvarjen" descr="Slika, ki vsebuje besede posnetek zaslona, pisava, električno modra, grafikaOpis je samodejno ustvarjen"/>
            <p:cNvPicPr>
              <a:picLocks noChangeAspect="1"/>
            </p:cNvPicPr>
            <p:nvPr/>
          </p:nvPicPr>
          <p:blipFill>
            <a:blip r:embed="rId7">
              <a:extLst/>
            </a:blip>
            <a:stretch>
              <a:fillRect/>
            </a:stretch>
          </p:blipFill>
          <p:spPr>
            <a:xfrm>
              <a:off x="3601653" y="26500"/>
              <a:ext cx="1243397" cy="328782"/>
            </a:xfrm>
            <a:prstGeom prst="rect">
              <a:avLst/>
            </a:prstGeom>
            <a:ln w="12700" cap="flat">
              <a:noFill/>
              <a:miter lim="400000"/>
            </a:ln>
            <a:effectLst/>
          </p:spPr>
        </p:pic>
      </p:grpSp>
      <p:sp>
        <p:nvSpPr>
          <p:cNvPr id="27" name="Ali bi lažne novice morale postati najpomembnejša vsebina informativnih oddaj v medijih?"/>
          <p:cNvSpPr txBox="1"/>
          <p:nvPr/>
        </p:nvSpPr>
        <p:spPr>
          <a:xfrm>
            <a:off x="1245869" y="2635388"/>
            <a:ext cx="9844724" cy="2025513"/>
          </a:xfrm>
          <a:prstGeom prst="rect">
            <a:avLst/>
          </a:prstGeom>
          <a:ln w="12700">
            <a:miter lim="400000"/>
          </a:ln>
          <a:extLst>
            <a:ext uri="{C572A759-6A51-4108-AA02-DFA0A04FC94B}">
              <ma14:wrappingTextBoxFlag xmlns:ma14="http://schemas.microsoft.com/office/mac/drawingml/2011/main" val="1"/>
            </a:ext>
          </a:extLst>
        </p:spPr>
        <p:txBody>
          <a:bodyPr lIns="45719" rIns="45719" anchor="b">
            <a:spAutoFit/>
          </a:bodyPr>
          <a:lstStyle>
            <a:lvl1pPr>
              <a:defRPr b="1" sz="4400">
                <a:solidFill>
                  <a:srgbClr val="00D5FE"/>
                </a:solidFill>
              </a:defRPr>
            </a:lvl1pPr>
          </a:lstStyle>
          <a:p>
            <a:pPr/>
            <a:r>
              <a:t>Ali bi lažne novice morale postati najpomembnejša vsebina informativnih oddaj v medijih?</a:t>
            </a:r>
          </a:p>
        </p:txBody>
      </p:sp>
      <p:sp>
        <p:nvSpPr>
          <p:cNvPr id="28" name="doc. dr. Zoran Medved, Koper 26. 9. 2025"/>
          <p:cNvSpPr txBox="1"/>
          <p:nvPr/>
        </p:nvSpPr>
        <p:spPr>
          <a:xfrm>
            <a:off x="1245869" y="4660900"/>
            <a:ext cx="9844724" cy="49704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sz="3200">
                <a:solidFill>
                  <a:srgbClr val="00D5FE"/>
                </a:solidFill>
              </a:defRPr>
            </a:lvl1pPr>
          </a:lstStyle>
          <a:p>
            <a:pPr/>
            <a:r>
              <a:t>doc. dr. Zoran Medved, Koper 26. 9. 2025</a:t>
            </a:r>
          </a:p>
        </p:txBody>
      </p:sp>
      <p:sp>
        <p:nvSpPr>
          <p:cNvPr id="2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copy">
    <p:spTree>
      <p:nvGrpSpPr>
        <p:cNvPr id="1" name=""/>
        <p:cNvGrpSpPr/>
        <p:nvPr/>
      </p:nvGrpSpPr>
      <p:grpSpPr>
        <a:xfrm>
          <a:off x="0" y="0"/>
          <a:ext cx="0" cy="0"/>
          <a:chOff x="0" y="0"/>
          <a:chExt cx="0" cy="0"/>
        </a:xfrm>
      </p:grpSpPr>
      <p:pic>
        <p:nvPicPr>
          <p:cNvPr id="36" name="Slika, ki vsebuje besede bela, sličica, oblikovanje, ilustracijaOpis je samodejno ustvarjen" descr="Slika, ki vsebuje besede bela, sličica, oblikovanje, ilustracijaOpis je samodejno ustvarjen"/>
          <p:cNvPicPr>
            <a:picLocks noChangeAspect="1"/>
          </p:cNvPicPr>
          <p:nvPr/>
        </p:nvPicPr>
        <p:blipFill>
          <a:blip r:embed="rId2">
            <a:extLst/>
          </a:blip>
          <a:stretch>
            <a:fillRect/>
          </a:stretch>
        </p:blipFill>
        <p:spPr>
          <a:xfrm>
            <a:off x="10752137" y="58737"/>
            <a:ext cx="823913" cy="468313"/>
          </a:xfrm>
          <a:prstGeom prst="rect">
            <a:avLst/>
          </a:prstGeom>
          <a:ln w="12700">
            <a:miter lim="400000"/>
          </a:ln>
        </p:spPr>
      </p:pic>
      <p:pic>
        <p:nvPicPr>
          <p:cNvPr id="37" name="image.png" descr="image.png"/>
          <p:cNvPicPr>
            <a:picLocks noChangeAspect="1"/>
          </p:cNvPicPr>
          <p:nvPr/>
        </p:nvPicPr>
        <p:blipFill>
          <a:blip r:embed="rId3">
            <a:extLst/>
          </a:blip>
          <a:stretch>
            <a:fillRect/>
          </a:stretch>
        </p:blipFill>
        <p:spPr>
          <a:xfrm>
            <a:off x="0" y="0"/>
            <a:ext cx="12192000" cy="835025"/>
          </a:xfrm>
          <a:prstGeom prst="rect">
            <a:avLst/>
          </a:prstGeom>
          <a:ln w="12700">
            <a:miter lim="400000"/>
          </a:ln>
        </p:spPr>
      </p:pic>
      <p:sp>
        <p:nvSpPr>
          <p:cNvPr id="38" name="Glavni naslov"/>
          <p:cNvSpPr txBox="1"/>
          <p:nvPr/>
        </p:nvSpPr>
        <p:spPr>
          <a:xfrm>
            <a:off x="756919" y="234989"/>
            <a:ext cx="8173086" cy="601624"/>
          </a:xfrm>
          <a:prstGeom prst="rect">
            <a:avLst/>
          </a:prstGeom>
          <a:ln w="12700">
            <a:miter lim="400000"/>
          </a:ln>
          <a:extLst>
            <a:ext uri="{C572A759-6A51-4108-AA02-DFA0A04FC94B}">
              <ma14:wrappingTextBoxFlag xmlns:ma14="http://schemas.microsoft.com/office/mac/drawingml/2011/main" val="1"/>
            </a:ext>
          </a:extLst>
        </p:spPr>
        <p:txBody>
          <a:bodyPr lIns="45719" rIns="45719" anchor="b">
            <a:spAutoFit/>
          </a:bodyPr>
          <a:lstStyle>
            <a:lvl1pPr>
              <a:defRPr sz="4000">
                <a:solidFill>
                  <a:srgbClr val="00D5FE"/>
                </a:solidFill>
              </a:defRPr>
            </a:lvl1pPr>
          </a:lstStyle>
          <a:p>
            <a:pPr/>
            <a:r>
              <a:t>Glavni naslov</a:t>
            </a:r>
          </a:p>
        </p:txBody>
      </p:sp>
      <p:grpSp>
        <p:nvGrpSpPr>
          <p:cNvPr id="43" name="Group"/>
          <p:cNvGrpSpPr/>
          <p:nvPr/>
        </p:nvGrpSpPr>
        <p:grpSpPr>
          <a:xfrm>
            <a:off x="4367212" y="5864225"/>
            <a:ext cx="3741739" cy="303213"/>
            <a:chOff x="0" y="0"/>
            <a:chExt cx="3741737" cy="303212"/>
          </a:xfrm>
        </p:grpSpPr>
        <p:pic>
          <p:nvPicPr>
            <p:cNvPr id="39" name="image.png" descr="image.png"/>
            <p:cNvPicPr>
              <a:picLocks noChangeAspect="1"/>
            </p:cNvPicPr>
            <p:nvPr/>
          </p:nvPicPr>
          <p:blipFill>
            <a:blip r:embed="rId4">
              <a:extLst/>
            </a:blip>
            <a:stretch>
              <a:fillRect/>
            </a:stretch>
          </p:blipFill>
          <p:spPr>
            <a:xfrm>
              <a:off x="798273" y="0"/>
              <a:ext cx="816116" cy="303213"/>
            </a:xfrm>
            <a:prstGeom prst="rect">
              <a:avLst/>
            </a:prstGeom>
            <a:ln w="12700" cap="flat">
              <a:noFill/>
              <a:miter lim="400000"/>
            </a:ln>
            <a:effectLst/>
          </p:spPr>
        </p:pic>
        <p:pic>
          <p:nvPicPr>
            <p:cNvPr id="40" name="Slika, ki vsebuje besede besedilo, pisava, grafika, grafično oblikovanjeOpis je samodejno ustvarjen" descr="Slika, ki vsebuje besede besedilo, pisava, grafika, grafično oblikovanjeOpis je samodejno ustvarjen"/>
            <p:cNvPicPr>
              <a:picLocks noChangeAspect="1"/>
            </p:cNvPicPr>
            <p:nvPr/>
          </p:nvPicPr>
          <p:blipFill>
            <a:blip r:embed="rId5">
              <a:extLst/>
            </a:blip>
            <a:stretch>
              <a:fillRect/>
            </a:stretch>
          </p:blipFill>
          <p:spPr>
            <a:xfrm>
              <a:off x="1823565" y="59155"/>
              <a:ext cx="748746" cy="184903"/>
            </a:xfrm>
            <a:prstGeom prst="rect">
              <a:avLst/>
            </a:prstGeom>
            <a:ln w="12700" cap="flat">
              <a:noFill/>
              <a:miter lim="400000"/>
            </a:ln>
            <a:effectLst/>
          </p:spPr>
        </p:pic>
        <p:pic>
          <p:nvPicPr>
            <p:cNvPr id="41" name="image.png" descr="image.png"/>
            <p:cNvPicPr>
              <a:picLocks noChangeAspect="1"/>
            </p:cNvPicPr>
            <p:nvPr/>
          </p:nvPicPr>
          <p:blipFill>
            <a:blip r:embed="rId6">
              <a:extLst/>
            </a:blip>
            <a:stretch>
              <a:fillRect/>
            </a:stretch>
          </p:blipFill>
          <p:spPr>
            <a:xfrm>
              <a:off x="-1" y="13251"/>
              <a:ext cx="574694" cy="276709"/>
            </a:xfrm>
            <a:prstGeom prst="rect">
              <a:avLst/>
            </a:prstGeom>
            <a:ln w="12700" cap="flat">
              <a:noFill/>
              <a:miter lim="400000"/>
            </a:ln>
            <a:effectLst/>
          </p:spPr>
        </p:pic>
        <p:pic>
          <p:nvPicPr>
            <p:cNvPr id="42" name="Slika, ki vsebuje besede posnetek zaslona, pisava, električno modra, grafikaOpis je samodejno ustvarjen" descr="Slika, ki vsebuje besede posnetek zaslona, pisava, električno modra, grafikaOpis je samodejno ustvarjen"/>
            <p:cNvPicPr>
              <a:picLocks noChangeAspect="1"/>
            </p:cNvPicPr>
            <p:nvPr/>
          </p:nvPicPr>
          <p:blipFill>
            <a:blip r:embed="rId7">
              <a:extLst/>
            </a:blip>
            <a:stretch>
              <a:fillRect/>
            </a:stretch>
          </p:blipFill>
          <p:spPr>
            <a:xfrm>
              <a:off x="2781487" y="20492"/>
              <a:ext cx="960251" cy="254241"/>
            </a:xfrm>
            <a:prstGeom prst="rect">
              <a:avLst/>
            </a:prstGeom>
            <a:ln w="12700" cap="flat">
              <a:noFill/>
              <a:miter lim="400000"/>
            </a:ln>
            <a:effectLst/>
          </p:spPr>
        </p:pic>
      </p:grpSp>
      <p:pic>
        <p:nvPicPr>
          <p:cNvPr id="44" name="Slika, ki vsebuje besede besedilo, pisava, grafika, grafično oblikovanjeOpis je samodejno ustvarjen" descr="Slika, ki vsebuje besede besedilo, pisava, grafika, grafično oblikovanjeOpis je samodejno ustvarjen"/>
          <p:cNvPicPr>
            <a:picLocks noChangeAspect="1"/>
          </p:cNvPicPr>
          <p:nvPr/>
        </p:nvPicPr>
        <p:blipFill>
          <a:blip r:embed="rId8">
            <a:extLst/>
          </a:blip>
          <a:stretch>
            <a:fillRect/>
          </a:stretch>
        </p:blipFill>
        <p:spPr>
          <a:xfrm>
            <a:off x="9015412" y="84137"/>
            <a:ext cx="2566988" cy="650876"/>
          </a:xfrm>
          <a:prstGeom prst="rect">
            <a:avLst/>
          </a:prstGeom>
          <a:ln w="12700">
            <a:miter lim="400000"/>
          </a:ln>
        </p:spPr>
      </p:pic>
      <p:sp>
        <p:nvSpPr>
          <p:cNvPr id="45" name="»Financira Evropska unija. Za izražena stališča in mnenja odgovarja samo avtor (ali avtorji) in ne odražajo nujno stališč Evropske unije ali Evropske izvajalske agencije za raziskave. Niti Evropska unija niti Evropska izvajalska agencija za raziskave ne "/>
          <p:cNvSpPr txBox="1"/>
          <p:nvPr/>
        </p:nvSpPr>
        <p:spPr>
          <a:xfrm>
            <a:off x="756919" y="6281737"/>
            <a:ext cx="10028874" cy="438806"/>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just">
              <a:defRPr sz="1200">
                <a:solidFill>
                  <a:srgbClr val="00D5FE"/>
                </a:solidFill>
              </a:defRPr>
            </a:lvl1pPr>
          </a:lstStyle>
          <a:p>
            <a:pPr/>
            <a:r>
              <a:t>»Financira Evropska unija. Za izražena stališča in mnenja odgovarja samo avtor (ali avtorji) in ne odražajo nujno stališč Evropske unije ali Evropske izvajalske agencije za raziskave. Niti Evropska unija niti Evropska izvajalska agencija za raziskave ne moreta biti odgovorna zanje.«</a:t>
            </a:r>
          </a:p>
        </p:txBody>
      </p:sp>
      <p:sp>
        <p:nvSpPr>
          <p:cNvPr id="46" name="Title Text"/>
          <p:cNvSpPr txBox="1"/>
          <p:nvPr>
            <p:ph type="title"/>
          </p:nvPr>
        </p:nvSpPr>
        <p:spPr>
          <a:prstGeom prst="rect">
            <a:avLst/>
          </a:prstGeom>
        </p:spPr>
        <p:txBody>
          <a:bodyPr/>
          <a:lstStyle/>
          <a:p>
            <a:pPr/>
            <a:r>
              <a:t>Title Text</a:t>
            </a:r>
          </a:p>
        </p:txBody>
      </p:sp>
      <p:sp>
        <p:nvSpPr>
          <p:cNvPr id="47"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8" name="Slide Number"/>
          <p:cNvSpPr txBox="1"/>
          <p:nvPr>
            <p:ph type="sldNum" sz="quarter" idx="2"/>
          </p:nvPr>
        </p:nvSpPr>
        <p:spPr>
          <a:xfrm>
            <a:off x="11669355" y="6381571"/>
            <a:ext cx="413108" cy="392471"/>
          </a:xfrm>
          <a:prstGeom prst="rect">
            <a:avLst/>
          </a:prstGeom>
        </p:spPr>
        <p:txBody>
          <a:bodyPr/>
          <a:lstStyle>
            <a:lvl1pPr>
              <a:defRPr sz="2400">
                <a:solidFill>
                  <a:srgbClr val="FF6400"/>
                </a:solidFill>
                <a:latin typeface="+mj-lt"/>
                <a:ea typeface="+mj-ea"/>
                <a:cs typeface="+mj-cs"/>
                <a:sym typeface="Calibri"/>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pic>
        <p:nvPicPr>
          <p:cNvPr id="55" name="image.png" descr="image.png"/>
          <p:cNvPicPr>
            <a:picLocks noChangeAspect="1"/>
          </p:cNvPicPr>
          <p:nvPr/>
        </p:nvPicPr>
        <p:blipFill>
          <a:blip r:embed="rId2">
            <a:extLst/>
          </a:blip>
          <a:stretch>
            <a:fillRect/>
          </a:stretch>
        </p:blipFill>
        <p:spPr>
          <a:xfrm>
            <a:off x="0" y="0"/>
            <a:ext cx="9193213" cy="835025"/>
          </a:xfrm>
          <a:prstGeom prst="rect">
            <a:avLst/>
          </a:prstGeom>
          <a:ln w="12700">
            <a:miter lim="400000"/>
          </a:ln>
        </p:spPr>
      </p:pic>
      <p:pic>
        <p:nvPicPr>
          <p:cNvPr id="56" name="image.png" descr="image.png"/>
          <p:cNvPicPr>
            <a:picLocks noChangeAspect="1"/>
          </p:cNvPicPr>
          <p:nvPr/>
        </p:nvPicPr>
        <p:blipFill>
          <a:blip r:embed="rId3">
            <a:extLst/>
          </a:blip>
          <a:stretch>
            <a:fillRect/>
          </a:stretch>
        </p:blipFill>
        <p:spPr>
          <a:xfrm>
            <a:off x="9607550" y="168275"/>
            <a:ext cx="1974850" cy="500063"/>
          </a:xfrm>
          <a:prstGeom prst="rect">
            <a:avLst/>
          </a:prstGeom>
          <a:ln w="12700">
            <a:miter lim="400000"/>
          </a:ln>
        </p:spPr>
      </p:pic>
      <p:grpSp>
        <p:nvGrpSpPr>
          <p:cNvPr id="61" name="Group"/>
          <p:cNvGrpSpPr/>
          <p:nvPr/>
        </p:nvGrpSpPr>
        <p:grpSpPr>
          <a:xfrm>
            <a:off x="914400" y="6253162"/>
            <a:ext cx="3741738" cy="327026"/>
            <a:chOff x="0" y="0"/>
            <a:chExt cx="3741737" cy="327025"/>
          </a:xfrm>
        </p:grpSpPr>
        <p:pic>
          <p:nvPicPr>
            <p:cNvPr id="57" name="image.png" descr="image.png"/>
            <p:cNvPicPr>
              <a:picLocks noChangeAspect="1"/>
            </p:cNvPicPr>
            <p:nvPr/>
          </p:nvPicPr>
          <p:blipFill>
            <a:blip r:embed="rId4">
              <a:extLst/>
            </a:blip>
            <a:stretch>
              <a:fillRect/>
            </a:stretch>
          </p:blipFill>
          <p:spPr>
            <a:xfrm>
              <a:off x="798273" y="12157"/>
              <a:ext cx="816116" cy="302711"/>
            </a:xfrm>
            <a:prstGeom prst="rect">
              <a:avLst/>
            </a:prstGeom>
            <a:ln w="12700" cap="flat">
              <a:noFill/>
              <a:miter lim="400000"/>
            </a:ln>
            <a:effectLst/>
          </p:spPr>
        </p:pic>
        <p:pic>
          <p:nvPicPr>
            <p:cNvPr id="58" name="Slika, ki vsebuje besede besedilo, pisava, grafika, grafično oblikovanjeOpis je samodejno ustvarjen" descr="Slika, ki vsebuje besede besedilo, pisava, grafika, grafično oblikovanjeOpis je samodejno ustvarjen"/>
            <p:cNvPicPr>
              <a:picLocks noChangeAspect="1"/>
            </p:cNvPicPr>
            <p:nvPr/>
          </p:nvPicPr>
          <p:blipFill>
            <a:blip r:embed="rId5">
              <a:extLst/>
            </a:blip>
            <a:stretch>
              <a:fillRect/>
            </a:stretch>
          </p:blipFill>
          <p:spPr>
            <a:xfrm>
              <a:off x="1823565" y="71214"/>
              <a:ext cx="748746" cy="184597"/>
            </a:xfrm>
            <a:prstGeom prst="rect">
              <a:avLst/>
            </a:prstGeom>
            <a:ln w="12700" cap="flat">
              <a:noFill/>
              <a:miter lim="400000"/>
            </a:ln>
            <a:effectLst/>
          </p:spPr>
        </p:pic>
        <p:pic>
          <p:nvPicPr>
            <p:cNvPr id="59" name="image.png" descr="image.png"/>
            <p:cNvPicPr>
              <a:picLocks noChangeAspect="1"/>
            </p:cNvPicPr>
            <p:nvPr/>
          </p:nvPicPr>
          <p:blipFill>
            <a:blip r:embed="rId6">
              <a:extLst/>
            </a:blip>
            <a:stretch>
              <a:fillRect/>
            </a:stretch>
          </p:blipFill>
          <p:spPr>
            <a:xfrm>
              <a:off x="-1" y="0"/>
              <a:ext cx="574695" cy="327025"/>
            </a:xfrm>
            <a:prstGeom prst="rect">
              <a:avLst/>
            </a:prstGeom>
            <a:ln w="12700" cap="flat">
              <a:noFill/>
              <a:miter lim="400000"/>
            </a:ln>
            <a:effectLst/>
          </p:spPr>
        </p:pic>
        <p:pic>
          <p:nvPicPr>
            <p:cNvPr id="60" name="Slika, ki vsebuje besede posnetek zaslona, pisava, električno modra, grafikaOpis je samodejno ustvarjen" descr="Slika, ki vsebuje besede posnetek zaslona, pisava, električno modra, grafikaOpis je samodejno ustvarjen"/>
            <p:cNvPicPr>
              <a:picLocks noChangeAspect="1"/>
            </p:cNvPicPr>
            <p:nvPr/>
          </p:nvPicPr>
          <p:blipFill>
            <a:blip r:embed="rId7">
              <a:extLst/>
            </a:blip>
            <a:stretch>
              <a:fillRect/>
            </a:stretch>
          </p:blipFill>
          <p:spPr>
            <a:xfrm>
              <a:off x="2781487" y="32616"/>
              <a:ext cx="960251" cy="253819"/>
            </a:xfrm>
            <a:prstGeom prst="rect">
              <a:avLst/>
            </a:prstGeom>
            <a:ln w="12700" cap="flat">
              <a:noFill/>
              <a:miter lim="400000"/>
            </a:ln>
            <a:effectLst/>
          </p:spPr>
        </p:pic>
      </p:grpSp>
      <p:sp>
        <p:nvSpPr>
          <p:cNvPr id="62" name="Glavni naslov"/>
          <p:cNvSpPr txBox="1"/>
          <p:nvPr/>
        </p:nvSpPr>
        <p:spPr>
          <a:xfrm>
            <a:off x="756919" y="234989"/>
            <a:ext cx="8173086" cy="601624"/>
          </a:xfrm>
          <a:prstGeom prst="rect">
            <a:avLst/>
          </a:prstGeom>
          <a:ln w="12700">
            <a:miter lim="400000"/>
          </a:ln>
          <a:extLst>
            <a:ext uri="{C572A759-6A51-4108-AA02-DFA0A04FC94B}">
              <ma14:wrappingTextBoxFlag xmlns:ma14="http://schemas.microsoft.com/office/mac/drawingml/2011/main" val="1"/>
            </a:ext>
          </a:extLst>
        </p:spPr>
        <p:txBody>
          <a:bodyPr lIns="45719" rIns="45719" anchor="b">
            <a:spAutoFit/>
          </a:bodyPr>
          <a:lstStyle>
            <a:lvl1pPr>
              <a:defRPr sz="4000">
                <a:solidFill>
                  <a:srgbClr val="00D5FE"/>
                </a:solidFill>
              </a:defRPr>
            </a:lvl1pPr>
          </a:lstStyle>
          <a:p>
            <a:pPr/>
            <a:r>
              <a:t>Glavni naslov</a:t>
            </a:r>
          </a:p>
        </p:txBody>
      </p:sp>
      <p:sp>
        <p:nvSpPr>
          <p:cNvPr id="63" name="Title Text"/>
          <p:cNvSpPr txBox="1"/>
          <p:nvPr>
            <p:ph type="title"/>
          </p:nvPr>
        </p:nvSpPr>
        <p:spPr>
          <a:prstGeom prst="rect">
            <a:avLst/>
          </a:prstGeom>
        </p:spPr>
        <p:txBody>
          <a:bodyPr/>
          <a:lstStyle/>
          <a:p>
            <a:pPr/>
            <a:r>
              <a:t>Title Text</a:t>
            </a:r>
          </a:p>
        </p:txBody>
      </p:sp>
      <p:sp>
        <p:nvSpPr>
          <p:cNvPr id="64"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65" name="Slide Number"/>
          <p:cNvSpPr txBox="1"/>
          <p:nvPr>
            <p:ph type="sldNum" sz="quarter" idx="2"/>
          </p:nvPr>
        </p:nvSpPr>
        <p:spPr>
          <a:xfrm>
            <a:off x="11669355" y="6381571"/>
            <a:ext cx="413108" cy="392471"/>
          </a:xfrm>
          <a:prstGeom prst="rect">
            <a:avLst/>
          </a:prstGeom>
        </p:spPr>
        <p:txBody>
          <a:bodyPr/>
          <a:lstStyle>
            <a:lvl1pPr>
              <a:defRPr sz="2400">
                <a:solidFill>
                  <a:srgbClr val="FF6400"/>
                </a:solidFill>
                <a:latin typeface="+mj-lt"/>
                <a:ea typeface="+mj-ea"/>
                <a:cs typeface="+mj-cs"/>
                <a:sym typeface="Calibri"/>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pic>
        <p:nvPicPr>
          <p:cNvPr id="72" name="Slika, ki vsebuje besede bela, sličica, oblikovanje, ilustracijaOpis je samodejno ustvarjen" descr="Slika, ki vsebuje besede bela, sličica, oblikovanje, ilustracijaOpis je samodejno ustvarjen"/>
          <p:cNvPicPr>
            <a:picLocks noChangeAspect="1"/>
          </p:cNvPicPr>
          <p:nvPr/>
        </p:nvPicPr>
        <p:blipFill>
          <a:blip r:embed="rId2">
            <a:extLst/>
          </a:blip>
          <a:stretch>
            <a:fillRect/>
          </a:stretch>
        </p:blipFill>
        <p:spPr>
          <a:xfrm>
            <a:off x="10752137" y="58737"/>
            <a:ext cx="823913" cy="468313"/>
          </a:xfrm>
          <a:prstGeom prst="rect">
            <a:avLst/>
          </a:prstGeom>
          <a:ln w="12700">
            <a:miter lim="400000"/>
          </a:ln>
        </p:spPr>
      </p:pic>
      <p:pic>
        <p:nvPicPr>
          <p:cNvPr id="73" name="image.png" descr="image.png"/>
          <p:cNvPicPr>
            <a:picLocks noChangeAspect="1"/>
          </p:cNvPicPr>
          <p:nvPr/>
        </p:nvPicPr>
        <p:blipFill>
          <a:blip r:embed="rId3">
            <a:extLst/>
          </a:blip>
          <a:stretch>
            <a:fillRect/>
          </a:stretch>
        </p:blipFill>
        <p:spPr>
          <a:xfrm>
            <a:off x="0" y="0"/>
            <a:ext cx="9193213" cy="835025"/>
          </a:xfrm>
          <a:prstGeom prst="rect">
            <a:avLst/>
          </a:prstGeom>
          <a:ln w="12700">
            <a:miter lim="400000"/>
          </a:ln>
        </p:spPr>
      </p:pic>
      <p:pic>
        <p:nvPicPr>
          <p:cNvPr id="74" name="image.png" descr="image.png"/>
          <p:cNvPicPr>
            <a:picLocks noChangeAspect="1"/>
          </p:cNvPicPr>
          <p:nvPr/>
        </p:nvPicPr>
        <p:blipFill>
          <a:blip r:embed="rId4">
            <a:extLst/>
          </a:blip>
          <a:stretch>
            <a:fillRect/>
          </a:stretch>
        </p:blipFill>
        <p:spPr>
          <a:xfrm>
            <a:off x="9607550" y="168275"/>
            <a:ext cx="1974850" cy="500063"/>
          </a:xfrm>
          <a:prstGeom prst="rect">
            <a:avLst/>
          </a:prstGeom>
          <a:ln w="12700">
            <a:miter lim="400000"/>
          </a:ln>
        </p:spPr>
      </p:pic>
      <p:grpSp>
        <p:nvGrpSpPr>
          <p:cNvPr id="79" name="Group"/>
          <p:cNvGrpSpPr/>
          <p:nvPr/>
        </p:nvGrpSpPr>
        <p:grpSpPr>
          <a:xfrm>
            <a:off x="914400" y="6264275"/>
            <a:ext cx="3741738" cy="303213"/>
            <a:chOff x="0" y="0"/>
            <a:chExt cx="3741737" cy="303212"/>
          </a:xfrm>
        </p:grpSpPr>
        <p:pic>
          <p:nvPicPr>
            <p:cNvPr id="75" name="image.png" descr="image.png"/>
            <p:cNvPicPr>
              <a:picLocks noChangeAspect="1"/>
            </p:cNvPicPr>
            <p:nvPr/>
          </p:nvPicPr>
          <p:blipFill>
            <a:blip r:embed="rId5">
              <a:extLst/>
            </a:blip>
            <a:stretch>
              <a:fillRect/>
            </a:stretch>
          </p:blipFill>
          <p:spPr>
            <a:xfrm>
              <a:off x="798273" y="0"/>
              <a:ext cx="816116" cy="303213"/>
            </a:xfrm>
            <a:prstGeom prst="rect">
              <a:avLst/>
            </a:prstGeom>
            <a:ln w="12700" cap="flat">
              <a:noFill/>
              <a:miter lim="400000"/>
            </a:ln>
            <a:effectLst/>
          </p:spPr>
        </p:pic>
        <p:pic>
          <p:nvPicPr>
            <p:cNvPr id="76" name="Slika, ki vsebuje besede besedilo, pisava, grafika, grafično oblikovanjeOpis je samodejno ustvarjen" descr="Slika, ki vsebuje besede besedilo, pisava, grafika, grafično oblikovanjeOpis je samodejno ustvarjen"/>
            <p:cNvPicPr>
              <a:picLocks noChangeAspect="1"/>
            </p:cNvPicPr>
            <p:nvPr/>
          </p:nvPicPr>
          <p:blipFill>
            <a:blip r:embed="rId6">
              <a:extLst/>
            </a:blip>
            <a:stretch>
              <a:fillRect/>
            </a:stretch>
          </p:blipFill>
          <p:spPr>
            <a:xfrm>
              <a:off x="1823565" y="59155"/>
              <a:ext cx="748746" cy="184903"/>
            </a:xfrm>
            <a:prstGeom prst="rect">
              <a:avLst/>
            </a:prstGeom>
            <a:ln w="12700" cap="flat">
              <a:noFill/>
              <a:miter lim="400000"/>
            </a:ln>
            <a:effectLst/>
          </p:spPr>
        </p:pic>
        <p:pic>
          <p:nvPicPr>
            <p:cNvPr id="77" name="image.png" descr="image.png"/>
            <p:cNvPicPr>
              <a:picLocks noChangeAspect="1"/>
            </p:cNvPicPr>
            <p:nvPr/>
          </p:nvPicPr>
          <p:blipFill>
            <a:blip r:embed="rId7">
              <a:extLst/>
            </a:blip>
            <a:stretch>
              <a:fillRect/>
            </a:stretch>
          </p:blipFill>
          <p:spPr>
            <a:xfrm>
              <a:off x="-1" y="13251"/>
              <a:ext cx="574694" cy="276709"/>
            </a:xfrm>
            <a:prstGeom prst="rect">
              <a:avLst/>
            </a:prstGeom>
            <a:ln w="12700" cap="flat">
              <a:noFill/>
              <a:miter lim="400000"/>
            </a:ln>
            <a:effectLst/>
          </p:spPr>
        </p:pic>
        <p:pic>
          <p:nvPicPr>
            <p:cNvPr id="78" name="Slika, ki vsebuje besede posnetek zaslona, pisava, električno modra, grafikaOpis je samodejno ustvarjen" descr="Slika, ki vsebuje besede posnetek zaslona, pisava, električno modra, grafikaOpis je samodejno ustvarjen"/>
            <p:cNvPicPr>
              <a:picLocks noChangeAspect="1"/>
            </p:cNvPicPr>
            <p:nvPr/>
          </p:nvPicPr>
          <p:blipFill>
            <a:blip r:embed="rId8">
              <a:extLst/>
            </a:blip>
            <a:stretch>
              <a:fillRect/>
            </a:stretch>
          </p:blipFill>
          <p:spPr>
            <a:xfrm>
              <a:off x="2781487" y="20492"/>
              <a:ext cx="960251" cy="254241"/>
            </a:xfrm>
            <a:prstGeom prst="rect">
              <a:avLst/>
            </a:prstGeom>
            <a:ln w="12700" cap="flat">
              <a:noFill/>
              <a:miter lim="400000"/>
            </a:ln>
            <a:effectLst/>
          </p:spPr>
        </p:pic>
      </p:grpSp>
      <p:sp>
        <p:nvSpPr>
          <p:cNvPr id="80" name="Glavni naslov"/>
          <p:cNvSpPr txBox="1"/>
          <p:nvPr/>
        </p:nvSpPr>
        <p:spPr>
          <a:xfrm>
            <a:off x="756919" y="234989"/>
            <a:ext cx="8173086" cy="601624"/>
          </a:xfrm>
          <a:prstGeom prst="rect">
            <a:avLst/>
          </a:prstGeom>
          <a:ln w="12700">
            <a:miter lim="400000"/>
          </a:ln>
          <a:extLst>
            <a:ext uri="{C572A759-6A51-4108-AA02-DFA0A04FC94B}">
              <ma14:wrappingTextBoxFlag xmlns:ma14="http://schemas.microsoft.com/office/mac/drawingml/2011/main" val="1"/>
            </a:ext>
          </a:extLst>
        </p:spPr>
        <p:txBody>
          <a:bodyPr lIns="45719" rIns="45719" anchor="b">
            <a:spAutoFit/>
          </a:bodyPr>
          <a:lstStyle>
            <a:lvl1pPr>
              <a:defRPr sz="4000">
                <a:solidFill>
                  <a:srgbClr val="00D5FE"/>
                </a:solidFill>
              </a:defRPr>
            </a:lvl1pPr>
          </a:lstStyle>
          <a:p>
            <a:pPr/>
            <a:r>
              <a:t>Glavni naslov</a:t>
            </a:r>
          </a:p>
        </p:txBody>
      </p:sp>
      <p:sp>
        <p:nvSpPr>
          <p:cNvPr id="81" name="Title Text"/>
          <p:cNvSpPr txBox="1"/>
          <p:nvPr>
            <p:ph type="title"/>
          </p:nvPr>
        </p:nvSpPr>
        <p:spPr>
          <a:prstGeom prst="rect">
            <a:avLst/>
          </a:prstGeom>
        </p:spPr>
        <p:txBody>
          <a:bodyPr/>
          <a:lstStyle/>
          <a:p>
            <a:pPr/>
            <a:r>
              <a:t>Title Text</a:t>
            </a:r>
          </a:p>
        </p:txBody>
      </p:sp>
      <p:sp>
        <p:nvSpPr>
          <p:cNvPr id="82"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83" name="Slide Number"/>
          <p:cNvSpPr txBox="1"/>
          <p:nvPr>
            <p:ph type="sldNum" sz="quarter" idx="2"/>
          </p:nvPr>
        </p:nvSpPr>
        <p:spPr>
          <a:xfrm>
            <a:off x="11720849" y="6407715"/>
            <a:ext cx="361614" cy="340182"/>
          </a:xfrm>
          <a:prstGeom prst="rect">
            <a:avLst/>
          </a:prstGeom>
        </p:spPr>
        <p:txBody>
          <a:bodyPr/>
          <a:lstStyle>
            <a:lvl1pPr>
              <a:defRPr sz="2000">
                <a:solidFill>
                  <a:srgbClr val="FF6400"/>
                </a:solidFill>
                <a:latin typeface="+mj-lt"/>
                <a:ea typeface="+mj-ea"/>
                <a:cs typeface="+mj-cs"/>
                <a:sym typeface="Calibri"/>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pic>
        <p:nvPicPr>
          <p:cNvPr id="90" name="Slika, ki vsebuje besede bela, sličica, oblikovanje, ilustracijaOpis je samodejno ustvarjen" descr="Slika, ki vsebuje besede bela, sličica, oblikovanje, ilustracijaOpis je samodejno ustvarjen"/>
          <p:cNvPicPr>
            <a:picLocks noChangeAspect="1"/>
          </p:cNvPicPr>
          <p:nvPr/>
        </p:nvPicPr>
        <p:blipFill>
          <a:blip r:embed="rId2">
            <a:extLst/>
          </a:blip>
          <a:stretch>
            <a:fillRect/>
          </a:stretch>
        </p:blipFill>
        <p:spPr>
          <a:xfrm>
            <a:off x="10752137" y="58737"/>
            <a:ext cx="823913" cy="468313"/>
          </a:xfrm>
          <a:prstGeom prst="rect">
            <a:avLst/>
          </a:prstGeom>
          <a:ln w="12700">
            <a:miter lim="400000"/>
          </a:ln>
        </p:spPr>
      </p:pic>
      <p:pic>
        <p:nvPicPr>
          <p:cNvPr id="91" name="image.png" descr="image.png"/>
          <p:cNvPicPr>
            <a:picLocks noChangeAspect="1"/>
          </p:cNvPicPr>
          <p:nvPr/>
        </p:nvPicPr>
        <p:blipFill>
          <a:blip r:embed="rId3">
            <a:extLst/>
          </a:blip>
          <a:stretch>
            <a:fillRect/>
          </a:stretch>
        </p:blipFill>
        <p:spPr>
          <a:xfrm>
            <a:off x="0" y="0"/>
            <a:ext cx="9193213" cy="835025"/>
          </a:xfrm>
          <a:prstGeom prst="rect">
            <a:avLst/>
          </a:prstGeom>
          <a:ln w="12700">
            <a:miter lim="400000"/>
          </a:ln>
        </p:spPr>
      </p:pic>
      <p:pic>
        <p:nvPicPr>
          <p:cNvPr id="92" name="image.png" descr="image.png"/>
          <p:cNvPicPr>
            <a:picLocks noChangeAspect="1"/>
          </p:cNvPicPr>
          <p:nvPr/>
        </p:nvPicPr>
        <p:blipFill>
          <a:blip r:embed="rId4">
            <a:extLst/>
          </a:blip>
          <a:stretch>
            <a:fillRect/>
          </a:stretch>
        </p:blipFill>
        <p:spPr>
          <a:xfrm>
            <a:off x="9607550" y="168275"/>
            <a:ext cx="1974850" cy="500063"/>
          </a:xfrm>
          <a:prstGeom prst="rect">
            <a:avLst/>
          </a:prstGeom>
          <a:ln w="12700">
            <a:miter lim="400000"/>
          </a:ln>
        </p:spPr>
      </p:pic>
      <p:sp>
        <p:nvSpPr>
          <p:cNvPr id="93" name="Glavni naslov"/>
          <p:cNvSpPr txBox="1"/>
          <p:nvPr/>
        </p:nvSpPr>
        <p:spPr>
          <a:xfrm>
            <a:off x="756919" y="234989"/>
            <a:ext cx="8173086" cy="601624"/>
          </a:xfrm>
          <a:prstGeom prst="rect">
            <a:avLst/>
          </a:prstGeom>
          <a:ln w="12700">
            <a:miter lim="400000"/>
          </a:ln>
          <a:extLst>
            <a:ext uri="{C572A759-6A51-4108-AA02-DFA0A04FC94B}">
              <ma14:wrappingTextBoxFlag xmlns:ma14="http://schemas.microsoft.com/office/mac/drawingml/2011/main" val="1"/>
            </a:ext>
          </a:extLst>
        </p:spPr>
        <p:txBody>
          <a:bodyPr lIns="45719" rIns="45719" anchor="b">
            <a:spAutoFit/>
          </a:bodyPr>
          <a:lstStyle>
            <a:lvl1pPr>
              <a:defRPr sz="4000">
                <a:solidFill>
                  <a:srgbClr val="00D5FE"/>
                </a:solidFill>
              </a:defRPr>
            </a:lvl1pPr>
          </a:lstStyle>
          <a:p>
            <a:pPr/>
            <a:r>
              <a:t>Glavni naslov</a:t>
            </a:r>
          </a:p>
        </p:txBody>
      </p:sp>
      <p:grpSp>
        <p:nvGrpSpPr>
          <p:cNvPr id="98" name="Group"/>
          <p:cNvGrpSpPr/>
          <p:nvPr/>
        </p:nvGrpSpPr>
        <p:grpSpPr>
          <a:xfrm>
            <a:off x="914400" y="6264275"/>
            <a:ext cx="3741738" cy="303213"/>
            <a:chOff x="0" y="0"/>
            <a:chExt cx="3741737" cy="303212"/>
          </a:xfrm>
        </p:grpSpPr>
        <p:pic>
          <p:nvPicPr>
            <p:cNvPr id="94" name="image.png" descr="image.png"/>
            <p:cNvPicPr>
              <a:picLocks noChangeAspect="1"/>
            </p:cNvPicPr>
            <p:nvPr/>
          </p:nvPicPr>
          <p:blipFill>
            <a:blip r:embed="rId5">
              <a:extLst/>
            </a:blip>
            <a:stretch>
              <a:fillRect/>
            </a:stretch>
          </p:blipFill>
          <p:spPr>
            <a:xfrm>
              <a:off x="798273" y="0"/>
              <a:ext cx="816116" cy="303213"/>
            </a:xfrm>
            <a:prstGeom prst="rect">
              <a:avLst/>
            </a:prstGeom>
            <a:ln w="12700" cap="flat">
              <a:noFill/>
              <a:miter lim="400000"/>
            </a:ln>
            <a:effectLst/>
          </p:spPr>
        </p:pic>
        <p:pic>
          <p:nvPicPr>
            <p:cNvPr id="95" name="Slika, ki vsebuje besede besedilo, pisava, grafika, grafično oblikovanjeOpis je samodejno ustvarjen" descr="Slika, ki vsebuje besede besedilo, pisava, grafika, grafično oblikovanjeOpis je samodejno ustvarjen"/>
            <p:cNvPicPr>
              <a:picLocks noChangeAspect="1"/>
            </p:cNvPicPr>
            <p:nvPr/>
          </p:nvPicPr>
          <p:blipFill>
            <a:blip r:embed="rId6">
              <a:extLst/>
            </a:blip>
            <a:stretch>
              <a:fillRect/>
            </a:stretch>
          </p:blipFill>
          <p:spPr>
            <a:xfrm>
              <a:off x="1823565" y="59155"/>
              <a:ext cx="748746" cy="184903"/>
            </a:xfrm>
            <a:prstGeom prst="rect">
              <a:avLst/>
            </a:prstGeom>
            <a:ln w="12700" cap="flat">
              <a:noFill/>
              <a:miter lim="400000"/>
            </a:ln>
            <a:effectLst/>
          </p:spPr>
        </p:pic>
        <p:pic>
          <p:nvPicPr>
            <p:cNvPr id="96" name="image.png" descr="image.png"/>
            <p:cNvPicPr>
              <a:picLocks noChangeAspect="1"/>
            </p:cNvPicPr>
            <p:nvPr/>
          </p:nvPicPr>
          <p:blipFill>
            <a:blip r:embed="rId7">
              <a:extLst/>
            </a:blip>
            <a:stretch>
              <a:fillRect/>
            </a:stretch>
          </p:blipFill>
          <p:spPr>
            <a:xfrm>
              <a:off x="-1" y="13251"/>
              <a:ext cx="574694" cy="276709"/>
            </a:xfrm>
            <a:prstGeom prst="rect">
              <a:avLst/>
            </a:prstGeom>
            <a:ln w="12700" cap="flat">
              <a:noFill/>
              <a:miter lim="400000"/>
            </a:ln>
            <a:effectLst/>
          </p:spPr>
        </p:pic>
        <p:pic>
          <p:nvPicPr>
            <p:cNvPr id="97" name="Slika, ki vsebuje besede posnetek zaslona, pisava, električno modra, grafikaOpis je samodejno ustvarjen" descr="Slika, ki vsebuje besede posnetek zaslona, pisava, električno modra, grafikaOpis je samodejno ustvarjen"/>
            <p:cNvPicPr>
              <a:picLocks noChangeAspect="1"/>
            </p:cNvPicPr>
            <p:nvPr/>
          </p:nvPicPr>
          <p:blipFill>
            <a:blip r:embed="rId8">
              <a:extLst/>
            </a:blip>
            <a:stretch>
              <a:fillRect/>
            </a:stretch>
          </p:blipFill>
          <p:spPr>
            <a:xfrm>
              <a:off x="2781487" y="20492"/>
              <a:ext cx="960251" cy="254241"/>
            </a:xfrm>
            <a:prstGeom prst="rect">
              <a:avLst/>
            </a:prstGeom>
            <a:ln w="12700" cap="flat">
              <a:noFill/>
              <a:miter lim="400000"/>
            </a:ln>
            <a:effectLst/>
          </p:spPr>
        </p:pic>
      </p:grpSp>
      <p:sp>
        <p:nvSpPr>
          <p:cNvPr id="99" name="Title Text"/>
          <p:cNvSpPr txBox="1"/>
          <p:nvPr>
            <p:ph type="title"/>
          </p:nvPr>
        </p:nvSpPr>
        <p:spPr>
          <a:prstGeom prst="rect">
            <a:avLst/>
          </a:prstGeom>
        </p:spPr>
        <p:txBody>
          <a:bodyPr/>
          <a:lstStyle/>
          <a:p>
            <a:pPr/>
            <a:r>
              <a:t>Title Text</a:t>
            </a:r>
          </a:p>
        </p:txBody>
      </p:sp>
      <p:sp>
        <p:nvSpPr>
          <p:cNvPr id="100"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01" name="Slide Number"/>
          <p:cNvSpPr txBox="1"/>
          <p:nvPr>
            <p:ph type="sldNum" sz="quarter" idx="2"/>
          </p:nvPr>
        </p:nvSpPr>
        <p:spPr>
          <a:xfrm>
            <a:off x="11669355" y="6381571"/>
            <a:ext cx="413108" cy="392471"/>
          </a:xfrm>
          <a:prstGeom prst="rect">
            <a:avLst/>
          </a:prstGeom>
        </p:spPr>
        <p:txBody>
          <a:bodyPr/>
          <a:lstStyle>
            <a:lvl1pPr>
              <a:defRPr sz="2400">
                <a:solidFill>
                  <a:srgbClr val="FF6400"/>
                </a:solidFill>
                <a:latin typeface="+mj-lt"/>
                <a:ea typeface="+mj-ea"/>
                <a:cs typeface="+mj-cs"/>
                <a:sym typeface="Calibri"/>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pic>
        <p:nvPicPr>
          <p:cNvPr id="108" name="Slika, ki vsebuje besede bela, sličica, oblikovanje, ilustracijaOpis je samodejno ustvarjen" descr="Slika, ki vsebuje besede bela, sličica, oblikovanje, ilustracijaOpis je samodejno ustvarjen"/>
          <p:cNvPicPr>
            <a:picLocks noChangeAspect="1"/>
          </p:cNvPicPr>
          <p:nvPr/>
        </p:nvPicPr>
        <p:blipFill>
          <a:blip r:embed="rId2">
            <a:extLst/>
          </a:blip>
          <a:stretch>
            <a:fillRect/>
          </a:stretch>
        </p:blipFill>
        <p:spPr>
          <a:xfrm>
            <a:off x="10752137" y="58737"/>
            <a:ext cx="823913" cy="468313"/>
          </a:xfrm>
          <a:prstGeom prst="rect">
            <a:avLst/>
          </a:prstGeom>
          <a:ln w="12700">
            <a:miter lim="400000"/>
          </a:ln>
        </p:spPr>
      </p:pic>
      <p:pic>
        <p:nvPicPr>
          <p:cNvPr id="109" name="image.png" descr="image.png"/>
          <p:cNvPicPr>
            <a:picLocks noChangeAspect="1"/>
          </p:cNvPicPr>
          <p:nvPr/>
        </p:nvPicPr>
        <p:blipFill>
          <a:blip r:embed="rId3">
            <a:extLst/>
          </a:blip>
          <a:stretch>
            <a:fillRect/>
          </a:stretch>
        </p:blipFill>
        <p:spPr>
          <a:xfrm>
            <a:off x="0" y="0"/>
            <a:ext cx="12192000" cy="835025"/>
          </a:xfrm>
          <a:prstGeom prst="rect">
            <a:avLst/>
          </a:prstGeom>
          <a:ln w="12700">
            <a:miter lim="400000"/>
          </a:ln>
        </p:spPr>
      </p:pic>
      <p:sp>
        <p:nvSpPr>
          <p:cNvPr id="110" name="Glavni naslov"/>
          <p:cNvSpPr txBox="1"/>
          <p:nvPr/>
        </p:nvSpPr>
        <p:spPr>
          <a:xfrm>
            <a:off x="756919" y="234989"/>
            <a:ext cx="8173086" cy="601624"/>
          </a:xfrm>
          <a:prstGeom prst="rect">
            <a:avLst/>
          </a:prstGeom>
          <a:ln w="12700">
            <a:miter lim="400000"/>
          </a:ln>
          <a:extLst>
            <a:ext uri="{C572A759-6A51-4108-AA02-DFA0A04FC94B}">
              <ma14:wrappingTextBoxFlag xmlns:ma14="http://schemas.microsoft.com/office/mac/drawingml/2011/main" val="1"/>
            </a:ext>
          </a:extLst>
        </p:spPr>
        <p:txBody>
          <a:bodyPr lIns="45719" rIns="45719" anchor="b">
            <a:spAutoFit/>
          </a:bodyPr>
          <a:lstStyle>
            <a:lvl1pPr>
              <a:defRPr sz="4000">
                <a:solidFill>
                  <a:srgbClr val="00D5FE"/>
                </a:solidFill>
              </a:defRPr>
            </a:lvl1pPr>
          </a:lstStyle>
          <a:p>
            <a:pPr/>
            <a:r>
              <a:t>Glavni naslov</a:t>
            </a:r>
          </a:p>
        </p:txBody>
      </p:sp>
      <p:grpSp>
        <p:nvGrpSpPr>
          <p:cNvPr id="115" name="Group"/>
          <p:cNvGrpSpPr/>
          <p:nvPr/>
        </p:nvGrpSpPr>
        <p:grpSpPr>
          <a:xfrm>
            <a:off x="4367212" y="5864225"/>
            <a:ext cx="3741739" cy="303213"/>
            <a:chOff x="0" y="0"/>
            <a:chExt cx="3741737" cy="303212"/>
          </a:xfrm>
        </p:grpSpPr>
        <p:pic>
          <p:nvPicPr>
            <p:cNvPr id="111" name="image.png" descr="image.png"/>
            <p:cNvPicPr>
              <a:picLocks noChangeAspect="1"/>
            </p:cNvPicPr>
            <p:nvPr/>
          </p:nvPicPr>
          <p:blipFill>
            <a:blip r:embed="rId4">
              <a:extLst/>
            </a:blip>
            <a:stretch>
              <a:fillRect/>
            </a:stretch>
          </p:blipFill>
          <p:spPr>
            <a:xfrm>
              <a:off x="798273" y="0"/>
              <a:ext cx="816116" cy="303213"/>
            </a:xfrm>
            <a:prstGeom prst="rect">
              <a:avLst/>
            </a:prstGeom>
            <a:ln w="12700" cap="flat">
              <a:noFill/>
              <a:miter lim="400000"/>
            </a:ln>
            <a:effectLst/>
          </p:spPr>
        </p:pic>
        <p:pic>
          <p:nvPicPr>
            <p:cNvPr id="112" name="Slika, ki vsebuje besede besedilo, pisava, grafika, grafično oblikovanjeOpis je samodejno ustvarjen" descr="Slika, ki vsebuje besede besedilo, pisava, grafika, grafično oblikovanjeOpis je samodejno ustvarjen"/>
            <p:cNvPicPr>
              <a:picLocks noChangeAspect="1"/>
            </p:cNvPicPr>
            <p:nvPr/>
          </p:nvPicPr>
          <p:blipFill>
            <a:blip r:embed="rId5">
              <a:extLst/>
            </a:blip>
            <a:stretch>
              <a:fillRect/>
            </a:stretch>
          </p:blipFill>
          <p:spPr>
            <a:xfrm>
              <a:off x="1823565" y="59155"/>
              <a:ext cx="748746" cy="184903"/>
            </a:xfrm>
            <a:prstGeom prst="rect">
              <a:avLst/>
            </a:prstGeom>
            <a:ln w="12700" cap="flat">
              <a:noFill/>
              <a:miter lim="400000"/>
            </a:ln>
            <a:effectLst/>
          </p:spPr>
        </p:pic>
        <p:pic>
          <p:nvPicPr>
            <p:cNvPr id="113" name="image.png" descr="image.png"/>
            <p:cNvPicPr>
              <a:picLocks noChangeAspect="1"/>
            </p:cNvPicPr>
            <p:nvPr/>
          </p:nvPicPr>
          <p:blipFill>
            <a:blip r:embed="rId6">
              <a:extLst/>
            </a:blip>
            <a:stretch>
              <a:fillRect/>
            </a:stretch>
          </p:blipFill>
          <p:spPr>
            <a:xfrm>
              <a:off x="-1" y="13251"/>
              <a:ext cx="574694" cy="276709"/>
            </a:xfrm>
            <a:prstGeom prst="rect">
              <a:avLst/>
            </a:prstGeom>
            <a:ln w="12700" cap="flat">
              <a:noFill/>
              <a:miter lim="400000"/>
            </a:ln>
            <a:effectLst/>
          </p:spPr>
        </p:pic>
        <p:pic>
          <p:nvPicPr>
            <p:cNvPr id="114" name="Slika, ki vsebuje besede posnetek zaslona, pisava, električno modra, grafikaOpis je samodejno ustvarjen" descr="Slika, ki vsebuje besede posnetek zaslona, pisava, električno modra, grafikaOpis je samodejno ustvarjen"/>
            <p:cNvPicPr>
              <a:picLocks noChangeAspect="1"/>
            </p:cNvPicPr>
            <p:nvPr/>
          </p:nvPicPr>
          <p:blipFill>
            <a:blip r:embed="rId7">
              <a:extLst/>
            </a:blip>
            <a:stretch>
              <a:fillRect/>
            </a:stretch>
          </p:blipFill>
          <p:spPr>
            <a:xfrm>
              <a:off x="2781487" y="20492"/>
              <a:ext cx="960251" cy="254241"/>
            </a:xfrm>
            <a:prstGeom prst="rect">
              <a:avLst/>
            </a:prstGeom>
            <a:ln w="12700" cap="flat">
              <a:noFill/>
              <a:miter lim="400000"/>
            </a:ln>
            <a:effectLst/>
          </p:spPr>
        </p:pic>
      </p:grpSp>
      <p:pic>
        <p:nvPicPr>
          <p:cNvPr id="116" name="Slika, ki vsebuje besede besedilo, pisava, grafika, grafično oblikovanjeOpis je samodejno ustvarjen" descr="Slika, ki vsebuje besede besedilo, pisava, grafika, grafično oblikovanjeOpis je samodejno ustvarjen"/>
          <p:cNvPicPr>
            <a:picLocks noChangeAspect="1"/>
          </p:cNvPicPr>
          <p:nvPr/>
        </p:nvPicPr>
        <p:blipFill>
          <a:blip r:embed="rId8">
            <a:extLst/>
          </a:blip>
          <a:stretch>
            <a:fillRect/>
          </a:stretch>
        </p:blipFill>
        <p:spPr>
          <a:xfrm>
            <a:off x="9015412" y="84137"/>
            <a:ext cx="2566988" cy="650876"/>
          </a:xfrm>
          <a:prstGeom prst="rect">
            <a:avLst/>
          </a:prstGeom>
          <a:ln w="12700">
            <a:miter lim="400000"/>
          </a:ln>
        </p:spPr>
      </p:pic>
      <p:sp>
        <p:nvSpPr>
          <p:cNvPr id="117" name="»Financira Evropska unija. Za izražena stališča in mnenja odgovarja samo avtor (ali avtorji) in ne odražajo nujno stališč Evropske unije ali Evropske izvajalske agencije za raziskave. Niti Evropska unija niti Evropska izvajalska agencija za raziskave ne "/>
          <p:cNvSpPr txBox="1"/>
          <p:nvPr/>
        </p:nvSpPr>
        <p:spPr>
          <a:xfrm>
            <a:off x="756919" y="6281737"/>
            <a:ext cx="10028874" cy="438806"/>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just">
              <a:defRPr sz="1200">
                <a:solidFill>
                  <a:srgbClr val="00D5FE"/>
                </a:solidFill>
              </a:defRPr>
            </a:lvl1pPr>
          </a:lstStyle>
          <a:p>
            <a:pPr/>
            <a:r>
              <a:t>»Financira Evropska unija. Za izražena stališča in mnenja odgovarja samo avtor (ali avtorji) in ne odražajo nujno stališč Evropske unije ali Evropske izvajalske agencije za raziskave. Niti Evropska unija niti Evropska izvajalska agencija za raziskave ne moreta biti odgovorna zanje.«</a:t>
            </a:r>
          </a:p>
        </p:txBody>
      </p:sp>
      <p:sp>
        <p:nvSpPr>
          <p:cNvPr id="118" name="Title Text"/>
          <p:cNvSpPr txBox="1"/>
          <p:nvPr>
            <p:ph type="title"/>
          </p:nvPr>
        </p:nvSpPr>
        <p:spPr>
          <a:prstGeom prst="rect">
            <a:avLst/>
          </a:prstGeom>
        </p:spPr>
        <p:txBody>
          <a:bodyPr/>
          <a:lstStyle/>
          <a:p>
            <a:pPr/>
            <a:r>
              <a:t>Title Text</a:t>
            </a:r>
          </a:p>
        </p:txBody>
      </p:sp>
      <p:sp>
        <p:nvSpPr>
          <p:cNvPr id="119"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20" name="Slide Number"/>
          <p:cNvSpPr txBox="1"/>
          <p:nvPr>
            <p:ph type="sldNum" sz="quarter" idx="2"/>
          </p:nvPr>
        </p:nvSpPr>
        <p:spPr>
          <a:xfrm>
            <a:off x="11669355" y="6381571"/>
            <a:ext cx="413108" cy="392471"/>
          </a:xfrm>
          <a:prstGeom prst="rect">
            <a:avLst/>
          </a:prstGeom>
        </p:spPr>
        <p:txBody>
          <a:bodyPr/>
          <a:lstStyle>
            <a:lvl1pPr>
              <a:defRPr sz="2400">
                <a:solidFill>
                  <a:srgbClr val="FF6400"/>
                </a:solidFill>
                <a:latin typeface="+mj-lt"/>
                <a:ea typeface="+mj-ea"/>
                <a:cs typeface="+mj-cs"/>
                <a:sym typeface="Calibri"/>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pic>
        <p:nvPicPr>
          <p:cNvPr id="127" name="Slika, ki vsebuje besede bela, sličica, oblikovanje, ilustracijaOpis je samodejno ustvarjen" descr="Slika, ki vsebuje besede bela, sličica, oblikovanje, ilustracijaOpis je samodejno ustvarjen"/>
          <p:cNvPicPr>
            <a:picLocks noChangeAspect="1"/>
          </p:cNvPicPr>
          <p:nvPr/>
        </p:nvPicPr>
        <p:blipFill>
          <a:blip r:embed="rId2">
            <a:extLst/>
          </a:blip>
          <a:stretch>
            <a:fillRect/>
          </a:stretch>
        </p:blipFill>
        <p:spPr>
          <a:xfrm>
            <a:off x="10752137" y="58737"/>
            <a:ext cx="823913" cy="468313"/>
          </a:xfrm>
          <a:prstGeom prst="rect">
            <a:avLst/>
          </a:prstGeom>
          <a:ln w="12700">
            <a:miter lim="400000"/>
          </a:ln>
        </p:spPr>
      </p:pic>
      <p:pic>
        <p:nvPicPr>
          <p:cNvPr id="128" name="image.png" descr="image.png"/>
          <p:cNvPicPr>
            <a:picLocks noChangeAspect="1"/>
          </p:cNvPicPr>
          <p:nvPr/>
        </p:nvPicPr>
        <p:blipFill>
          <a:blip r:embed="rId3">
            <a:extLst/>
          </a:blip>
          <a:stretch>
            <a:fillRect/>
          </a:stretch>
        </p:blipFill>
        <p:spPr>
          <a:xfrm>
            <a:off x="0" y="0"/>
            <a:ext cx="3938588" cy="6022975"/>
          </a:xfrm>
          <a:prstGeom prst="rect">
            <a:avLst/>
          </a:prstGeom>
          <a:ln w="12700">
            <a:miter lim="400000"/>
          </a:ln>
        </p:spPr>
      </p:pic>
      <p:sp>
        <p:nvSpPr>
          <p:cNvPr id="129" name="Glavni naslov"/>
          <p:cNvSpPr txBox="1"/>
          <p:nvPr/>
        </p:nvSpPr>
        <p:spPr>
          <a:xfrm>
            <a:off x="756919" y="234989"/>
            <a:ext cx="8173086" cy="601624"/>
          </a:xfrm>
          <a:prstGeom prst="rect">
            <a:avLst/>
          </a:prstGeom>
          <a:ln w="12700">
            <a:miter lim="400000"/>
          </a:ln>
          <a:extLst>
            <a:ext uri="{C572A759-6A51-4108-AA02-DFA0A04FC94B}">
              <ma14:wrappingTextBoxFlag xmlns:ma14="http://schemas.microsoft.com/office/mac/drawingml/2011/main" val="1"/>
            </a:ext>
          </a:extLst>
        </p:spPr>
        <p:txBody>
          <a:bodyPr lIns="45719" rIns="45719" anchor="b">
            <a:spAutoFit/>
          </a:bodyPr>
          <a:lstStyle>
            <a:lvl1pPr>
              <a:defRPr sz="4000">
                <a:solidFill>
                  <a:srgbClr val="00D5FE"/>
                </a:solidFill>
              </a:defRPr>
            </a:lvl1pPr>
          </a:lstStyle>
          <a:p>
            <a:pPr/>
            <a:r>
              <a:t>Glavni naslov</a:t>
            </a:r>
          </a:p>
        </p:txBody>
      </p:sp>
      <p:grpSp>
        <p:nvGrpSpPr>
          <p:cNvPr id="134" name="Group"/>
          <p:cNvGrpSpPr/>
          <p:nvPr/>
        </p:nvGrpSpPr>
        <p:grpSpPr>
          <a:xfrm>
            <a:off x="193675" y="6262687"/>
            <a:ext cx="3741738" cy="303213"/>
            <a:chOff x="0" y="0"/>
            <a:chExt cx="3741737" cy="303212"/>
          </a:xfrm>
        </p:grpSpPr>
        <p:pic>
          <p:nvPicPr>
            <p:cNvPr id="130" name="image.png" descr="image.png"/>
            <p:cNvPicPr>
              <a:picLocks noChangeAspect="1"/>
            </p:cNvPicPr>
            <p:nvPr/>
          </p:nvPicPr>
          <p:blipFill>
            <a:blip r:embed="rId4">
              <a:extLst/>
            </a:blip>
            <a:stretch>
              <a:fillRect/>
            </a:stretch>
          </p:blipFill>
          <p:spPr>
            <a:xfrm>
              <a:off x="798273" y="0"/>
              <a:ext cx="816116" cy="303213"/>
            </a:xfrm>
            <a:prstGeom prst="rect">
              <a:avLst/>
            </a:prstGeom>
            <a:ln w="12700" cap="flat">
              <a:noFill/>
              <a:miter lim="400000"/>
            </a:ln>
            <a:effectLst/>
          </p:spPr>
        </p:pic>
        <p:pic>
          <p:nvPicPr>
            <p:cNvPr id="131" name="Slika, ki vsebuje besede besedilo, pisava, grafika, grafično oblikovanjeOpis je samodejno ustvarjen" descr="Slika, ki vsebuje besede besedilo, pisava, grafika, grafično oblikovanjeOpis je samodejno ustvarjen"/>
            <p:cNvPicPr>
              <a:picLocks noChangeAspect="1"/>
            </p:cNvPicPr>
            <p:nvPr/>
          </p:nvPicPr>
          <p:blipFill>
            <a:blip r:embed="rId5">
              <a:extLst/>
            </a:blip>
            <a:stretch>
              <a:fillRect/>
            </a:stretch>
          </p:blipFill>
          <p:spPr>
            <a:xfrm>
              <a:off x="1823565" y="59155"/>
              <a:ext cx="748746" cy="184903"/>
            </a:xfrm>
            <a:prstGeom prst="rect">
              <a:avLst/>
            </a:prstGeom>
            <a:ln w="12700" cap="flat">
              <a:noFill/>
              <a:miter lim="400000"/>
            </a:ln>
            <a:effectLst/>
          </p:spPr>
        </p:pic>
        <p:pic>
          <p:nvPicPr>
            <p:cNvPr id="132" name="image.png" descr="image.png"/>
            <p:cNvPicPr>
              <a:picLocks noChangeAspect="1"/>
            </p:cNvPicPr>
            <p:nvPr/>
          </p:nvPicPr>
          <p:blipFill>
            <a:blip r:embed="rId6">
              <a:extLst/>
            </a:blip>
            <a:stretch>
              <a:fillRect/>
            </a:stretch>
          </p:blipFill>
          <p:spPr>
            <a:xfrm>
              <a:off x="-1" y="13251"/>
              <a:ext cx="574694" cy="276709"/>
            </a:xfrm>
            <a:prstGeom prst="rect">
              <a:avLst/>
            </a:prstGeom>
            <a:ln w="12700" cap="flat">
              <a:noFill/>
              <a:miter lim="400000"/>
            </a:ln>
            <a:effectLst/>
          </p:spPr>
        </p:pic>
        <p:pic>
          <p:nvPicPr>
            <p:cNvPr id="133" name="Slika, ki vsebuje besede posnetek zaslona, pisava, električno modra, grafikaOpis je samodejno ustvarjen" descr="Slika, ki vsebuje besede posnetek zaslona, pisava, električno modra, grafikaOpis je samodejno ustvarjen"/>
            <p:cNvPicPr>
              <a:picLocks noChangeAspect="1"/>
            </p:cNvPicPr>
            <p:nvPr/>
          </p:nvPicPr>
          <p:blipFill>
            <a:blip r:embed="rId7">
              <a:extLst/>
            </a:blip>
            <a:stretch>
              <a:fillRect/>
            </a:stretch>
          </p:blipFill>
          <p:spPr>
            <a:xfrm>
              <a:off x="2781487" y="20492"/>
              <a:ext cx="960251" cy="254241"/>
            </a:xfrm>
            <a:prstGeom prst="rect">
              <a:avLst/>
            </a:prstGeom>
            <a:ln w="12700" cap="flat">
              <a:noFill/>
              <a:miter lim="400000"/>
            </a:ln>
            <a:effectLst/>
          </p:spPr>
        </p:pic>
      </p:grpSp>
      <p:pic>
        <p:nvPicPr>
          <p:cNvPr id="135" name="Slika, ki vsebuje besede besedilo, pisava, grafika, grafično oblikovanjeOpis je samodejno ustvarjen" descr="Slika, ki vsebuje besede besedilo, pisava, grafika, grafično oblikovanjeOpis je samodejno ustvarjen"/>
          <p:cNvPicPr>
            <a:picLocks noChangeAspect="1"/>
          </p:cNvPicPr>
          <p:nvPr/>
        </p:nvPicPr>
        <p:blipFill>
          <a:blip r:embed="rId8">
            <a:extLst/>
          </a:blip>
          <a:stretch>
            <a:fillRect/>
          </a:stretch>
        </p:blipFill>
        <p:spPr>
          <a:xfrm>
            <a:off x="887412" y="1125537"/>
            <a:ext cx="2568576" cy="650876"/>
          </a:xfrm>
          <a:prstGeom prst="rect">
            <a:avLst/>
          </a:prstGeom>
          <a:ln w="12700">
            <a:miter lim="400000"/>
          </a:ln>
        </p:spPr>
      </p:pic>
      <p:sp>
        <p:nvSpPr>
          <p:cNvPr id="136" name="»Financira Evropska unija. Za izražena stališča in mnenja odgovarja samo avtor (ali avtorji) in ne odražajo nujno stališč Evropske unije ali Evropske izvajalske agencije za raziskave. Niti Evropska unija niti Evropska izvajalska agencija za raziskave ne "/>
          <p:cNvSpPr txBox="1"/>
          <p:nvPr/>
        </p:nvSpPr>
        <p:spPr>
          <a:xfrm>
            <a:off x="4341495" y="6129337"/>
            <a:ext cx="6444298" cy="629306"/>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just">
              <a:defRPr sz="1200">
                <a:solidFill>
                  <a:srgbClr val="00D5FE"/>
                </a:solidFill>
              </a:defRPr>
            </a:lvl1pPr>
          </a:lstStyle>
          <a:p>
            <a:pPr/>
            <a:r>
              <a:t>»Financira Evropska unija. Za izražena stališča in mnenja odgovarja samo avtor (ali avtorji) in ne odražajo nujno stališč Evropske unije ali Evropske izvajalske agencije za raziskave. Niti Evropska unija niti Evropska izvajalska agencija za raziskave ne moreta biti odgovorna zanje.«</a:t>
            </a:r>
          </a:p>
        </p:txBody>
      </p:sp>
      <p:sp>
        <p:nvSpPr>
          <p:cNvPr id="137" name="Title Text"/>
          <p:cNvSpPr txBox="1"/>
          <p:nvPr>
            <p:ph type="title"/>
          </p:nvPr>
        </p:nvSpPr>
        <p:spPr>
          <a:prstGeom prst="rect">
            <a:avLst/>
          </a:prstGeom>
        </p:spPr>
        <p:txBody>
          <a:bodyPr/>
          <a:lstStyle/>
          <a:p>
            <a:pPr/>
            <a:r>
              <a:t>Title Text</a:t>
            </a:r>
          </a:p>
        </p:txBody>
      </p:sp>
      <p:sp>
        <p:nvSpPr>
          <p:cNvPr id="138"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39" name="Slide Number"/>
          <p:cNvSpPr txBox="1"/>
          <p:nvPr>
            <p:ph type="sldNum" sz="quarter" idx="2"/>
          </p:nvPr>
        </p:nvSpPr>
        <p:spPr>
          <a:xfrm>
            <a:off x="11669355" y="6381571"/>
            <a:ext cx="413108" cy="392471"/>
          </a:xfrm>
          <a:prstGeom prst="rect">
            <a:avLst/>
          </a:prstGeom>
        </p:spPr>
        <p:txBody>
          <a:bodyPr/>
          <a:lstStyle>
            <a:lvl1pPr>
              <a:defRPr sz="2400">
                <a:solidFill>
                  <a:srgbClr val="FF6400"/>
                </a:solidFill>
                <a:latin typeface="+mj-lt"/>
                <a:ea typeface="+mj-ea"/>
                <a:cs typeface="+mj-cs"/>
                <a:sym typeface="Calibri"/>
              </a:defRPr>
            </a:lvl1p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711200" y="476250"/>
            <a:ext cx="10871200" cy="1047750"/>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914400" y="1628775"/>
            <a:ext cx="10668000" cy="439261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5892800" y="6172200"/>
            <a:ext cx="2844800" cy="368301"/>
          </a:xfrm>
          <a:prstGeom prst="rect">
            <a:avLst/>
          </a:prstGeom>
          <a:ln w="12700">
            <a:miter lim="400000"/>
          </a:ln>
        </p:spPr>
        <p:txBody>
          <a:bodyPr wrap="none" lIns="45719" rIns="45719" anchor="ctr">
            <a:spAutoFit/>
          </a:bodyPr>
          <a:lstStyle>
            <a:lvl1pPr algn="r">
              <a:defRPr sz="1200">
                <a:latin typeface="Arial"/>
                <a:ea typeface="Arial"/>
                <a:cs typeface="Arial"/>
                <a:sym typeface="Aria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transition xmlns:p14="http://schemas.microsoft.com/office/powerpoint/2010/main" spd="med" advClick="1"/>
  <p:txStyles>
    <p:titleStyle>
      <a:lvl1pPr marL="0" marR="0" indent="0" algn="l"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1pPr>
      <a:lvl2pPr marL="0" marR="0" indent="0" algn="l"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2pPr>
      <a:lvl3pPr marL="0" marR="0" indent="0" algn="l"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3pPr>
      <a:lvl4pPr marL="0" marR="0" indent="0" algn="l"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4pPr>
      <a:lvl5pPr marL="0" marR="0" indent="0" algn="l"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5pPr>
      <a:lvl6pPr marL="0" marR="0" indent="457200" algn="l"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6pPr>
      <a:lvl7pPr marL="0" marR="0" indent="914400" algn="l"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7pPr>
      <a:lvl8pPr marL="0" marR="0" indent="1371600" algn="l"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8pPr>
      <a:lvl9pPr marL="0" marR="0" indent="1828800" algn="l"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9pPr>
    </p:titleStyle>
    <p:bodyStyle>
      <a:lvl1pPr marL="342900" marR="0" indent="-342900" algn="l" defTabSz="914400" rtl="0" latinLnBrk="0">
        <a:lnSpc>
          <a:spcPct val="100000"/>
        </a:lnSpc>
        <a:spcBef>
          <a:spcPts val="700"/>
        </a:spcBef>
        <a:spcAft>
          <a:spcPts val="0"/>
        </a:spcAft>
        <a:buClr>
          <a:srgbClr val="000000"/>
        </a:buClr>
        <a:buSzPct val="100000"/>
        <a:buFontTx/>
        <a:buChar char="–"/>
        <a:tabLst/>
        <a:defRPr b="0" baseline="0" cap="none" i="0" spc="0" strike="noStrike" sz="3200" u="none">
          <a:solidFill>
            <a:srgbClr val="000000"/>
          </a:solidFill>
          <a:uFillTx/>
          <a:latin typeface="+mj-lt"/>
          <a:ea typeface="+mj-ea"/>
          <a:cs typeface="+mj-cs"/>
          <a:sym typeface="Calibri"/>
        </a:defRPr>
      </a:lvl1pPr>
      <a:lvl2pPr marL="783771" marR="0" indent="-326571" algn="l" defTabSz="914400" rtl="0" latinLnBrk="0">
        <a:lnSpc>
          <a:spcPct val="100000"/>
        </a:lnSpc>
        <a:spcBef>
          <a:spcPts val="700"/>
        </a:spcBef>
        <a:spcAft>
          <a:spcPts val="0"/>
        </a:spcAft>
        <a:buClr>
          <a:srgbClr val="000000"/>
        </a:buClr>
        <a:buSzPct val="100000"/>
        <a:buFontTx/>
        <a:buChar char="▪"/>
        <a:tabLst/>
        <a:defRPr b="0" baseline="0" cap="none" i="0" spc="0" strike="noStrike" sz="3200" u="none">
          <a:solidFill>
            <a:srgbClr val="000000"/>
          </a:solidFill>
          <a:uFillTx/>
          <a:latin typeface="+mj-lt"/>
          <a:ea typeface="+mj-ea"/>
          <a:cs typeface="+mj-cs"/>
          <a:sym typeface="Calibri"/>
        </a:defRPr>
      </a:lvl2pPr>
      <a:lvl3pPr marL="1219200" marR="0" indent="-304800" algn="l" defTabSz="914400" rtl="0" latinLnBrk="0">
        <a:lnSpc>
          <a:spcPct val="100000"/>
        </a:lnSpc>
        <a:spcBef>
          <a:spcPts val="700"/>
        </a:spcBef>
        <a:spcAft>
          <a:spcPts val="0"/>
        </a:spcAft>
        <a:buClr>
          <a:srgbClr val="000000"/>
        </a:buClr>
        <a:buSzPct val="100000"/>
        <a:buFontTx/>
        <a:buChar char="▪"/>
        <a:tabLst/>
        <a:defRPr b="0" baseline="0" cap="none" i="0" spc="0" strike="noStrike" sz="3200" u="none">
          <a:solidFill>
            <a:srgbClr val="000000"/>
          </a:solidFill>
          <a:uFillTx/>
          <a:latin typeface="+mj-lt"/>
          <a:ea typeface="+mj-ea"/>
          <a:cs typeface="+mj-cs"/>
          <a:sym typeface="Calibri"/>
        </a:defRPr>
      </a:lvl3pPr>
      <a:lvl4pPr marL="1737360" marR="0" indent="-365760" algn="l" defTabSz="914400" rtl="0" latinLnBrk="0">
        <a:lnSpc>
          <a:spcPct val="100000"/>
        </a:lnSpc>
        <a:spcBef>
          <a:spcPts val="700"/>
        </a:spcBef>
        <a:spcAft>
          <a:spcPts val="0"/>
        </a:spcAft>
        <a:buClr>
          <a:srgbClr val="000000"/>
        </a:buClr>
        <a:buSzPct val="100000"/>
        <a:buFontTx/>
        <a:buChar char="–"/>
        <a:tabLst/>
        <a:defRPr b="0" baseline="0" cap="none" i="0" spc="0" strike="noStrike" sz="3200" u="none">
          <a:solidFill>
            <a:srgbClr val="000000"/>
          </a:solidFill>
          <a:uFillTx/>
          <a:latin typeface="+mj-lt"/>
          <a:ea typeface="+mj-ea"/>
          <a:cs typeface="+mj-cs"/>
          <a:sym typeface="Calibri"/>
        </a:defRPr>
      </a:lvl4pPr>
      <a:lvl5pPr marL="2235200" marR="0" indent="-406400" algn="l" defTabSz="914400" rtl="0" latinLnBrk="0">
        <a:lnSpc>
          <a:spcPct val="100000"/>
        </a:lnSpc>
        <a:spcBef>
          <a:spcPts val="700"/>
        </a:spcBef>
        <a:spcAft>
          <a:spcPts val="0"/>
        </a:spcAft>
        <a:buClr>
          <a:srgbClr val="000000"/>
        </a:buClr>
        <a:buSzPct val="100000"/>
        <a:buFontTx/>
        <a:buChar char="–"/>
        <a:tabLst/>
        <a:defRPr b="0" baseline="0" cap="none" i="0" spc="0" strike="noStrike" sz="3200" u="none">
          <a:solidFill>
            <a:srgbClr val="000000"/>
          </a:solidFill>
          <a:uFillTx/>
          <a:latin typeface="+mj-lt"/>
          <a:ea typeface="+mj-ea"/>
          <a:cs typeface="+mj-cs"/>
          <a:sym typeface="Calibri"/>
        </a:defRPr>
      </a:lvl5pPr>
      <a:lvl6pPr marL="2692400" marR="0" indent="-406400" algn="l" defTabSz="914400" rtl="0" latinLnBrk="0">
        <a:lnSpc>
          <a:spcPct val="100000"/>
        </a:lnSpc>
        <a:spcBef>
          <a:spcPts val="700"/>
        </a:spcBef>
        <a:spcAft>
          <a:spcPts val="0"/>
        </a:spcAft>
        <a:buClr>
          <a:srgbClr val="000000"/>
        </a:buClr>
        <a:buSzPct val="100000"/>
        <a:buFont typeface="Wingdings"/>
        <a:buChar char=""/>
        <a:tabLst/>
        <a:defRPr b="0" baseline="0" cap="none" i="0" spc="0" strike="noStrike" sz="3200" u="none">
          <a:solidFill>
            <a:srgbClr val="000000"/>
          </a:solidFill>
          <a:uFillTx/>
          <a:latin typeface="+mj-lt"/>
          <a:ea typeface="+mj-ea"/>
          <a:cs typeface="+mj-cs"/>
          <a:sym typeface="Calibri"/>
        </a:defRPr>
      </a:lvl6pPr>
      <a:lvl7pPr marL="3149600" marR="0" indent="-406400" algn="l" defTabSz="914400" rtl="0" latinLnBrk="0">
        <a:lnSpc>
          <a:spcPct val="100000"/>
        </a:lnSpc>
        <a:spcBef>
          <a:spcPts val="700"/>
        </a:spcBef>
        <a:spcAft>
          <a:spcPts val="0"/>
        </a:spcAft>
        <a:buClr>
          <a:srgbClr val="000000"/>
        </a:buClr>
        <a:buSzPct val="100000"/>
        <a:buFont typeface="Wingdings"/>
        <a:buChar char=""/>
        <a:tabLst/>
        <a:defRPr b="0" baseline="0" cap="none" i="0" spc="0" strike="noStrike" sz="3200" u="none">
          <a:solidFill>
            <a:srgbClr val="000000"/>
          </a:solidFill>
          <a:uFillTx/>
          <a:latin typeface="+mj-lt"/>
          <a:ea typeface="+mj-ea"/>
          <a:cs typeface="+mj-cs"/>
          <a:sym typeface="Calibri"/>
        </a:defRPr>
      </a:lvl7pPr>
      <a:lvl8pPr marL="3606800" marR="0" indent="-406400" algn="l" defTabSz="914400" rtl="0" latinLnBrk="0">
        <a:lnSpc>
          <a:spcPct val="100000"/>
        </a:lnSpc>
        <a:spcBef>
          <a:spcPts val="700"/>
        </a:spcBef>
        <a:spcAft>
          <a:spcPts val="0"/>
        </a:spcAft>
        <a:buClr>
          <a:srgbClr val="000000"/>
        </a:buClr>
        <a:buSzPct val="100000"/>
        <a:buFont typeface="Wingdings"/>
        <a:buChar char=""/>
        <a:tabLst/>
        <a:defRPr b="0" baseline="0" cap="none" i="0" spc="0" strike="noStrike" sz="3200" u="none">
          <a:solidFill>
            <a:srgbClr val="000000"/>
          </a:solidFill>
          <a:uFillTx/>
          <a:latin typeface="+mj-lt"/>
          <a:ea typeface="+mj-ea"/>
          <a:cs typeface="+mj-cs"/>
          <a:sym typeface="Calibri"/>
        </a:defRPr>
      </a:lvl8pPr>
      <a:lvl9pPr marL="4064000" marR="0" indent="-406400" algn="l" defTabSz="914400" rtl="0" latinLnBrk="0">
        <a:lnSpc>
          <a:spcPct val="100000"/>
        </a:lnSpc>
        <a:spcBef>
          <a:spcPts val="700"/>
        </a:spcBef>
        <a:spcAft>
          <a:spcPts val="0"/>
        </a:spcAft>
        <a:buClr>
          <a:srgbClr val="000000"/>
        </a:buClr>
        <a:buSzPct val="100000"/>
        <a:buFont typeface="Wingdings"/>
        <a:buChar char=""/>
        <a:tabLst/>
        <a:defRPr b="0" baseline="0" cap="none" i="0" spc="0" strike="noStrike" sz="3200" u="none">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8" name="Double-click to edit"/>
          <p:cNvSpPr txBox="1"/>
          <p:nvPr>
            <p:ph type="title" idx="4294967295"/>
          </p:nvPr>
        </p:nvSpPr>
        <p:spPr>
          <a:xfrm>
            <a:off x="1200150" y="2420937"/>
            <a:ext cx="9936163" cy="1800226"/>
          </a:xfrm>
          <a:prstGeom prst="rect">
            <a:avLst/>
          </a:prstGeom>
        </p:spPr>
        <p:txBody>
          <a:bodyPr/>
          <a:lstStyle/>
          <a:p>
            <a:pP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2" name="Double-click to edit"/>
          <p:cNvSpPr txBox="1"/>
          <p:nvPr>
            <p:ph type="title"/>
          </p:nvPr>
        </p:nvSpPr>
        <p:spPr>
          <a:prstGeom prst="rect">
            <a:avLst/>
          </a:prstGeom>
        </p:spPr>
        <p:txBody>
          <a:bodyPr/>
          <a:lstStyle/>
          <a:p>
            <a:pPr defTabSz="704087">
              <a:defRPr sz="3387"/>
            </a:pPr>
          </a:p>
        </p:txBody>
      </p:sp>
      <p:sp>
        <p:nvSpPr>
          <p:cNvPr id="183" name="Ideološko pogojeni koncepti prilagajanja medijev delovanju v digitalnem okolju:…"/>
          <p:cNvSpPr txBox="1"/>
          <p:nvPr>
            <p:ph type="body" idx="1"/>
          </p:nvPr>
        </p:nvSpPr>
        <p:spPr>
          <a:prstGeom prst="rect">
            <a:avLst/>
          </a:prstGeom>
        </p:spPr>
        <p:txBody>
          <a:bodyPr/>
          <a:lstStyle/>
          <a:p>
            <a:pPr marL="0" indent="0" defTabSz="740663">
              <a:spcBef>
                <a:spcPts val="600"/>
              </a:spcBef>
              <a:buClrTx/>
              <a:buSzTx/>
              <a:buNone/>
              <a:defRPr sz="2592"/>
            </a:pPr>
            <a:r>
              <a:t>Ideološko pogojeni koncepti prilagajanja medijev delovanju v digitalnem okolju:</a:t>
            </a:r>
          </a:p>
          <a:p>
            <a:pPr marL="0" indent="0" defTabSz="740663">
              <a:spcBef>
                <a:spcPts val="600"/>
              </a:spcBef>
              <a:buClrTx/>
              <a:buSzTx/>
              <a:buNone/>
              <a:defRPr sz="2592"/>
            </a:pPr>
            <a:r>
              <a:t>1. "foxification of the news" - strankarsko naslavljanje uporabnikov, s katerim se izraža nestrinjanje z domnevno "liberalno" pristranskostjo večine drugih, zlasti javnih medijev</a:t>
            </a:r>
          </a:p>
          <a:p>
            <a:pPr marL="0" indent="0" defTabSz="740663">
              <a:spcBef>
                <a:spcPts val="600"/>
              </a:spcBef>
              <a:buClrTx/>
              <a:buSzTx/>
              <a:buNone/>
              <a:defRPr sz="2592"/>
            </a:pPr>
            <a:r>
              <a:t>2. ponovno "odkrivanje" objektivnosti tradicionalnih radiodifuznih medijev v okviru samospraševanja o njihovem odnosu do internetnih uporabnikov</a:t>
            </a:r>
          </a:p>
          <a:p>
            <a:pPr marL="0" indent="0" defTabSz="740663">
              <a:spcBef>
                <a:spcPts val="600"/>
              </a:spcBef>
              <a:buClrTx/>
              <a:buSzTx/>
              <a:buNone/>
              <a:defRPr sz="2592"/>
            </a:pPr>
            <a:r>
              <a:t>3. pristajanje na s kulturo pogojeno pristranskost</a:t>
            </a:r>
          </a:p>
          <a:p>
            <a:pPr marL="0" indent="0" defTabSz="740663">
              <a:spcBef>
                <a:spcPts val="600"/>
              </a:spcBef>
              <a:buClrTx/>
              <a:buSzTx/>
              <a:buNone/>
              <a:defRPr sz="2592"/>
            </a:pPr>
            <a:r>
              <a:t>4. spodbujanje državljanjskega novinarstva, odpiranje internetnih forumov in vzpostavitev blogosfere (Maras 2013)</a:t>
            </a:r>
          </a:p>
        </p:txBody>
      </p:sp>
      <p:sp>
        <p:nvSpPr>
          <p:cNvPr id="184"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6" name="Double-click to edit"/>
          <p:cNvSpPr txBox="1"/>
          <p:nvPr>
            <p:ph type="title"/>
          </p:nvPr>
        </p:nvSpPr>
        <p:spPr>
          <a:prstGeom prst="rect">
            <a:avLst/>
          </a:prstGeom>
        </p:spPr>
        <p:txBody>
          <a:bodyPr/>
          <a:lstStyle/>
          <a:p>
            <a:pPr defTabSz="704087">
              <a:defRPr sz="3387"/>
            </a:pPr>
          </a:p>
        </p:txBody>
      </p:sp>
      <p:sp>
        <p:nvSpPr>
          <p:cNvPr id="187" name="Izkušnje z eksperimentalnim projektom Demostation na Norveškem! (Skogseth 2007)…"/>
          <p:cNvSpPr txBox="1"/>
          <p:nvPr>
            <p:ph type="body" idx="1"/>
          </p:nvPr>
        </p:nvSpPr>
        <p:spPr>
          <a:prstGeom prst="rect">
            <a:avLst/>
          </a:prstGeom>
        </p:spPr>
        <p:txBody>
          <a:bodyPr/>
          <a:lstStyle/>
          <a:p>
            <a:pPr marL="0" indent="0">
              <a:buClrTx/>
              <a:buSzTx/>
              <a:buNone/>
            </a:pPr>
            <a:r>
              <a:t>Izkušnje z eksperimentalnim projektom Demostation na Norveškem! (Skogseth 2007)</a:t>
            </a:r>
          </a:p>
          <a:p>
            <a:pPr marL="0" indent="0">
              <a:buClrTx/>
              <a:buSzTx/>
              <a:buNone/>
            </a:pPr>
            <a:r>
              <a:t>Ali smo prepričani, da so vsi uporabniki opremljeni z najboljšo strojno opremo, računalniki, mobilnimi napravami, da lahko kupijo najboljšo programsko opremo?</a:t>
            </a:r>
          </a:p>
          <a:p>
            <a:pPr marL="0" indent="0">
              <a:buClrTx/>
              <a:buSzTx/>
              <a:buNone/>
            </a:pPr>
            <a:r>
              <a:t>Kdaj smo pri tem lahko izključujoči ali krivični?</a:t>
            </a:r>
          </a:p>
        </p:txBody>
      </p:sp>
      <p:sp>
        <p:nvSpPr>
          <p:cNvPr id="188"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0" name="Double-click to edit"/>
          <p:cNvSpPr txBox="1"/>
          <p:nvPr>
            <p:ph type="title"/>
          </p:nvPr>
        </p:nvSpPr>
        <p:spPr>
          <a:prstGeom prst="rect">
            <a:avLst/>
          </a:prstGeom>
        </p:spPr>
        <p:txBody>
          <a:bodyPr/>
          <a:lstStyle/>
          <a:p>
            <a:pPr defTabSz="704087">
              <a:defRPr sz="3387"/>
            </a:pPr>
          </a:p>
        </p:txBody>
      </p:sp>
      <p:sp>
        <p:nvSpPr>
          <p:cNvPr id="191" name="2024 - sodba Vrhovnega sodišča Irske o omrežjih Reddit in Tumblr…"/>
          <p:cNvSpPr txBox="1"/>
          <p:nvPr>
            <p:ph type="body" idx="1"/>
          </p:nvPr>
        </p:nvSpPr>
        <p:spPr>
          <a:prstGeom prst="rect">
            <a:avLst/>
          </a:prstGeom>
        </p:spPr>
        <p:txBody>
          <a:bodyPr/>
          <a:lstStyle/>
          <a:p>
            <a:pPr marL="0" indent="0" defTabSz="704087">
              <a:spcBef>
                <a:spcPts val="500"/>
              </a:spcBef>
              <a:buClrTx/>
              <a:buSzTx/>
              <a:buNone/>
              <a:defRPr sz="2464"/>
            </a:pPr>
            <a:r>
              <a:t>2024 - sodba Vrhovnega sodišča Irske o omrežjih Reddit in Tumblr</a:t>
            </a:r>
          </a:p>
          <a:p>
            <a:pPr marL="0" indent="0" defTabSz="704087">
              <a:spcBef>
                <a:spcPts val="500"/>
              </a:spcBef>
              <a:buClrTx/>
              <a:buSzTx/>
              <a:buNone/>
              <a:defRPr sz="2464"/>
            </a:pPr>
            <a:r>
              <a:t>Ali sta ti dve omrežji storitvi/platformi za razširjanje video vsebin?</a:t>
            </a:r>
          </a:p>
          <a:p>
            <a:pPr marL="0" indent="0" defTabSz="704087">
              <a:spcBef>
                <a:spcPts val="500"/>
              </a:spcBef>
              <a:buClrTx/>
              <a:buSzTx/>
              <a:buNone/>
              <a:defRPr sz="2464"/>
            </a:pPr>
          </a:p>
          <a:p>
            <a:pPr marL="0" indent="0" defTabSz="704087">
              <a:spcBef>
                <a:spcPts val="500"/>
              </a:spcBef>
              <a:buClrTx/>
              <a:buSzTx/>
              <a:buNone/>
              <a:defRPr sz="2464"/>
            </a:pPr>
            <a:r>
              <a:t>Sodišče je presodilo, da so, tako kot Facebook, Instagram, YouTube, Udemy, TikTok, Linkedin, X in Pinterest, obe omrežji platformi za razširjanje video vsebin, in da je zato na vseh teh omrežjih primernost vsebine dovoljeno presojati po zakonodaji, ki uporabnikom zagotavlja varnost spletnih vsebin.</a:t>
            </a:r>
          </a:p>
          <a:p>
            <a:pPr marL="0" indent="0" defTabSz="704087">
              <a:spcBef>
                <a:spcPts val="500"/>
              </a:spcBef>
              <a:buClrTx/>
              <a:buSzTx/>
              <a:buNone/>
              <a:defRPr sz="2464"/>
            </a:pPr>
          </a:p>
          <a:p>
            <a:pPr marL="0" indent="0" defTabSz="704087">
              <a:spcBef>
                <a:spcPts val="500"/>
              </a:spcBef>
              <a:buClrTx/>
              <a:buSzTx/>
              <a:buNone/>
              <a:defRPr sz="2464"/>
            </a:pPr>
            <a:r>
              <a:t>To pa ne pomeni, da gre za medije!!! </a:t>
            </a:r>
          </a:p>
        </p:txBody>
      </p:sp>
      <p:sp>
        <p:nvSpPr>
          <p:cNvPr id="192"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4" name="Univerza Južne Avstralije: Model kritične analize medijskih prispevkov"/>
          <p:cNvSpPr txBox="1"/>
          <p:nvPr>
            <p:ph type="title"/>
          </p:nvPr>
        </p:nvSpPr>
        <p:spPr>
          <a:prstGeom prst="rect">
            <a:avLst/>
          </a:prstGeom>
        </p:spPr>
        <p:txBody>
          <a:bodyPr/>
          <a:lstStyle/>
          <a:p>
            <a:pPr defTabSz="621791">
              <a:defRPr sz="2992"/>
            </a:pPr>
          </a:p>
          <a:p>
            <a:pPr defTabSz="621791">
              <a:defRPr sz="2992"/>
            </a:pPr>
            <a:r>
              <a:t>Univerza Južne Avstralije: Model kritične analize medijskih prispevkov</a:t>
            </a:r>
          </a:p>
        </p:txBody>
      </p:sp>
      <p:sp>
        <p:nvSpPr>
          <p:cNvPr id="195" name="Kje je bil prispevek objavljen? Zakaj je to pomembno?…"/>
          <p:cNvSpPr txBox="1"/>
          <p:nvPr>
            <p:ph type="body" idx="1"/>
          </p:nvPr>
        </p:nvSpPr>
        <p:spPr>
          <a:prstGeom prst="rect">
            <a:avLst/>
          </a:prstGeom>
        </p:spPr>
        <p:txBody>
          <a:bodyPr/>
          <a:lstStyle/>
          <a:p>
            <a:pPr marL="0" indent="0" defTabSz="576072">
              <a:spcBef>
                <a:spcPts val="400"/>
              </a:spcBef>
              <a:buClrTx/>
              <a:buSzTx/>
              <a:buNone/>
              <a:defRPr sz="2016"/>
            </a:pPr>
            <a:r>
              <a:t>Kje je bil prispevek objavljen? Zakaj je to pomembno?</a:t>
            </a:r>
          </a:p>
          <a:p>
            <a:pPr marL="0" indent="0" defTabSz="576072">
              <a:spcBef>
                <a:spcPts val="400"/>
              </a:spcBef>
              <a:buClrTx/>
              <a:buSzTx/>
              <a:buNone/>
              <a:defRPr sz="2016"/>
            </a:pPr>
            <a:r>
              <a:t>Kdo je avtor? Ali so na voljo informacije o njegovem/njenem ozadju?</a:t>
            </a:r>
          </a:p>
          <a:p>
            <a:pPr marL="0" indent="0" defTabSz="576072">
              <a:spcBef>
                <a:spcPts val="400"/>
              </a:spcBef>
              <a:buClrTx/>
              <a:buSzTx/>
              <a:buNone/>
              <a:defRPr sz="2016"/>
            </a:pPr>
            <a:r>
              <a:t>Kateri uporabniki spadajo med ciljno občinstvo tega medija?</a:t>
            </a:r>
          </a:p>
          <a:p>
            <a:pPr marL="0" indent="0" defTabSz="576072">
              <a:spcBef>
                <a:spcPts val="400"/>
              </a:spcBef>
              <a:buClrTx/>
              <a:buSzTx/>
              <a:buNone/>
              <a:defRPr sz="2016"/>
            </a:pPr>
            <a:r>
              <a:t>Ali je prispevek učinkuje tako, da ciljno občinstvo spodbuja k akciji? Na kakšen način je to doseženo?</a:t>
            </a:r>
          </a:p>
          <a:p>
            <a:pPr marL="0" indent="0" defTabSz="576072">
              <a:spcBef>
                <a:spcPts val="400"/>
              </a:spcBef>
              <a:buClrTx/>
              <a:buSzTx/>
              <a:buNone/>
              <a:defRPr sz="2016"/>
            </a:pPr>
            <a:r>
              <a:t>Ali obstajajo dokazi, ki podpirajo ideje predstavljene v besedilu? kakšni so ti dokazi? Ali so pristranski?</a:t>
            </a:r>
          </a:p>
          <a:p>
            <a:pPr marL="0" indent="0" defTabSz="576072">
              <a:spcBef>
                <a:spcPts val="400"/>
              </a:spcBef>
              <a:buClrTx/>
              <a:buSzTx/>
              <a:buNone/>
              <a:defRPr sz="2016"/>
            </a:pPr>
            <a:r>
              <a:t>Ali je prispevek plačan ali sponzorirala zunanja stranka?</a:t>
            </a:r>
          </a:p>
          <a:p>
            <a:pPr marL="0" indent="0" defTabSz="576072">
              <a:spcBef>
                <a:spcPts val="400"/>
              </a:spcBef>
              <a:buClrTx/>
              <a:buSzTx/>
              <a:buNone/>
              <a:defRPr sz="2016"/>
            </a:pPr>
            <a:r>
              <a:t>Kako to plačilo/sponzorstvo vpliva na prikaz dejstev? Zakaj je to pomembno?</a:t>
            </a:r>
          </a:p>
          <a:p>
            <a:pPr marL="0" indent="0" defTabSz="576072">
              <a:spcBef>
                <a:spcPts val="400"/>
              </a:spcBef>
              <a:buClrTx/>
              <a:buSzTx/>
              <a:buNone/>
              <a:defRPr sz="2016"/>
            </a:pPr>
            <a:r>
              <a:t>Ali je tako dosežena pristranskost?</a:t>
            </a:r>
          </a:p>
          <a:p>
            <a:pPr marL="0" indent="0" defTabSz="576072">
              <a:spcBef>
                <a:spcPts val="400"/>
              </a:spcBef>
              <a:buClrTx/>
              <a:buSzTx/>
              <a:buNone/>
              <a:defRPr sz="2016"/>
            </a:pPr>
            <a:r>
              <a:t>Ali je bil namen objaviti uredniško mnenje/mnenjski prispevek ali novinarsko poročilo?</a:t>
            </a:r>
          </a:p>
          <a:p>
            <a:pPr marL="0" indent="0" defTabSz="576072">
              <a:spcBef>
                <a:spcPts val="400"/>
              </a:spcBef>
              <a:buClrTx/>
              <a:buSzTx/>
              <a:buNone/>
              <a:defRPr sz="2016"/>
            </a:pPr>
            <a:r>
              <a:t>Kakšne strategije so bile uporabljene pri predstavitvi idej/argumentov/dokazov v smislu rabe jezika, strukture besedila, ali ilustracij, ki naj prepričajo občinstvo?</a:t>
            </a:r>
          </a:p>
        </p:txBody>
      </p:sp>
      <p:sp>
        <p:nvSpPr>
          <p:cNvPr id="196"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0" name="Double-click to edit"/>
          <p:cNvSpPr txBox="1"/>
          <p:nvPr>
            <p:ph type="title"/>
          </p:nvPr>
        </p:nvSpPr>
        <p:spPr>
          <a:prstGeom prst="rect">
            <a:avLst/>
          </a:prstGeom>
        </p:spPr>
        <p:txBody>
          <a:bodyPr/>
          <a:lstStyle/>
          <a:p>
            <a:pPr defTabSz="704087">
              <a:defRPr sz="3387"/>
            </a:pPr>
          </a:p>
        </p:txBody>
      </p:sp>
      <p:sp>
        <p:nvSpPr>
          <p:cNvPr id="151" name="Projekt First Draft News iz leta 2015…"/>
          <p:cNvSpPr txBox="1"/>
          <p:nvPr>
            <p:ph type="body" idx="1"/>
          </p:nvPr>
        </p:nvSpPr>
        <p:spPr>
          <a:prstGeom prst="rect">
            <a:avLst/>
          </a:prstGeom>
        </p:spPr>
        <p:txBody>
          <a:bodyPr/>
          <a:lstStyle/>
          <a:p>
            <a:pPr marL="0" indent="0" defTabSz="777240">
              <a:spcBef>
                <a:spcPts val="600"/>
              </a:spcBef>
              <a:buClrTx/>
              <a:buSzTx/>
              <a:buNone/>
              <a:defRPr sz="2720"/>
            </a:pPr>
            <a:r>
              <a:t>Projekt </a:t>
            </a:r>
            <a:r>
              <a:rPr b="1"/>
              <a:t>First Draft News </a:t>
            </a:r>
            <a:r>
              <a:t>iz leta 2015</a:t>
            </a:r>
          </a:p>
          <a:p>
            <a:pPr marL="0" indent="0" defTabSz="777240">
              <a:spcBef>
                <a:spcPts val="600"/>
              </a:spcBef>
              <a:buClrTx/>
              <a:buSzTx/>
              <a:buNone/>
              <a:defRPr sz="2720"/>
            </a:pPr>
          </a:p>
          <a:p>
            <a:pPr marL="0" indent="0" defTabSz="777240">
              <a:spcBef>
                <a:spcPts val="600"/>
              </a:spcBef>
              <a:buClrTx/>
              <a:buSzTx/>
              <a:buNone/>
              <a:defRPr sz="2720"/>
            </a:pPr>
            <a:r>
              <a:t>Ustanovitelji: Google, Facebook, Twitter, Open Society Foundation in  druge donatorske organizacije</a:t>
            </a:r>
          </a:p>
          <a:p>
            <a:pPr marL="0" indent="0" defTabSz="777240">
              <a:spcBef>
                <a:spcPts val="600"/>
              </a:spcBef>
              <a:buClrTx/>
              <a:buSzTx/>
              <a:buNone/>
              <a:defRPr sz="2720"/>
            </a:pPr>
          </a:p>
          <a:p>
            <a:pPr marL="0" indent="0" defTabSz="777240">
              <a:spcBef>
                <a:spcPts val="600"/>
              </a:spcBef>
              <a:buClrTx/>
              <a:buSzTx/>
              <a:buNone/>
              <a:defRPr sz="2720"/>
            </a:pPr>
            <a:r>
              <a:t>Cilj projekta: odpraviti manipulacije in napačne informacije na platformah, ki jih upravljajo</a:t>
            </a:r>
          </a:p>
          <a:p>
            <a:pPr marL="0" indent="0" defTabSz="777240">
              <a:spcBef>
                <a:spcPts val="600"/>
              </a:spcBef>
              <a:buClrTx/>
              <a:buSzTx/>
              <a:buNone/>
              <a:defRPr sz="2720"/>
            </a:pPr>
          </a:p>
        </p:txBody>
      </p:sp>
      <p:sp>
        <p:nvSpPr>
          <p:cNvPr id="152" name="Slide Number"/>
          <p:cNvSpPr txBox="1"/>
          <p:nvPr>
            <p:ph type="sldNum" sz="quarter" idx="2"/>
          </p:nvPr>
        </p:nvSpPr>
        <p:spPr>
          <a:xfrm>
            <a:off x="11823838" y="6381571"/>
            <a:ext cx="258625" cy="39247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4" name="Double-click to edit"/>
          <p:cNvSpPr txBox="1"/>
          <p:nvPr>
            <p:ph type="title"/>
          </p:nvPr>
        </p:nvSpPr>
        <p:spPr>
          <a:prstGeom prst="rect">
            <a:avLst/>
          </a:prstGeom>
        </p:spPr>
        <p:txBody>
          <a:bodyPr/>
          <a:lstStyle/>
          <a:p>
            <a:pPr defTabSz="704087">
              <a:defRPr sz="3387"/>
            </a:pPr>
          </a:p>
        </p:txBody>
      </p:sp>
      <p:sp>
        <p:nvSpPr>
          <p:cNvPr id="155" name="Claire Wardle: kako razumemo besedno zvezo &quot;Fake News&quot;!?…"/>
          <p:cNvSpPr txBox="1"/>
          <p:nvPr>
            <p:ph type="body" idx="1"/>
          </p:nvPr>
        </p:nvSpPr>
        <p:spPr>
          <a:prstGeom prst="rect">
            <a:avLst/>
          </a:prstGeom>
        </p:spPr>
        <p:txBody>
          <a:bodyPr/>
          <a:lstStyle/>
          <a:p>
            <a:pPr marL="0" indent="0" defTabSz="585215">
              <a:spcBef>
                <a:spcPts val="400"/>
              </a:spcBef>
              <a:buClrTx/>
              <a:buSzTx/>
              <a:buNone/>
              <a:defRPr sz="2048"/>
            </a:pPr>
            <a:r>
              <a:rPr b="1"/>
              <a:t>Claire Wardle</a:t>
            </a:r>
            <a:r>
              <a:t>: kako razumemo besedno zvezo "Fake News"!?</a:t>
            </a:r>
          </a:p>
          <a:p>
            <a:pPr marL="0" indent="0" defTabSz="585215">
              <a:spcBef>
                <a:spcPts val="400"/>
              </a:spcBef>
              <a:buClrTx/>
              <a:buSzTx/>
              <a:buNone/>
              <a:defRPr sz="2048"/>
            </a:pPr>
            <a:r>
              <a:t>1. </a:t>
            </a:r>
            <a:r>
              <a:rPr b="1"/>
              <a:t>Satira ali parodija</a:t>
            </a:r>
            <a:r>
              <a:t> (nima namena povzročati škodo, ampak le smešiti)</a:t>
            </a:r>
          </a:p>
          <a:p>
            <a:pPr marL="0" indent="0" defTabSz="585215">
              <a:spcBef>
                <a:spcPts val="400"/>
              </a:spcBef>
              <a:buClrTx/>
              <a:buSzTx/>
              <a:buNone/>
              <a:defRPr sz="2048"/>
            </a:pPr>
            <a:r>
              <a:t>2. </a:t>
            </a:r>
            <a:r>
              <a:rPr b="1"/>
              <a:t>Napačna povezava</a:t>
            </a:r>
            <a:r>
              <a:t> (ko napovedi, naslovi ali grafika ne podpirajo/ne ustrezajo vsebini)</a:t>
            </a:r>
          </a:p>
          <a:p>
            <a:pPr marL="0" indent="0" defTabSz="585215">
              <a:spcBef>
                <a:spcPts val="400"/>
              </a:spcBef>
              <a:buClrTx/>
              <a:buSzTx/>
              <a:buNone/>
              <a:defRPr sz="2048"/>
            </a:pPr>
            <a:r>
              <a:t>3. </a:t>
            </a:r>
            <a:r>
              <a:rPr b="1"/>
              <a:t>Zavajajoča vsebina</a:t>
            </a:r>
            <a:r>
              <a:t> (zavajajoča uporaba informacij, da bi manipulirali s temo ali osebo)</a:t>
            </a:r>
          </a:p>
          <a:p>
            <a:pPr marL="0" indent="0" defTabSz="585215">
              <a:spcBef>
                <a:spcPts val="400"/>
              </a:spcBef>
              <a:buClrTx/>
              <a:buSzTx/>
              <a:buNone/>
              <a:defRPr sz="2048"/>
            </a:pPr>
            <a:r>
              <a:t>4. </a:t>
            </a:r>
            <a:r>
              <a:rPr b="1"/>
              <a:t>Napačen kontekst</a:t>
            </a:r>
            <a:r>
              <a:t> (ko je izvirna vsebina razširjena hkrati z napačnimi informacijami, ki dogodek postavljajo v drugačen kontekst)</a:t>
            </a:r>
          </a:p>
          <a:p>
            <a:pPr marL="0" indent="0" defTabSz="585215">
              <a:spcBef>
                <a:spcPts val="400"/>
              </a:spcBef>
              <a:buClrTx/>
              <a:buSzTx/>
              <a:buNone/>
              <a:defRPr sz="2048"/>
            </a:pPr>
            <a:r>
              <a:t>5. </a:t>
            </a:r>
            <a:r>
              <a:rPr b="1"/>
              <a:t>Sleparska vsebina</a:t>
            </a:r>
            <a:r>
              <a:t> (ko so izvirni viri informaciji "poosebljeni" za napačnimi, umetno ustvarjenimi viri)</a:t>
            </a:r>
          </a:p>
          <a:p>
            <a:pPr marL="0" indent="0" defTabSz="585215">
              <a:spcBef>
                <a:spcPts val="400"/>
              </a:spcBef>
              <a:buClrTx/>
              <a:buSzTx/>
              <a:buNone/>
              <a:defRPr sz="2048"/>
            </a:pPr>
            <a:r>
              <a:t>6. </a:t>
            </a:r>
            <a:r>
              <a:rPr b="1"/>
              <a:t>Manipulirana vsebina</a:t>
            </a:r>
            <a:r>
              <a:t> (ko je izvirna informacija ali podoba zmanipulirana, da zavaja)</a:t>
            </a:r>
          </a:p>
          <a:p>
            <a:pPr marL="0" indent="0" defTabSz="585215">
              <a:spcBef>
                <a:spcPts val="400"/>
              </a:spcBef>
              <a:buClrTx/>
              <a:buSzTx/>
              <a:buNone/>
              <a:defRPr sz="2048"/>
            </a:pPr>
            <a:r>
              <a:t>7. </a:t>
            </a:r>
            <a:r>
              <a:rPr b="1"/>
              <a:t>Umetno ustvarjena vsebina</a:t>
            </a:r>
            <a:r>
              <a:t> (nova vsebina, ki je 100-odstono napačna, ustvarjena, da zavaja ali nekomu škoduje) </a:t>
            </a:r>
          </a:p>
        </p:txBody>
      </p:sp>
      <p:sp>
        <p:nvSpPr>
          <p:cNvPr id="156" name="Slide Number"/>
          <p:cNvSpPr txBox="1"/>
          <p:nvPr>
            <p:ph type="sldNum" sz="quarter" idx="2"/>
          </p:nvPr>
        </p:nvSpPr>
        <p:spPr>
          <a:xfrm>
            <a:off x="11823838" y="6381571"/>
            <a:ext cx="258625" cy="39247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8" name="Double-click to edit"/>
          <p:cNvSpPr txBox="1"/>
          <p:nvPr>
            <p:ph type="title"/>
          </p:nvPr>
        </p:nvSpPr>
        <p:spPr>
          <a:prstGeom prst="rect">
            <a:avLst/>
          </a:prstGeom>
        </p:spPr>
        <p:txBody>
          <a:bodyPr/>
          <a:lstStyle/>
          <a:p>
            <a:pPr defTabSz="704087">
              <a:defRPr sz="3387"/>
            </a:pPr>
          </a:p>
        </p:txBody>
      </p:sp>
      <p:sp>
        <p:nvSpPr>
          <p:cNvPr id="159" name="2016 - Donald Trump  v času kampanje za predsedniške volitve v ZDA besedno zvezo &quot;fake news&quot; dosledno uporablja s pomenom lažne novice!…"/>
          <p:cNvSpPr txBox="1"/>
          <p:nvPr>
            <p:ph type="body" idx="1"/>
          </p:nvPr>
        </p:nvSpPr>
        <p:spPr>
          <a:prstGeom prst="rect">
            <a:avLst/>
          </a:prstGeom>
        </p:spPr>
        <p:txBody>
          <a:bodyPr/>
          <a:lstStyle/>
          <a:p>
            <a:pPr marL="0" indent="0" defTabSz="658368">
              <a:spcBef>
                <a:spcPts val="500"/>
              </a:spcBef>
              <a:buClrTx/>
              <a:buSzTx/>
              <a:buNone/>
              <a:defRPr sz="2304"/>
            </a:pPr>
            <a:r>
              <a:t>2016 - Donald Trump  v času kampanje za predsedniške volitve v ZDA besedno zvezo "fake news" dosledno uporablja s pomenom lažne novice!</a:t>
            </a:r>
          </a:p>
          <a:p>
            <a:pPr marL="0" indent="0" defTabSz="658368">
              <a:spcBef>
                <a:spcPts val="500"/>
              </a:spcBef>
              <a:buClrTx/>
              <a:buSzTx/>
              <a:buNone/>
              <a:defRPr sz="2304"/>
            </a:pPr>
            <a:r>
              <a:t>Tradicionalni in spletni mediji ta pomen nekritično uporabijo in mu tako zagotovijo legitimnost!</a:t>
            </a:r>
          </a:p>
          <a:p>
            <a:pPr marL="0" indent="0" defTabSz="658368">
              <a:spcBef>
                <a:spcPts val="500"/>
              </a:spcBef>
              <a:buClrTx/>
              <a:buSzTx/>
              <a:buNone/>
              <a:defRPr sz="2304"/>
            </a:pPr>
            <a:r>
              <a:t>2018 - kolumnistka Washington Posta Margaret Sullivan zapiše: "Čas je, da upokojimo okužen izraz 'fake news'."</a:t>
            </a:r>
          </a:p>
          <a:p>
            <a:pPr marL="0" indent="0" defTabSz="658368">
              <a:spcBef>
                <a:spcPts val="500"/>
              </a:spcBef>
              <a:buClrTx/>
              <a:buSzTx/>
              <a:buNone/>
              <a:defRPr sz="2304"/>
            </a:pPr>
            <a:r>
              <a:t>2018 - Britanska vlada neha uporabljati besedno zvezo v svojih uradnih dokumentih, sledi priporočilo Komiteja za digitalno, kulturo, medije in šport Spodnjega doma Britanskega parlamenta</a:t>
            </a:r>
          </a:p>
          <a:p>
            <a:pPr marL="0" indent="0" defTabSz="658368">
              <a:spcBef>
                <a:spcPts val="500"/>
              </a:spcBef>
              <a:buClrTx/>
              <a:buSzTx/>
              <a:buNone/>
              <a:defRPr sz="2304"/>
            </a:pPr>
            <a:r>
              <a:t>"Fake News" velja za hiperstrankarski izraz!</a:t>
            </a:r>
          </a:p>
        </p:txBody>
      </p:sp>
      <p:sp>
        <p:nvSpPr>
          <p:cNvPr id="160" name="Slide Number"/>
          <p:cNvSpPr txBox="1"/>
          <p:nvPr>
            <p:ph type="sldNum" sz="quarter" idx="2"/>
          </p:nvPr>
        </p:nvSpPr>
        <p:spPr>
          <a:xfrm>
            <a:off x="11823838" y="6381571"/>
            <a:ext cx="258625" cy="39247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2" name="Double-click to edit"/>
          <p:cNvSpPr txBox="1"/>
          <p:nvPr>
            <p:ph type="title"/>
          </p:nvPr>
        </p:nvSpPr>
        <p:spPr>
          <a:prstGeom prst="rect">
            <a:avLst/>
          </a:prstGeom>
        </p:spPr>
        <p:txBody>
          <a:bodyPr/>
          <a:lstStyle/>
          <a:p>
            <a:pPr defTabSz="704087">
              <a:defRPr sz="3387"/>
            </a:pPr>
          </a:p>
        </p:txBody>
      </p:sp>
      <p:sp>
        <p:nvSpPr>
          <p:cNvPr id="163" name="Že leta 2011 profesorja z Univerze Columbia v New Yorku  Bruce Williams in Michael X. Delli Carpini v enem članku zapišeta, da je potrebno ponovno oceniti vlogo oddaj &quot;The Daily Show&quot; Johna Oliverja in &quot;The Colbert Report&quot; Stevena Colberta v spreminjajoč"/>
          <p:cNvSpPr txBox="1"/>
          <p:nvPr>
            <p:ph type="body" idx="1"/>
          </p:nvPr>
        </p:nvSpPr>
        <p:spPr>
          <a:prstGeom prst="rect">
            <a:avLst/>
          </a:prstGeom>
        </p:spPr>
        <p:txBody>
          <a:bodyPr/>
          <a:lstStyle/>
          <a:p>
            <a:pPr marL="0" indent="0">
              <a:buClrTx/>
              <a:buSzTx/>
              <a:buNone/>
            </a:pPr>
            <a:r>
              <a:t>Že leta 2011 profesorja z Univerze Columbia v New Yorku  Bruce Williams in Michael X. Delli Carpini v enem članku zapišeta, da je potrebno ponovno oceniti vlogo oddaj "The Daily Show" Johna Oliverja in "The Colbert Report" Stevena Colberta v spreminjajočem se informacijskem okolju, in zastavita vprašanje: </a:t>
            </a:r>
          </a:p>
          <a:p>
            <a:pPr marL="0" indent="0">
              <a:buClrTx/>
              <a:buSzTx/>
              <a:buNone/>
            </a:pPr>
            <a:r>
              <a:t>"Ali naj 'Fake News' sprejmemo za resnični standard v medijih?"</a:t>
            </a:r>
          </a:p>
        </p:txBody>
      </p:sp>
      <p:sp>
        <p:nvSpPr>
          <p:cNvPr id="164" name="Slide Number"/>
          <p:cNvSpPr txBox="1"/>
          <p:nvPr>
            <p:ph type="sldNum" sz="quarter" idx="2"/>
          </p:nvPr>
        </p:nvSpPr>
        <p:spPr>
          <a:xfrm>
            <a:off x="11823838" y="6381571"/>
            <a:ext cx="258625" cy="39247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6" name="Double-click to edit"/>
          <p:cNvSpPr txBox="1"/>
          <p:nvPr>
            <p:ph type="title"/>
          </p:nvPr>
        </p:nvSpPr>
        <p:spPr>
          <a:prstGeom prst="rect">
            <a:avLst/>
          </a:prstGeom>
        </p:spPr>
        <p:txBody>
          <a:bodyPr/>
          <a:lstStyle/>
          <a:p>
            <a:pPr defTabSz="704087">
              <a:defRPr sz="3387"/>
            </a:pPr>
          </a:p>
        </p:txBody>
      </p:sp>
      <p:sp>
        <p:nvSpPr>
          <p:cNvPr id="167" name="V letu 2025 napadi Trumpove administracije, FCC in neokonservativcev na satirične oddaje…"/>
          <p:cNvSpPr txBox="1"/>
          <p:nvPr>
            <p:ph type="body" idx="1"/>
          </p:nvPr>
        </p:nvSpPr>
        <p:spPr>
          <a:prstGeom prst="rect">
            <a:avLst/>
          </a:prstGeom>
        </p:spPr>
        <p:txBody>
          <a:bodyPr/>
          <a:lstStyle/>
          <a:p>
            <a:pPr marL="0" indent="0">
              <a:buClrTx/>
              <a:buSzTx/>
              <a:buNone/>
            </a:pPr>
            <a:r>
              <a:t>V letu 2025 napadi Trumpove administracije, FCC in neokonservativcev na satirične oddaje</a:t>
            </a:r>
          </a:p>
          <a:p>
            <a:pPr marL="0" indent="0">
              <a:buClrTx/>
              <a:buSzTx/>
              <a:buNone/>
            </a:pPr>
            <a:r>
              <a:rPr b="1"/>
              <a:t>Stevena Colberta </a:t>
            </a:r>
            <a:r>
              <a:t>- oddaja po odločitvi uprave CBS ukinjena</a:t>
            </a:r>
          </a:p>
          <a:p>
            <a:pPr marL="0" indent="0">
              <a:buClrTx/>
              <a:buSzTx/>
              <a:buNone/>
              <a:defRPr b="1"/>
            </a:pPr>
            <a:r>
              <a:t>Johna Oliverja</a:t>
            </a:r>
          </a:p>
          <a:p>
            <a:pPr marL="0" indent="0">
              <a:buClrTx/>
              <a:buSzTx/>
              <a:buNone/>
            </a:pPr>
            <a:r>
              <a:rPr b="1"/>
              <a:t>Jimmyja Kimmela</a:t>
            </a:r>
            <a:r>
              <a:t> - oddaja suspendirana po odločitvi uprave Disney Co. in čez nekaj dni ponovno uvrščena v spored ABC</a:t>
            </a:r>
          </a:p>
          <a:p>
            <a:pPr marL="0" indent="0">
              <a:buClrTx/>
              <a:buSzTx/>
              <a:buNone/>
              <a:defRPr b="1"/>
            </a:pPr>
            <a:r>
              <a:t>Jona Stewarta</a:t>
            </a:r>
          </a:p>
        </p:txBody>
      </p:sp>
      <p:sp>
        <p:nvSpPr>
          <p:cNvPr id="168" name="Slide Number"/>
          <p:cNvSpPr txBox="1"/>
          <p:nvPr>
            <p:ph type="sldNum" sz="quarter" idx="2"/>
          </p:nvPr>
        </p:nvSpPr>
        <p:spPr>
          <a:xfrm>
            <a:off x="11823838" y="6381571"/>
            <a:ext cx="258625" cy="39247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Double-click to edit"/>
          <p:cNvSpPr txBox="1"/>
          <p:nvPr>
            <p:ph type="title"/>
          </p:nvPr>
        </p:nvSpPr>
        <p:spPr>
          <a:prstGeom prst="rect">
            <a:avLst/>
          </a:prstGeom>
        </p:spPr>
        <p:txBody>
          <a:bodyPr/>
          <a:lstStyle/>
          <a:p>
            <a:pPr defTabSz="704087">
              <a:defRPr sz="3387"/>
            </a:pPr>
          </a:p>
        </p:txBody>
      </p:sp>
      <p:sp>
        <p:nvSpPr>
          <p:cNvPr id="171" name="Pet &quot;odklonov&quot; v tradicionalnih medijih:…"/>
          <p:cNvSpPr txBox="1"/>
          <p:nvPr>
            <p:ph type="body" idx="1"/>
          </p:nvPr>
        </p:nvSpPr>
        <p:spPr>
          <a:prstGeom prst="rect">
            <a:avLst/>
          </a:prstGeom>
        </p:spPr>
        <p:txBody>
          <a:bodyPr/>
          <a:lstStyle/>
          <a:p>
            <a:pPr marL="0" indent="0">
              <a:buClrTx/>
              <a:buSzTx/>
              <a:buNone/>
            </a:pPr>
            <a:r>
              <a:t>Pet "odklonov" v tradicionalnih medijih:</a:t>
            </a:r>
          </a:p>
          <a:p>
            <a:pPr marL="0" indent="0">
              <a:buClrTx/>
              <a:buSzTx/>
              <a:buNone/>
            </a:pPr>
            <a:r>
              <a:t>1. usmerjenost k dogodku, akciji ali osebi</a:t>
            </a:r>
          </a:p>
          <a:p>
            <a:pPr marL="0" indent="0">
              <a:buClrTx/>
              <a:buSzTx/>
              <a:buNone/>
            </a:pPr>
            <a:r>
              <a:t>2. negativne novice</a:t>
            </a:r>
          </a:p>
          <a:p>
            <a:pPr marL="0" indent="0">
              <a:buClrTx/>
              <a:buSzTx/>
              <a:buNone/>
            </a:pPr>
            <a:r>
              <a:t>3. distanciranost od vsebine informacij</a:t>
            </a:r>
          </a:p>
          <a:p>
            <a:pPr marL="0" indent="0">
              <a:buClrTx/>
              <a:buSzTx/>
              <a:buNone/>
            </a:pPr>
            <a:r>
              <a:t>4. tehnicizem</a:t>
            </a:r>
          </a:p>
          <a:p>
            <a:pPr marL="0" indent="0">
              <a:buClrTx/>
              <a:buSzTx/>
              <a:buNone/>
            </a:pPr>
            <a:r>
              <a:t>5. naslanjanje na uradne vire (Schudson 2011)</a:t>
            </a:r>
          </a:p>
        </p:txBody>
      </p:sp>
      <p:sp>
        <p:nvSpPr>
          <p:cNvPr id="172" name="Slide Number"/>
          <p:cNvSpPr txBox="1"/>
          <p:nvPr>
            <p:ph type="sldNum" sz="quarter" idx="2"/>
          </p:nvPr>
        </p:nvSpPr>
        <p:spPr>
          <a:xfrm>
            <a:off x="11823838" y="6381571"/>
            <a:ext cx="258625" cy="39247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4" name="Double-click to edit"/>
          <p:cNvSpPr txBox="1"/>
          <p:nvPr>
            <p:ph type="title"/>
          </p:nvPr>
        </p:nvSpPr>
        <p:spPr>
          <a:prstGeom prst="rect">
            <a:avLst/>
          </a:prstGeom>
        </p:spPr>
        <p:txBody>
          <a:bodyPr/>
          <a:lstStyle/>
          <a:p>
            <a:pPr defTabSz="704087">
              <a:defRPr sz="3387"/>
            </a:pPr>
          </a:p>
        </p:txBody>
      </p:sp>
      <p:sp>
        <p:nvSpPr>
          <p:cNvPr id="175" name="Internet je definiran kot &quot;orodje za informiranje in komuniciranje&quot;, do katerega uporabniki dostopajo z lahkoto in enostavno, mu zelo zaupajo, zaradi česa je prav, da se sprašujemo o &quot;verodostojnosti in kakovosti informacij najdenih na spletu.&quot; (Metzger "/>
          <p:cNvSpPr txBox="1"/>
          <p:nvPr>
            <p:ph type="body" idx="1"/>
          </p:nvPr>
        </p:nvSpPr>
        <p:spPr>
          <a:prstGeom prst="rect">
            <a:avLst/>
          </a:prstGeom>
        </p:spPr>
        <p:txBody>
          <a:bodyPr/>
          <a:lstStyle/>
          <a:p>
            <a:pPr marL="0" indent="0" defTabSz="676655">
              <a:spcBef>
                <a:spcPts val="500"/>
              </a:spcBef>
              <a:buClrTx/>
              <a:buSzTx/>
              <a:buNone/>
              <a:defRPr sz="2368"/>
            </a:pPr>
            <a:r>
              <a:t>Internet je definiran kot "orodje za informiranje in komuniciranje", do katerega uporabniki dostopajo z lahkoto in enostavno, mu zelo zaupajo, zaradi česa je prav, da se sprašujemo o "verodostojnosti in kakovosti informacij najdenih na spletu." (Metzger 2007)</a:t>
            </a:r>
          </a:p>
          <a:p>
            <a:pPr marL="0" indent="0" defTabSz="676655">
              <a:spcBef>
                <a:spcPts val="500"/>
              </a:spcBef>
              <a:buClrTx/>
              <a:buSzTx/>
              <a:buNone/>
              <a:defRPr sz="2368"/>
            </a:pPr>
          </a:p>
          <a:p>
            <a:pPr marL="0" indent="0" defTabSz="676655">
              <a:spcBef>
                <a:spcPts val="500"/>
              </a:spcBef>
              <a:buClrTx/>
              <a:buSzTx/>
              <a:buNone/>
              <a:defRPr sz="2368"/>
            </a:pPr>
            <a:r>
              <a:t>Kako mediji delujejo v digitalnem okolju?</a:t>
            </a:r>
          </a:p>
          <a:p>
            <a:pPr marL="0" indent="0" defTabSz="676655">
              <a:spcBef>
                <a:spcPts val="500"/>
              </a:spcBef>
              <a:buClrTx/>
              <a:buSzTx/>
              <a:buNone/>
              <a:defRPr sz="2368"/>
            </a:pPr>
          </a:p>
          <a:p>
            <a:pPr marL="0" indent="0" defTabSz="676655">
              <a:spcBef>
                <a:spcPts val="500"/>
              </a:spcBef>
              <a:buClrTx/>
              <a:buSzTx/>
              <a:buNone/>
              <a:defRPr sz="2368"/>
            </a:pPr>
            <a:r>
              <a:t>Koltay (2011): koncept "dežnika" združuje razpravo o medijski, informacijski in digitalni pismenosti, saj se v praksi briše meja med medijskimi potrošniki in producenti.</a:t>
            </a:r>
          </a:p>
        </p:txBody>
      </p:sp>
      <p:sp>
        <p:nvSpPr>
          <p:cNvPr id="176" name="Slide Number"/>
          <p:cNvSpPr txBox="1"/>
          <p:nvPr>
            <p:ph type="sldNum" sz="quarter" idx="2"/>
          </p:nvPr>
        </p:nvSpPr>
        <p:spPr>
          <a:xfrm>
            <a:off x="11823838" y="6381571"/>
            <a:ext cx="258625" cy="39247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Double-click to edit"/>
          <p:cNvSpPr txBox="1"/>
          <p:nvPr>
            <p:ph type="title"/>
          </p:nvPr>
        </p:nvSpPr>
        <p:spPr>
          <a:prstGeom prst="rect">
            <a:avLst/>
          </a:prstGeom>
        </p:spPr>
        <p:txBody>
          <a:bodyPr/>
          <a:lstStyle/>
          <a:p>
            <a:pPr defTabSz="704087">
              <a:defRPr sz="3387"/>
            </a:pPr>
          </a:p>
        </p:txBody>
      </p:sp>
      <p:sp>
        <p:nvSpPr>
          <p:cNvPr id="179" name="Pogoji za vzpostavitev zaupanja v nek vir informacij:…"/>
          <p:cNvSpPr txBox="1"/>
          <p:nvPr>
            <p:ph type="body" idx="1"/>
          </p:nvPr>
        </p:nvSpPr>
        <p:spPr>
          <a:prstGeom prst="rect">
            <a:avLst/>
          </a:prstGeom>
        </p:spPr>
        <p:txBody>
          <a:bodyPr/>
          <a:lstStyle/>
          <a:p>
            <a:pPr marL="0" indent="0" defTabSz="621791">
              <a:spcBef>
                <a:spcPts val="500"/>
              </a:spcBef>
              <a:buClrTx/>
              <a:buSzTx/>
              <a:buNone/>
              <a:defRPr sz="2176"/>
            </a:pPr>
            <a:r>
              <a:t>Pogoji za vzpostavitev zaupanja v nek vir informacij:</a:t>
            </a:r>
          </a:p>
          <a:p>
            <a:pPr marL="0" indent="0" defTabSz="621791">
              <a:spcBef>
                <a:spcPts val="500"/>
              </a:spcBef>
              <a:buClrTx/>
              <a:buSzTx/>
              <a:buNone/>
              <a:defRPr sz="2176"/>
            </a:pPr>
            <a:r>
              <a:t>1. identiteta avtorja je javna in jo je možno določiti</a:t>
            </a:r>
          </a:p>
          <a:p>
            <a:pPr marL="0" indent="0" defTabSz="621791">
              <a:spcBef>
                <a:spcPts val="500"/>
              </a:spcBef>
              <a:buClrTx/>
              <a:buSzTx/>
              <a:buNone/>
              <a:defRPr sz="2176"/>
            </a:pPr>
            <a:r>
              <a:t>2. avtorji nikoli ne želijo prikriti avtorstva ali sponzorstva</a:t>
            </a:r>
          </a:p>
          <a:p>
            <a:pPr marL="0" indent="0" defTabSz="621791">
              <a:spcBef>
                <a:spcPts val="500"/>
              </a:spcBef>
              <a:buClrTx/>
              <a:buSzTx/>
              <a:buNone/>
              <a:defRPr sz="2176"/>
            </a:pPr>
            <a:r>
              <a:t>3. avtoriteta avtorja je povezana z avtoriteto neke organizacije ali ustanove</a:t>
            </a:r>
          </a:p>
          <a:p>
            <a:pPr marL="0" indent="0" defTabSz="621791">
              <a:spcBef>
                <a:spcPts val="500"/>
              </a:spcBef>
              <a:buClrTx/>
              <a:buSzTx/>
              <a:buNone/>
              <a:defRPr sz="2176"/>
            </a:pPr>
            <a:r>
              <a:t>4. nazivi domen so standardizirani in nekaj pomenijo (nikoli niso prikriti, nepomembni ali zavajajoči)</a:t>
            </a:r>
          </a:p>
          <a:p>
            <a:pPr marL="0" indent="0" defTabSz="621791">
              <a:spcBef>
                <a:spcPts val="500"/>
              </a:spcBef>
              <a:buClrTx/>
              <a:buSzTx/>
              <a:buNone/>
              <a:defRPr sz="2176"/>
            </a:pPr>
            <a:r>
              <a:t>5. uporabniki razumejo, kako določiti pripadnost in sponzorstvo neke spletne strani ali dela informacije, in vedo, kako potrditi resničnost neke informacije</a:t>
            </a:r>
          </a:p>
          <a:p>
            <a:pPr marL="0" indent="0" defTabSz="621791">
              <a:spcBef>
                <a:spcPts val="500"/>
              </a:spcBef>
              <a:buClrTx/>
              <a:buSzTx/>
              <a:buNone/>
              <a:defRPr sz="2176"/>
            </a:pPr>
            <a:r>
              <a:t>6. uporabniki vedo, na koga nasloviti vprašanje o avtentičnosti določene spletne strani ali avtentičnosti določene informacije (Fritch in Cromwell 2001)</a:t>
            </a:r>
          </a:p>
        </p:txBody>
      </p:sp>
      <p:sp>
        <p:nvSpPr>
          <p:cNvPr id="180" name="Slide Number"/>
          <p:cNvSpPr txBox="1"/>
          <p:nvPr>
            <p:ph type="sldNum" sz="quarter" idx="2"/>
          </p:nvPr>
        </p:nvSpPr>
        <p:spPr>
          <a:xfrm>
            <a:off x="11823838" y="6381571"/>
            <a:ext cx="258625" cy="39247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UM.SI">
  <a:themeElements>
    <a:clrScheme name="UM.SI">
      <a:dk1>
        <a:srgbClr val="000000"/>
      </a:dk1>
      <a:lt1>
        <a:srgbClr val="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UM.SI">
      <a:majorFont>
        <a:latin typeface="Calibri"/>
        <a:ea typeface="Calibri"/>
        <a:cs typeface="Calibri"/>
      </a:majorFont>
      <a:minorFont>
        <a:latin typeface="Helvetica"/>
        <a:ea typeface="Helvetica"/>
        <a:cs typeface="Helvetica"/>
      </a:minorFont>
    </a:fontScheme>
    <a:fmtScheme name="UM.SI">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UM.SI">
  <a:themeElements>
    <a:clrScheme name="UM.SI">
      <a:dk1>
        <a:srgbClr val="000000"/>
      </a:dk1>
      <a:lt1>
        <a:srgbClr val="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UM.SI">
      <a:majorFont>
        <a:latin typeface="Calibri"/>
        <a:ea typeface="Calibri"/>
        <a:cs typeface="Calibri"/>
      </a:majorFont>
      <a:minorFont>
        <a:latin typeface="Helvetica"/>
        <a:ea typeface="Helvetica"/>
        <a:cs typeface="Helvetica"/>
      </a:minorFont>
    </a:fontScheme>
    <a:fmtScheme name="UM.SI">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160A04F654F0440B00E7BC8FE709577" ma:contentTypeVersion="21" ma:contentTypeDescription="Ustvari nov dokument." ma:contentTypeScope="" ma:versionID="873d07796b26e7332e34dc1bf023a1a9">
  <xsd:schema xmlns:xsd="http://www.w3.org/2001/XMLSchema" xmlns:xs="http://www.w3.org/2001/XMLSchema" xmlns:p="http://schemas.microsoft.com/office/2006/metadata/properties" xmlns:ns2="f2bdff2b-c1a5-4a60-96aa-2df28ee66552" xmlns:ns3="611a86af-6f23-4521-91a8-fdf3f65cbe1f" targetNamespace="http://schemas.microsoft.com/office/2006/metadata/properties" ma:root="true" ma:fieldsID="64ed862591e8c42171e63242d472089f" ns2:_="" ns3:_="">
    <xsd:import namespace="f2bdff2b-c1a5-4a60-96aa-2df28ee66552"/>
    <xsd:import namespace="611a86af-6f23-4521-91a8-fdf3f65cbe1f"/>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Odgovornaoseb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MediaServiceLocation" minOccurs="0"/>
                <xsd:element ref="ns3:_x010c_a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bdff2b-c1a5-4a60-96aa-2df28ee66552" elementFormDefault="qualified">
    <xsd:import namespace="http://schemas.microsoft.com/office/2006/documentManagement/types"/>
    <xsd:import namespace="http://schemas.microsoft.com/office/infopath/2007/PartnerControls"/>
    <xsd:element name="SharedWithUsers" ma:index="8" nillable="true" ma:displayName="V skupni rabi z"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V skupni rabi s podrobnostmi" ma:internalName="SharedWithDetails" ma:readOnly="true">
      <xsd:simpleType>
        <xsd:restriction base="dms:Note">
          <xsd:maxLength value="255"/>
        </xsd:restriction>
      </xsd:simpleType>
    </xsd:element>
    <xsd:element name="TaxCatchAll" ma:index="25" nillable="true" ma:displayName="Taxonomy Catch All Column" ma:hidden="true" ma:list="{29603b39-ee11-46ee-8bc8-864adb077ddf}" ma:internalName="TaxCatchAll" ma:showField="CatchAllData" ma:web="f2bdff2b-c1a5-4a60-96aa-2df28ee6655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11a86af-6f23-4521-91a8-fdf3f65cbe1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Odgovornaoseba" ma:index="12" nillable="true" ma:displayName="Odgovorna oseba" ma:format="Dropdown" ma:list="UserInfo" ma:SharePointGroup="0" ma:internalName="Odgovornaoseba">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_x010c_as" ma:index="21" nillable="true" ma:displayName="Čas" ma:format="DateTime" ma:internalName="_x010c_as">
      <xsd:simpleType>
        <xsd:restriction base="dms:DateTime"/>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Oznake slike" ma:readOnly="false" ma:fieldId="{5cf76f15-5ced-4ddc-b409-7134ff3c332f}" ma:taxonomyMulti="true" ma:sspId="0938a081-a76a-4171-adc7-1d45bc88625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_Flow_SignoffStatus" ma:index="28" nillable="true" ma:displayName="Stanje odjave" ma:internalName="_x0024_Resources_x003a_core_x002c_Signoff_Statu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Vrsta vsebine"/>
        <xsd:element ref="dc:title" minOccurs="0" maxOccurs="1" ma:index="4" ma:displayName="Naslov"/>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611a86af-6f23-4521-91a8-fdf3f65cbe1f" xsi:nil="true"/>
    <Odgovornaoseba xmlns="611a86af-6f23-4521-91a8-fdf3f65cbe1f">
      <UserInfo>
        <DisplayName/>
        <AccountId xsi:nil="true"/>
        <AccountType/>
      </UserInfo>
    </Odgovornaoseba>
    <TaxCatchAll xmlns="f2bdff2b-c1a5-4a60-96aa-2df28ee66552" xsi:nil="true"/>
    <_x010c_as xmlns="611a86af-6f23-4521-91a8-fdf3f65cbe1f" xsi:nil="true"/>
    <lcf76f155ced4ddcb4097134ff3c332f xmlns="611a86af-6f23-4521-91a8-fdf3f65cbe1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02A4961-CA4F-4F7C-9481-8771E1A5F5C4}"/>
</file>

<file path=customXml/itemProps2.xml><?xml version="1.0" encoding="utf-8"?>
<ds:datastoreItem xmlns:ds="http://schemas.openxmlformats.org/officeDocument/2006/customXml" ds:itemID="{A2E65FA4-DF9E-4FF8-A27C-9CFD64D922A4}"/>
</file>

<file path=customXml/itemProps3.xml><?xml version="1.0" encoding="utf-8"?>
<ds:datastoreItem xmlns:ds="http://schemas.openxmlformats.org/officeDocument/2006/customXml" ds:itemID="{CD6E20E8-2B8F-48E6-81F0-495AE150AA2F}"/>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0x0101008160A04F654F0440B00E7BC8FE709577</vt:lpwstr>
  </property>
</Properties>
</file>