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08" r:id="rId2"/>
    <p:sldMasterId id="2147483721" r:id="rId3"/>
    <p:sldMasterId id="2147483733" r:id="rId4"/>
    <p:sldMasterId id="2147483745" r:id="rId5"/>
  </p:sldMasterIdLst>
  <p:notesMasterIdLst>
    <p:notesMasterId r:id="rId65"/>
  </p:notesMasterIdLst>
  <p:sldIdLst>
    <p:sldId id="1443" r:id="rId6"/>
    <p:sldId id="544" r:id="rId7"/>
    <p:sldId id="1592" r:id="rId8"/>
    <p:sldId id="1562" r:id="rId9"/>
    <p:sldId id="1560" r:id="rId10"/>
    <p:sldId id="1561" r:id="rId11"/>
    <p:sldId id="1541" r:id="rId12"/>
    <p:sldId id="554" r:id="rId13"/>
    <p:sldId id="1591" r:id="rId14"/>
    <p:sldId id="596" r:id="rId15"/>
    <p:sldId id="299" r:id="rId16"/>
    <p:sldId id="571" r:id="rId17"/>
    <p:sldId id="1583" r:id="rId18"/>
    <p:sldId id="545" r:id="rId19"/>
    <p:sldId id="1217" r:id="rId20"/>
    <p:sldId id="1023" r:id="rId21"/>
    <p:sldId id="1593" r:id="rId22"/>
    <p:sldId id="1579" r:id="rId23"/>
    <p:sldId id="1578" r:id="rId24"/>
    <p:sldId id="1577" r:id="rId25"/>
    <p:sldId id="1559" r:id="rId26"/>
    <p:sldId id="1547" r:id="rId27"/>
    <p:sldId id="1064" r:id="rId28"/>
    <p:sldId id="1584" r:id="rId29"/>
    <p:sldId id="298" r:id="rId30"/>
    <p:sldId id="257" r:id="rId31"/>
    <p:sldId id="263" r:id="rId32"/>
    <p:sldId id="258" r:id="rId33"/>
    <p:sldId id="261" r:id="rId34"/>
    <p:sldId id="560" r:id="rId35"/>
    <p:sldId id="591" r:id="rId36"/>
    <p:sldId id="578" r:id="rId37"/>
    <p:sldId id="1585" r:id="rId38"/>
    <p:sldId id="1586" r:id="rId39"/>
    <p:sldId id="1587" r:id="rId40"/>
    <p:sldId id="1589" r:id="rId41"/>
    <p:sldId id="1588" r:id="rId42"/>
    <p:sldId id="1590" r:id="rId43"/>
    <p:sldId id="1582" r:id="rId44"/>
    <p:sldId id="1550" r:id="rId45"/>
    <p:sldId id="1548" r:id="rId46"/>
    <p:sldId id="1557" r:id="rId47"/>
    <p:sldId id="1414" r:id="rId48"/>
    <p:sldId id="1558" r:id="rId49"/>
    <p:sldId id="1281" r:id="rId50"/>
    <p:sldId id="757" r:id="rId51"/>
    <p:sldId id="563" r:id="rId52"/>
    <p:sldId id="564" r:id="rId53"/>
    <p:sldId id="1546" r:id="rId54"/>
    <p:sldId id="1549" r:id="rId55"/>
    <p:sldId id="817" r:id="rId56"/>
    <p:sldId id="482" r:id="rId57"/>
    <p:sldId id="1554" r:id="rId58"/>
    <p:sldId id="1555" r:id="rId59"/>
    <p:sldId id="787" r:id="rId60"/>
    <p:sldId id="475" r:id="rId61"/>
    <p:sldId id="1574" r:id="rId62"/>
    <p:sldId id="1343" r:id="rId63"/>
    <p:sldId id="1003" r:id="rId64"/>
  </p:sldIdLst>
  <p:sldSz cx="12192000" cy="6858000"/>
  <p:notesSz cx="6858000" cy="9144000"/>
  <p:defaultTextStyle>
    <a:defPPr>
      <a:defRPr lang="en-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5EF8"/>
    <a:srgbClr val="FFC301"/>
    <a:srgbClr val="FFC300"/>
    <a:srgbClr val="00AEEF"/>
    <a:srgbClr val="00D6FE"/>
    <a:srgbClr val="F2F2F2"/>
    <a:srgbClr val="08853E"/>
    <a:srgbClr val="A2BA3B"/>
    <a:srgbClr val="E73C32"/>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18" autoAdjust="0"/>
    <p:restoredTop sz="84134" autoAdjust="0"/>
  </p:normalViewPr>
  <p:slideViewPr>
    <p:cSldViewPr snapToGrid="0" snapToObjects="1">
      <p:cViewPr varScale="1">
        <p:scale>
          <a:sx n="80" d="100"/>
          <a:sy n="80" d="100"/>
        </p:scale>
        <p:origin x="662" y="62"/>
      </p:cViewPr>
      <p:guideLst/>
    </p:cSldViewPr>
  </p:slideViewPr>
  <p:outlineViewPr>
    <p:cViewPr>
      <p:scale>
        <a:sx n="33" d="100"/>
        <a:sy n="33" d="100"/>
      </p:scale>
      <p:origin x="0" y="-449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A52939-D03A-DA40-ADF3-5C1C05B7F4F5}" type="datetimeFigureOut">
              <a:rPr lang="en-SI" smtClean="0"/>
              <a:t>09/26/2025</a:t>
            </a:fld>
            <a:endParaRPr lang="en-S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7A9CB1-AA6A-2345-8D68-A30957CBFB77}" type="slidenum">
              <a:rPr lang="en-SI" smtClean="0"/>
              <a:t>‹#›</a:t>
            </a:fld>
            <a:endParaRPr lang="en-SI"/>
          </a:p>
        </p:txBody>
      </p:sp>
    </p:spTree>
    <p:extLst>
      <p:ext uri="{BB962C8B-B14F-4D97-AF65-F5344CB8AC3E}">
        <p14:creationId xmlns:p14="http://schemas.microsoft.com/office/powerpoint/2010/main" val="3316266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mycol.si/"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startup.si/sl-si/dogodek/demo-dan-start-up-slovenija-2025"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skylabs.si/"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SI"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SI" sz="1800" dirty="0">
                <a:effectLst/>
                <a:latin typeface="Times New Roman" panose="02020603050405020304" pitchFamily="18" charset="0"/>
                <a:ea typeface="Times New Roman" panose="02020603050405020304" pitchFamily="18" charset="0"/>
                <a:cs typeface="Times New Roman" panose="02020603050405020304" pitchFamily="18" charset="0"/>
              </a:rPr>
              <a:t>COPY: </a:t>
            </a:r>
          </a:p>
          <a:p>
            <a:pPr marL="0" marR="0" lvl="0" indent="0" algn="just" defTabSz="914400" rtl="0" eaLnBrk="1" fontAlgn="auto" latinLnBrk="0" hangingPunct="1">
              <a:lnSpc>
                <a:spcPct val="100000"/>
              </a:lnSpc>
              <a:spcBef>
                <a:spcPts val="0"/>
              </a:spcBef>
              <a:spcAft>
                <a:spcPts val="0"/>
              </a:spcAft>
              <a:buClrTx/>
              <a:buSzTx/>
              <a:buFontTx/>
              <a:buNone/>
              <a:tabLst/>
              <a:defRPr/>
            </a:pPr>
            <a:r>
              <a:rPr lang="sl-SI" sz="2800" dirty="0"/>
              <a:t>Akademija </a:t>
            </a:r>
            <a:br>
              <a:rPr lang="sl-SI" sz="2800" dirty="0"/>
            </a:br>
            <a:r>
              <a:rPr lang="sl-SI" sz="2800" dirty="0"/>
              <a:t>inovativnega </a:t>
            </a:r>
            <a:br>
              <a:rPr lang="sl-SI" sz="2800" dirty="0"/>
            </a:br>
            <a:r>
              <a:rPr lang="sl-SI" sz="2800" dirty="0"/>
              <a:t>podjetništa</a:t>
            </a:r>
            <a:r>
              <a:rPr lang="en-GB" sz="2800" b="1" dirty="0" err="1">
                <a:solidFill>
                  <a:schemeClr val="accent4"/>
                </a:solidFill>
                <a:latin typeface="+mn-lt"/>
                <a:ea typeface="+mn-ea"/>
                <a:cs typeface="+mn-cs"/>
              </a:rPr>
              <a:t>Načrtovanje</a:t>
            </a:r>
            <a:r>
              <a:rPr lang="en-GB" sz="2800" b="1" dirty="0">
                <a:solidFill>
                  <a:schemeClr val="accent4"/>
                </a:solidFill>
                <a:latin typeface="+mn-lt"/>
                <a:ea typeface="+mn-ea"/>
                <a:cs typeface="+mn-cs"/>
              </a:rPr>
              <a:t> in </a:t>
            </a:r>
            <a:r>
              <a:rPr lang="en-GB" sz="2800" b="1" dirty="0" err="1">
                <a:solidFill>
                  <a:schemeClr val="accent4"/>
                </a:solidFill>
                <a:latin typeface="+mn-lt"/>
                <a:ea typeface="+mn-ea"/>
                <a:cs typeface="+mn-cs"/>
              </a:rPr>
              <a:t>izgradnja</a:t>
            </a:r>
            <a:r>
              <a:rPr lang="en-GB" sz="2800" b="1" dirty="0">
                <a:solidFill>
                  <a:schemeClr val="accent4"/>
                </a:solidFill>
                <a:latin typeface="+mn-lt"/>
                <a:ea typeface="+mn-ea"/>
                <a:cs typeface="+mn-cs"/>
              </a:rPr>
              <a:t> </a:t>
            </a:r>
            <a:r>
              <a:rPr lang="en-GB" sz="2800" b="1" dirty="0" err="1">
                <a:solidFill>
                  <a:schemeClr val="accent4"/>
                </a:solidFill>
                <a:latin typeface="+mn-lt"/>
                <a:ea typeface="+mn-ea"/>
                <a:cs typeface="+mn-cs"/>
              </a:rPr>
              <a:t>inovativnih</a:t>
            </a:r>
            <a:r>
              <a:rPr lang="en-GB" sz="2800" b="1" dirty="0">
                <a:solidFill>
                  <a:schemeClr val="accent4"/>
                </a:solidFill>
                <a:latin typeface="+mn-lt"/>
                <a:ea typeface="+mn-ea"/>
                <a:cs typeface="+mn-cs"/>
              </a:rPr>
              <a:t> </a:t>
            </a:r>
            <a:r>
              <a:rPr lang="en-GB" sz="2800" b="1" dirty="0" err="1">
                <a:solidFill>
                  <a:schemeClr val="accent4"/>
                </a:solidFill>
                <a:latin typeface="+mn-lt"/>
                <a:ea typeface="+mn-ea"/>
                <a:cs typeface="+mn-cs"/>
              </a:rPr>
              <a:t>podjetij</a:t>
            </a:r>
            <a:r>
              <a:rPr lang="en-GB" sz="2800" b="1" dirty="0">
                <a:solidFill>
                  <a:schemeClr val="accent4"/>
                </a:solidFill>
                <a:latin typeface="+mn-lt"/>
                <a:ea typeface="+mn-ea"/>
                <a:cs typeface="+mn-cs"/>
              </a:rPr>
              <a:t>.</a:t>
            </a:r>
            <a:endParaRPr lang="en-SI" sz="2800" b="1" dirty="0"/>
          </a:p>
          <a:p>
            <a:pPr algn="just"/>
            <a:r>
              <a:rPr lang="en-GB" sz="2800" dirty="0"/>
              <a:t>I'm going to discuss building resilient businesses. This is a particularly challenging topic because no company can be invincible. The best approach is to continually reinvent yourself.</a:t>
            </a:r>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A9CB1-AA6A-2345-8D68-A30957CBFB77}"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708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A9CB1-AA6A-2345-8D68-A30957CBFB77}"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8846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t>Če znaš zračunat koliko virov!!!!</a:t>
            </a:r>
          </a:p>
          <a:p>
            <a:endParaRPr lang="sl-S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A9CB1-AA6A-2345-8D68-A30957CBFB77}"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881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A9CB1-AA6A-2345-8D68-A30957CBFB77}"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9492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dirty="0" err="1"/>
              <a:t>Graditi</a:t>
            </a:r>
            <a:r>
              <a:rPr lang="en-GB" dirty="0"/>
              <a:t> </a:t>
            </a:r>
            <a:r>
              <a:rPr lang="en-GB" dirty="0" err="1"/>
              <a:t>nekaj</a:t>
            </a:r>
            <a:r>
              <a:rPr lang="en-GB" dirty="0"/>
              <a:t> </a:t>
            </a:r>
            <a:r>
              <a:rPr lang="en-GB" dirty="0" err="1"/>
              <a:t>iz</a:t>
            </a:r>
            <a:r>
              <a:rPr lang="en-GB" dirty="0"/>
              <a:t> </a:t>
            </a:r>
            <a:r>
              <a:rPr lang="en-GB" dirty="0" err="1"/>
              <a:t>ničesar</a:t>
            </a:r>
            <a:r>
              <a:rPr lang="en-GB" dirty="0"/>
              <a:t> je </a:t>
            </a:r>
            <a:r>
              <a:rPr lang="en-GB" dirty="0" err="1"/>
              <a:t>zelo</a:t>
            </a:r>
            <a:r>
              <a:rPr lang="en-GB" dirty="0"/>
              <a:t> </a:t>
            </a:r>
            <a:r>
              <a:rPr lang="en-GB" dirty="0" err="1"/>
              <a:t>zahtevno</a:t>
            </a:r>
            <a:r>
              <a:rPr lang="en-GB" dirty="0"/>
              <a:t>.""</a:t>
            </a:r>
            <a:r>
              <a:rPr lang="en-GB" dirty="0" err="1"/>
              <a:t>Ustvarjanje</a:t>
            </a:r>
            <a:r>
              <a:rPr lang="en-GB" dirty="0"/>
              <a:t> </a:t>
            </a:r>
            <a:r>
              <a:rPr lang="en-GB" dirty="0" err="1"/>
              <a:t>nečesa</a:t>
            </a:r>
            <a:r>
              <a:rPr lang="en-GB" dirty="0"/>
              <a:t> </a:t>
            </a:r>
            <a:r>
              <a:rPr lang="en-GB" dirty="0" err="1"/>
              <a:t>iz</a:t>
            </a:r>
            <a:r>
              <a:rPr lang="en-GB" dirty="0"/>
              <a:t> </a:t>
            </a:r>
            <a:r>
              <a:rPr lang="en-GB" dirty="0" err="1"/>
              <a:t>nič</a:t>
            </a:r>
            <a:r>
              <a:rPr lang="en-GB" dirty="0"/>
              <a:t> je </a:t>
            </a:r>
            <a:r>
              <a:rPr lang="en-GB" dirty="0" err="1"/>
              <a:t>zelo</a:t>
            </a:r>
            <a:r>
              <a:rPr lang="en-GB" dirty="0"/>
              <a:t> </a:t>
            </a:r>
            <a:r>
              <a:rPr lang="en-GB" dirty="0" err="1"/>
              <a:t>težko</a:t>
            </a:r>
            <a:r>
              <a:rPr lang="en-GB" dirty="0"/>
              <a:t>.""</a:t>
            </a:r>
            <a:r>
              <a:rPr lang="en-GB" dirty="0" err="1"/>
              <a:t>Začeti</a:t>
            </a:r>
            <a:r>
              <a:rPr lang="en-GB" dirty="0"/>
              <a:t> </a:t>
            </a:r>
            <a:r>
              <a:rPr lang="en-GB" dirty="0" err="1"/>
              <a:t>nekaj</a:t>
            </a:r>
            <a:r>
              <a:rPr lang="en-GB" dirty="0"/>
              <a:t> </a:t>
            </a:r>
            <a:r>
              <a:rPr lang="en-GB" dirty="0" err="1"/>
              <a:t>iz</a:t>
            </a:r>
            <a:r>
              <a:rPr lang="en-GB" dirty="0"/>
              <a:t> </a:t>
            </a:r>
            <a:r>
              <a:rPr lang="en-GB" dirty="0" err="1"/>
              <a:t>nič</a:t>
            </a:r>
            <a:r>
              <a:rPr lang="en-GB" dirty="0"/>
              <a:t> je </a:t>
            </a:r>
            <a:r>
              <a:rPr lang="en-GB" dirty="0" err="1"/>
              <a:t>izjemno</a:t>
            </a:r>
            <a:r>
              <a:rPr lang="en-GB" dirty="0"/>
              <a:t> </a:t>
            </a:r>
            <a:r>
              <a:rPr lang="en-GB" dirty="0" err="1"/>
              <a:t>težko</a:t>
            </a:r>
            <a:r>
              <a:rPr lang="en-GB" dirty="0"/>
              <a:t>."</a:t>
            </a:r>
            <a:endParaRPr lang="en-S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A9CB1-AA6A-2345-8D68-A30957CBFB77}"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574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I" sz="1800" b="1" kern="100" dirty="0">
                <a:effectLst/>
                <a:latin typeface="Aptos" panose="020B0004020202020204" pitchFamily="34" charset="0"/>
                <a:ea typeface="Aptos" panose="020B0004020202020204" pitchFamily="34" charset="0"/>
                <a:cs typeface="Times New Roman" panose="02020603050405020304" pitchFamily="18" charset="0"/>
              </a:rPr>
              <a:t>What this experience taught me</a:t>
            </a:r>
            <a:r>
              <a:rPr lang="en-SI" sz="1800" kern="100" dirty="0">
                <a:effectLst/>
                <a:latin typeface="Aptos" panose="020B0004020202020204" pitchFamily="34" charset="0"/>
                <a:ea typeface="Aptos" panose="020B0004020202020204" pitchFamily="34" charset="0"/>
                <a:cs typeface="Times New Roman" panose="02020603050405020304" pitchFamily="18" charset="0"/>
              </a:rPr>
              <a:t> is that ideas are nice but effective execution is more important. I would argue that about you know </a:t>
            </a:r>
            <a:r>
              <a:rPr lang="en-SI" sz="18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95% of success comes from proper execution 5% comes from the idea </a:t>
            </a:r>
            <a:endParaRPr lang="en-SI"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SI" sz="1800" b="1" kern="100" dirty="0">
                <a:effectLst/>
                <a:latin typeface="Aptos" panose="020B0004020202020204" pitchFamily="34" charset="0"/>
                <a:ea typeface="Aptos" panose="020B0004020202020204" pitchFamily="34" charset="0"/>
                <a:cs typeface="Times New Roman" panose="02020603050405020304" pitchFamily="18" charset="0"/>
              </a:rPr>
              <a:t>the idea itself is nice but it doesn't really mean anything until you can bring it to life</a:t>
            </a:r>
            <a:r>
              <a:rPr lang="en-SI" sz="1800" kern="100" dirty="0">
                <a:effectLst/>
                <a:latin typeface="Aptos" panose="020B0004020202020204" pitchFamily="34" charset="0"/>
                <a:ea typeface="Aptos" panose="020B0004020202020204" pitchFamily="34" charset="0"/>
                <a:cs typeface="Times New Roman" panose="02020603050405020304" pitchFamily="18" charset="0"/>
              </a:rPr>
              <a:t> This is going to probably seem a bit extreme because you're going to say well we've got a fantastic idea and it's very unusual and it's great .</a:t>
            </a:r>
          </a:p>
          <a:p>
            <a:r>
              <a:rPr lang="en-SI" sz="1800" kern="100" dirty="0">
                <a:effectLst/>
                <a:latin typeface="Aptos" panose="020B0004020202020204" pitchFamily="34" charset="0"/>
                <a:ea typeface="Aptos" panose="020B0004020202020204" pitchFamily="34" charset="0"/>
                <a:cs typeface="Times New Roman" panose="02020603050405020304" pitchFamily="18" charset="0"/>
              </a:rPr>
              <a:t>but it's also clear that in itself it's not going to drive value you know just do it is going to to be part of the the process </a:t>
            </a:r>
          </a:p>
          <a:p>
            <a:r>
              <a:rPr lang="en-SI" sz="1800" dirty="0">
                <a:effectLst/>
                <a:latin typeface="Aptos" panose="020B0004020202020204" pitchFamily="34" charset="0"/>
                <a:ea typeface="Aptos" panose="020B0004020202020204" pitchFamily="34" charset="0"/>
                <a:cs typeface="Times New Roman" panose="02020603050405020304" pitchFamily="18" charset="0"/>
              </a:rPr>
              <a:t>this kind of focus on execution sits </a:t>
            </a:r>
            <a:r>
              <a:rPr lang="en-SI" sz="1800" b="1" dirty="0">
                <a:effectLst/>
                <a:latin typeface="Aptos" panose="020B0004020202020204" pitchFamily="34" charset="0"/>
                <a:ea typeface="Aptos" panose="020B0004020202020204" pitchFamily="34" charset="0"/>
                <a:cs typeface="Times New Roman" panose="02020603050405020304" pitchFamily="18" charset="0"/>
              </a:rPr>
              <a:t>at the heart of our Program</a:t>
            </a:r>
            <a:r>
              <a:rPr lang="en-SI" sz="1800" dirty="0">
                <a:effectLst/>
                <a:latin typeface="Aptos" panose="020B0004020202020204" pitchFamily="34" charset="0"/>
                <a:ea typeface="Aptos" panose="020B0004020202020204" pitchFamily="34" charset="0"/>
                <a:cs typeface="Times New Roman" panose="02020603050405020304" pitchFamily="18" charset="0"/>
              </a:rPr>
              <a:t>. </a:t>
            </a:r>
            <a:endParaRPr lang="en-SI" sz="1800" dirty="0"/>
          </a:p>
          <a:p>
            <a:endParaRPr lang="en-SI" sz="1800" dirty="0">
              <a:effectLst/>
              <a:latin typeface="Times New Roman" panose="02020603050405020304" pitchFamily="18" charset="0"/>
              <a:ea typeface="Times New Roman" panose="02020603050405020304" pitchFamily="18" charset="0"/>
            </a:endParaRPr>
          </a:p>
          <a:p>
            <a:endParaRPr lang="en-S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A9CB1-AA6A-2345-8D68-A30957CBFB77}"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306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A9CB1-AA6A-2345-8D68-A30957CBFB77}"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0273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67D79-6F36-2AAC-6D0F-7740ABDD86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51125D-0853-E215-C395-64B483186C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8FE670-F183-C896-A2C8-B92C21308927}"/>
              </a:ext>
            </a:extLst>
          </p:cNvPr>
          <p:cNvSpPr>
            <a:spLocks noGrp="1"/>
          </p:cNvSpPr>
          <p:nvPr>
            <p:ph type="body" idx="1"/>
          </p:nvPr>
        </p:nvSpPr>
        <p:spPr/>
        <p:txBody>
          <a:bodyPr/>
          <a:lstStyle/>
          <a:p>
            <a:pPr algn="just"/>
            <a:r>
              <a:rPr lang="en-GB" sz="1800" kern="100" dirty="0" err="1">
                <a:effectLst/>
                <a:latin typeface="Calibri" panose="020F0502020204030204" pitchFamily="34" charset="0"/>
                <a:ea typeface="Calibri" panose="020F0502020204030204" pitchFamily="34" charset="0"/>
                <a:cs typeface="Calibri" panose="020F0502020204030204" pitchFamily="34" charset="0"/>
              </a:rPr>
              <a:t>Mesi</a:t>
            </a:r>
            <a:r>
              <a:rPr lang="en-GB" sz="1800" kern="100" dirty="0">
                <a:effectLst/>
                <a:latin typeface="Calibri" panose="020F0502020204030204" pitchFamily="34" charset="0"/>
                <a:ea typeface="Calibri" panose="020F0502020204030204" pitchFamily="34" charset="0"/>
                <a:cs typeface="Calibri" panose="020F0502020204030204" pitchFamily="34" charset="0"/>
              </a:rPr>
              <a:t> d.o.o. is a Slovenian medical technology start-up founded in 2010 by three friends: Jakob </a:t>
            </a:r>
            <a:r>
              <a:rPr lang="en-GB" sz="1800" kern="100" dirty="0" err="1">
                <a:effectLst/>
                <a:latin typeface="Calibri" panose="020F0502020204030204" pitchFamily="34" charset="0"/>
                <a:ea typeface="Calibri" panose="020F0502020204030204" pitchFamily="34" charset="0"/>
                <a:cs typeface="Calibri" panose="020F0502020204030204" pitchFamily="34" charset="0"/>
              </a:rPr>
              <a:t>Šušterič</a:t>
            </a:r>
            <a:r>
              <a:rPr lang="en-GB" sz="1800" kern="100" dirty="0">
                <a:effectLst/>
                <a:latin typeface="Calibri" panose="020F0502020204030204" pitchFamily="34" charset="0"/>
                <a:ea typeface="Calibri" panose="020F0502020204030204" pitchFamily="34" charset="0"/>
                <a:cs typeface="Calibri" panose="020F0502020204030204" pitchFamily="34" charset="0"/>
              </a:rPr>
              <a:t>, Tomo </a:t>
            </a:r>
            <a:r>
              <a:rPr lang="en-GB" sz="1800" kern="100" dirty="0" err="1">
                <a:effectLst/>
                <a:latin typeface="Calibri" panose="020F0502020204030204" pitchFamily="34" charset="0"/>
                <a:ea typeface="Calibri" panose="020F0502020204030204" pitchFamily="34" charset="0"/>
                <a:cs typeface="Calibri" panose="020F0502020204030204" pitchFamily="34" charset="0"/>
              </a:rPr>
              <a:t>Krivc</a:t>
            </a:r>
            <a:r>
              <a:rPr lang="en-GB" sz="1800" kern="100" dirty="0">
                <a:effectLst/>
                <a:latin typeface="Calibri" panose="020F0502020204030204" pitchFamily="34" charset="0"/>
                <a:ea typeface="Calibri" panose="020F0502020204030204" pitchFamily="34" charset="0"/>
                <a:cs typeface="Calibri" panose="020F0502020204030204" pitchFamily="34" charset="0"/>
              </a:rPr>
              <a:t> (at the time both still students at the University of Ljubljana’s Faculty of Electrical Engineering) and Jakob’s cousin </a:t>
            </a:r>
            <a:r>
              <a:rPr lang="en-GB" sz="1800" kern="100" dirty="0" err="1">
                <a:effectLst/>
                <a:latin typeface="Calibri" panose="020F0502020204030204" pitchFamily="34" charset="0"/>
                <a:ea typeface="Calibri" panose="020F0502020204030204" pitchFamily="34" charset="0"/>
                <a:cs typeface="Calibri" panose="020F0502020204030204" pitchFamily="34" charset="0"/>
              </a:rPr>
              <a:t>Matjaž</a:t>
            </a:r>
            <a:r>
              <a:rPr lang="en-GB" sz="1800" kern="100" dirty="0">
                <a:effectLst/>
                <a:latin typeface="Calibri" panose="020F0502020204030204" pitchFamily="34" charset="0"/>
                <a:ea typeface="Calibri" panose="020F0502020204030204" pitchFamily="34" charset="0"/>
                <a:cs typeface="Calibri" panose="020F0502020204030204" pitchFamily="34" charset="0"/>
              </a:rPr>
              <a:t> </a:t>
            </a:r>
            <a:r>
              <a:rPr lang="en-GB" sz="1800" kern="100" dirty="0" err="1">
                <a:effectLst/>
                <a:latin typeface="Calibri" panose="020F0502020204030204" pitchFamily="34" charset="0"/>
                <a:ea typeface="Calibri" panose="020F0502020204030204" pitchFamily="34" charset="0"/>
                <a:cs typeface="Calibri" panose="020F0502020204030204" pitchFamily="34" charset="0"/>
              </a:rPr>
              <a:t>Špan</a:t>
            </a:r>
            <a:r>
              <a:rPr lang="en-GB" sz="1800" kern="100" dirty="0">
                <a:effectLst/>
                <a:latin typeface="Calibri" panose="020F0502020204030204" pitchFamily="34" charset="0"/>
                <a:ea typeface="Calibri" panose="020F0502020204030204" pitchFamily="34" charset="0"/>
                <a:cs typeface="Calibri" panose="020F0502020204030204" pitchFamily="34" charset="0"/>
              </a:rPr>
              <a:t>, a cardiovascular surgeon, who came up with the idea for the company’s first product. This was an ankle-brachial index machine designed to simplify the diagnosis of cardiovascular diseases. </a:t>
            </a:r>
            <a:endParaRPr lang="en-SI"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Calibri" panose="020F0502020204030204" pitchFamily="34" charset="0"/>
                <a:ea typeface="Calibri" panose="020F0502020204030204" pitchFamily="34" charset="0"/>
                <a:cs typeface="Calibri" panose="020F0502020204030204" pitchFamily="34" charset="0"/>
              </a:rPr>
              <a:t>In its first years of operation, as a member of the Ljubljana University Incubator, the company obtained funding from the Slovene Enterprise Fund in the form of a start-up incentive, which was enhanced by a capital investment from business angel Diana </a:t>
            </a:r>
            <a:r>
              <a:rPr lang="en-GB" sz="1800" kern="100" dirty="0" err="1">
                <a:effectLst/>
                <a:latin typeface="Calibri" panose="020F0502020204030204" pitchFamily="34" charset="0"/>
                <a:ea typeface="Calibri" panose="020F0502020204030204" pitchFamily="34" charset="0"/>
                <a:cs typeface="Calibri" panose="020F0502020204030204" pitchFamily="34" charset="0"/>
              </a:rPr>
              <a:t>Dimnik</a:t>
            </a:r>
            <a:r>
              <a:rPr lang="en-GB" sz="1800" kern="100" dirty="0">
                <a:effectLst/>
                <a:latin typeface="Calibri" panose="020F0502020204030204" pitchFamily="34" charset="0"/>
                <a:ea typeface="Calibri" panose="020F0502020204030204" pitchFamily="34" charset="0"/>
                <a:cs typeface="Calibri" panose="020F0502020204030204" pitchFamily="34" charset="0"/>
              </a:rPr>
              <a:t>, a successful entrepreneur. In July 2023 the company obtained a significant investment from German venture capital fund SHS Capital and the investor and entrepreneur Oliver Heine, worth a total of €20 million. </a:t>
            </a:r>
          </a:p>
          <a:p>
            <a:pPr algn="just"/>
            <a:endParaRPr lang="en-GB" sz="1800" kern="100" dirty="0">
              <a:effectLst/>
              <a:latin typeface="Calibri" panose="020F0502020204030204" pitchFamily="34" charset="0"/>
              <a:ea typeface="Calibri" panose="020F0502020204030204" pitchFamily="34" charset="0"/>
              <a:cs typeface="Calibri" panose="020F0502020204030204" pitchFamily="34" charset="0"/>
            </a:endParaRPr>
          </a:p>
          <a:p>
            <a:pPr algn="just"/>
            <a:r>
              <a:rPr lang="en-GB" sz="1800" kern="100" dirty="0">
                <a:effectLst/>
                <a:latin typeface="Calibri" panose="020F0502020204030204" pitchFamily="34" charset="0"/>
                <a:ea typeface="Calibri" panose="020F0502020204030204" pitchFamily="34" charset="0"/>
                <a:cs typeface="Times New Roman" panose="02020603050405020304" pitchFamily="18" charset="0"/>
              </a:rPr>
              <a:t>https://</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necenzurirano.si</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clanek</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aktualno</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/diana-dimnik-prodala-podjetje-ki-je-hotelo-drzavi-prodati-ventilatorje-1069294</a:t>
            </a:r>
            <a:endParaRPr lang="en-SI"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SI" dirty="0"/>
          </a:p>
          <a:p>
            <a:r>
              <a:rPr lang="en-GB" dirty="0"/>
              <a:t>V </a:t>
            </a:r>
            <a:r>
              <a:rPr lang="en-GB" dirty="0" err="1"/>
              <a:t>podjetju</a:t>
            </a:r>
            <a:r>
              <a:rPr lang="en-GB" dirty="0"/>
              <a:t> </a:t>
            </a:r>
            <a:r>
              <a:rPr lang="en-GB" dirty="0" err="1"/>
              <a:t>ostajajo</a:t>
            </a:r>
            <a:r>
              <a:rPr lang="en-GB" dirty="0"/>
              <a:t> </a:t>
            </a:r>
            <a:r>
              <a:rPr lang="en-GB" dirty="0" err="1"/>
              <a:t>njegovi</a:t>
            </a:r>
            <a:r>
              <a:rPr lang="en-GB" dirty="0"/>
              <a:t> </a:t>
            </a:r>
            <a:r>
              <a:rPr lang="en-GB" dirty="0" err="1"/>
              <a:t>ustanovitelji</a:t>
            </a:r>
            <a:r>
              <a:rPr lang="en-GB" dirty="0"/>
              <a:t> </a:t>
            </a:r>
            <a:r>
              <a:rPr lang="en-GB" b="1" dirty="0"/>
              <a:t>Jakob </a:t>
            </a:r>
            <a:r>
              <a:rPr lang="en-GB" b="1" dirty="0" err="1"/>
              <a:t>Šušterič</a:t>
            </a:r>
            <a:r>
              <a:rPr lang="en-GB" dirty="0"/>
              <a:t> (15 </a:t>
            </a:r>
            <a:r>
              <a:rPr lang="en-GB" dirty="0" err="1"/>
              <a:t>odstotkov</a:t>
            </a:r>
            <a:r>
              <a:rPr lang="en-GB" dirty="0"/>
              <a:t>), </a:t>
            </a:r>
            <a:r>
              <a:rPr lang="en-GB" b="1" dirty="0"/>
              <a:t>Tomo </a:t>
            </a:r>
            <a:r>
              <a:rPr lang="en-GB" b="1" dirty="0" err="1"/>
              <a:t>Krivc</a:t>
            </a:r>
            <a:r>
              <a:rPr lang="en-GB" dirty="0"/>
              <a:t> (13 </a:t>
            </a:r>
            <a:r>
              <a:rPr lang="en-GB" dirty="0" err="1"/>
              <a:t>odstotkov</a:t>
            </a:r>
            <a:r>
              <a:rPr lang="en-GB" dirty="0"/>
              <a:t>) in </a:t>
            </a:r>
            <a:r>
              <a:rPr lang="en-GB" b="1" dirty="0" err="1"/>
              <a:t>Matjaž</a:t>
            </a:r>
            <a:r>
              <a:rPr lang="en-GB" b="1" dirty="0"/>
              <a:t> </a:t>
            </a:r>
            <a:r>
              <a:rPr lang="en-GB" b="1" dirty="0" err="1"/>
              <a:t>Špan</a:t>
            </a:r>
            <a:r>
              <a:rPr lang="en-GB" dirty="0"/>
              <a:t> (</a:t>
            </a:r>
            <a:r>
              <a:rPr lang="en-GB" dirty="0" err="1"/>
              <a:t>dva</a:t>
            </a:r>
            <a:r>
              <a:rPr lang="en-GB" dirty="0"/>
              <a:t> </a:t>
            </a:r>
            <a:r>
              <a:rPr lang="en-GB" dirty="0" err="1"/>
              <a:t>odstotka</a:t>
            </a:r>
            <a:r>
              <a:rPr lang="en-GB" dirty="0"/>
              <a:t>), </a:t>
            </a:r>
            <a:r>
              <a:rPr lang="en-GB" dirty="0" err="1"/>
              <a:t>sicer</a:t>
            </a:r>
            <a:r>
              <a:rPr lang="en-GB" dirty="0"/>
              <a:t> </a:t>
            </a:r>
            <a:r>
              <a:rPr lang="en-GB" dirty="0" err="1"/>
              <a:t>srčno-žilni</a:t>
            </a:r>
            <a:r>
              <a:rPr lang="en-GB" dirty="0"/>
              <a:t> </a:t>
            </a:r>
            <a:r>
              <a:rPr lang="en-GB" dirty="0" err="1"/>
              <a:t>kirurg</a:t>
            </a:r>
            <a:r>
              <a:rPr lang="en-GB" dirty="0"/>
              <a:t>, pa </a:t>
            </a:r>
            <a:r>
              <a:rPr lang="en-GB" dirty="0" err="1"/>
              <a:t>tudi</a:t>
            </a:r>
            <a:r>
              <a:rPr lang="en-GB" dirty="0"/>
              <a:t> </a:t>
            </a:r>
            <a:r>
              <a:rPr lang="en-GB" dirty="0" err="1"/>
              <a:t>nemški</a:t>
            </a:r>
            <a:r>
              <a:rPr lang="en-GB" dirty="0"/>
              <a:t> </a:t>
            </a:r>
            <a:r>
              <a:rPr lang="en-GB" dirty="0" err="1"/>
              <a:t>poslovnež</a:t>
            </a:r>
            <a:r>
              <a:rPr lang="en-GB" dirty="0"/>
              <a:t> </a:t>
            </a:r>
            <a:r>
              <a:rPr lang="en-GB" b="1" dirty="0"/>
              <a:t>Oliver Heine</a:t>
            </a:r>
            <a:r>
              <a:rPr lang="en-GB" dirty="0"/>
              <a:t>, ki je </a:t>
            </a:r>
            <a:r>
              <a:rPr lang="en-GB" dirty="0" err="1"/>
              <a:t>lani</a:t>
            </a:r>
            <a:r>
              <a:rPr lang="en-GB" dirty="0"/>
              <a:t> </a:t>
            </a:r>
            <a:r>
              <a:rPr lang="en-GB" dirty="0" err="1"/>
              <a:t>vstopil</a:t>
            </a:r>
            <a:r>
              <a:rPr lang="en-GB" dirty="0"/>
              <a:t> v MESI in </a:t>
            </a:r>
            <a:r>
              <a:rPr lang="en-GB" dirty="0" err="1"/>
              <a:t>prevzel</a:t>
            </a:r>
            <a:r>
              <a:rPr lang="en-GB" dirty="0"/>
              <a:t> </a:t>
            </a:r>
            <a:r>
              <a:rPr lang="en-GB" dirty="0" err="1"/>
              <a:t>vlogo</a:t>
            </a:r>
            <a:r>
              <a:rPr lang="en-GB" dirty="0"/>
              <a:t> </a:t>
            </a:r>
            <a:r>
              <a:rPr lang="en-GB" dirty="0" err="1"/>
              <a:t>svetovalca</a:t>
            </a:r>
            <a:r>
              <a:rPr lang="en-GB" dirty="0"/>
              <a:t>.</a:t>
            </a:r>
          </a:p>
          <a:p>
            <a:endParaRPr lang="en-GB" dirty="0"/>
          </a:p>
          <a:p>
            <a:r>
              <a:rPr lang="en-GB" dirty="0"/>
              <a:t>https://</a:t>
            </a:r>
            <a:r>
              <a:rPr lang="en-GB" dirty="0" err="1"/>
              <a:t>www.crunchbase.com</a:t>
            </a:r>
            <a:r>
              <a:rPr lang="en-GB" dirty="0"/>
              <a:t>/person/oliver-heine-a818</a:t>
            </a:r>
            <a:endParaRPr lang="en-SI" dirty="0"/>
          </a:p>
          <a:p>
            <a:endParaRPr lang="en-SI" dirty="0"/>
          </a:p>
          <a:p>
            <a:r>
              <a:rPr lang="en-GB" dirty="0"/>
              <a:t>Danes je </a:t>
            </a:r>
            <a:r>
              <a:rPr lang="en-GB" dirty="0" err="1"/>
              <a:t>njihov</a:t>
            </a:r>
            <a:r>
              <a:rPr lang="en-GB" dirty="0"/>
              <a:t> </a:t>
            </a:r>
            <a:r>
              <a:rPr lang="en-GB" dirty="0" err="1"/>
              <a:t>glavni</a:t>
            </a:r>
            <a:r>
              <a:rPr lang="en-GB" dirty="0"/>
              <a:t> </a:t>
            </a:r>
            <a:r>
              <a:rPr lang="en-GB" dirty="0" err="1"/>
              <a:t>produkt</a:t>
            </a:r>
            <a:r>
              <a:rPr lang="en-GB" dirty="0"/>
              <a:t> </a:t>
            </a:r>
            <a:r>
              <a:rPr lang="en-GB" dirty="0" err="1"/>
              <a:t>mTABLET</a:t>
            </a:r>
            <a:r>
              <a:rPr lang="en-GB" dirty="0"/>
              <a:t>, ki </a:t>
            </a:r>
            <a:r>
              <a:rPr lang="en-GB" dirty="0" err="1"/>
              <a:t>na</a:t>
            </a:r>
            <a:r>
              <a:rPr lang="en-GB" dirty="0"/>
              <a:t> </a:t>
            </a:r>
            <a:r>
              <a:rPr lang="en-GB" dirty="0" err="1"/>
              <a:t>enem</a:t>
            </a:r>
            <a:r>
              <a:rPr lang="en-GB" dirty="0"/>
              <a:t> </a:t>
            </a:r>
            <a:r>
              <a:rPr lang="en-GB" dirty="0" err="1"/>
              <a:t>mestu</a:t>
            </a:r>
            <a:r>
              <a:rPr lang="en-GB" dirty="0"/>
              <a:t> </a:t>
            </a:r>
            <a:r>
              <a:rPr lang="en-GB" dirty="0" err="1"/>
              <a:t>zbira</a:t>
            </a:r>
            <a:r>
              <a:rPr lang="en-GB" dirty="0"/>
              <a:t> </a:t>
            </a:r>
            <a:r>
              <a:rPr lang="en-GB" dirty="0" err="1"/>
              <a:t>vse</a:t>
            </a:r>
            <a:r>
              <a:rPr lang="en-GB" dirty="0"/>
              <a:t> </a:t>
            </a:r>
            <a:r>
              <a:rPr lang="en-GB" dirty="0" err="1"/>
              <a:t>diagnostične</a:t>
            </a:r>
            <a:r>
              <a:rPr lang="en-GB" dirty="0"/>
              <a:t> </a:t>
            </a:r>
            <a:r>
              <a:rPr lang="en-GB" dirty="0" err="1"/>
              <a:t>meritve</a:t>
            </a:r>
            <a:r>
              <a:rPr lang="en-GB" dirty="0"/>
              <a:t> in </a:t>
            </a:r>
            <a:r>
              <a:rPr lang="en-GB" dirty="0" err="1"/>
              <a:t>zgodovino</a:t>
            </a:r>
            <a:r>
              <a:rPr lang="en-GB" dirty="0"/>
              <a:t> </a:t>
            </a:r>
            <a:r>
              <a:rPr lang="en-GB" dirty="0" err="1"/>
              <a:t>pacienta</a:t>
            </a:r>
            <a:r>
              <a:rPr lang="en-GB" dirty="0"/>
              <a:t> za </a:t>
            </a:r>
            <a:r>
              <a:rPr lang="en-GB" dirty="0" err="1"/>
              <a:t>hitro</a:t>
            </a:r>
            <a:r>
              <a:rPr lang="en-GB" dirty="0"/>
              <a:t> in </a:t>
            </a:r>
            <a:r>
              <a:rPr lang="en-GB" dirty="0" err="1"/>
              <a:t>učinkovito</a:t>
            </a:r>
            <a:r>
              <a:rPr lang="en-GB" dirty="0"/>
              <a:t> </a:t>
            </a:r>
            <a:r>
              <a:rPr lang="en-GB" dirty="0" err="1"/>
              <a:t>diagnostiko</a:t>
            </a:r>
            <a:r>
              <a:rPr lang="en-GB" dirty="0"/>
              <a:t>. "</a:t>
            </a:r>
            <a:r>
              <a:rPr lang="en-GB" dirty="0" err="1"/>
              <a:t>Samo</a:t>
            </a:r>
            <a:r>
              <a:rPr lang="en-GB" dirty="0"/>
              <a:t> v </a:t>
            </a:r>
            <a:r>
              <a:rPr lang="en-GB" dirty="0" err="1"/>
              <a:t>lanskem</a:t>
            </a:r>
            <a:r>
              <a:rPr lang="en-GB" dirty="0"/>
              <a:t> </a:t>
            </a:r>
            <a:r>
              <a:rPr lang="en-GB" dirty="0" err="1"/>
              <a:t>letu</a:t>
            </a:r>
            <a:r>
              <a:rPr lang="en-GB" dirty="0"/>
              <a:t> je </a:t>
            </a:r>
            <a:r>
              <a:rPr lang="en-GB" dirty="0" err="1"/>
              <a:t>naša</a:t>
            </a:r>
            <a:r>
              <a:rPr lang="en-GB" dirty="0"/>
              <a:t> </a:t>
            </a:r>
            <a:r>
              <a:rPr lang="en-GB" dirty="0" err="1"/>
              <a:t>tehnologija</a:t>
            </a:r>
            <a:r>
              <a:rPr lang="en-GB" dirty="0"/>
              <a:t> </a:t>
            </a:r>
            <a:r>
              <a:rPr lang="en-GB" dirty="0" err="1"/>
              <a:t>na</a:t>
            </a:r>
            <a:r>
              <a:rPr lang="en-GB" dirty="0"/>
              <a:t> </a:t>
            </a:r>
            <a:r>
              <a:rPr lang="en-GB" dirty="0" err="1"/>
              <a:t>primarni</a:t>
            </a:r>
            <a:r>
              <a:rPr lang="en-GB" dirty="0"/>
              <a:t> </a:t>
            </a:r>
            <a:r>
              <a:rPr lang="en-GB" dirty="0" err="1"/>
              <a:t>ravni</a:t>
            </a:r>
            <a:r>
              <a:rPr lang="en-GB" dirty="0"/>
              <a:t> </a:t>
            </a:r>
            <a:r>
              <a:rPr lang="en-GB" dirty="0" err="1"/>
              <a:t>privedla</a:t>
            </a:r>
            <a:r>
              <a:rPr lang="en-GB" dirty="0"/>
              <a:t> do </a:t>
            </a:r>
            <a:r>
              <a:rPr lang="en-GB" dirty="0" err="1"/>
              <a:t>odkritja</a:t>
            </a:r>
            <a:r>
              <a:rPr lang="en-GB" dirty="0"/>
              <a:t> </a:t>
            </a:r>
            <a:r>
              <a:rPr lang="en-GB" dirty="0" err="1"/>
              <a:t>bolezenskih</a:t>
            </a:r>
            <a:r>
              <a:rPr lang="en-GB" dirty="0"/>
              <a:t> </a:t>
            </a:r>
            <a:r>
              <a:rPr lang="en-GB" dirty="0" err="1"/>
              <a:t>stanj</a:t>
            </a:r>
            <a:r>
              <a:rPr lang="en-GB" dirty="0"/>
              <a:t> </a:t>
            </a:r>
            <a:r>
              <a:rPr lang="en-GB" dirty="0" err="1"/>
              <a:t>pri</a:t>
            </a:r>
            <a:r>
              <a:rPr lang="en-GB" dirty="0"/>
              <a:t> </a:t>
            </a:r>
            <a:r>
              <a:rPr lang="en-GB" dirty="0" err="1"/>
              <a:t>več</a:t>
            </a:r>
            <a:r>
              <a:rPr lang="en-GB" dirty="0"/>
              <a:t> </a:t>
            </a:r>
            <a:r>
              <a:rPr lang="en-GB" dirty="0" err="1"/>
              <a:t>kot</a:t>
            </a:r>
            <a:r>
              <a:rPr lang="en-GB" dirty="0"/>
              <a:t> 220.000 </a:t>
            </a:r>
            <a:r>
              <a:rPr lang="en-GB" dirty="0" err="1"/>
              <a:t>bolnikih</a:t>
            </a:r>
            <a:r>
              <a:rPr lang="en-GB" dirty="0"/>
              <a:t>. </a:t>
            </a:r>
            <a:r>
              <a:rPr lang="en-GB" dirty="0" err="1"/>
              <a:t>Več</a:t>
            </a:r>
            <a:r>
              <a:rPr lang="en-GB" dirty="0"/>
              <a:t> </a:t>
            </a:r>
            <a:r>
              <a:rPr lang="en-GB" dirty="0" err="1"/>
              <a:t>kot</a:t>
            </a:r>
            <a:r>
              <a:rPr lang="en-GB" dirty="0"/>
              <a:t> 40.000 </a:t>
            </a:r>
            <a:r>
              <a:rPr lang="en-GB" dirty="0" err="1"/>
              <a:t>primerov</a:t>
            </a:r>
            <a:r>
              <a:rPr lang="en-GB" dirty="0"/>
              <a:t> je </a:t>
            </a:r>
            <a:r>
              <a:rPr lang="en-GB" dirty="0" err="1"/>
              <a:t>bilo</a:t>
            </a:r>
            <a:r>
              <a:rPr lang="en-GB" dirty="0"/>
              <a:t> </a:t>
            </a:r>
            <a:r>
              <a:rPr lang="en-GB" dirty="0" err="1"/>
              <a:t>digitalno</a:t>
            </a:r>
            <a:r>
              <a:rPr lang="en-GB" dirty="0"/>
              <a:t> </a:t>
            </a:r>
            <a:r>
              <a:rPr lang="en-GB" dirty="0" err="1"/>
              <a:t>posredovanih</a:t>
            </a:r>
            <a:r>
              <a:rPr lang="en-GB" dirty="0"/>
              <a:t> </a:t>
            </a:r>
            <a:r>
              <a:rPr lang="en-GB" dirty="0" err="1"/>
              <a:t>specialistom</a:t>
            </a:r>
            <a:r>
              <a:rPr lang="en-GB" dirty="0"/>
              <a:t> za </a:t>
            </a:r>
            <a:r>
              <a:rPr lang="en-GB" dirty="0" err="1"/>
              <a:t>potrebe</a:t>
            </a:r>
            <a:r>
              <a:rPr lang="en-GB" dirty="0"/>
              <a:t> </a:t>
            </a:r>
            <a:r>
              <a:rPr lang="en-GB" dirty="0" err="1"/>
              <a:t>drugega</a:t>
            </a:r>
            <a:r>
              <a:rPr lang="en-GB" dirty="0"/>
              <a:t> </a:t>
            </a:r>
            <a:r>
              <a:rPr lang="en-GB" dirty="0" err="1"/>
              <a:t>mnenje</a:t>
            </a:r>
            <a:r>
              <a:rPr lang="en-GB" dirty="0"/>
              <a:t>, </a:t>
            </a:r>
            <a:r>
              <a:rPr lang="en-GB" dirty="0" err="1"/>
              <a:t>kar</a:t>
            </a:r>
            <a:r>
              <a:rPr lang="en-GB" dirty="0"/>
              <a:t> je </a:t>
            </a:r>
            <a:r>
              <a:rPr lang="en-GB" dirty="0" err="1"/>
              <a:t>izboljšalo</a:t>
            </a:r>
            <a:r>
              <a:rPr lang="en-GB" dirty="0"/>
              <a:t> </a:t>
            </a:r>
            <a:r>
              <a:rPr lang="en-GB" dirty="0" err="1"/>
              <a:t>rezultate</a:t>
            </a:r>
            <a:r>
              <a:rPr lang="en-GB" dirty="0"/>
              <a:t> </a:t>
            </a:r>
            <a:r>
              <a:rPr lang="en-GB" dirty="0" err="1"/>
              <a:t>ter</a:t>
            </a:r>
            <a:r>
              <a:rPr lang="en-GB" dirty="0"/>
              <a:t> </a:t>
            </a:r>
            <a:r>
              <a:rPr lang="en-GB" dirty="0" err="1"/>
              <a:t>prihranilo</a:t>
            </a:r>
            <a:r>
              <a:rPr lang="en-GB" dirty="0"/>
              <a:t> </a:t>
            </a:r>
            <a:r>
              <a:rPr lang="en-GB" dirty="0" err="1"/>
              <a:t>čas</a:t>
            </a:r>
            <a:r>
              <a:rPr lang="en-GB" dirty="0"/>
              <a:t> in </a:t>
            </a:r>
            <a:r>
              <a:rPr lang="en-GB" dirty="0" err="1"/>
              <a:t>stroške</a:t>
            </a:r>
            <a:r>
              <a:rPr lang="en-GB" dirty="0"/>
              <a:t>, </a:t>
            </a:r>
            <a:r>
              <a:rPr lang="en-GB" dirty="0" err="1"/>
              <a:t>tako</a:t>
            </a:r>
            <a:r>
              <a:rPr lang="en-GB" dirty="0"/>
              <a:t> za </a:t>
            </a:r>
            <a:r>
              <a:rPr lang="en-GB" dirty="0" err="1"/>
              <a:t>zdravnike</a:t>
            </a:r>
            <a:r>
              <a:rPr lang="en-GB" dirty="0"/>
              <a:t> in </a:t>
            </a:r>
            <a:r>
              <a:rPr lang="en-GB" dirty="0" err="1"/>
              <a:t>bolnike</a:t>
            </a:r>
            <a:r>
              <a:rPr lang="en-GB" dirty="0"/>
              <a:t>," so se </a:t>
            </a:r>
            <a:r>
              <a:rPr lang="en-GB" dirty="0" err="1"/>
              <a:t>pohvalili</a:t>
            </a:r>
            <a:r>
              <a:rPr lang="en-GB" dirty="0"/>
              <a:t> v </a:t>
            </a:r>
            <a:r>
              <a:rPr lang="en-GB" dirty="0" err="1"/>
              <a:t>podjetju</a:t>
            </a:r>
            <a:r>
              <a:rPr lang="en-GB" dirty="0"/>
              <a:t>.</a:t>
            </a:r>
          </a:p>
          <a:p>
            <a:r>
              <a:rPr lang="en-GB" dirty="0"/>
              <a:t>S </a:t>
            </a:r>
            <a:r>
              <a:rPr lang="en-GB" dirty="0" err="1"/>
              <a:t>pomočjo</a:t>
            </a:r>
            <a:r>
              <a:rPr lang="en-GB" dirty="0"/>
              <a:t> </a:t>
            </a:r>
            <a:r>
              <a:rPr lang="en-GB" dirty="0" err="1"/>
              <a:t>zajetne</a:t>
            </a:r>
            <a:r>
              <a:rPr lang="en-GB" dirty="0"/>
              <a:t> </a:t>
            </a:r>
            <a:r>
              <a:rPr lang="en-GB" dirty="0" err="1"/>
              <a:t>investicije</a:t>
            </a:r>
            <a:r>
              <a:rPr lang="en-GB" dirty="0"/>
              <a:t> in </a:t>
            </a:r>
            <a:r>
              <a:rPr lang="en-GB" dirty="0" err="1"/>
              <a:t>novih</a:t>
            </a:r>
            <a:r>
              <a:rPr lang="en-GB" dirty="0"/>
              <a:t> </a:t>
            </a:r>
            <a:r>
              <a:rPr lang="en-GB" dirty="0" err="1"/>
              <a:t>svetovalcev</a:t>
            </a:r>
            <a:r>
              <a:rPr lang="en-GB" dirty="0"/>
              <a:t> </a:t>
            </a:r>
            <a:r>
              <a:rPr lang="en-GB" dirty="0" err="1"/>
              <a:t>bo</a:t>
            </a:r>
            <a:r>
              <a:rPr lang="en-GB" dirty="0"/>
              <a:t> </a:t>
            </a:r>
            <a:r>
              <a:rPr lang="en-GB" dirty="0" err="1"/>
              <a:t>lahko</a:t>
            </a:r>
            <a:r>
              <a:rPr lang="en-GB" dirty="0"/>
              <a:t> MESI </a:t>
            </a:r>
            <a:r>
              <a:rPr lang="en-GB" dirty="0" err="1"/>
              <a:t>razširil</a:t>
            </a:r>
            <a:r>
              <a:rPr lang="en-GB" dirty="0"/>
              <a:t> </a:t>
            </a:r>
            <a:r>
              <a:rPr lang="en-GB" dirty="0" err="1"/>
              <a:t>prodajno</a:t>
            </a:r>
            <a:r>
              <a:rPr lang="en-GB" dirty="0"/>
              <a:t> </a:t>
            </a:r>
            <a:r>
              <a:rPr lang="en-GB" dirty="0" err="1"/>
              <a:t>mrežo</a:t>
            </a:r>
            <a:r>
              <a:rPr lang="en-GB" dirty="0"/>
              <a:t> in </a:t>
            </a:r>
            <a:r>
              <a:rPr lang="en-GB" dirty="0" err="1"/>
              <a:t>portfelj</a:t>
            </a:r>
            <a:r>
              <a:rPr lang="en-GB" dirty="0"/>
              <a:t> </a:t>
            </a:r>
            <a:r>
              <a:rPr lang="en-GB" dirty="0" err="1"/>
              <a:t>izdelkov</a:t>
            </a:r>
            <a:r>
              <a:rPr lang="en-GB" dirty="0"/>
              <a:t> in </a:t>
            </a:r>
            <a:r>
              <a:rPr lang="en-GB" dirty="0" err="1"/>
              <a:t>storitev</a:t>
            </a:r>
            <a:r>
              <a:rPr lang="en-GB" dirty="0"/>
              <a:t>. Med </a:t>
            </a:r>
            <a:r>
              <a:rPr lang="en-GB" dirty="0" err="1"/>
              <a:t>njimi</a:t>
            </a:r>
            <a:r>
              <a:rPr lang="en-GB" dirty="0"/>
              <a:t> so </a:t>
            </a:r>
            <a:r>
              <a:rPr lang="en-GB" dirty="0" err="1"/>
              <a:t>aplikacije</a:t>
            </a:r>
            <a:r>
              <a:rPr lang="en-GB" dirty="0"/>
              <a:t> za </a:t>
            </a:r>
            <a:r>
              <a:rPr lang="en-GB" dirty="0" err="1"/>
              <a:t>napovedovanje</a:t>
            </a:r>
            <a:r>
              <a:rPr lang="en-GB" dirty="0"/>
              <a:t>, ki </a:t>
            </a:r>
            <a:r>
              <a:rPr lang="en-GB" dirty="0" err="1"/>
              <a:t>jih</a:t>
            </a:r>
            <a:r>
              <a:rPr lang="en-GB" dirty="0"/>
              <a:t> </a:t>
            </a:r>
            <a:r>
              <a:rPr lang="en-GB" dirty="0" err="1"/>
              <a:t>poganja</a:t>
            </a:r>
            <a:r>
              <a:rPr lang="en-GB" dirty="0"/>
              <a:t> </a:t>
            </a:r>
            <a:r>
              <a:rPr lang="en-GB" dirty="0" err="1"/>
              <a:t>umetna</a:t>
            </a:r>
            <a:r>
              <a:rPr lang="en-GB" dirty="0"/>
              <a:t> </a:t>
            </a:r>
            <a:r>
              <a:rPr lang="en-GB" dirty="0" err="1"/>
              <a:t>inteligenca</a:t>
            </a:r>
            <a:r>
              <a:rPr lang="en-GB" dirty="0"/>
              <a:t>. "</a:t>
            </a:r>
            <a:r>
              <a:rPr lang="en-GB" dirty="0" err="1"/>
              <a:t>Verjamemo</a:t>
            </a:r>
            <a:r>
              <a:rPr lang="en-GB" dirty="0"/>
              <a:t>, da </a:t>
            </a:r>
            <a:r>
              <a:rPr lang="en-GB" dirty="0" err="1"/>
              <a:t>bo</a:t>
            </a:r>
            <a:r>
              <a:rPr lang="en-GB" dirty="0"/>
              <a:t> </a:t>
            </a:r>
            <a:r>
              <a:rPr lang="en-GB" dirty="0" err="1"/>
              <a:t>naša</a:t>
            </a:r>
            <a:r>
              <a:rPr lang="en-GB" dirty="0"/>
              <a:t> </a:t>
            </a:r>
            <a:r>
              <a:rPr lang="en-GB" dirty="0" err="1"/>
              <a:t>naložba</a:t>
            </a:r>
            <a:r>
              <a:rPr lang="en-GB" dirty="0"/>
              <a:t> </a:t>
            </a:r>
            <a:r>
              <a:rPr lang="en-GB" dirty="0" err="1"/>
              <a:t>podjetju</a:t>
            </a:r>
            <a:r>
              <a:rPr lang="en-GB" dirty="0"/>
              <a:t> </a:t>
            </a:r>
            <a:r>
              <a:rPr lang="en-GB" dirty="0" err="1"/>
              <a:t>omogočila</a:t>
            </a:r>
            <a:r>
              <a:rPr lang="en-GB" dirty="0"/>
              <a:t> </a:t>
            </a:r>
            <a:r>
              <a:rPr lang="en-GB" dirty="0" err="1"/>
              <a:t>nadaljevanje</a:t>
            </a:r>
            <a:r>
              <a:rPr lang="en-GB" dirty="0"/>
              <a:t> </a:t>
            </a:r>
            <a:r>
              <a:rPr lang="en-GB" dirty="0" err="1"/>
              <a:t>njegove</a:t>
            </a:r>
            <a:r>
              <a:rPr lang="en-GB" dirty="0"/>
              <a:t> </a:t>
            </a:r>
            <a:r>
              <a:rPr lang="en-GB" dirty="0" err="1"/>
              <a:t>impresivne</a:t>
            </a:r>
            <a:r>
              <a:rPr lang="en-GB" dirty="0"/>
              <a:t> </a:t>
            </a:r>
            <a:r>
              <a:rPr lang="en-GB" dirty="0" err="1"/>
              <a:t>poti</a:t>
            </a:r>
            <a:r>
              <a:rPr lang="en-GB" dirty="0"/>
              <a:t> </a:t>
            </a:r>
            <a:r>
              <a:rPr lang="en-GB" dirty="0" err="1"/>
              <a:t>rasti</a:t>
            </a:r>
            <a:r>
              <a:rPr lang="en-GB" dirty="0"/>
              <a:t>," je </a:t>
            </a:r>
            <a:r>
              <a:rPr lang="en-GB" dirty="0" err="1"/>
              <a:t>ob</a:t>
            </a:r>
            <a:r>
              <a:rPr lang="en-GB" dirty="0"/>
              <a:t> </a:t>
            </a:r>
            <a:r>
              <a:rPr lang="en-GB" dirty="0" err="1"/>
              <a:t>tem</a:t>
            </a:r>
            <a:r>
              <a:rPr lang="en-GB" dirty="0"/>
              <a:t> </a:t>
            </a:r>
            <a:r>
              <a:rPr lang="en-GB" dirty="0" err="1"/>
              <a:t>poudaril</a:t>
            </a:r>
            <a:r>
              <a:rPr lang="en-GB" dirty="0"/>
              <a:t> </a:t>
            </a:r>
            <a:r>
              <a:rPr lang="en-GB" b="1" dirty="0"/>
              <a:t>Sascha </a:t>
            </a:r>
            <a:r>
              <a:rPr lang="en-GB" b="1" dirty="0" err="1"/>
              <a:t>Alilovic</a:t>
            </a:r>
            <a:r>
              <a:rPr lang="en-GB" dirty="0"/>
              <a:t>, </a:t>
            </a:r>
            <a:r>
              <a:rPr lang="en-GB" dirty="0" err="1"/>
              <a:t>vodilni</a:t>
            </a:r>
            <a:r>
              <a:rPr lang="en-GB" dirty="0"/>
              <a:t> partner </a:t>
            </a:r>
            <a:r>
              <a:rPr lang="en-GB" dirty="0" err="1"/>
              <a:t>pri</a:t>
            </a:r>
            <a:r>
              <a:rPr lang="en-GB" dirty="0"/>
              <a:t> </a:t>
            </a:r>
            <a:r>
              <a:rPr lang="en-GB" dirty="0" err="1"/>
              <a:t>skladu</a:t>
            </a:r>
            <a:r>
              <a:rPr lang="en-GB" dirty="0"/>
              <a:t> SHS. Lani je MESI </a:t>
            </a:r>
            <a:r>
              <a:rPr lang="en-GB" dirty="0" err="1"/>
              <a:t>ustvaril</a:t>
            </a:r>
            <a:r>
              <a:rPr lang="en-GB" dirty="0"/>
              <a:t> </a:t>
            </a:r>
            <a:r>
              <a:rPr lang="en-GB" dirty="0" err="1"/>
              <a:t>dobrih</a:t>
            </a:r>
            <a:r>
              <a:rPr lang="en-GB" dirty="0"/>
              <a:t> </a:t>
            </a:r>
            <a:r>
              <a:rPr lang="en-GB" dirty="0" err="1"/>
              <a:t>sedem</a:t>
            </a:r>
            <a:r>
              <a:rPr lang="en-GB" dirty="0"/>
              <a:t> </a:t>
            </a:r>
            <a:r>
              <a:rPr lang="en-GB" dirty="0" err="1"/>
              <a:t>milijonov</a:t>
            </a:r>
            <a:r>
              <a:rPr lang="en-GB" dirty="0"/>
              <a:t> </a:t>
            </a:r>
            <a:r>
              <a:rPr lang="en-GB" dirty="0" err="1"/>
              <a:t>evrov</a:t>
            </a:r>
            <a:r>
              <a:rPr lang="en-GB" dirty="0"/>
              <a:t> </a:t>
            </a:r>
            <a:r>
              <a:rPr lang="en-GB" dirty="0" err="1"/>
              <a:t>prihodkov</a:t>
            </a:r>
            <a:r>
              <a:rPr lang="en-GB" dirty="0"/>
              <a:t>, </a:t>
            </a:r>
            <a:r>
              <a:rPr lang="en-GB" dirty="0" err="1"/>
              <a:t>kar</a:t>
            </a:r>
            <a:r>
              <a:rPr lang="en-GB" dirty="0"/>
              <a:t> je 40 </a:t>
            </a:r>
            <a:r>
              <a:rPr lang="en-GB" dirty="0" err="1"/>
              <a:t>odstotkov</a:t>
            </a:r>
            <a:r>
              <a:rPr lang="en-GB" dirty="0"/>
              <a:t> </a:t>
            </a:r>
            <a:r>
              <a:rPr lang="en-GB" dirty="0" err="1"/>
              <a:t>več</a:t>
            </a:r>
            <a:r>
              <a:rPr lang="en-GB" dirty="0"/>
              <a:t> </a:t>
            </a:r>
            <a:r>
              <a:rPr lang="en-GB" dirty="0" err="1"/>
              <a:t>kot</a:t>
            </a:r>
            <a:r>
              <a:rPr lang="en-GB" dirty="0"/>
              <a:t> </a:t>
            </a:r>
            <a:r>
              <a:rPr lang="en-GB" dirty="0" err="1"/>
              <a:t>leta</a:t>
            </a:r>
            <a:r>
              <a:rPr lang="en-GB" dirty="0"/>
              <a:t> 2021. </a:t>
            </a:r>
            <a:r>
              <a:rPr lang="en-GB" dirty="0" err="1"/>
              <a:t>Zaposluje</a:t>
            </a:r>
            <a:r>
              <a:rPr lang="en-GB" dirty="0"/>
              <a:t> </a:t>
            </a:r>
            <a:r>
              <a:rPr lang="en-GB" dirty="0" err="1"/>
              <a:t>že</a:t>
            </a:r>
            <a:r>
              <a:rPr lang="en-GB" dirty="0"/>
              <a:t> </a:t>
            </a:r>
            <a:r>
              <a:rPr lang="en-GB" dirty="0" err="1"/>
              <a:t>več</a:t>
            </a:r>
            <a:r>
              <a:rPr lang="en-GB" dirty="0"/>
              <a:t> </a:t>
            </a:r>
            <a:r>
              <a:rPr lang="en-GB" dirty="0" err="1"/>
              <a:t>kot</a:t>
            </a:r>
            <a:r>
              <a:rPr lang="en-GB" dirty="0"/>
              <a:t> 50 </a:t>
            </a:r>
            <a:r>
              <a:rPr lang="en-GB" dirty="0" err="1"/>
              <a:t>ljudi</a:t>
            </a:r>
            <a:r>
              <a:rPr lang="en-GB" dirty="0"/>
              <a:t>.</a:t>
            </a:r>
          </a:p>
          <a:p>
            <a:r>
              <a:rPr lang="en-GB" dirty="0"/>
              <a:t>Del </a:t>
            </a:r>
            <a:r>
              <a:rPr lang="en-GB" dirty="0" err="1"/>
              <a:t>prihodkov</a:t>
            </a:r>
            <a:r>
              <a:rPr lang="en-GB" dirty="0"/>
              <a:t> </a:t>
            </a:r>
            <a:r>
              <a:rPr lang="en-GB" dirty="0" err="1"/>
              <a:t>ustvari</a:t>
            </a:r>
            <a:r>
              <a:rPr lang="en-GB" dirty="0"/>
              <a:t> </a:t>
            </a:r>
            <a:r>
              <a:rPr lang="en-GB" dirty="0" err="1"/>
              <a:t>tudi</a:t>
            </a:r>
            <a:r>
              <a:rPr lang="en-GB" dirty="0"/>
              <a:t> s </a:t>
            </a:r>
            <a:r>
              <a:rPr lang="en-GB" dirty="0" err="1"/>
              <a:t>slovenskimi</a:t>
            </a:r>
            <a:r>
              <a:rPr lang="en-GB" dirty="0"/>
              <a:t> </a:t>
            </a:r>
            <a:r>
              <a:rPr lang="en-GB" dirty="0" err="1"/>
              <a:t>javnimi</a:t>
            </a:r>
            <a:r>
              <a:rPr lang="en-GB" dirty="0"/>
              <a:t> </a:t>
            </a:r>
            <a:r>
              <a:rPr lang="en-GB" dirty="0" err="1"/>
              <a:t>zdravstvenimi</a:t>
            </a:r>
            <a:r>
              <a:rPr lang="en-GB" dirty="0"/>
              <a:t> </a:t>
            </a:r>
            <a:r>
              <a:rPr lang="en-GB" dirty="0" err="1"/>
              <a:t>zavodi</a:t>
            </a:r>
            <a:r>
              <a:rPr lang="en-GB" dirty="0"/>
              <a:t>. V </a:t>
            </a:r>
            <a:r>
              <a:rPr lang="en-GB" dirty="0" err="1"/>
              <a:t>zadnjih</a:t>
            </a:r>
            <a:r>
              <a:rPr lang="en-GB" dirty="0"/>
              <a:t> </a:t>
            </a:r>
            <a:r>
              <a:rPr lang="en-GB" dirty="0" err="1"/>
              <a:t>desetih</a:t>
            </a:r>
            <a:r>
              <a:rPr lang="en-GB" dirty="0"/>
              <a:t> </a:t>
            </a:r>
            <a:r>
              <a:rPr lang="en-GB" dirty="0" err="1"/>
              <a:t>letih</a:t>
            </a:r>
            <a:r>
              <a:rPr lang="en-GB" dirty="0"/>
              <a:t> je od </a:t>
            </a:r>
            <a:r>
              <a:rPr lang="en-GB" dirty="0" err="1"/>
              <a:t>njih</a:t>
            </a:r>
            <a:r>
              <a:rPr lang="en-GB" dirty="0"/>
              <a:t> </a:t>
            </a:r>
            <a:r>
              <a:rPr lang="en-GB" dirty="0" err="1"/>
              <a:t>prejelo</a:t>
            </a:r>
            <a:r>
              <a:rPr lang="en-GB" dirty="0"/>
              <a:t> </a:t>
            </a:r>
            <a:r>
              <a:rPr lang="en-GB" dirty="0" err="1"/>
              <a:t>že</a:t>
            </a:r>
            <a:r>
              <a:rPr lang="en-GB" dirty="0"/>
              <a:t> </a:t>
            </a:r>
            <a:r>
              <a:rPr lang="en-GB" dirty="0" err="1"/>
              <a:t>več</a:t>
            </a:r>
            <a:r>
              <a:rPr lang="en-GB" dirty="0"/>
              <a:t> </a:t>
            </a:r>
            <a:r>
              <a:rPr lang="en-GB" dirty="0" err="1"/>
              <a:t>kot</a:t>
            </a:r>
            <a:r>
              <a:rPr lang="en-GB" dirty="0"/>
              <a:t> </a:t>
            </a:r>
            <a:r>
              <a:rPr lang="en-GB" dirty="0" err="1"/>
              <a:t>milijon</a:t>
            </a:r>
            <a:r>
              <a:rPr lang="en-GB" dirty="0"/>
              <a:t> </a:t>
            </a:r>
            <a:r>
              <a:rPr lang="en-GB" dirty="0" err="1"/>
              <a:t>evrov</a:t>
            </a:r>
            <a:r>
              <a:rPr lang="en-GB" dirty="0"/>
              <a:t>, </a:t>
            </a:r>
            <a:r>
              <a:rPr lang="en-GB" dirty="0" err="1"/>
              <a:t>največ</a:t>
            </a:r>
            <a:r>
              <a:rPr lang="en-GB" dirty="0"/>
              <a:t> od </a:t>
            </a:r>
            <a:r>
              <a:rPr lang="en-GB" dirty="0" err="1"/>
              <a:t>zdravstvenih</a:t>
            </a:r>
            <a:r>
              <a:rPr lang="en-GB" dirty="0"/>
              <a:t> </a:t>
            </a:r>
            <a:r>
              <a:rPr lang="en-GB" dirty="0" err="1"/>
              <a:t>domov</a:t>
            </a:r>
            <a:r>
              <a:rPr lang="en-GB" dirty="0"/>
              <a:t> </a:t>
            </a:r>
            <a:r>
              <a:rPr lang="en-GB" dirty="0" err="1"/>
              <a:t>Piran</a:t>
            </a:r>
            <a:r>
              <a:rPr lang="en-GB" dirty="0"/>
              <a:t> in Koper. S </a:t>
            </a:r>
            <a:r>
              <a:rPr lang="en-GB" dirty="0" err="1"/>
              <a:t>subvencijami</a:t>
            </a:r>
            <a:r>
              <a:rPr lang="en-GB" dirty="0"/>
              <a:t> </a:t>
            </a:r>
            <a:r>
              <a:rPr lang="en-GB" dirty="0" err="1"/>
              <a:t>sta</a:t>
            </a:r>
            <a:r>
              <a:rPr lang="en-GB" dirty="0"/>
              <a:t> mu </a:t>
            </a:r>
            <a:r>
              <a:rPr lang="en-GB" dirty="0" err="1"/>
              <a:t>pomagala</a:t>
            </a:r>
            <a:r>
              <a:rPr lang="en-GB" dirty="0"/>
              <a:t> </a:t>
            </a:r>
            <a:r>
              <a:rPr lang="en-GB" dirty="0" err="1"/>
              <a:t>tudi</a:t>
            </a:r>
            <a:r>
              <a:rPr lang="en-GB" dirty="0"/>
              <a:t> </a:t>
            </a:r>
            <a:r>
              <a:rPr lang="en-GB" dirty="0" err="1"/>
              <a:t>ministrstvo</a:t>
            </a:r>
            <a:r>
              <a:rPr lang="en-GB" dirty="0"/>
              <a:t> za </a:t>
            </a:r>
            <a:r>
              <a:rPr lang="en-GB" dirty="0" err="1"/>
              <a:t>gospodarstvo</a:t>
            </a:r>
            <a:r>
              <a:rPr lang="en-GB" dirty="0"/>
              <a:t> in </a:t>
            </a:r>
            <a:r>
              <a:rPr lang="en-GB" dirty="0" err="1"/>
              <a:t>javni</a:t>
            </a:r>
            <a:r>
              <a:rPr lang="en-GB" dirty="0"/>
              <a:t> </a:t>
            </a:r>
            <a:r>
              <a:rPr lang="en-GB" dirty="0" err="1"/>
              <a:t>sklad</a:t>
            </a:r>
            <a:r>
              <a:rPr lang="en-GB" dirty="0"/>
              <a:t> za </a:t>
            </a:r>
            <a:r>
              <a:rPr lang="en-GB" dirty="0" err="1"/>
              <a:t>podjetništvo</a:t>
            </a:r>
            <a:r>
              <a:rPr lang="en-GB" dirty="0"/>
              <a:t>.</a:t>
            </a:r>
          </a:p>
          <a:p>
            <a:endParaRPr lang="en-SI" dirty="0"/>
          </a:p>
        </p:txBody>
      </p:sp>
      <p:sp>
        <p:nvSpPr>
          <p:cNvPr id="4" name="Slide Number Placeholder 3">
            <a:extLst>
              <a:ext uri="{FF2B5EF4-FFF2-40B4-BE49-F238E27FC236}">
                <a16:creationId xmlns:a16="http://schemas.microsoft.com/office/drawing/2014/main" id="{5283B91E-ACC6-D53A-936E-26E35ED24E9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A9CB1-AA6A-2345-8D68-A30957CBFB77}"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3831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B1FA3-5EB0-6546-CCBB-C1FE1A4DA7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3AC63C-014D-51C6-8A1B-6D9F3D7D60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C16D03-6C67-52D7-F619-C9EF9C3792DB}"/>
              </a:ext>
            </a:extLst>
          </p:cNvPr>
          <p:cNvSpPr>
            <a:spLocks noGrp="1"/>
          </p:cNvSpPr>
          <p:nvPr>
            <p:ph type="body" idx="1"/>
          </p:nvPr>
        </p:nvSpPr>
        <p:spPr/>
        <p:txBody>
          <a:bodyPr/>
          <a:lstStyle/>
          <a:p>
            <a:endParaRPr lang="en-GB" sz="1800" b="1" dirty="0">
              <a:effectLst/>
              <a:latin typeface="Calibri" panose="020F0502020204030204" pitchFamily="34" charset="0"/>
              <a:ea typeface="Times New Roman" panose="02020603050405020304" pitchFamily="18" charset="0"/>
            </a:endParaRPr>
          </a:p>
          <a:p>
            <a:r>
              <a:rPr lang="en-GB" sz="2800" dirty="0" err="1"/>
              <a:t>Ustanovljeno</a:t>
            </a:r>
            <a:r>
              <a:rPr lang="en-GB" sz="2800" dirty="0"/>
              <a:t> </a:t>
            </a:r>
            <a:r>
              <a:rPr lang="en-GB" sz="2800" dirty="0" err="1"/>
              <a:t>leta</a:t>
            </a:r>
            <a:r>
              <a:rPr lang="en-GB" sz="2800" dirty="0"/>
              <a:t> 2017 </a:t>
            </a:r>
            <a:r>
              <a:rPr lang="en-GB" sz="2800" dirty="0" err="1"/>
              <a:t>kot</a:t>
            </a:r>
            <a:r>
              <a:rPr lang="en-GB" sz="2800" dirty="0"/>
              <a:t> </a:t>
            </a:r>
            <a:r>
              <a:rPr lang="en-GB" sz="2800" dirty="0" err="1"/>
              <a:t>izločitev</a:t>
            </a:r>
            <a:r>
              <a:rPr lang="en-GB" sz="2800" dirty="0"/>
              <a:t> </a:t>
            </a:r>
            <a:r>
              <a:rPr lang="en-GB" sz="2800" dirty="0" err="1"/>
              <a:t>iz</a:t>
            </a:r>
            <a:r>
              <a:rPr lang="en-GB" sz="2800" dirty="0"/>
              <a:t> </a:t>
            </a:r>
            <a:r>
              <a:rPr lang="en-GB" sz="2800" dirty="0" err="1"/>
              <a:t>Nacionalnega</a:t>
            </a:r>
            <a:r>
              <a:rPr lang="en-GB" sz="2800" dirty="0"/>
              <a:t> </a:t>
            </a:r>
            <a:r>
              <a:rPr lang="en-GB" sz="2800" dirty="0" err="1"/>
              <a:t>inštituta</a:t>
            </a:r>
            <a:r>
              <a:rPr lang="en-GB" sz="2800" dirty="0"/>
              <a:t> za </a:t>
            </a:r>
            <a:r>
              <a:rPr lang="en-GB" sz="2800" dirty="0" err="1"/>
              <a:t>kemijo</a:t>
            </a:r>
            <a:r>
              <a:rPr lang="en-GB" sz="2800" dirty="0"/>
              <a:t> v </a:t>
            </a:r>
            <a:r>
              <a:rPr lang="en-GB" sz="2800" dirty="0" err="1"/>
              <a:t>Ljubljani</a:t>
            </a:r>
            <a:r>
              <a:rPr lang="en-GB" sz="2800" dirty="0"/>
              <a:t>.</a:t>
            </a:r>
          </a:p>
          <a:p>
            <a:r>
              <a:rPr lang="en-GB" sz="2800" dirty="0"/>
              <a:t>Leta 2019 je </a:t>
            </a:r>
            <a:r>
              <a:rPr lang="en-GB" sz="2800" dirty="0" err="1"/>
              <a:t>prejelo</a:t>
            </a:r>
            <a:r>
              <a:rPr lang="en-GB" sz="2800" dirty="0"/>
              <a:t> grant SME Instrument Faze 1 v </a:t>
            </a:r>
            <a:r>
              <a:rPr lang="en-GB" sz="2800" dirty="0" err="1"/>
              <a:t>skupni</a:t>
            </a:r>
            <a:r>
              <a:rPr lang="en-GB" sz="2800" dirty="0"/>
              <a:t> </a:t>
            </a:r>
            <a:r>
              <a:rPr lang="en-GB" sz="2800" dirty="0" err="1"/>
              <a:t>vrednosti</a:t>
            </a:r>
            <a:r>
              <a:rPr lang="en-GB" sz="2800" dirty="0"/>
              <a:t> 70.000 € za </a:t>
            </a:r>
            <a:r>
              <a:rPr lang="en-GB" sz="2800" dirty="0" err="1"/>
              <a:t>razvoj</a:t>
            </a:r>
            <a:r>
              <a:rPr lang="en-GB" sz="2800" dirty="0"/>
              <a:t> </a:t>
            </a:r>
            <a:r>
              <a:rPr lang="en-GB" sz="2800" dirty="0" err="1"/>
              <a:t>svojih</a:t>
            </a:r>
            <a:r>
              <a:rPr lang="en-GB" sz="2800" dirty="0"/>
              <a:t> </a:t>
            </a:r>
            <a:r>
              <a:rPr lang="en-GB" sz="2800" dirty="0" err="1"/>
              <a:t>izdelkov</a:t>
            </a:r>
            <a:r>
              <a:rPr lang="en-GB" sz="2800" dirty="0"/>
              <a:t>.</a:t>
            </a:r>
          </a:p>
          <a:p>
            <a:r>
              <a:rPr lang="en-GB" sz="2800" dirty="0"/>
              <a:t>Leta 2020 je </a:t>
            </a:r>
            <a:r>
              <a:rPr lang="en-GB" sz="2800" dirty="0" err="1"/>
              <a:t>pridobilo</a:t>
            </a:r>
            <a:r>
              <a:rPr lang="en-GB" sz="2800" dirty="0"/>
              <a:t> grant Eureka </a:t>
            </a:r>
            <a:r>
              <a:rPr lang="en-GB" sz="2800" dirty="0" err="1"/>
              <a:t>Eurostars</a:t>
            </a:r>
            <a:r>
              <a:rPr lang="en-GB" sz="2800" dirty="0"/>
              <a:t> v </a:t>
            </a:r>
            <a:r>
              <a:rPr lang="en-GB" sz="2800" dirty="0" err="1"/>
              <a:t>višini</a:t>
            </a:r>
            <a:r>
              <a:rPr lang="en-GB" sz="2800" dirty="0"/>
              <a:t> 233.328 € za </a:t>
            </a:r>
            <a:r>
              <a:rPr lang="en-GB" sz="2800" dirty="0" err="1"/>
              <a:t>svoj</a:t>
            </a:r>
            <a:r>
              <a:rPr lang="en-GB" sz="2800" dirty="0"/>
              <a:t> </a:t>
            </a:r>
            <a:r>
              <a:rPr lang="en-GB" sz="2800" dirty="0" err="1"/>
              <a:t>razvojni</a:t>
            </a:r>
            <a:r>
              <a:rPr lang="en-GB" sz="2800" dirty="0"/>
              <a:t> </a:t>
            </a:r>
            <a:r>
              <a:rPr lang="en-GB" sz="2800" dirty="0" err="1"/>
              <a:t>projekt</a:t>
            </a:r>
            <a:r>
              <a:rPr lang="en-GB" sz="2800" dirty="0"/>
              <a:t>.</a:t>
            </a:r>
          </a:p>
          <a:p>
            <a:r>
              <a:rPr lang="en-GB" sz="2800" dirty="0"/>
              <a:t>Leta 2021 je </a:t>
            </a:r>
            <a:r>
              <a:rPr lang="en-GB" sz="2800" dirty="0" err="1"/>
              <a:t>pridobilo</a:t>
            </a:r>
            <a:r>
              <a:rPr lang="en-GB" sz="2800" dirty="0"/>
              <a:t> </a:t>
            </a:r>
            <a:r>
              <a:rPr lang="en-GB" sz="2800" dirty="0" err="1"/>
              <a:t>dodatno</a:t>
            </a:r>
            <a:r>
              <a:rPr lang="en-GB" sz="2800" dirty="0"/>
              <a:t> </a:t>
            </a:r>
            <a:r>
              <a:rPr lang="en-GB" sz="2800" dirty="0" err="1"/>
              <a:t>podporo</a:t>
            </a:r>
            <a:r>
              <a:rPr lang="en-GB" sz="2800" dirty="0"/>
              <a:t> v </a:t>
            </a:r>
            <a:r>
              <a:rPr lang="en-GB" sz="2800" dirty="0" err="1"/>
              <a:t>okviru</a:t>
            </a:r>
            <a:r>
              <a:rPr lang="en-GB" sz="2800" dirty="0"/>
              <a:t> EU </a:t>
            </a:r>
            <a:r>
              <a:rPr lang="en-GB" sz="2800" dirty="0" err="1"/>
              <a:t>programa</a:t>
            </a:r>
            <a:r>
              <a:rPr lang="en-GB" sz="2800" dirty="0"/>
              <a:t> Horizon 2020 (EIC Accelerator) v </a:t>
            </a:r>
            <a:r>
              <a:rPr lang="en-GB" sz="2800" dirty="0" err="1"/>
              <a:t>skupni</a:t>
            </a:r>
            <a:r>
              <a:rPr lang="en-GB" sz="2800" dirty="0"/>
              <a:t> </a:t>
            </a:r>
            <a:r>
              <a:rPr lang="en-GB" sz="2800" dirty="0" err="1"/>
              <a:t>vrednosti</a:t>
            </a:r>
            <a:r>
              <a:rPr lang="en-GB" sz="2800" dirty="0"/>
              <a:t> 1.540.000 €.</a:t>
            </a:r>
          </a:p>
          <a:p>
            <a:r>
              <a:rPr lang="en-GB" sz="2800" dirty="0"/>
              <a:t>Leta 2024 je </a:t>
            </a:r>
            <a:r>
              <a:rPr lang="en-GB" sz="2800" dirty="0" err="1"/>
              <a:t>prejelo</a:t>
            </a:r>
            <a:r>
              <a:rPr lang="en-GB" sz="2800" dirty="0"/>
              <a:t> </a:t>
            </a:r>
            <a:r>
              <a:rPr lang="en-GB" sz="2800" dirty="0" err="1"/>
              <a:t>investicijo</a:t>
            </a:r>
            <a:r>
              <a:rPr lang="en-GB" sz="2800" dirty="0"/>
              <a:t> VC </a:t>
            </a:r>
            <a:r>
              <a:rPr lang="en-GB" sz="2800" dirty="0" err="1"/>
              <a:t>sklada</a:t>
            </a:r>
            <a:r>
              <a:rPr lang="en-GB" sz="2800" dirty="0"/>
              <a:t> VESNA.</a:t>
            </a:r>
          </a:p>
          <a:p>
            <a:endParaRPr lang="en-GB" sz="1800" b="1" dirty="0">
              <a:effectLst/>
              <a:latin typeface="Calibri" panose="020F0502020204030204" pitchFamily="34" charset="0"/>
              <a:ea typeface="Times New Roman" panose="02020603050405020304" pitchFamily="18" charset="0"/>
            </a:endParaRPr>
          </a:p>
          <a:p>
            <a:r>
              <a:rPr lang="en-GB" sz="1800" b="1" dirty="0" err="1">
                <a:effectLst/>
                <a:latin typeface="Calibri" panose="020F0502020204030204" pitchFamily="34" charset="0"/>
                <a:ea typeface="Times New Roman" panose="02020603050405020304" pitchFamily="18" charset="0"/>
              </a:rPr>
              <a:t>MyCol</a:t>
            </a:r>
            <a:r>
              <a:rPr lang="en-GB" sz="1800" b="1" dirty="0">
                <a:effectLst/>
                <a:latin typeface="Calibri" panose="020F0502020204030204" pitchFamily="34" charset="0"/>
                <a:ea typeface="Times New Roman" panose="02020603050405020304" pitchFamily="18" charset="0"/>
              </a:rPr>
              <a:t> d.o.o.</a:t>
            </a:r>
            <a:endParaRPr lang="en-SI" sz="1800" dirty="0">
              <a:effectLst/>
              <a:latin typeface="Times New Roman" panose="02020603050405020304" pitchFamily="18" charset="0"/>
              <a:ea typeface="Times New Roman" panose="02020603050405020304" pitchFamily="18" charset="0"/>
            </a:endParaRPr>
          </a:p>
          <a:p>
            <a:pPr algn="just"/>
            <a:r>
              <a:rPr lang="en-GB" sz="1800" b="1" dirty="0">
                <a:solidFill>
                  <a:srgbClr val="000000"/>
                </a:solidFill>
                <a:effectLst/>
                <a:latin typeface="HelveticaNeueLT Std"/>
                <a:ea typeface="Calibri" panose="020F0502020204030204" pitchFamily="34" charset="0"/>
                <a:cs typeface="HelveticaNeueLT Std"/>
              </a:rPr>
              <a:t> </a:t>
            </a:r>
            <a:endParaRPr lang="en-SI" sz="1800" dirty="0">
              <a:effectLst/>
              <a:latin typeface="HelveticaNeueLT Std"/>
              <a:ea typeface="Calibri" panose="020F0502020204030204" pitchFamily="34" charset="0"/>
              <a:cs typeface="Times New Roman" panose="02020603050405020304" pitchFamily="18" charset="0"/>
            </a:endParaRPr>
          </a:p>
          <a:p>
            <a:pPr algn="just"/>
            <a:r>
              <a:rPr lang="en-GB"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Founders</a:t>
            </a:r>
            <a:endParaRPr lang="en-SI" sz="1800" dirty="0">
              <a:effectLst/>
              <a:latin typeface="HelveticaNeueLT Std"/>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Marta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Klanjšek</a:t>
            </a:r>
            <a:r>
              <a:rPr lang="en-GB" sz="1800" dirty="0">
                <a:effectLst/>
                <a:latin typeface="Calibri" panose="020F0502020204030204" pitchFamily="34" charset="0"/>
                <a:ea typeface="Calibri" panose="020F0502020204030204" pitchFamily="34" charset="0"/>
                <a:cs typeface="Times New Roman" panose="02020603050405020304" pitchFamily="18" charset="0"/>
              </a:rPr>
              <a:t> Gunde (CEO) </a:t>
            </a:r>
            <a:endParaRPr lang="en-SI" sz="1800" dirty="0">
              <a:effectLst/>
              <a:latin typeface="HelveticaNeueLT Std"/>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Nadja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Železnik</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others</a:t>
            </a:r>
            <a:endParaRPr lang="en-SI" sz="1800" dirty="0">
              <a:effectLst/>
              <a:latin typeface="HelveticaNeueLT Std"/>
              <a:ea typeface="Calibri" panose="020F0502020204030204" pitchFamily="34" charset="0"/>
              <a:cs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 </a:t>
            </a:r>
            <a:endParaRPr lang="en-SI" sz="1800" dirty="0">
              <a:effectLst/>
              <a:latin typeface="Times New Roman" panose="02020603050405020304" pitchFamily="18" charset="0"/>
              <a:ea typeface="Times New Roman" panose="02020603050405020304" pitchFamily="18" charset="0"/>
            </a:endParaRPr>
          </a:p>
          <a:p>
            <a:pPr algn="just"/>
            <a:r>
              <a:rPr lang="en-GB"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Intellectual property</a:t>
            </a:r>
            <a:endParaRPr lang="en-SI" sz="1800" dirty="0">
              <a:effectLst/>
              <a:latin typeface="HelveticaNeueLT Std"/>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GB" sz="1800" dirty="0">
                <a:effectLst/>
                <a:latin typeface="Calibri" panose="020F0502020204030204" pitchFamily="34" charset="0"/>
                <a:ea typeface="Calibri" panose="020F0502020204030204" pitchFamily="34" charset="0"/>
              </a:rPr>
              <a:t>Licensing agreement for core technology </a:t>
            </a:r>
            <a:endParaRPr lang="en-SI" sz="1800" dirty="0">
              <a:effectLst/>
              <a:latin typeface="Times New Roman" panose="02020603050405020304" pitchFamily="18" charset="0"/>
              <a:ea typeface="Calibri" panose="020F0502020204030204" pitchFamily="34" charset="0"/>
            </a:endParaRPr>
          </a:p>
          <a:p>
            <a:pPr marL="342900" lvl="0" indent="-342900">
              <a:buFont typeface="Calibri" panose="020F0502020204030204" pitchFamily="34" charset="0"/>
              <a:buChar char="-"/>
            </a:pPr>
            <a:r>
              <a:rPr lang="en-GB" sz="1800" dirty="0">
                <a:effectLst/>
                <a:latin typeface="Calibri" panose="020F0502020204030204" pitchFamily="34" charset="0"/>
                <a:ea typeface="Calibri" panose="020F0502020204030204" pitchFamily="34" charset="0"/>
              </a:rPr>
              <a:t>International patent application filed (PCT) </a:t>
            </a:r>
            <a:endParaRPr lang="en-SI" sz="1800" dirty="0">
              <a:effectLst/>
              <a:latin typeface="Times New Roman" panose="02020603050405020304" pitchFamily="18" charset="0"/>
              <a:ea typeface="Calibri" panose="020F0502020204030204" pitchFamily="34" charset="0"/>
            </a:endParaRPr>
          </a:p>
          <a:p>
            <a:pPr marL="342900" lvl="0" indent="-342900">
              <a:buFont typeface="Calibri" panose="020F0502020204030204" pitchFamily="34" charset="0"/>
              <a:buChar char="-"/>
            </a:pPr>
            <a:r>
              <a:rPr lang="en-GB" sz="1800" dirty="0">
                <a:effectLst/>
                <a:latin typeface="Calibri" panose="020F0502020204030204" pitchFamily="34" charset="0"/>
                <a:ea typeface="Calibri" panose="020F0502020204030204" pitchFamily="34" charset="0"/>
              </a:rPr>
              <a:t>Trade secrets and know-how</a:t>
            </a:r>
            <a:endParaRPr lang="en-SI" sz="1800" dirty="0">
              <a:effectLst/>
              <a:latin typeface="Times New Roman" panose="02020603050405020304" pitchFamily="18" charset="0"/>
              <a:ea typeface="Calibri" panose="020F0502020204030204" pitchFamily="34" charset="0"/>
            </a:endParaRPr>
          </a:p>
          <a:p>
            <a:pPr marL="457200"/>
            <a:r>
              <a:rPr lang="en-GB" sz="1800" b="1" dirty="0">
                <a:solidFill>
                  <a:srgbClr val="000000"/>
                </a:solidFill>
                <a:effectLst/>
                <a:latin typeface="Calibri" panose="020F0502020204030204" pitchFamily="34" charset="0"/>
                <a:ea typeface="Times New Roman" panose="02020603050405020304" pitchFamily="18" charset="0"/>
              </a:rPr>
              <a:t> </a:t>
            </a:r>
            <a:endParaRPr lang="en-SI" sz="1800" dirty="0">
              <a:effectLst/>
              <a:latin typeface="Times New Roman" panose="02020603050405020304" pitchFamily="18" charset="0"/>
              <a:ea typeface="Times New Roman" panose="02020603050405020304" pitchFamily="18" charset="0"/>
            </a:endParaRPr>
          </a:p>
          <a:p>
            <a:pPr marL="457200"/>
            <a:r>
              <a:rPr lang="en-GB" sz="1800" b="1" dirty="0">
                <a:solidFill>
                  <a:srgbClr val="000000"/>
                </a:solidFill>
                <a:effectLst/>
                <a:latin typeface="Calibri" panose="020F0502020204030204" pitchFamily="34" charset="0"/>
                <a:ea typeface="Times New Roman" panose="02020603050405020304" pitchFamily="18" charset="0"/>
              </a:rPr>
              <a:t>Website</a:t>
            </a:r>
            <a:r>
              <a:rPr lang="en-GB" sz="1800" dirty="0">
                <a:solidFill>
                  <a:srgbClr val="000000"/>
                </a:solidFill>
                <a:effectLst/>
                <a:latin typeface="Calibri" panose="020F0502020204030204" pitchFamily="34" charset="0"/>
                <a:ea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hlinkClick r:id="rId3"/>
              </a:rPr>
              <a:t>www.mycol.si/</a:t>
            </a:r>
            <a:endParaRPr lang="en-SI" sz="1800" dirty="0">
              <a:effectLst/>
              <a:latin typeface="Times New Roman" panose="02020603050405020304" pitchFamily="18" charset="0"/>
              <a:ea typeface="Times New Roman" panose="02020603050405020304" pitchFamily="18" charset="0"/>
            </a:endParaRPr>
          </a:p>
          <a:p>
            <a:r>
              <a:rPr lang="en-GB"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sl-SI"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SI" sz="1800" dirty="0">
              <a:effectLst/>
              <a:latin typeface="HelveticaNeueLT Std"/>
              <a:ea typeface="Calibri" panose="020F0502020204030204" pitchFamily="34" charset="0"/>
              <a:cs typeface="Times New Roman" panose="02020603050405020304" pitchFamily="18" charset="0"/>
            </a:endParaRPr>
          </a:p>
          <a:p>
            <a:pPr algn="just"/>
            <a:r>
              <a:rPr lang="en-GB"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1" dirty="0">
                <a:effectLst/>
                <a:latin typeface="Calibri" panose="020F0502020204030204" pitchFamily="34" charset="0"/>
                <a:ea typeface="Times New Roman" panose="02020603050405020304" pitchFamily="18" charset="0"/>
              </a:rPr>
              <a:t>Product</a:t>
            </a:r>
            <a:endParaRPr lang="en-SI" sz="1800" dirty="0">
              <a:effectLst/>
              <a:latin typeface="Times New Roman" panose="02020603050405020304" pitchFamily="18" charset="0"/>
              <a:ea typeface="Times New Roman" panose="02020603050405020304" pitchFamily="18" charset="0"/>
            </a:endParaRPr>
          </a:p>
          <a:p>
            <a:pPr marL="457200" algn="just"/>
            <a:r>
              <a:rPr lang="en-GB" sz="1800" dirty="0">
                <a:effectLst/>
                <a:latin typeface="Calibri" panose="020F0502020204030204" pitchFamily="34" charset="0"/>
                <a:ea typeface="Times New Roman" panose="02020603050405020304" pitchFamily="18" charset="0"/>
              </a:rPr>
              <a:t>With certain products, it is very important to be able to tell whether they have exceeded their critical temperature. This applies, for example, to food in supply chains, where exceeding a specific critical temperature can result in permanent spoilage. Temperature control is also important in manufacturing activities, where correct heating affects the quality of products and protection against excessive energy consumption. Examples of this are found in the rubber industry (after vulcanisation), the automotive industry (thermal relaxation after welding plastic components) and the metal industry. Last but not least, it is important to monitor the overheating of specific components in electronic devices, where overheating can lead to breakdowns and damage to systems.</a:t>
            </a:r>
            <a:endParaRPr lang="en-SI" sz="1800" dirty="0">
              <a:effectLst/>
              <a:latin typeface="Times New Roman" panose="02020603050405020304" pitchFamily="18" charset="0"/>
              <a:ea typeface="Times New Roman" panose="02020603050405020304" pitchFamily="18" charset="0"/>
            </a:endParaRPr>
          </a:p>
          <a:p>
            <a:pPr marL="457200" algn="just"/>
            <a:r>
              <a:rPr lang="en-GB" sz="1800" dirty="0" err="1">
                <a:effectLst/>
                <a:latin typeface="Calibri" panose="020F0502020204030204" pitchFamily="34" charset="0"/>
                <a:ea typeface="Times New Roman" panose="02020603050405020304" pitchFamily="18" charset="0"/>
              </a:rPr>
              <a:t>MyCol</a:t>
            </a:r>
            <a:r>
              <a:rPr lang="en-GB" sz="1800" dirty="0">
                <a:effectLst/>
                <a:latin typeface="Calibri" panose="020F0502020204030204" pitchFamily="34" charset="0"/>
                <a:ea typeface="Times New Roman" panose="02020603050405020304" pitchFamily="18" charset="0"/>
              </a:rPr>
              <a:t> d.o.o. has developed a system for the visual control and registration of temperature changes in the form of smart stickers or printed labels. Applied to products, these enable the identification and visual representation of situations in which the temperature of the product exceeds a specific critical limit. They are based on the use of an innovative ink that changes colour when a specific temperature threshold is exceeded and retains the new colour even after the temperature drops. The changes of colour are visible to the naked eye and can also be detected by camera, thus allowing the possibility of automatic control. </a:t>
            </a:r>
            <a:endParaRPr lang="en-SI" sz="1800" dirty="0">
              <a:effectLst/>
              <a:latin typeface="Times New Roman" panose="02020603050405020304" pitchFamily="18" charset="0"/>
              <a:ea typeface="Times New Roman" panose="02020603050405020304" pitchFamily="18" charset="0"/>
            </a:endParaRPr>
          </a:p>
          <a:p>
            <a:pPr marL="457200" algn="just"/>
            <a:r>
              <a:rPr lang="en-GB" sz="1800" dirty="0">
                <a:effectLst/>
                <a:latin typeface="Calibri" panose="020F0502020204030204" pitchFamily="34" charset="0"/>
                <a:ea typeface="Times New Roman" panose="02020603050405020304" pitchFamily="18" charset="0"/>
              </a:rPr>
              <a:t>Through its products on the market, the company aims to significantly reduce the impact of industrial processes on the environment and encourage a more sustainable world. It has also obtained independent proof that its stickers can be recycled together with packaging. With the help of a voucher from the Slovene Enterprise Fund, it has successfully completed a life-cycle assessment (LCA).</a:t>
            </a:r>
            <a:endParaRPr lang="en-SI" sz="1800" dirty="0">
              <a:effectLst/>
              <a:latin typeface="Times New Roman" panose="02020603050405020304" pitchFamily="18" charset="0"/>
              <a:ea typeface="Times New Roman" panose="02020603050405020304" pitchFamily="18" charset="0"/>
            </a:endParaRPr>
          </a:p>
          <a:p>
            <a:pPr marL="457200" algn="just"/>
            <a:r>
              <a:rPr lang="en-GB" sz="1800" dirty="0" err="1">
                <a:effectLst/>
                <a:latin typeface="Calibri" panose="020F0502020204030204" pitchFamily="34" charset="0"/>
                <a:ea typeface="Times New Roman" panose="02020603050405020304" pitchFamily="18" charset="0"/>
              </a:rPr>
              <a:t>MyCol</a:t>
            </a:r>
            <a:r>
              <a:rPr lang="en-GB" sz="1800" dirty="0">
                <a:effectLst/>
                <a:latin typeface="Calibri" panose="020F0502020204030204" pitchFamily="34" charset="0"/>
                <a:ea typeface="Times New Roman" panose="02020603050405020304" pitchFamily="18" charset="0"/>
              </a:rPr>
              <a:t> d.o.o. was founded in 2017 by a team of highly qualified women. The company is registered in Slovenia. In 2019 it was awarded an SME Instrument Phase 1 grant totalling €70,000 to develop its products. In 2020 it obtained a Eureka </a:t>
            </a:r>
            <a:r>
              <a:rPr lang="en-GB" sz="1800" dirty="0" err="1">
                <a:effectLst/>
                <a:latin typeface="Calibri" panose="020F0502020204030204" pitchFamily="34" charset="0"/>
                <a:ea typeface="Times New Roman" panose="02020603050405020304" pitchFamily="18" charset="0"/>
              </a:rPr>
              <a:t>Eurostars</a:t>
            </a:r>
            <a:r>
              <a:rPr lang="en-GB" sz="1800" dirty="0">
                <a:effectLst/>
                <a:latin typeface="Calibri" panose="020F0502020204030204" pitchFamily="34" charset="0"/>
                <a:ea typeface="Times New Roman" panose="02020603050405020304" pitchFamily="18" charset="0"/>
              </a:rPr>
              <a:t> grant of €233,328 for its development project, while in 2021 it obtained additional support under the EU’s research and innovation programme Horizon 2020 (EIC Accelerator) in a total amount of €1,540,000. </a:t>
            </a:r>
            <a:endParaRPr lang="en-SI" sz="1800" dirty="0">
              <a:effectLst/>
              <a:latin typeface="Times New Roman" panose="02020603050405020304" pitchFamily="18" charset="0"/>
              <a:ea typeface="Times New Roman" panose="02020603050405020304" pitchFamily="18" charset="0"/>
            </a:endParaRPr>
          </a:p>
          <a:p>
            <a:pPr marL="457200" algn="just"/>
            <a:r>
              <a:rPr lang="sl-SI" sz="1800" dirty="0">
                <a:effectLst/>
                <a:latin typeface="Calibri" panose="020F0502020204030204" pitchFamily="34" charset="0"/>
                <a:ea typeface="Times New Roman" panose="02020603050405020304" pitchFamily="18" charset="0"/>
              </a:rPr>
              <a:t> </a:t>
            </a:r>
            <a:endParaRPr lang="en-SI" sz="1800" dirty="0">
              <a:effectLst/>
              <a:latin typeface="Times New Roman" panose="02020603050405020304" pitchFamily="18" charset="0"/>
              <a:ea typeface="Times New Roman" panose="02020603050405020304" pitchFamily="18" charset="0"/>
            </a:endParaRPr>
          </a:p>
          <a:p>
            <a:r>
              <a:rPr lang="en-GB" sz="1800" b="1" dirty="0">
                <a:effectLst/>
                <a:latin typeface="Calibri" panose="020F0502020204030204" pitchFamily="34" charset="0"/>
                <a:ea typeface="Times New Roman" panose="02020603050405020304" pitchFamily="18" charset="0"/>
              </a:rPr>
              <a:t>Intellectual property </a:t>
            </a:r>
            <a:endParaRPr lang="en-SI" sz="1800" dirty="0">
              <a:effectLst/>
              <a:latin typeface="Times New Roman" panose="02020603050405020304" pitchFamily="18" charset="0"/>
              <a:ea typeface="Times New Roman" panose="02020603050405020304" pitchFamily="18" charset="0"/>
            </a:endParaRPr>
          </a:p>
          <a:p>
            <a:pPr marL="457200" algn="just"/>
            <a:r>
              <a:rPr lang="en-GB" sz="1800" dirty="0" err="1">
                <a:effectLst/>
                <a:latin typeface="Calibri" panose="020F0502020204030204" pitchFamily="34" charset="0"/>
                <a:ea typeface="Times New Roman" panose="02020603050405020304" pitchFamily="18" charset="0"/>
              </a:rPr>
              <a:t>MyCol’s</a:t>
            </a:r>
            <a:r>
              <a:rPr lang="en-GB" sz="1800" dirty="0">
                <a:effectLst/>
                <a:latin typeface="Calibri" panose="020F0502020204030204" pitchFamily="34" charset="0"/>
                <a:ea typeface="Times New Roman" panose="02020603050405020304" pitchFamily="18" charset="0"/>
              </a:rPr>
              <a:t> solution originates from research into smart chromogenic materials carried out at the National Institute of Chemistry in Ljubljana, one of the world’s leading institutions in this field. The company was founded as a spin-out of the Institute, with which it has signed the appropriate licensing agreement for the use of core know-how. </a:t>
            </a:r>
            <a:endParaRPr lang="en-SI"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The company is well aware of the importance of intellectual property and manages it diligently. Intellectual property is not only important for obtaining investment, it is the key to the successful sale of solutions of this type. Customers (manufacturing companies) expect products to have patents, proving that they genuinely represent a unique technology. Patent protection also serves as evidence of the reliability of the solution.  </a:t>
            </a:r>
            <a:endParaRPr lang="en-SI"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An international PCT patent application filed with the Slovenian Intellectual Property Office (URSIL) in October 2022 covered protection of the formulation and manner of use of new inks. In addition to the patent application, the company is also considering trade mark registration and is therefore planning to apply for financial support from the SME Fund implemented by the European Union Intellectual Property Office (EUIPO).   The company is also actively protecting its extensive trade secrets and know-how by signing non-disclosure agreements or inserting non-disclosure clauses into its employment contracts.</a:t>
            </a:r>
            <a:endParaRPr lang="en-SI"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As company co-founder and CEO Dr Marta </a:t>
            </a:r>
            <a:r>
              <a:rPr lang="en-GB" sz="1800" dirty="0" err="1">
                <a:effectLst/>
                <a:latin typeface="Calibri" panose="020F0502020204030204" pitchFamily="34" charset="0"/>
                <a:ea typeface="Times New Roman" panose="02020603050405020304" pitchFamily="18" charset="0"/>
              </a:rPr>
              <a:t>Klanjšek</a:t>
            </a:r>
            <a:r>
              <a:rPr lang="en-GB" sz="1800" dirty="0">
                <a:effectLst/>
                <a:latin typeface="Calibri" panose="020F0502020204030204" pitchFamily="34" charset="0"/>
                <a:ea typeface="Times New Roman" panose="02020603050405020304" pitchFamily="18" charset="0"/>
              </a:rPr>
              <a:t> Gunde explains: “</a:t>
            </a:r>
            <a:r>
              <a:rPr lang="en-GB" sz="1800" i="1" dirty="0">
                <a:effectLst/>
                <a:latin typeface="Calibri" panose="020F0502020204030204" pitchFamily="34" charset="0"/>
                <a:ea typeface="Times New Roman" panose="02020603050405020304" pitchFamily="18" charset="0"/>
              </a:rPr>
              <a:t>At </a:t>
            </a:r>
            <a:r>
              <a:rPr lang="en-GB" sz="1800" i="1" dirty="0" err="1">
                <a:effectLst/>
                <a:latin typeface="Calibri" panose="020F0502020204030204" pitchFamily="34" charset="0"/>
                <a:ea typeface="Times New Roman" panose="02020603050405020304" pitchFamily="18" charset="0"/>
              </a:rPr>
              <a:t>MyCol</a:t>
            </a:r>
            <a:r>
              <a:rPr lang="en-GB" sz="1800" i="1" dirty="0">
                <a:effectLst/>
                <a:latin typeface="Calibri" panose="020F0502020204030204" pitchFamily="34" charset="0"/>
                <a:ea typeface="Times New Roman" panose="02020603050405020304" pitchFamily="18" charset="0"/>
              </a:rPr>
              <a:t> we are extremely aware of the importance of protecting intellectual property, since it is the key to our success in the market.  We are also aware of the need for further patent protection of additional technological solutions and the expansion of the protection of our products in the future. Unfortunately we are currently facing the challenge of a lack of funds – although more funding will become available once the company has managed to secure more investment or begins generating higher revenues in the market. Some help in this regard has already come in the shape of a voucher from the Slovene Enterprise Fund. In the future we are also counting on a grant from the SME Fund implemented by the EUIPO</a:t>
            </a:r>
            <a:r>
              <a:rPr lang="en-GB" sz="1800" dirty="0">
                <a:effectLst/>
                <a:latin typeface="Calibri" panose="020F0502020204030204" pitchFamily="34" charset="0"/>
                <a:ea typeface="Times New Roman" panose="02020603050405020304" pitchFamily="18" charset="0"/>
              </a:rPr>
              <a:t>.”</a:t>
            </a:r>
            <a:endParaRPr lang="en-SI" sz="1800" dirty="0">
              <a:effectLst/>
              <a:latin typeface="Times New Roman" panose="02020603050405020304" pitchFamily="18" charset="0"/>
              <a:ea typeface="Times New Roman" panose="02020603050405020304" pitchFamily="18" charset="0"/>
            </a:endParaRPr>
          </a:p>
          <a:p>
            <a:r>
              <a:rPr lang="sl-SI" sz="1800" dirty="0">
                <a:effectLst/>
                <a:latin typeface="Calibri" panose="020F0502020204030204" pitchFamily="34" charset="0"/>
                <a:ea typeface="Times New Roman" panose="02020603050405020304" pitchFamily="18" charset="0"/>
              </a:rPr>
              <a:t> </a:t>
            </a:r>
            <a:endParaRPr lang="en-SI" sz="1800" dirty="0">
              <a:effectLst/>
              <a:latin typeface="Times New Roman" panose="02020603050405020304" pitchFamily="18" charset="0"/>
              <a:ea typeface="Times New Roman" panose="02020603050405020304" pitchFamily="18" charset="0"/>
            </a:endParaRPr>
          </a:p>
          <a:p>
            <a:r>
              <a:rPr lang="sl-SI" sz="1800" dirty="0">
                <a:effectLst/>
                <a:latin typeface="Calibri" panose="020F0502020204030204" pitchFamily="34" charset="0"/>
                <a:ea typeface="Times New Roman" panose="02020603050405020304" pitchFamily="18" charset="0"/>
              </a:rPr>
              <a:t> </a:t>
            </a:r>
            <a:endParaRPr lang="en-SI" sz="1800" dirty="0">
              <a:effectLst/>
              <a:latin typeface="Times New Roman" panose="02020603050405020304" pitchFamily="18" charset="0"/>
              <a:ea typeface="Times New Roman" panose="02020603050405020304" pitchFamily="18" charset="0"/>
            </a:endParaRPr>
          </a:p>
          <a:p>
            <a:r>
              <a:rPr lang="sl-SI" sz="1800" dirty="0">
                <a:effectLst/>
                <a:latin typeface="Calibri" panose="020F0502020204030204" pitchFamily="34" charset="0"/>
                <a:ea typeface="Times New Roman" panose="02020603050405020304" pitchFamily="18" charset="0"/>
              </a:rPr>
              <a:t> </a:t>
            </a:r>
            <a:endParaRPr lang="en-SI" sz="1800" dirty="0">
              <a:effectLst/>
              <a:latin typeface="Times New Roman" panose="02020603050405020304" pitchFamily="18" charset="0"/>
              <a:ea typeface="Times New Roman" panose="02020603050405020304" pitchFamily="18" charset="0"/>
            </a:endParaRPr>
          </a:p>
          <a:p>
            <a:r>
              <a:rPr lang="en-GB" sz="1800" b="1" dirty="0">
                <a:effectLst/>
                <a:latin typeface="Calibri" panose="020F0502020204030204" pitchFamily="34" charset="0"/>
                <a:ea typeface="Times New Roman" panose="02020603050405020304" pitchFamily="18" charset="0"/>
              </a:rPr>
              <a:t>Awards and accolades</a:t>
            </a:r>
            <a:endParaRPr lang="en-SI" sz="1800" dirty="0">
              <a:effectLst/>
              <a:latin typeface="Times New Roman" panose="02020603050405020304" pitchFamily="18" charset="0"/>
              <a:ea typeface="Times New Roman" panose="02020603050405020304" pitchFamily="18" charset="0"/>
            </a:endParaRPr>
          </a:p>
          <a:p>
            <a:pPr marL="457200" algn="just"/>
            <a:r>
              <a:rPr lang="en-GB" sz="1800" dirty="0">
                <a:effectLst/>
                <a:latin typeface="Calibri" panose="020F0502020204030204" pitchFamily="34" charset="0"/>
                <a:ea typeface="Times New Roman" panose="02020603050405020304" pitchFamily="18" charset="0"/>
              </a:rPr>
              <a:t>In 2021 top researcher Dr Marta </a:t>
            </a:r>
            <a:r>
              <a:rPr lang="en-GB" sz="1800" dirty="0" err="1">
                <a:effectLst/>
                <a:latin typeface="Calibri" panose="020F0502020204030204" pitchFamily="34" charset="0"/>
                <a:ea typeface="Times New Roman" panose="02020603050405020304" pitchFamily="18" charset="0"/>
              </a:rPr>
              <a:t>Klanjšek</a:t>
            </a:r>
            <a:r>
              <a:rPr lang="en-GB" sz="1800" dirty="0">
                <a:effectLst/>
                <a:latin typeface="Calibri" panose="020F0502020204030204" pitchFamily="34" charset="0"/>
                <a:ea typeface="Times New Roman" panose="02020603050405020304" pitchFamily="18" charset="0"/>
              </a:rPr>
              <a:t> Gunde, co-founder and CEO of </a:t>
            </a:r>
            <a:r>
              <a:rPr lang="en-GB" sz="1800" dirty="0" err="1">
                <a:effectLst/>
                <a:latin typeface="Calibri" panose="020F0502020204030204" pitchFamily="34" charset="0"/>
                <a:ea typeface="Times New Roman" panose="02020603050405020304" pitchFamily="18" charset="0"/>
              </a:rPr>
              <a:t>MyCol</a:t>
            </a:r>
            <a:r>
              <a:rPr lang="en-GB" sz="1800" dirty="0">
                <a:effectLst/>
                <a:latin typeface="Calibri" panose="020F0502020204030204" pitchFamily="34" charset="0"/>
                <a:ea typeface="Times New Roman" panose="02020603050405020304" pitchFamily="18" charset="0"/>
              </a:rPr>
              <a:t> d.o.o., received the WIPO Medal for Inventors, a prestigious accolade that is awarded to researchers at public research organisations in Slovenia who contribute, through patent-protected inventions, to the development and prosperity of the Slovenian economy and Slovenian society. Innovation intelligence company </a:t>
            </a:r>
            <a:r>
              <a:rPr lang="en-GB" sz="1800" dirty="0" err="1">
                <a:effectLst/>
                <a:latin typeface="Calibri" panose="020F0502020204030204" pitchFamily="34" charset="0"/>
                <a:ea typeface="Times New Roman" panose="02020603050405020304" pitchFamily="18" charset="0"/>
              </a:rPr>
              <a:t>StartUs</a:t>
            </a:r>
            <a:r>
              <a:rPr lang="en-GB" sz="1800" dirty="0">
                <a:effectLst/>
                <a:latin typeface="Calibri" panose="020F0502020204030204" pitchFamily="34" charset="0"/>
                <a:ea typeface="Times New Roman" panose="02020603050405020304" pitchFamily="18" charset="0"/>
              </a:rPr>
              <a:t> Insights has identified </a:t>
            </a:r>
            <a:r>
              <a:rPr lang="en-GB" sz="1800" dirty="0" err="1">
                <a:effectLst/>
                <a:latin typeface="Calibri" panose="020F0502020204030204" pitchFamily="34" charset="0"/>
                <a:ea typeface="Times New Roman" panose="02020603050405020304" pitchFamily="18" charset="0"/>
              </a:rPr>
              <a:t>MyCol’s</a:t>
            </a:r>
            <a:r>
              <a:rPr lang="en-GB" sz="1800" dirty="0">
                <a:effectLst/>
                <a:latin typeface="Calibri" panose="020F0502020204030204" pitchFamily="34" charset="0"/>
                <a:ea typeface="Times New Roman" panose="02020603050405020304" pitchFamily="18" charset="0"/>
              </a:rPr>
              <a:t> solution as one of the world’s top five smart label solutions impacting food businesses because it enables control of the storage and transport of temperature-sensitive products and in this way helps reduce waste caused by temperature control errors.</a:t>
            </a:r>
            <a:endParaRPr lang="en-SI"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SI" dirty="0"/>
          </a:p>
        </p:txBody>
      </p:sp>
      <p:sp>
        <p:nvSpPr>
          <p:cNvPr id="4" name="Slide Number Placeholder 3">
            <a:extLst>
              <a:ext uri="{FF2B5EF4-FFF2-40B4-BE49-F238E27FC236}">
                <a16:creationId xmlns:a16="http://schemas.microsoft.com/office/drawing/2014/main" id="{EEE2A804-6C85-2B33-86D7-40F8DC34271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A9CB1-AA6A-2345-8D68-A30957CBFB77}"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24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D5E3A-797A-DDEC-6F43-6861995851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BFFD4A-5779-6F89-BC99-209D75C6FF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95414C-241F-512A-853F-262852C450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effectLst/>
                <a:latin typeface="Calibri" panose="020F0502020204030204" pitchFamily="34" charset="0"/>
                <a:ea typeface="Times New Roman" panose="02020603050405020304" pitchFamily="18" charset="0"/>
              </a:rPr>
              <a:t>Kickstarterju</a:t>
            </a:r>
            <a:r>
              <a:rPr lang="en-GB" sz="1800" dirty="0">
                <a:effectLst/>
                <a:latin typeface="Calibri" panose="020F0502020204030204" pitchFamily="34" charset="0"/>
                <a:ea typeface="Times New Roman" panose="02020603050405020304" pitchFamily="18" charset="0"/>
              </a:rPr>
              <a:t> </a:t>
            </a:r>
            <a:r>
              <a:rPr lang="sl-SI" sz="1800" dirty="0">
                <a:effectLst/>
                <a:latin typeface="Calibri" panose="020F0502020204030204" pitchFamily="34" charset="0"/>
                <a:ea typeface="Times New Roman" panose="02020603050405020304" pitchFamily="18" charset="0"/>
              </a:rPr>
              <a:t>u</a:t>
            </a:r>
            <a:r>
              <a:rPr lang="en-GB" sz="1800" dirty="0" err="1">
                <a:effectLst/>
                <a:latin typeface="Calibri" panose="020F0502020204030204" pitchFamily="34" charset="0"/>
                <a:ea typeface="Times New Roman" panose="02020603050405020304" pitchFamily="18" charset="0"/>
              </a:rPr>
              <a:t>spešno</a:t>
            </a:r>
            <a:r>
              <a:rPr lang="en-GB" sz="1800" dirty="0">
                <a:effectLst/>
                <a:latin typeface="Calibri" panose="020F0502020204030204" pitchFamily="34" charset="0"/>
                <a:ea typeface="Times New Roman" panose="02020603050405020304" pitchFamily="18" charset="0"/>
              </a:rPr>
              <a:t> </a:t>
            </a:r>
            <a:r>
              <a:rPr lang="en-GB" sz="1800" dirty="0" err="1">
                <a:effectLst/>
                <a:latin typeface="Calibri" panose="020F0502020204030204" pitchFamily="34" charset="0"/>
                <a:ea typeface="Times New Roman" panose="02020603050405020304" pitchFamily="18" charset="0"/>
              </a:rPr>
              <a:t>zbrali</a:t>
            </a:r>
            <a:r>
              <a:rPr lang="en-GB" sz="1800" dirty="0">
                <a:effectLst/>
                <a:latin typeface="Calibri" panose="020F0502020204030204" pitchFamily="34" charset="0"/>
                <a:ea typeface="Times New Roman" panose="02020603050405020304" pitchFamily="18" charset="0"/>
              </a:rPr>
              <a:t> </a:t>
            </a:r>
            <a:r>
              <a:rPr lang="en-GB" sz="1800" dirty="0" err="1">
                <a:effectLst/>
                <a:latin typeface="Calibri" panose="020F0502020204030204" pitchFamily="34" charset="0"/>
                <a:ea typeface="Times New Roman" panose="02020603050405020304" pitchFamily="18" charset="0"/>
              </a:rPr>
              <a:t>skupaj</a:t>
            </a:r>
            <a:r>
              <a:rPr lang="en-GB" sz="1800" dirty="0">
                <a:effectLst/>
                <a:latin typeface="Calibri" panose="020F0502020204030204" pitchFamily="34" charset="0"/>
                <a:ea typeface="Times New Roman" panose="02020603050405020304" pitchFamily="18" charset="0"/>
              </a:rPr>
              <a:t> 4,19 </a:t>
            </a:r>
            <a:r>
              <a:rPr lang="en-GB" sz="1800" dirty="0" err="1">
                <a:effectLst/>
                <a:latin typeface="Calibri" panose="020F0502020204030204" pitchFamily="34" charset="0"/>
                <a:ea typeface="Times New Roman" panose="02020603050405020304" pitchFamily="18" charset="0"/>
              </a:rPr>
              <a:t>milijona</a:t>
            </a:r>
            <a:r>
              <a:rPr lang="en-GB" sz="1800" dirty="0">
                <a:effectLst/>
                <a:latin typeface="Calibri" panose="020F0502020204030204" pitchFamily="34" charset="0"/>
                <a:ea typeface="Times New Roman" panose="02020603050405020304" pitchFamily="18" charset="0"/>
              </a:rPr>
              <a:t> EUR, </a:t>
            </a:r>
            <a:r>
              <a:rPr lang="sl-SI" sz="1800" dirty="0">
                <a:effectLst/>
                <a:latin typeface="Calibri" panose="020F0502020204030204" pitchFamily="34" charset="0"/>
                <a:ea typeface="Times New Roman" panose="02020603050405020304" pitchFamily="18" charset="0"/>
              </a:rPr>
              <a:t>s čimer so postali slovenski rekorder na tej platformi za množično financiranje</a:t>
            </a:r>
            <a:r>
              <a:rPr lang="en-GB" sz="1800" dirty="0">
                <a:effectLst/>
                <a:latin typeface="Calibri" panose="020F0502020204030204" pitchFamily="34" charset="0"/>
                <a:ea typeface="Times New Roman" panose="02020603050405020304" pitchFamily="18" charset="0"/>
              </a:rPr>
              <a:t>. Poleg </a:t>
            </a:r>
            <a:r>
              <a:rPr lang="sl-SI" sz="1800" dirty="0">
                <a:effectLst/>
                <a:latin typeface="Calibri" panose="020F0502020204030204" pitchFamily="34" charset="0"/>
                <a:ea typeface="Times New Roman" panose="02020603050405020304" pitchFamily="18" charset="0"/>
              </a:rPr>
              <a:t>so</a:t>
            </a:r>
            <a:r>
              <a:rPr lang="en-GB" sz="1800" dirty="0">
                <a:effectLst/>
                <a:latin typeface="Calibri" panose="020F0502020204030204" pitchFamily="34" charset="0"/>
                <a:ea typeface="Times New Roman" panose="02020603050405020304" pitchFamily="18" charset="0"/>
              </a:rPr>
              <a:t> </a:t>
            </a:r>
            <a:r>
              <a:rPr lang="en-GB" sz="1800" dirty="0" err="1">
                <a:effectLst/>
                <a:latin typeface="Calibri" panose="020F0502020204030204" pitchFamily="34" charset="0"/>
                <a:ea typeface="Times New Roman" panose="02020603050405020304" pitchFamily="18" charset="0"/>
              </a:rPr>
              <a:t>pridobil</a:t>
            </a:r>
            <a:r>
              <a:rPr lang="en-GB" sz="1800" dirty="0">
                <a:effectLst/>
                <a:latin typeface="Calibri" panose="020F0502020204030204" pitchFamily="34" charset="0"/>
                <a:ea typeface="Times New Roman" panose="02020603050405020304" pitchFamily="18" charset="0"/>
              </a:rPr>
              <a:t> </a:t>
            </a:r>
            <a:r>
              <a:rPr lang="sl-SI" sz="1800" dirty="0">
                <a:effectLst/>
                <a:latin typeface="Calibri" panose="020F0502020204030204" pitchFamily="34" charset="0"/>
                <a:ea typeface="Times New Roman" panose="02020603050405020304" pitchFamily="18" charset="0"/>
              </a:rPr>
              <a:t>še dodantih </a:t>
            </a:r>
            <a:r>
              <a:rPr lang="en-GB" sz="1800" dirty="0">
                <a:effectLst/>
                <a:latin typeface="Calibri" panose="020F0502020204030204" pitchFamily="34" charset="0"/>
                <a:ea typeface="Times New Roman" panose="02020603050405020304" pitchFamily="18" charset="0"/>
              </a:rPr>
              <a:t>8,5 </a:t>
            </a:r>
            <a:r>
              <a:rPr lang="en-GB" sz="1800" dirty="0" err="1">
                <a:effectLst/>
                <a:latin typeface="Calibri" panose="020F0502020204030204" pitchFamily="34" charset="0"/>
                <a:ea typeface="Times New Roman" panose="02020603050405020304" pitchFamily="18" charset="0"/>
              </a:rPr>
              <a:t>milijona</a:t>
            </a:r>
            <a:r>
              <a:rPr lang="en-GB" sz="1800" dirty="0">
                <a:effectLst/>
                <a:latin typeface="Calibri" panose="020F0502020204030204" pitchFamily="34" charset="0"/>
                <a:ea typeface="Times New Roman" panose="02020603050405020304" pitchFamily="18" charset="0"/>
              </a:rPr>
              <a:t> USD </a:t>
            </a:r>
            <a:r>
              <a:rPr lang="en-GB" sz="1800" dirty="0" err="1">
                <a:effectLst/>
                <a:latin typeface="Calibri" panose="020F0502020204030204" pitchFamily="34" charset="0"/>
                <a:ea typeface="Times New Roman" panose="02020603050405020304" pitchFamily="18" charset="0"/>
              </a:rPr>
              <a:t>semenskega</a:t>
            </a:r>
            <a:r>
              <a:rPr lang="en-GB" sz="1800" dirty="0">
                <a:effectLst/>
                <a:latin typeface="Calibri" panose="020F0502020204030204" pitchFamily="34" charset="0"/>
                <a:ea typeface="Times New Roman" panose="02020603050405020304" pitchFamily="18" charset="0"/>
              </a:rPr>
              <a:t> </a:t>
            </a:r>
            <a:r>
              <a:rPr lang="sl-SI" sz="1800" dirty="0">
                <a:effectLst/>
                <a:latin typeface="Calibri" panose="020F0502020204030204" pitchFamily="34" charset="0"/>
                <a:ea typeface="Times New Roman" panose="02020603050405020304" pitchFamily="18" charset="0"/>
              </a:rPr>
              <a:t>kapitala zasebnih investitorjev</a:t>
            </a:r>
            <a:r>
              <a:rPr lang="en-GB" sz="1800" dirty="0">
                <a:effectLst/>
                <a:latin typeface="Calibri" panose="020F0502020204030204" pitchFamily="34" charset="0"/>
                <a:ea typeface="Times New Roman" panose="02020603050405020304" pitchFamily="18" charset="0"/>
              </a:rPr>
              <a:t>, </a:t>
            </a:r>
            <a:r>
              <a:rPr lang="en-GB" sz="1800" dirty="0" err="1">
                <a:effectLst/>
                <a:latin typeface="Calibri" panose="020F0502020204030204" pitchFamily="34" charset="0"/>
                <a:ea typeface="Times New Roman" panose="02020603050405020304" pitchFamily="18" charset="0"/>
              </a:rPr>
              <a:t>kar</a:t>
            </a:r>
            <a:r>
              <a:rPr lang="en-GB" sz="1800" dirty="0">
                <a:effectLst/>
                <a:latin typeface="Calibri" panose="020F0502020204030204" pitchFamily="34" charset="0"/>
                <a:ea typeface="Times New Roman" panose="02020603050405020304" pitchFamily="18" charset="0"/>
              </a:rPr>
              <a:t> </a:t>
            </a:r>
            <a:r>
              <a:rPr lang="en-GB" sz="1800" dirty="0" err="1">
                <a:effectLst/>
                <a:latin typeface="Calibri" panose="020F0502020204030204" pitchFamily="34" charset="0"/>
                <a:ea typeface="Times New Roman" panose="02020603050405020304" pitchFamily="18" charset="0"/>
              </a:rPr>
              <a:t>priča</a:t>
            </a:r>
            <a:r>
              <a:rPr lang="en-GB" sz="1800" dirty="0">
                <a:effectLst/>
                <a:latin typeface="Calibri" panose="020F0502020204030204" pitchFamily="34" charset="0"/>
                <a:ea typeface="Times New Roman" panose="02020603050405020304" pitchFamily="18" charset="0"/>
              </a:rPr>
              <a:t> o </a:t>
            </a:r>
            <a:r>
              <a:rPr lang="en-GB" sz="1800" dirty="0" err="1">
                <a:effectLst/>
                <a:latin typeface="Calibri" panose="020F0502020204030204" pitchFamily="34" charset="0"/>
                <a:ea typeface="Times New Roman" panose="02020603050405020304" pitchFamily="18" charset="0"/>
              </a:rPr>
              <a:t>njihov</a:t>
            </a:r>
            <a:r>
              <a:rPr lang="sl-SI" sz="1800" dirty="0">
                <a:effectLst/>
                <a:latin typeface="Calibri" panose="020F0502020204030204" pitchFamily="34" charset="0"/>
                <a:ea typeface="Times New Roman" panose="02020603050405020304" pitchFamily="18" charset="0"/>
              </a:rPr>
              <a:t>em izjemnem potencialu za</a:t>
            </a:r>
            <a:r>
              <a:rPr lang="en-GB" sz="1800" dirty="0">
                <a:effectLst/>
                <a:latin typeface="Calibri" panose="020F0502020204030204" pitchFamily="34" charset="0"/>
                <a:ea typeface="Times New Roman" panose="02020603050405020304" pitchFamily="18" charset="0"/>
              </a:rPr>
              <a:t> </a:t>
            </a:r>
            <a:r>
              <a:rPr lang="en-GB" sz="1800" dirty="0" err="1">
                <a:effectLst/>
                <a:latin typeface="Calibri" panose="020F0502020204030204" pitchFamily="34" charset="0"/>
                <a:ea typeface="Times New Roman" panose="02020603050405020304" pitchFamily="18" charset="0"/>
              </a:rPr>
              <a:t>rast</a:t>
            </a:r>
            <a:r>
              <a:rPr lang="en-GB" sz="1800" dirty="0">
                <a:effectLst/>
                <a:latin typeface="Calibri" panose="020F0502020204030204" pitchFamily="34" charset="0"/>
                <a:ea typeface="Times New Roman" panose="02020603050405020304" pitchFamily="18" charset="0"/>
              </a:rPr>
              <a:t> in </a:t>
            </a:r>
            <a:r>
              <a:rPr lang="en-GB" sz="1800" dirty="0" err="1">
                <a:effectLst/>
                <a:latin typeface="Calibri" panose="020F0502020204030204" pitchFamily="34" charset="0"/>
                <a:ea typeface="Times New Roman" panose="02020603050405020304" pitchFamily="18" charset="0"/>
              </a:rPr>
              <a:t>uspeh</a:t>
            </a:r>
            <a:r>
              <a:rPr lang="en-GB" sz="1800" dirty="0">
                <a:effectLst/>
                <a:latin typeface="Calibri" panose="020F0502020204030204" pitchFamily="34" charset="0"/>
                <a:ea typeface="Times New Roman" panose="02020603050405020304" pitchFamily="18" charset="0"/>
              </a:rPr>
              <a:t>.</a:t>
            </a:r>
            <a:r>
              <a:rPr lang="en-SI" dirty="0">
                <a:effectLst/>
              </a:rPr>
              <a:t> </a:t>
            </a:r>
            <a:endParaRPr lang="en-SI" dirty="0"/>
          </a:p>
        </p:txBody>
      </p:sp>
      <p:sp>
        <p:nvSpPr>
          <p:cNvPr id="4" name="Slide Number Placeholder 3">
            <a:extLst>
              <a:ext uri="{FF2B5EF4-FFF2-40B4-BE49-F238E27FC236}">
                <a16:creationId xmlns:a16="http://schemas.microsoft.com/office/drawing/2014/main" id="{4F73EDF3-0123-985D-C6AF-7EDDFBE1B3B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A9CB1-AA6A-2345-8D68-A30957CBFB77}"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5803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6D70D-0006-A4FD-94F6-AC65962B33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FDF0A6-86FB-976E-E0AA-5AB8C0C318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A70A4A-CBB7-2FA6-671E-AFEE5979FE1B}"/>
              </a:ext>
            </a:extLst>
          </p:cNvPr>
          <p:cNvSpPr>
            <a:spLocks noGrp="1"/>
          </p:cNvSpPr>
          <p:nvPr>
            <p:ph type="body" idx="1"/>
          </p:nvPr>
        </p:nvSpPr>
        <p:spPr/>
        <p:txBody>
          <a:bodyPr/>
          <a:lstStyle/>
          <a:p>
            <a:endParaRPr lang="en-SI" dirty="0"/>
          </a:p>
        </p:txBody>
      </p:sp>
      <p:sp>
        <p:nvSpPr>
          <p:cNvPr id="4" name="Slide Number Placeholder 3">
            <a:extLst>
              <a:ext uri="{FF2B5EF4-FFF2-40B4-BE49-F238E27FC236}">
                <a16:creationId xmlns:a16="http://schemas.microsoft.com/office/drawing/2014/main" id="{5A613D51-521B-1608-EEAA-0784290C61E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A9CB1-AA6A-2345-8D68-A30957CBFB77}"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6153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37A9CB1-AA6A-2345-8D68-A30957CBFB77}" type="slidenum">
              <a:rPr lang="en-SI" smtClean="0"/>
              <a:t>2</a:t>
            </a:fld>
            <a:endParaRPr lang="en-SI"/>
          </a:p>
        </p:txBody>
      </p:sp>
    </p:spTree>
    <p:extLst>
      <p:ext uri="{BB962C8B-B14F-4D97-AF65-F5344CB8AC3E}">
        <p14:creationId xmlns:p14="http://schemas.microsoft.com/office/powerpoint/2010/main" val="7268604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I" sz="1800" b="0" dirty="0">
                <a:effectLst/>
                <a:latin typeface="Times New Roman" panose="02020603050405020304" pitchFamily="18" charset="0"/>
                <a:ea typeface="Times New Roman" panose="02020603050405020304" pitchFamily="18" charset="0"/>
                <a:cs typeface="Times New Roman" panose="02020603050405020304" pitchFamily="18" charset="0"/>
              </a:rPr>
              <a:t>COPY:</a:t>
            </a:r>
          </a:p>
          <a:p>
            <a:endParaRPr lang="en-SI"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GB" sz="2800" dirty="0"/>
              <a:t>Traditionally, we used to rely on writing business plans to turn ideas into real businesses. </a:t>
            </a:r>
          </a:p>
          <a:p>
            <a:r>
              <a:rPr lang="en-GB" sz="2800" dirty="0"/>
              <a:t>However, we now understand that this process is often messy and chaotic. </a:t>
            </a:r>
          </a:p>
          <a:p>
            <a:r>
              <a:rPr lang="en-GB" sz="2800" dirty="0"/>
              <a:t>It's really about finding value propositions that resonate with customers and developing business models that can scale profitably.</a:t>
            </a:r>
          </a:p>
          <a:p>
            <a:endParaRPr lang="en-SI"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I"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Too many entrepreneurs and innovators </a:t>
            </a:r>
            <a:r>
              <a:rPr lang="en-SI"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execute ideas prematurely because:</a:t>
            </a:r>
            <a:r>
              <a:rPr lang="en-SI" sz="18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I" sz="18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they look great in presentations,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I" sz="18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make excellent sense in the spreadsheet,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I" sz="18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and look irresistible in the business plan</a:t>
            </a:r>
            <a:r>
              <a:rPr lang="en-SI"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l-SI" sz="1800" dirty="0">
              <a:effectLst/>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l-SI" sz="1800" dirty="0">
                <a:effectLst/>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I</a:t>
            </a:r>
            <a:r>
              <a:rPr lang="en-SI" sz="1800" dirty="0">
                <a:effectLst/>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f we get it right on paper still doesn't mean it's gonna work</a:t>
            </a:r>
            <a:r>
              <a:rPr lang="sl-SI" sz="1800" dirty="0">
                <a:effectLst/>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l-SI" sz="1800" dirty="0">
              <a:effectLst/>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l-SI" sz="1800" dirty="0">
              <a:effectLst/>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SI" sz="1800" dirty="0">
              <a:solidFill>
                <a:srgbClr val="000000"/>
              </a:solidFill>
              <a:effectLst/>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A9CB1-AA6A-2345-8D68-A30957CBFB77}"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5281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A9CB1-AA6A-2345-8D68-A30957CBFB77}"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0599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SI" dirty="0"/>
              <a:t>Urban preveri za Nchain in Povio za število ljudi</a:t>
            </a:r>
          </a:p>
          <a:p>
            <a:pPr marL="171450" indent="-171450">
              <a:buFont typeface="Arial" panose="020B0604020202020204" pitchFamily="34" charset="0"/>
              <a:buChar char="•"/>
            </a:pPr>
            <a:endParaRPr lang="en-S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A9CB1-AA6A-2345-8D68-A30957CBFB77}"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6932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fld id="{E37A9CB1-AA6A-2345-8D68-A30957CBFB77}" type="slidenum">
              <a:rPr lang="en-SI" smtClean="0"/>
              <a:t>25</a:t>
            </a:fld>
            <a:endParaRPr lang="en-SI"/>
          </a:p>
        </p:txBody>
      </p:sp>
    </p:spTree>
    <p:extLst>
      <p:ext uri="{BB962C8B-B14F-4D97-AF65-F5344CB8AC3E}">
        <p14:creationId xmlns:p14="http://schemas.microsoft.com/office/powerpoint/2010/main" val="42272829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dirty="0"/>
              <a:t>1. </a:t>
            </a:r>
            <a:r>
              <a:rPr lang="en-US" b="1" dirty="0" err="1"/>
              <a:t>srečanje</a:t>
            </a:r>
            <a:r>
              <a:rPr lang="en-US" b="1" dirty="0"/>
              <a:t> — </a:t>
            </a:r>
            <a:r>
              <a:rPr lang="en-US" b="1" dirty="0" err="1"/>
              <a:t>četrtek</a:t>
            </a:r>
            <a:r>
              <a:rPr lang="en-US" b="1" dirty="0"/>
              <a:t>, 2. </a:t>
            </a:r>
            <a:r>
              <a:rPr lang="en-US" b="1" dirty="0" err="1"/>
              <a:t>oktober</a:t>
            </a:r>
            <a:r>
              <a:rPr lang="en-US" b="1" dirty="0"/>
              <a:t>, 9:00–16:00</a:t>
            </a:r>
          </a:p>
          <a:p>
            <a:r>
              <a:rPr lang="en-US" dirty="0"/>
              <a:t> </a:t>
            </a:r>
          </a:p>
          <a:p>
            <a:r>
              <a:rPr lang="en-US" b="1" dirty="0" err="1"/>
              <a:t>Domača</a:t>
            </a:r>
            <a:r>
              <a:rPr lang="en-US" b="1" dirty="0"/>
              <a:t> </a:t>
            </a:r>
            <a:r>
              <a:rPr lang="en-US" b="1" dirty="0" err="1"/>
              <a:t>naloga</a:t>
            </a:r>
            <a:r>
              <a:rPr lang="en-US" b="1" dirty="0"/>
              <a:t>: </a:t>
            </a:r>
            <a:r>
              <a:rPr lang="en-US" dirty="0" err="1"/>
              <a:t>osnutek</a:t>
            </a:r>
            <a:r>
              <a:rPr lang="en-US" dirty="0"/>
              <a:t> </a:t>
            </a:r>
            <a:r>
              <a:rPr lang="en-US" dirty="0" err="1"/>
              <a:t>decka</a:t>
            </a:r>
            <a:r>
              <a:rPr lang="en-US" dirty="0"/>
              <a:t> + </a:t>
            </a:r>
            <a:r>
              <a:rPr lang="en-US" dirty="0" err="1"/>
              <a:t>uskladitev</a:t>
            </a:r>
            <a:r>
              <a:rPr lang="en-US" dirty="0"/>
              <a:t> 1:1 z </a:t>
            </a:r>
            <a:r>
              <a:rPr lang="en-US" dirty="0" err="1"/>
              <a:t>mentorjem</a:t>
            </a:r>
            <a:r>
              <a:rPr lang="en-US" dirty="0"/>
              <a:t> do </a:t>
            </a:r>
            <a:r>
              <a:rPr lang="en-US" dirty="0" err="1"/>
              <a:t>naslednjega</a:t>
            </a:r>
            <a:r>
              <a:rPr lang="en-US" dirty="0"/>
              <a:t> </a:t>
            </a:r>
            <a:r>
              <a:rPr lang="en-US" dirty="0" err="1"/>
              <a:t>srečanja</a:t>
            </a:r>
            <a:r>
              <a:rPr lang="en-US" dirty="0"/>
              <a:t>.</a:t>
            </a:r>
          </a:p>
          <a:p>
            <a:r>
              <a:rPr lang="en-US" dirty="0"/>
              <a:t> </a:t>
            </a:r>
          </a:p>
          <a:p>
            <a:r>
              <a:rPr lang="en-US" b="1" dirty="0"/>
              <a:t>2. </a:t>
            </a:r>
            <a:r>
              <a:rPr lang="en-US" b="1" dirty="0" err="1"/>
              <a:t>srečanje</a:t>
            </a:r>
            <a:r>
              <a:rPr lang="en-US" b="1" dirty="0"/>
              <a:t> — </a:t>
            </a:r>
            <a:r>
              <a:rPr lang="en-US" b="1" dirty="0" err="1"/>
              <a:t>četrtek</a:t>
            </a:r>
            <a:r>
              <a:rPr lang="en-US" b="1" dirty="0"/>
              <a:t>, 9. </a:t>
            </a:r>
            <a:r>
              <a:rPr lang="en-US" b="1" dirty="0" err="1"/>
              <a:t>oktober</a:t>
            </a:r>
            <a:r>
              <a:rPr lang="en-US" b="1" dirty="0"/>
              <a:t>, 9:00–16:00</a:t>
            </a:r>
          </a:p>
          <a:p>
            <a:br>
              <a:rPr lang="en-US" dirty="0"/>
            </a:br>
            <a:r>
              <a:rPr lang="en-US" dirty="0"/>
              <a:t> </a:t>
            </a:r>
          </a:p>
          <a:p>
            <a:r>
              <a:rPr lang="en-US" b="1" dirty="0" err="1"/>
              <a:t>Domača</a:t>
            </a:r>
            <a:r>
              <a:rPr lang="en-US" b="1" dirty="0"/>
              <a:t> </a:t>
            </a:r>
            <a:r>
              <a:rPr lang="en-US" b="1" dirty="0" err="1"/>
              <a:t>naloga</a:t>
            </a:r>
            <a:r>
              <a:rPr lang="en-US" dirty="0"/>
              <a:t>: </a:t>
            </a:r>
            <a:r>
              <a:rPr lang="en-US" dirty="0" err="1"/>
              <a:t>predaja</a:t>
            </a:r>
            <a:r>
              <a:rPr lang="en-US" dirty="0"/>
              <a:t> </a:t>
            </a:r>
            <a:r>
              <a:rPr lang="en-US" dirty="0" err="1"/>
              <a:t>materialov</a:t>
            </a:r>
            <a:r>
              <a:rPr lang="en-US" dirty="0"/>
              <a:t> za </a:t>
            </a:r>
            <a:r>
              <a:rPr lang="en-US" b="1" dirty="0" err="1"/>
              <a:t>profesionalno</a:t>
            </a:r>
            <a:r>
              <a:rPr lang="en-US" b="1" dirty="0"/>
              <a:t> </a:t>
            </a:r>
            <a:r>
              <a:rPr lang="en-US" b="1" dirty="0" err="1"/>
              <a:t>oblikovanje</a:t>
            </a:r>
            <a:r>
              <a:rPr lang="en-US" b="1" dirty="0"/>
              <a:t> </a:t>
            </a:r>
            <a:r>
              <a:rPr lang="en-US" b="1" dirty="0" err="1"/>
              <a:t>decka</a:t>
            </a:r>
            <a:r>
              <a:rPr lang="en-US" dirty="0"/>
              <a:t> + </a:t>
            </a:r>
            <a:r>
              <a:rPr lang="en-US" dirty="0" err="1"/>
              <a:t>zadnji</a:t>
            </a:r>
            <a:r>
              <a:rPr lang="en-US" dirty="0"/>
              <a:t> </a:t>
            </a:r>
            <a:r>
              <a:rPr lang="en-US" dirty="0" err="1"/>
              <a:t>popravki</a:t>
            </a:r>
            <a:r>
              <a:rPr lang="en-US" dirty="0"/>
              <a:t> z </a:t>
            </a:r>
            <a:r>
              <a:rPr lang="en-US" dirty="0" err="1"/>
              <a:t>mentorjem</a:t>
            </a:r>
            <a:r>
              <a:rPr lang="en-US" dirty="0"/>
              <a:t>.</a:t>
            </a:r>
          </a:p>
          <a:p>
            <a:r>
              <a:rPr lang="en-US" dirty="0"/>
              <a:t> </a:t>
            </a:r>
          </a:p>
          <a:p>
            <a:r>
              <a:rPr lang="en-US" b="1" dirty="0"/>
              <a:t>3. </a:t>
            </a:r>
            <a:r>
              <a:rPr lang="en-US" b="1" dirty="0" err="1"/>
              <a:t>srečanje</a:t>
            </a:r>
            <a:r>
              <a:rPr lang="en-US" b="1" dirty="0"/>
              <a:t> — </a:t>
            </a:r>
            <a:r>
              <a:rPr lang="en-US" b="1" dirty="0" err="1"/>
              <a:t>sreda</a:t>
            </a:r>
            <a:r>
              <a:rPr lang="en-US" b="1" dirty="0"/>
              <a:t>, 15. </a:t>
            </a:r>
            <a:r>
              <a:rPr lang="en-US" b="1" dirty="0" err="1"/>
              <a:t>oktober</a:t>
            </a:r>
            <a:r>
              <a:rPr lang="en-US" b="1" dirty="0"/>
              <a:t>, 9:00–17:00</a:t>
            </a:r>
          </a:p>
          <a:p>
            <a:r>
              <a:rPr lang="en-US" b="1" dirty="0" err="1"/>
              <a:t>Generalka</a:t>
            </a:r>
            <a:r>
              <a:rPr lang="en-US" b="1" dirty="0"/>
              <a:t> + </a:t>
            </a:r>
            <a:r>
              <a:rPr lang="en-US" b="1" dirty="0" err="1"/>
              <a:t>Strategija</a:t>
            </a:r>
            <a:r>
              <a:rPr lang="en-US" b="1" dirty="0"/>
              <a:t> </a:t>
            </a:r>
            <a:r>
              <a:rPr lang="en-US" b="1" dirty="0" err="1"/>
              <a:t>pristopa</a:t>
            </a:r>
            <a:r>
              <a:rPr lang="en-US" b="1" dirty="0"/>
              <a:t> do </a:t>
            </a:r>
            <a:r>
              <a:rPr lang="en-US" b="1" dirty="0" err="1"/>
              <a:t>investitorjev</a:t>
            </a:r>
            <a:r>
              <a:rPr lang="en-US" dirty="0"/>
              <a:t> </a:t>
            </a:r>
            <a:br>
              <a:rPr lang="en-US" dirty="0"/>
            </a:br>
            <a:r>
              <a:rPr lang="en-US" dirty="0"/>
              <a:t> </a:t>
            </a:r>
          </a:p>
          <a:p>
            <a:r>
              <a:rPr lang="en-US" b="1" dirty="0"/>
              <a:t>Demo dan — </a:t>
            </a:r>
            <a:r>
              <a:rPr lang="en-US" b="1" dirty="0" err="1"/>
              <a:t>četrtek</a:t>
            </a:r>
            <a:r>
              <a:rPr lang="en-US" b="1" dirty="0"/>
              <a:t>, 16. </a:t>
            </a:r>
            <a:r>
              <a:rPr lang="en-US" b="1" dirty="0" err="1"/>
              <a:t>oktober</a:t>
            </a:r>
            <a:br>
              <a:rPr lang="en-US" dirty="0"/>
            </a:br>
            <a:r>
              <a:rPr lang="en-US" dirty="0" err="1"/>
              <a:t>Možnost</a:t>
            </a:r>
            <a:r>
              <a:rPr lang="en-US" dirty="0"/>
              <a:t> </a:t>
            </a:r>
            <a:r>
              <a:rPr lang="en-US" dirty="0" err="1"/>
              <a:t>nastopa</a:t>
            </a:r>
            <a:r>
              <a:rPr lang="en-US" dirty="0"/>
              <a:t> </a:t>
            </a:r>
            <a:r>
              <a:rPr lang="en-US" dirty="0" err="1"/>
              <a:t>na</a:t>
            </a:r>
            <a:r>
              <a:rPr lang="en-US" dirty="0"/>
              <a:t> </a:t>
            </a:r>
            <a:r>
              <a:rPr lang="en-US" b="1" dirty="0">
                <a:hlinkClick r:id="rId3"/>
              </a:rPr>
              <a:t>Start:up Slovenija Demo dnevu</a:t>
            </a:r>
            <a:r>
              <a:rPr lang="en-US" dirty="0">
                <a:hlinkClick r:id="rId3"/>
              </a:rPr>
              <a:t> </a:t>
            </a:r>
            <a:r>
              <a:rPr lang="en-US" b="1" dirty="0">
                <a:hlinkClick r:id="rId3"/>
              </a:rPr>
              <a:t>2025</a:t>
            </a:r>
            <a:r>
              <a:rPr lang="en-US" dirty="0"/>
              <a:t> pred </a:t>
            </a:r>
            <a:r>
              <a:rPr lang="en-US" dirty="0" err="1"/>
              <a:t>aktivnimi</a:t>
            </a:r>
            <a:r>
              <a:rPr lang="en-US" dirty="0"/>
              <a:t> </a:t>
            </a:r>
            <a:r>
              <a:rPr lang="en-US" dirty="0" err="1"/>
              <a:t>slovenskimi</a:t>
            </a:r>
            <a:r>
              <a:rPr lang="en-US" dirty="0"/>
              <a:t> </a:t>
            </a:r>
            <a:r>
              <a:rPr lang="en-US" dirty="0" err="1"/>
              <a:t>investitorji</a:t>
            </a:r>
            <a:r>
              <a:rPr lang="en-US" dirty="0"/>
              <a:t>.</a:t>
            </a:r>
          </a:p>
          <a:p>
            <a:endParaRPr lang="en-US" dirty="0"/>
          </a:p>
        </p:txBody>
      </p:sp>
      <p:sp>
        <p:nvSpPr>
          <p:cNvPr id="4" name="Slide Number Placeholder 3"/>
          <p:cNvSpPr>
            <a:spLocks noGrp="1"/>
          </p:cNvSpPr>
          <p:nvPr>
            <p:ph type="sldNum" sz="quarter" idx="5"/>
          </p:nvPr>
        </p:nvSpPr>
        <p:spPr/>
        <p:txBody>
          <a:bodyPr/>
          <a:lstStyle/>
          <a:p>
            <a:fld id="{E37A9CB1-AA6A-2345-8D68-A30957CBFB77}" type="slidenum">
              <a:rPr lang="en-SI" smtClean="0"/>
              <a:t>28</a:t>
            </a:fld>
            <a:endParaRPr lang="en-SI"/>
          </a:p>
        </p:txBody>
      </p:sp>
    </p:spTree>
    <p:extLst>
      <p:ext uri="{BB962C8B-B14F-4D97-AF65-F5344CB8AC3E}">
        <p14:creationId xmlns:p14="http://schemas.microsoft.com/office/powerpoint/2010/main" val="9649581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Zamenjaj</a:t>
            </a:r>
            <a:r>
              <a:rPr lang="en-US" dirty="0"/>
              <a:t> </a:t>
            </a:r>
            <a:r>
              <a:rPr lang="en-US" dirty="0" err="1"/>
              <a:t>sliko</a:t>
            </a:r>
            <a:r>
              <a:rPr lang="en-US" dirty="0"/>
              <a:t> </a:t>
            </a:r>
            <a:r>
              <a:rPr lang="en-US" dirty="0" err="1"/>
              <a:t>ozadja</a:t>
            </a:r>
            <a:r>
              <a:rPr lang="en-US" dirty="0"/>
              <a:t> z </a:t>
            </a:r>
            <a:r>
              <a:rPr lang="en-US" dirty="0" err="1"/>
              <a:t>eno</a:t>
            </a:r>
            <a:r>
              <a:rPr lang="en-US" dirty="0"/>
              <a:t> </a:t>
            </a:r>
            <a:r>
              <a:rPr lang="en-US" dirty="0" err="1"/>
              <a:t>iz</a:t>
            </a:r>
            <a:r>
              <a:rPr lang="en-US" dirty="0"/>
              <a:t> </a:t>
            </a:r>
            <a:r>
              <a:rPr lang="en-US" dirty="0" err="1"/>
              <a:t>njihove</a:t>
            </a:r>
            <a:r>
              <a:rPr lang="en-US" dirty="0"/>
              <a:t> </a:t>
            </a:r>
            <a:r>
              <a:rPr lang="en-US" dirty="0" err="1"/>
              <a:t>spletne</a:t>
            </a:r>
            <a:r>
              <a:rPr lang="en-US" dirty="0"/>
              <a:t> </a:t>
            </a:r>
            <a:r>
              <a:rPr lang="en-US" dirty="0" err="1"/>
              <a:t>strani</a:t>
            </a:r>
            <a:r>
              <a:rPr lang="en-US" dirty="0"/>
              <a:t> (</a:t>
            </a:r>
            <a:r>
              <a:rPr lang="en-US" dirty="0">
                <a:hlinkClick r:id="rId3"/>
              </a:rPr>
              <a:t>https://www.skylabs.si</a:t>
            </a:r>
            <a:r>
              <a:rPr lang="en-US" dirty="0"/>
              <a:t>)</a:t>
            </a:r>
            <a:endParaRPr lang="sl-S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A9CB1-AA6A-2345-8D68-A30957CBFB77}"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207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I" dirty="0"/>
              <a:t>Slika: </a:t>
            </a:r>
            <a:r>
              <a:rPr lang="en-GB" dirty="0"/>
              <a:t>https://</a:t>
            </a:r>
            <a:r>
              <a:rPr lang="en-GB" dirty="0" err="1"/>
              <a:t>www.flickr.com</a:t>
            </a:r>
            <a:r>
              <a:rPr lang="en-GB" dirty="0"/>
              <a:t>/photos/</a:t>
            </a:r>
            <a:r>
              <a:rPr lang="en-GB" dirty="0" err="1"/>
              <a:t>startupslovenia</a:t>
            </a:r>
            <a:r>
              <a:rPr lang="en-GB" dirty="0"/>
              <a:t>/albums/72177720303514307/page2 </a:t>
            </a:r>
            <a:endParaRPr lang="en-SI" dirty="0"/>
          </a:p>
        </p:txBody>
      </p:sp>
      <p:sp>
        <p:nvSpPr>
          <p:cNvPr id="4" name="Slide Number Placeholder 3"/>
          <p:cNvSpPr>
            <a:spLocks noGrp="1"/>
          </p:cNvSpPr>
          <p:nvPr>
            <p:ph type="sldNum" sz="quarter" idx="5"/>
          </p:nvPr>
        </p:nvSpPr>
        <p:spPr/>
        <p:txBody>
          <a:bodyPr/>
          <a:lstStyle/>
          <a:p>
            <a:fld id="{E37A9CB1-AA6A-2345-8D68-A30957CBFB77}" type="slidenum">
              <a:rPr lang="en-SI" smtClean="0"/>
              <a:t>31</a:t>
            </a:fld>
            <a:endParaRPr lang="en-SI"/>
          </a:p>
        </p:txBody>
      </p:sp>
    </p:spTree>
    <p:extLst>
      <p:ext uri="{BB962C8B-B14F-4D97-AF65-F5344CB8AC3E}">
        <p14:creationId xmlns:p14="http://schemas.microsoft.com/office/powerpoint/2010/main" val="19975277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A9CB1-AA6A-2345-8D68-A30957CBFB77}"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6003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fld id="{E37A9CB1-AA6A-2345-8D68-A30957CBFB77}" type="slidenum">
              <a:rPr lang="en-SI" smtClean="0"/>
              <a:t>37</a:t>
            </a:fld>
            <a:endParaRPr lang="en-SI"/>
          </a:p>
        </p:txBody>
      </p:sp>
    </p:spTree>
    <p:extLst>
      <p:ext uri="{BB962C8B-B14F-4D97-AF65-F5344CB8AC3E}">
        <p14:creationId xmlns:p14="http://schemas.microsoft.com/office/powerpoint/2010/main" val="13689688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E6F78-150E-5F8D-9DC7-8B4F18A239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0A93B3-45DD-43AB-AF11-8B73A1DE48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E56EF1-2F4E-9935-7855-8CA0B0D9D615}"/>
              </a:ext>
            </a:extLst>
          </p:cNvPr>
          <p:cNvSpPr>
            <a:spLocks noGrp="1"/>
          </p:cNvSpPr>
          <p:nvPr>
            <p:ph type="body" idx="1"/>
          </p:nvPr>
        </p:nvSpPr>
        <p:spPr/>
        <p:txBody>
          <a:bodyPr/>
          <a:lstStyle/>
          <a:p>
            <a:pPr algn="just"/>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036B17F-A5EF-CFB6-4C6E-F0918E46E4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A9CB1-AA6A-2345-8D68-A30957CBFB77}"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662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9B29E-97CE-CBAD-67B6-2A4C2DE8C4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1C7320-18F6-4BA9-4352-ECB0845C91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ECE1C1-4072-513A-2747-B707E168104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dirty="0" err="1"/>
              <a:t>Graditi</a:t>
            </a:r>
            <a:r>
              <a:rPr lang="en-GB" dirty="0"/>
              <a:t> </a:t>
            </a:r>
            <a:r>
              <a:rPr lang="en-GB" dirty="0" err="1"/>
              <a:t>nekaj</a:t>
            </a:r>
            <a:r>
              <a:rPr lang="en-GB" dirty="0"/>
              <a:t> </a:t>
            </a:r>
            <a:r>
              <a:rPr lang="en-GB" dirty="0" err="1"/>
              <a:t>iz</a:t>
            </a:r>
            <a:r>
              <a:rPr lang="en-GB" dirty="0"/>
              <a:t> </a:t>
            </a:r>
            <a:r>
              <a:rPr lang="en-GB" dirty="0" err="1"/>
              <a:t>ničesar</a:t>
            </a:r>
            <a:r>
              <a:rPr lang="en-GB" dirty="0"/>
              <a:t> je </a:t>
            </a:r>
            <a:r>
              <a:rPr lang="en-GB" dirty="0" err="1"/>
              <a:t>zelo</a:t>
            </a:r>
            <a:r>
              <a:rPr lang="en-GB" dirty="0"/>
              <a:t> </a:t>
            </a:r>
            <a:r>
              <a:rPr lang="en-GB" dirty="0" err="1"/>
              <a:t>zahtevno</a:t>
            </a:r>
            <a:r>
              <a:rPr lang="en-GB" dirty="0"/>
              <a:t>.""</a:t>
            </a:r>
            <a:r>
              <a:rPr lang="en-GB" dirty="0" err="1"/>
              <a:t>Ustvarjanje</a:t>
            </a:r>
            <a:r>
              <a:rPr lang="en-GB" dirty="0"/>
              <a:t> </a:t>
            </a:r>
            <a:r>
              <a:rPr lang="en-GB" dirty="0" err="1"/>
              <a:t>nečesa</a:t>
            </a:r>
            <a:r>
              <a:rPr lang="en-GB" dirty="0"/>
              <a:t> </a:t>
            </a:r>
            <a:r>
              <a:rPr lang="en-GB" dirty="0" err="1"/>
              <a:t>iz</a:t>
            </a:r>
            <a:r>
              <a:rPr lang="en-GB" dirty="0"/>
              <a:t> </a:t>
            </a:r>
            <a:r>
              <a:rPr lang="en-GB" dirty="0" err="1"/>
              <a:t>nič</a:t>
            </a:r>
            <a:r>
              <a:rPr lang="en-GB" dirty="0"/>
              <a:t> je </a:t>
            </a:r>
            <a:r>
              <a:rPr lang="en-GB" dirty="0" err="1"/>
              <a:t>zelo</a:t>
            </a:r>
            <a:r>
              <a:rPr lang="en-GB" dirty="0"/>
              <a:t> </a:t>
            </a:r>
            <a:r>
              <a:rPr lang="en-GB" dirty="0" err="1"/>
              <a:t>težko</a:t>
            </a:r>
            <a:r>
              <a:rPr lang="en-GB" dirty="0"/>
              <a:t>.""</a:t>
            </a:r>
            <a:r>
              <a:rPr lang="en-GB" dirty="0" err="1"/>
              <a:t>Začeti</a:t>
            </a:r>
            <a:r>
              <a:rPr lang="en-GB" dirty="0"/>
              <a:t> </a:t>
            </a:r>
            <a:r>
              <a:rPr lang="en-GB" dirty="0" err="1"/>
              <a:t>nekaj</a:t>
            </a:r>
            <a:r>
              <a:rPr lang="en-GB" dirty="0"/>
              <a:t> </a:t>
            </a:r>
            <a:r>
              <a:rPr lang="en-GB" dirty="0" err="1"/>
              <a:t>iz</a:t>
            </a:r>
            <a:r>
              <a:rPr lang="en-GB" dirty="0"/>
              <a:t> </a:t>
            </a:r>
            <a:r>
              <a:rPr lang="en-GB" dirty="0" err="1"/>
              <a:t>nič</a:t>
            </a:r>
            <a:r>
              <a:rPr lang="en-GB" dirty="0"/>
              <a:t> je </a:t>
            </a:r>
            <a:r>
              <a:rPr lang="en-GB" dirty="0" err="1"/>
              <a:t>izjemno</a:t>
            </a:r>
            <a:r>
              <a:rPr lang="en-GB" dirty="0"/>
              <a:t> </a:t>
            </a:r>
            <a:r>
              <a:rPr lang="en-GB" dirty="0" err="1"/>
              <a:t>težko</a:t>
            </a:r>
            <a:r>
              <a:rPr lang="en-GB" dirty="0"/>
              <a:t>."</a:t>
            </a:r>
            <a:endParaRPr lang="en-SI" dirty="0"/>
          </a:p>
        </p:txBody>
      </p:sp>
      <p:sp>
        <p:nvSpPr>
          <p:cNvPr id="4" name="Slide Number Placeholder 3">
            <a:extLst>
              <a:ext uri="{FF2B5EF4-FFF2-40B4-BE49-F238E27FC236}">
                <a16:creationId xmlns:a16="http://schemas.microsoft.com/office/drawing/2014/main" id="{D51536B6-90C8-69F3-8CDF-9FBAFD1C23F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A9CB1-AA6A-2345-8D68-A30957CBFB77}"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7243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I" sz="1800" b="1" dirty="0">
                <a:effectLst/>
                <a:latin typeface="Calibri" panose="020F0502020204030204" pitchFamily="34" charset="0"/>
                <a:ea typeface="Calibri" panose="020F0502020204030204" pitchFamily="34" charset="0"/>
                <a:cs typeface="Times New Roman" panose="02020603050405020304" pitchFamily="18" charset="0"/>
              </a:rPr>
              <a:t>WHAT IS THE PROCESS CONCRETELY</a:t>
            </a:r>
            <a:r>
              <a:rPr lang="sl-SI"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r>
              <a:rPr lang="sl-SI" sz="1800" b="1" dirty="0">
                <a:effectLst/>
                <a:latin typeface="Calibri" panose="020F0502020204030204" pitchFamily="34" charset="0"/>
                <a:ea typeface="Calibri" panose="020F0502020204030204" pitchFamily="34" charset="0"/>
                <a:cs typeface="Times New Roman" panose="02020603050405020304" pitchFamily="18" charset="0"/>
              </a:rPr>
              <a:t>T</a:t>
            </a:r>
            <a:r>
              <a:rPr lang="en-SI" sz="1800" b="1" dirty="0">
                <a:effectLst/>
                <a:latin typeface="Calibri" panose="020F0502020204030204" pitchFamily="34" charset="0"/>
                <a:ea typeface="Calibri" panose="020F0502020204030204" pitchFamily="34" charset="0"/>
                <a:cs typeface="Times New Roman" panose="02020603050405020304" pitchFamily="18" charset="0"/>
              </a:rPr>
              <a:t>he process itself has two iterations</a:t>
            </a:r>
            <a:r>
              <a:rPr lang="en-SI" sz="1800" dirty="0">
                <a:effectLst/>
                <a:latin typeface="Calibri" panose="020F0502020204030204" pitchFamily="34" charset="0"/>
                <a:ea typeface="Calibri" panose="020F0502020204030204" pitchFamily="34" charset="0"/>
                <a:cs typeface="Times New Roman" panose="02020603050405020304" pitchFamily="18" charset="0"/>
              </a:rPr>
              <a:t> </a:t>
            </a:r>
            <a:r>
              <a:rPr lang="sl-SI" sz="1800" dirty="0">
                <a:effectLst/>
                <a:latin typeface="Calibri" panose="020F0502020204030204" pitchFamily="34" charset="0"/>
                <a:ea typeface="Calibri" panose="020F0502020204030204" pitchFamily="34" charset="0"/>
                <a:cs typeface="Times New Roman" panose="02020603050405020304" pitchFamily="18" charset="0"/>
              </a:rPr>
              <a:t>with </a:t>
            </a:r>
            <a:r>
              <a:rPr lang="en-SI" sz="1800" b="1" dirty="0">
                <a:effectLst/>
                <a:latin typeface="Calibri" panose="020F0502020204030204" pitchFamily="34" charset="0"/>
                <a:ea typeface="Calibri" panose="020F0502020204030204" pitchFamily="34" charset="0"/>
                <a:cs typeface="Times New Roman" panose="02020603050405020304" pitchFamily="18" charset="0"/>
              </a:rPr>
              <a:t>six steps</a:t>
            </a:r>
            <a:r>
              <a:rPr lang="sl-SI" sz="1800" dirty="0">
                <a:effectLst/>
                <a:latin typeface="Calibri" panose="020F0502020204030204" pitchFamily="34" charset="0"/>
                <a:ea typeface="Calibri" panose="020F0502020204030204" pitchFamily="34" charset="0"/>
                <a:cs typeface="Times New Roman" panose="02020603050405020304" pitchFamily="18" charset="0"/>
              </a:rPr>
              <a:t>.</a:t>
            </a:r>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r>
              <a:rPr lang="en-SI" sz="1800" dirty="0">
                <a:effectLst/>
                <a:latin typeface="Calibri" panose="020F0502020204030204" pitchFamily="34" charset="0"/>
                <a:ea typeface="Calibri" panose="020F0502020204030204" pitchFamily="34" charset="0"/>
                <a:cs typeface="Times New Roman" panose="02020603050405020304" pitchFamily="18" charset="0"/>
              </a:rPr>
              <a:t>it has two areas </a:t>
            </a:r>
          </a:p>
          <a:p>
            <a:pPr marL="342900" lvl="0" indent="-342900">
              <a:buFont typeface="Symbol" pitchFamily="2" charset="2"/>
              <a:buChar char=""/>
              <a:tabLst>
                <a:tab pos="457200" algn="l"/>
              </a:tabLst>
            </a:pPr>
            <a:r>
              <a:rPr lang="sl-SI" sz="1800" dirty="0">
                <a:effectLst/>
                <a:latin typeface="Calibri" panose="020F0502020204030204" pitchFamily="34" charset="0"/>
                <a:ea typeface="Calibri" panose="020F0502020204030204" pitchFamily="34" charset="0"/>
                <a:cs typeface="Times New Roman" panose="02020603050405020304" pitchFamily="18" charset="0"/>
              </a:rPr>
              <a:t>O</a:t>
            </a:r>
            <a:r>
              <a:rPr lang="en-SI" sz="1800" dirty="0">
                <a:effectLst/>
                <a:latin typeface="Calibri" panose="020F0502020204030204" pitchFamily="34" charset="0"/>
                <a:ea typeface="Calibri" panose="020F0502020204030204" pitchFamily="34" charset="0"/>
                <a:cs typeface="Times New Roman" panose="02020603050405020304" pitchFamily="18" charset="0"/>
              </a:rPr>
              <a:t>ne is BUSINESS DESIGN</a:t>
            </a:r>
            <a:r>
              <a:rPr lang="sl-SI" sz="1800" dirty="0">
                <a:effectLst/>
                <a:latin typeface="Calibri" panose="020F0502020204030204" pitchFamily="34" charset="0"/>
                <a:ea typeface="Calibri" panose="020F0502020204030204" pitchFamily="34" charset="0"/>
                <a:cs typeface="Times New Roman" panose="02020603050405020304" pitchFamily="18" charset="0"/>
              </a:rPr>
              <a:t>. Y</a:t>
            </a:r>
            <a:r>
              <a:rPr lang="en-SI" sz="1800" dirty="0">
                <a:effectLst/>
                <a:latin typeface="Calibri" panose="020F0502020204030204" pitchFamily="34" charset="0"/>
                <a:ea typeface="Calibri" panose="020F0502020204030204" pitchFamily="34" charset="0"/>
                <a:cs typeface="Times New Roman" panose="02020603050405020304" pitchFamily="18" charset="0"/>
              </a:rPr>
              <a:t>ou look at your business </a:t>
            </a:r>
            <a:r>
              <a:rPr lang="sl-SI" sz="1800" dirty="0">
                <a:effectLst/>
                <a:latin typeface="Calibri" panose="020F0502020204030204" pitchFamily="34" charset="0"/>
                <a:ea typeface="Calibri" panose="020F0502020204030204" pitchFamily="34" charset="0"/>
                <a:cs typeface="Times New Roman" panose="02020603050405020304" pitchFamily="18" charset="0"/>
              </a:rPr>
              <a:t>model</a:t>
            </a:r>
            <a:r>
              <a:rPr lang="en-SI" sz="1800" dirty="0">
                <a:effectLst/>
                <a:latin typeface="Calibri" panose="020F0502020204030204" pitchFamily="34" charset="0"/>
                <a:ea typeface="Calibri" panose="020F0502020204030204" pitchFamily="34" charset="0"/>
                <a:cs typeface="Times New Roman" panose="02020603050405020304" pitchFamily="18" charset="0"/>
              </a:rPr>
              <a:t> and value proposition</a:t>
            </a:r>
            <a:r>
              <a:rPr lang="sl-SI"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tabLst>
                <a:tab pos="457200" algn="l"/>
              </a:tabLst>
            </a:pPr>
            <a:r>
              <a:rPr lang="sl-SI" sz="1800" dirty="0">
                <a:effectLst/>
                <a:latin typeface="Calibri" panose="020F0502020204030204" pitchFamily="34" charset="0"/>
                <a:ea typeface="Calibri" panose="020F0502020204030204" pitchFamily="34" charset="0"/>
                <a:cs typeface="Times New Roman" panose="02020603050405020304" pitchFamily="18" charset="0"/>
              </a:rPr>
              <a:t>A</a:t>
            </a:r>
            <a:r>
              <a:rPr lang="en-SI" sz="1800" dirty="0">
                <a:effectLst/>
                <a:latin typeface="Calibri" panose="020F0502020204030204" pitchFamily="34" charset="0"/>
                <a:ea typeface="Calibri" panose="020F0502020204030204" pitchFamily="34" charset="0"/>
                <a:cs typeface="Times New Roman" panose="02020603050405020304" pitchFamily="18" charset="0"/>
              </a:rPr>
              <a:t>nd the other one is TESTING it</a:t>
            </a:r>
            <a:r>
              <a:rPr lang="sl-SI"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r>
              <a:rPr lang="sl-SI" sz="1800"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r>
              <a:rPr lang="sl-SI" sz="1800" u="sng" dirty="0">
                <a:effectLst/>
                <a:latin typeface="Calibri" panose="020F0502020204030204" pitchFamily="34" charset="0"/>
                <a:ea typeface="Calibri" panose="020F0502020204030204" pitchFamily="34" charset="0"/>
                <a:cs typeface="Times New Roman" panose="02020603050405020304" pitchFamily="18" charset="0"/>
              </a:rPr>
              <a:t>T</a:t>
            </a:r>
            <a:r>
              <a:rPr lang="en-SI" sz="1800" u="sng" dirty="0">
                <a:effectLst/>
                <a:latin typeface="Calibri" panose="020F0502020204030204" pitchFamily="34" charset="0"/>
                <a:ea typeface="Calibri" panose="020F0502020204030204" pitchFamily="34" charset="0"/>
                <a:cs typeface="Times New Roman" panose="02020603050405020304" pitchFamily="18" charset="0"/>
              </a:rPr>
              <a:t>hese are two different fundamental things and you go back and forth between these loops all the time</a:t>
            </a:r>
            <a:r>
              <a:rPr lang="sl-SI" sz="1800" u="sng" dirty="0">
                <a:effectLst/>
                <a:latin typeface="Calibri" panose="020F0502020204030204" pitchFamily="34" charset="0"/>
                <a:ea typeface="Calibri" panose="020F0502020204030204" pitchFamily="34" charset="0"/>
                <a:cs typeface="Times New Roman" panose="02020603050405020304" pitchFamily="18" charset="0"/>
              </a:rPr>
              <a:t>. S</a:t>
            </a:r>
            <a:r>
              <a:rPr lang="en-SI" sz="1800" u="sng" dirty="0">
                <a:effectLst/>
                <a:latin typeface="Calibri" panose="020F0502020204030204" pitchFamily="34" charset="0"/>
                <a:ea typeface="Calibri" panose="020F0502020204030204" pitchFamily="34" charset="0"/>
                <a:cs typeface="Times New Roman" panose="02020603050405020304" pitchFamily="18" charset="0"/>
              </a:rPr>
              <a:t>o rather than making a business plan </a:t>
            </a:r>
            <a:r>
              <a:rPr lang="sl-SI" sz="1800" u="sng" dirty="0">
                <a:effectLst/>
                <a:latin typeface="Calibri" panose="020F0502020204030204" pitchFamily="34" charset="0"/>
                <a:ea typeface="Calibri" panose="020F0502020204030204" pitchFamily="34" charset="0"/>
                <a:cs typeface="Times New Roman" panose="02020603050405020304" pitchFamily="18" charset="0"/>
              </a:rPr>
              <a:t>(</a:t>
            </a:r>
            <a:r>
              <a:rPr lang="en-SI" sz="1800" u="sng" dirty="0">
                <a:effectLst/>
                <a:latin typeface="Calibri" panose="020F0502020204030204" pitchFamily="34" charset="0"/>
                <a:ea typeface="Calibri" panose="020F0502020204030204" pitchFamily="34" charset="0"/>
                <a:cs typeface="Times New Roman" panose="02020603050405020304" pitchFamily="18" charset="0"/>
              </a:rPr>
              <a:t>the business plan is the enemy of innovation</a:t>
            </a:r>
            <a:r>
              <a:rPr lang="sl-SI" sz="1800" u="sng" dirty="0">
                <a:effectLst/>
                <a:latin typeface="Calibri" panose="020F0502020204030204" pitchFamily="34" charset="0"/>
                <a:ea typeface="Calibri" panose="020F0502020204030204" pitchFamily="34" charset="0"/>
                <a:cs typeface="Times New Roman" panose="02020603050405020304" pitchFamily="18" charset="0"/>
              </a:rPr>
              <a:t>)</a:t>
            </a:r>
            <a:r>
              <a:rPr lang="en-SI" sz="1800" u="sng" dirty="0">
                <a:effectLst/>
                <a:latin typeface="Calibri" panose="020F0502020204030204" pitchFamily="34" charset="0"/>
                <a:ea typeface="Calibri" panose="020F0502020204030204" pitchFamily="34" charset="0"/>
                <a:cs typeface="Times New Roman" panose="02020603050405020304" pitchFamily="18" charset="0"/>
              </a:rPr>
              <a:t> you want to constantly test and adapt your ideas</a:t>
            </a:r>
            <a:r>
              <a:rPr lang="sl-SI" sz="1800" u="sng" dirty="0">
                <a:effectLst/>
                <a:latin typeface="Calibri" panose="020F0502020204030204" pitchFamily="34" charset="0"/>
                <a:ea typeface="Calibri" panose="020F0502020204030204" pitchFamily="34" charset="0"/>
                <a:cs typeface="Times New Roman" panose="02020603050405020304" pitchFamily="18" charset="0"/>
              </a:rPr>
              <a:t>. S</a:t>
            </a:r>
            <a:r>
              <a:rPr lang="en-SI" sz="1800" u="sng" dirty="0">
                <a:effectLst/>
                <a:latin typeface="Calibri" panose="020F0502020204030204" pitchFamily="34" charset="0"/>
                <a:ea typeface="Calibri" panose="020F0502020204030204" pitchFamily="34" charset="0"/>
                <a:cs typeface="Times New Roman" panose="02020603050405020304" pitchFamily="18" charset="0"/>
              </a:rPr>
              <a:t>o ideas are just the starting point</a:t>
            </a:r>
            <a:r>
              <a:rPr lang="sl-SI" sz="1800" u="sng" dirty="0">
                <a:effectLst/>
                <a:latin typeface="Calibri" panose="020F0502020204030204" pitchFamily="34" charset="0"/>
                <a:ea typeface="Calibri" panose="020F0502020204030204" pitchFamily="34" charset="0"/>
                <a:cs typeface="Times New Roman" panose="02020603050405020304" pitchFamily="18" charset="0"/>
              </a:rPr>
              <a:t>. </a:t>
            </a:r>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r>
              <a:rPr lang="en-SI" sz="1800" dirty="0">
                <a:effectLst/>
                <a:latin typeface="Calibri" panose="020F0502020204030204" pitchFamily="34" charset="0"/>
                <a:ea typeface="Calibri" panose="020F0502020204030204" pitchFamily="34" charset="0"/>
                <a:cs typeface="Times New Roman" panose="02020603050405020304" pitchFamily="18" charset="0"/>
              </a:rPr>
              <a:t> </a:t>
            </a:r>
          </a:p>
          <a:p>
            <a:r>
              <a:rPr lang="sl-SI" sz="1800" b="1" dirty="0">
                <a:effectLst/>
                <a:latin typeface="Calibri" panose="020F0502020204030204" pitchFamily="34" charset="0"/>
                <a:ea typeface="Calibri" panose="020F0502020204030204" pitchFamily="34" charset="0"/>
                <a:cs typeface="Times New Roman" panose="02020603050405020304" pitchFamily="18" charset="0"/>
              </a:rPr>
              <a:t>H</a:t>
            </a:r>
            <a:r>
              <a:rPr lang="en-SI" sz="1800" b="1" dirty="0">
                <a:effectLst/>
                <a:latin typeface="Calibri" panose="020F0502020204030204" pitchFamily="34" charset="0"/>
                <a:ea typeface="Calibri" panose="020F0502020204030204" pitchFamily="34" charset="0"/>
                <a:cs typeface="Times New Roman" panose="02020603050405020304" pitchFamily="18" charset="0"/>
              </a:rPr>
              <a:t>ow does this process look like</a:t>
            </a:r>
            <a:r>
              <a:rPr lang="sl-SI"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sl-SI" sz="1800" dirty="0">
                <a:effectLst/>
                <a:latin typeface="Calibri" panose="020F0502020204030204" pitchFamily="34" charset="0"/>
                <a:ea typeface="Calibri" panose="020F0502020204030204" pitchFamily="34" charset="0"/>
                <a:cs typeface="Times New Roman" panose="02020603050405020304" pitchFamily="18" charset="0"/>
              </a:rPr>
              <a:t>You</a:t>
            </a:r>
            <a:r>
              <a:rPr lang="en-SI" sz="1800" dirty="0">
                <a:effectLst/>
                <a:latin typeface="Calibri" panose="020F0502020204030204" pitchFamily="34" charset="0"/>
                <a:ea typeface="Calibri" panose="020F0502020204030204" pitchFamily="34" charset="0"/>
                <a:cs typeface="Times New Roman" panose="02020603050405020304" pitchFamily="18" charset="0"/>
              </a:rPr>
              <a:t> ideate around </a:t>
            </a:r>
            <a:r>
              <a:rPr lang="sl-SI" sz="1800" dirty="0">
                <a:effectLst/>
                <a:latin typeface="Calibri" panose="020F0502020204030204" pitchFamily="34" charset="0"/>
                <a:ea typeface="Calibri" panose="020F0502020204030204" pitchFamily="34" charset="0"/>
                <a:cs typeface="Times New Roman" panose="02020603050405020304" pitchFamily="18" charset="0"/>
              </a:rPr>
              <a:t>which </a:t>
            </a:r>
            <a:r>
              <a:rPr lang="en-SI" sz="1800" dirty="0">
                <a:effectLst/>
                <a:latin typeface="Calibri" panose="020F0502020204030204" pitchFamily="34" charset="0"/>
                <a:ea typeface="Calibri" panose="020F0502020204030204" pitchFamily="34" charset="0"/>
                <a:cs typeface="Times New Roman" panose="02020603050405020304" pitchFamily="18" charset="0"/>
              </a:rPr>
              <a:t>value proposition or value propositions </a:t>
            </a:r>
            <a:r>
              <a:rPr lang="sl-SI" sz="1800" dirty="0">
                <a:effectLst/>
                <a:latin typeface="Calibri" panose="020F0502020204030204" pitchFamily="34" charset="0"/>
                <a:ea typeface="Calibri" panose="020F0502020204030204" pitchFamily="34" charset="0"/>
                <a:cs typeface="Times New Roman" panose="02020603050405020304" pitchFamily="18" charset="0"/>
              </a:rPr>
              <a:t>are you </a:t>
            </a:r>
            <a:r>
              <a:rPr lang="en-SI" sz="1800" dirty="0">
                <a:effectLst/>
                <a:latin typeface="Calibri" panose="020F0502020204030204" pitchFamily="34" charset="0"/>
                <a:ea typeface="Calibri" panose="020F0502020204030204" pitchFamily="34" charset="0"/>
                <a:cs typeface="Times New Roman" panose="02020603050405020304" pitchFamily="18" charset="0"/>
              </a:rPr>
              <a:t>gonna create for customers and in which business model are </a:t>
            </a:r>
            <a:r>
              <a:rPr lang="sl-SI" sz="1800" dirty="0">
                <a:effectLst/>
                <a:latin typeface="Calibri" panose="020F0502020204030204" pitchFamily="34" charset="0"/>
                <a:ea typeface="Calibri" panose="020F0502020204030204" pitchFamily="34" charset="0"/>
                <a:cs typeface="Times New Roman" panose="02020603050405020304" pitchFamily="18" charset="0"/>
              </a:rPr>
              <a:t>you </a:t>
            </a:r>
            <a:r>
              <a:rPr lang="en-SI" sz="1800" dirty="0">
                <a:effectLst/>
                <a:latin typeface="Calibri" panose="020F0502020204030204" pitchFamily="34" charset="0"/>
                <a:ea typeface="Calibri" panose="020F0502020204030204" pitchFamily="34" charset="0"/>
                <a:cs typeface="Times New Roman" panose="02020603050405020304" pitchFamily="18" charset="0"/>
              </a:rPr>
              <a:t>gonna embed them</a:t>
            </a:r>
            <a:r>
              <a:rPr lang="sl-SI" sz="1800" dirty="0">
                <a:effectLst/>
                <a:latin typeface="Calibri" panose="020F0502020204030204" pitchFamily="34" charset="0"/>
                <a:ea typeface="Calibri" panose="020F0502020204030204" pitchFamily="34" charset="0"/>
                <a:cs typeface="Times New Roman" panose="02020603050405020304" pitchFamily="18" charset="0"/>
              </a:rPr>
              <a:t>.</a:t>
            </a:r>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tabLst>
                <a:tab pos="457200" algn="l"/>
              </a:tabLst>
            </a:pPr>
            <a:r>
              <a:rPr lang="sl-SI" sz="1800" dirty="0">
                <a:effectLst/>
                <a:latin typeface="Calibri" panose="020F0502020204030204" pitchFamily="34" charset="0"/>
                <a:ea typeface="Calibri" panose="020F0502020204030204" pitchFamily="34" charset="0"/>
                <a:cs typeface="Times New Roman" panose="02020603050405020304" pitchFamily="18" charset="0"/>
              </a:rPr>
              <a:t>Y</a:t>
            </a:r>
            <a:r>
              <a:rPr lang="en-SI" sz="1800" dirty="0">
                <a:effectLst/>
                <a:latin typeface="Calibri" panose="020F0502020204030204" pitchFamily="34" charset="0"/>
                <a:ea typeface="Calibri" panose="020F0502020204030204" pitchFamily="34" charset="0"/>
                <a:cs typeface="Times New Roman" panose="02020603050405020304" pitchFamily="18" charset="0"/>
              </a:rPr>
              <a:t>ou make a conceptual prototype </a:t>
            </a:r>
            <a:r>
              <a:rPr lang="sl-SI" sz="1800" dirty="0">
                <a:effectLst/>
                <a:latin typeface="Calibri" panose="020F0502020204030204" pitchFamily="34" charset="0"/>
                <a:ea typeface="Calibri" panose="020F0502020204030204" pitchFamily="34" charset="0"/>
                <a:cs typeface="Times New Roman" panose="02020603050405020304" pitchFamily="18" charset="0"/>
              </a:rPr>
              <a:t>(not</a:t>
            </a:r>
            <a:r>
              <a:rPr lang="en-SI" sz="1800" dirty="0">
                <a:effectLst/>
                <a:latin typeface="Calibri" panose="020F0502020204030204" pitchFamily="34" charset="0"/>
                <a:ea typeface="Calibri" panose="020F0502020204030204" pitchFamily="34" charset="0"/>
                <a:cs typeface="Times New Roman" panose="02020603050405020304" pitchFamily="18" charset="0"/>
              </a:rPr>
              <a:t> a physical on</a:t>
            </a:r>
            <a:r>
              <a:rPr lang="sl-SI" sz="1800" dirty="0">
                <a:effectLst/>
                <a:latin typeface="Calibri" panose="020F0502020204030204" pitchFamily="34" charset="0"/>
                <a:ea typeface="Calibri" panose="020F0502020204030204" pitchFamily="34" charset="0"/>
                <a:cs typeface="Times New Roman" panose="02020603050405020304" pitchFamily="18" charset="0"/>
              </a:rPr>
              <a:t>e) </a:t>
            </a:r>
            <a:r>
              <a:rPr lang="en-SI" sz="1800" dirty="0">
                <a:effectLst/>
                <a:latin typeface="Calibri" panose="020F0502020204030204" pitchFamily="34" charset="0"/>
                <a:ea typeface="Calibri" panose="020F0502020204030204" pitchFamily="34" charset="0"/>
                <a:cs typeface="Times New Roman" panose="02020603050405020304" pitchFamily="18" charset="0"/>
              </a:rPr>
              <a:t>with the business </a:t>
            </a:r>
            <a:r>
              <a:rPr lang="sl-SI" sz="1800" dirty="0">
                <a:effectLst/>
                <a:latin typeface="Calibri" panose="020F0502020204030204" pitchFamily="34" charset="0"/>
                <a:ea typeface="Calibri" panose="020F0502020204030204" pitchFamily="34" charset="0"/>
                <a:cs typeface="Times New Roman" panose="02020603050405020304" pitchFamily="18" charset="0"/>
              </a:rPr>
              <a:t>model</a:t>
            </a:r>
            <a:r>
              <a:rPr lang="en-SI" sz="1800" dirty="0">
                <a:effectLst/>
                <a:latin typeface="Calibri" panose="020F0502020204030204" pitchFamily="34" charset="0"/>
                <a:ea typeface="Calibri" panose="020F0502020204030204" pitchFamily="34" charset="0"/>
                <a:cs typeface="Times New Roman" panose="02020603050405020304" pitchFamily="18" charset="0"/>
              </a:rPr>
              <a:t> canvas and the value proposition canvas</a:t>
            </a:r>
            <a:r>
              <a:rPr lang="sl-SI" sz="1800" dirty="0">
                <a:effectLst/>
                <a:latin typeface="Calibri" panose="020F0502020204030204" pitchFamily="34" charset="0"/>
                <a:ea typeface="Calibri" panose="020F0502020204030204" pitchFamily="34" charset="0"/>
                <a:cs typeface="Times New Roman" panose="02020603050405020304" pitchFamily="18" charset="0"/>
              </a:rPr>
              <a:t>. I</a:t>
            </a:r>
            <a:r>
              <a:rPr lang="en-SI" sz="1800" dirty="0">
                <a:effectLst/>
                <a:latin typeface="Calibri" panose="020F0502020204030204" pitchFamily="34" charset="0"/>
                <a:ea typeface="Calibri" panose="020F0502020204030204" pitchFamily="34" charset="0"/>
                <a:cs typeface="Times New Roman" panose="02020603050405020304" pitchFamily="18" charset="0"/>
              </a:rPr>
              <a:t>t means creating a very clear kind of prototype of how that could look on paper</a:t>
            </a:r>
            <a:r>
              <a:rPr lang="sl-SI" sz="1800" dirty="0">
                <a:effectLst/>
                <a:latin typeface="Calibri" panose="020F0502020204030204" pitchFamily="34" charset="0"/>
                <a:ea typeface="Calibri" panose="020F0502020204030204" pitchFamily="34" charset="0"/>
                <a:cs typeface="Times New Roman" panose="02020603050405020304" pitchFamily="18" charset="0"/>
              </a:rPr>
              <a:t>!  </a:t>
            </a:r>
            <a:r>
              <a:rPr lang="sl-SI" sz="1800" u="sng" dirty="0">
                <a:effectLst/>
                <a:latin typeface="Calibri" panose="020F0502020204030204" pitchFamily="34" charset="0"/>
                <a:ea typeface="Calibri" panose="020F0502020204030204" pitchFamily="34" charset="0"/>
                <a:cs typeface="Times New Roman" panose="02020603050405020304" pitchFamily="18" charset="0"/>
              </a:rPr>
              <a:t>Y</a:t>
            </a:r>
            <a:r>
              <a:rPr lang="en-SI" sz="1800" u="sng" dirty="0">
                <a:effectLst/>
                <a:latin typeface="Calibri" panose="020F0502020204030204" pitchFamily="34" charset="0"/>
                <a:ea typeface="Calibri" panose="020F0502020204030204" pitchFamily="34" charset="0"/>
                <a:cs typeface="Times New Roman" panose="02020603050405020304" pitchFamily="18" charset="0"/>
              </a:rPr>
              <a:t>ou spend maybe half a day or a day on that maximum</a:t>
            </a:r>
            <a:r>
              <a:rPr lang="sl-SI" sz="1800" u="sng" dirty="0">
                <a:effectLst/>
                <a:latin typeface="Calibri" panose="020F0502020204030204" pitchFamily="34" charset="0"/>
                <a:ea typeface="Calibri" panose="020F0502020204030204" pitchFamily="34" charset="0"/>
                <a:cs typeface="Times New Roman" panose="02020603050405020304" pitchFamily="18" charset="0"/>
              </a:rPr>
              <a:t>.</a:t>
            </a:r>
            <a:r>
              <a:rPr lang="sl-SI"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r>
              <a:rPr lang="en-SI"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buFont typeface="Symbol" pitchFamily="2" charset="2"/>
              <a:buChar char=""/>
              <a:tabLst>
                <a:tab pos="457200" algn="l"/>
              </a:tabLst>
            </a:pPr>
            <a:r>
              <a:rPr lang="sl-SI" sz="1800" dirty="0">
                <a:effectLst/>
                <a:latin typeface="Calibri" panose="020F0502020204030204" pitchFamily="34" charset="0"/>
                <a:ea typeface="Calibri" panose="020F0502020204030204" pitchFamily="34" charset="0"/>
                <a:cs typeface="Times New Roman" panose="02020603050405020304" pitchFamily="18" charset="0"/>
              </a:rPr>
              <a:t>I</a:t>
            </a:r>
            <a:r>
              <a:rPr lang="en-SI" sz="1800" dirty="0">
                <a:effectLst/>
                <a:latin typeface="Calibri" panose="020F0502020204030204" pitchFamily="34" charset="0"/>
                <a:ea typeface="Calibri" panose="020F0502020204030204" pitchFamily="34" charset="0"/>
                <a:cs typeface="Times New Roman" panose="02020603050405020304" pitchFamily="18" charset="0"/>
              </a:rPr>
              <a:t>mmediately you ask what are </a:t>
            </a:r>
            <a:r>
              <a:rPr lang="en-SI" sz="1800" b="1" dirty="0">
                <a:effectLst/>
                <a:latin typeface="Calibri" panose="020F0502020204030204" pitchFamily="34" charset="0"/>
                <a:ea typeface="Calibri" panose="020F0502020204030204" pitchFamily="34" charset="0"/>
                <a:cs typeface="Times New Roman" panose="02020603050405020304" pitchFamily="18" charset="0"/>
              </a:rPr>
              <a:t>the hypothesis underlying this idea that we need to test with experiments</a:t>
            </a:r>
            <a:r>
              <a:rPr lang="en-SI" sz="1800" dirty="0">
                <a:effectLst/>
                <a:latin typeface="Calibri" panose="020F0502020204030204" pitchFamily="34" charset="0"/>
                <a:ea typeface="Calibri" panose="020F0502020204030204" pitchFamily="34" charset="0"/>
                <a:cs typeface="Times New Roman" panose="02020603050405020304" pitchFamily="18" charset="0"/>
              </a:rPr>
              <a:t> in order to learn and adapt the idea</a:t>
            </a:r>
            <a:r>
              <a:rPr lang="sl-SI"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r>
              <a:rPr lang="en-SI" sz="1800" dirty="0">
                <a:effectLst/>
                <a:latin typeface="Calibri" panose="020F0502020204030204" pitchFamily="34" charset="0"/>
                <a:ea typeface="Calibri" panose="020F0502020204030204" pitchFamily="34" charset="0"/>
                <a:cs typeface="Times New Roman" panose="02020603050405020304" pitchFamily="18" charset="0"/>
              </a:rPr>
              <a:t> </a:t>
            </a:r>
          </a:p>
          <a:p>
            <a:r>
              <a:rPr lang="sl-SI" sz="1800" dirty="0">
                <a:effectLst/>
                <a:latin typeface="Calibri" panose="020F0502020204030204" pitchFamily="34" charset="0"/>
                <a:ea typeface="Calibri" panose="020F0502020204030204" pitchFamily="34" charset="0"/>
                <a:cs typeface="Times New Roman" panose="02020603050405020304" pitchFamily="18" charset="0"/>
              </a:rPr>
              <a:t>I</a:t>
            </a:r>
            <a:r>
              <a:rPr lang="en-SI" sz="1800" dirty="0">
                <a:effectLst/>
                <a:latin typeface="Calibri" panose="020F0502020204030204" pitchFamily="34" charset="0"/>
                <a:ea typeface="Calibri" panose="020F0502020204030204" pitchFamily="34" charset="0"/>
                <a:cs typeface="Times New Roman" panose="02020603050405020304" pitchFamily="18" charset="0"/>
              </a:rPr>
              <a:t>ncredibly important that we go through this double loop again and again and again</a:t>
            </a:r>
            <a:r>
              <a:rPr lang="sl-SI" sz="1800" dirty="0">
                <a:effectLst/>
                <a:latin typeface="Calibri" panose="020F0502020204030204" pitchFamily="34" charset="0"/>
                <a:ea typeface="Calibri" panose="020F0502020204030204" pitchFamily="34" charset="0"/>
                <a:cs typeface="Times New Roman" panose="02020603050405020304" pitchFamily="18" charset="0"/>
              </a:rPr>
              <a:t>. </a:t>
            </a:r>
            <a:r>
              <a:rPr lang="sl-SI" sz="1800" u="sng" dirty="0">
                <a:effectLst/>
                <a:latin typeface="Calibri" panose="020F0502020204030204" pitchFamily="34" charset="0"/>
                <a:ea typeface="Calibri" panose="020F0502020204030204" pitchFamily="34" charset="0"/>
                <a:cs typeface="Times New Roman" panose="02020603050405020304" pitchFamily="18" charset="0"/>
              </a:rPr>
              <a:t>A</a:t>
            </a:r>
            <a:r>
              <a:rPr lang="en-SI" sz="1800" u="sng" dirty="0">
                <a:effectLst/>
                <a:latin typeface="Calibri" panose="020F0502020204030204" pitchFamily="34" charset="0"/>
                <a:ea typeface="Calibri" panose="020F0502020204030204" pitchFamily="34" charset="0"/>
                <a:cs typeface="Times New Roman" panose="02020603050405020304" pitchFamily="18" charset="0"/>
              </a:rPr>
              <a:t>nd when you go through this double loop you will de-risk the ideas</a:t>
            </a:r>
            <a:r>
              <a:rPr lang="sl-SI" sz="1800" u="sng" dirty="0">
                <a:effectLst/>
                <a:latin typeface="Calibri" panose="020F0502020204030204" pitchFamily="34" charset="0"/>
                <a:ea typeface="Calibri" panose="020F0502020204030204" pitchFamily="34" charset="0"/>
                <a:cs typeface="Times New Roman" panose="02020603050405020304" pitchFamily="18" charset="0"/>
              </a:rPr>
              <a:t>. You </a:t>
            </a:r>
            <a:r>
              <a:rPr lang="en-SI" sz="1800" dirty="0">
                <a:effectLst/>
                <a:latin typeface="Calibri" panose="020F0502020204030204" pitchFamily="34" charset="0"/>
                <a:ea typeface="Calibri" panose="020F0502020204030204" pitchFamily="34" charset="0"/>
                <a:cs typeface="Times New Roman" panose="02020603050405020304" pitchFamily="18" charset="0"/>
              </a:rPr>
              <a:t>actually not just design a business </a:t>
            </a:r>
            <a:r>
              <a:rPr lang="sl-SI" sz="1800" dirty="0">
                <a:effectLst/>
                <a:latin typeface="Calibri" panose="020F0502020204030204" pitchFamily="34" charset="0"/>
                <a:ea typeface="Calibri" panose="020F0502020204030204" pitchFamily="34" charset="0"/>
                <a:cs typeface="Times New Roman" panose="02020603050405020304" pitchFamily="18" charset="0"/>
              </a:rPr>
              <a:t>model and </a:t>
            </a:r>
            <a:r>
              <a:rPr lang="en-SI" sz="1800" dirty="0">
                <a:effectLst/>
                <a:latin typeface="Calibri" panose="020F0502020204030204" pitchFamily="34" charset="0"/>
                <a:ea typeface="Calibri" panose="020F0502020204030204" pitchFamily="34" charset="0"/>
                <a:cs typeface="Times New Roman" panose="02020603050405020304" pitchFamily="18" charset="0"/>
              </a:rPr>
              <a:t>value proposition but constantly test and adapt </a:t>
            </a:r>
            <a:r>
              <a:rPr lang="sl-SI" sz="1800" dirty="0">
                <a:effectLst/>
                <a:latin typeface="Calibri" panose="020F0502020204030204" pitchFamily="34" charset="0"/>
                <a:ea typeface="Calibri" panose="020F0502020204030204" pitchFamily="34" charset="0"/>
                <a:cs typeface="Times New Roman" panose="02020603050405020304" pitchFamily="18" charset="0"/>
              </a:rPr>
              <a:t>it. A</a:t>
            </a:r>
            <a:r>
              <a:rPr lang="en-SI" sz="1800" dirty="0">
                <a:effectLst/>
                <a:latin typeface="Calibri" panose="020F0502020204030204" pitchFamily="34" charset="0"/>
                <a:ea typeface="Calibri" panose="020F0502020204030204" pitchFamily="34" charset="0"/>
                <a:cs typeface="Times New Roman" panose="02020603050405020304" pitchFamily="18" charset="0"/>
              </a:rPr>
              <a:t>s an coach </a:t>
            </a:r>
            <a:r>
              <a:rPr lang="sl-SI" sz="1800" dirty="0">
                <a:effectLst/>
                <a:latin typeface="Calibri" panose="020F0502020204030204" pitchFamily="34" charset="0"/>
                <a:ea typeface="Calibri" panose="020F0502020204030204" pitchFamily="34" charset="0"/>
                <a:cs typeface="Times New Roman" panose="02020603050405020304" pitchFamily="18" charset="0"/>
              </a:rPr>
              <a:t>we can </a:t>
            </a:r>
            <a:r>
              <a:rPr lang="en-SI" sz="1800" dirty="0">
                <a:effectLst/>
                <a:latin typeface="Calibri" panose="020F0502020204030204" pitchFamily="34" charset="0"/>
                <a:ea typeface="Calibri" panose="020F0502020204030204" pitchFamily="34" charset="0"/>
                <a:cs typeface="Times New Roman" panose="02020603050405020304" pitchFamily="18" charset="0"/>
              </a:rPr>
              <a:t>help the teams go through this double loop</a:t>
            </a:r>
            <a:r>
              <a:rPr lang="sl-SI" sz="1800" dirty="0">
                <a:effectLst/>
                <a:latin typeface="Calibri" panose="020F0502020204030204" pitchFamily="34" charset="0"/>
                <a:ea typeface="Calibri" panose="020F0502020204030204" pitchFamily="34" charset="0"/>
                <a:cs typeface="Times New Roman" panose="02020603050405020304" pitchFamily="18" charset="0"/>
              </a:rPr>
              <a:t>.</a:t>
            </a:r>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r>
              <a:rPr lang="sl-SI"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r>
              <a:rPr lang="sl-SI" sz="1800" dirty="0">
                <a:effectLst/>
                <a:latin typeface="Calibri" panose="020F0502020204030204" pitchFamily="34" charset="0"/>
                <a:ea typeface="Calibri" panose="020F0502020204030204" pitchFamily="34" charset="0"/>
                <a:cs typeface="Times New Roman" panose="02020603050405020304" pitchFamily="18" charset="0"/>
              </a:rPr>
              <a:t>Y</a:t>
            </a:r>
            <a:r>
              <a:rPr lang="en-SI" sz="1800" dirty="0">
                <a:effectLst/>
                <a:latin typeface="Calibri" panose="020F0502020204030204" pitchFamily="34" charset="0"/>
                <a:ea typeface="Calibri" panose="020F0502020204030204" pitchFamily="34" charset="0"/>
                <a:cs typeface="Times New Roman" panose="02020603050405020304" pitchFamily="18" charset="0"/>
              </a:rPr>
              <a:t>our idea inside your head is great</a:t>
            </a:r>
            <a:r>
              <a:rPr lang="sl-SI" sz="1800" dirty="0">
                <a:effectLst/>
                <a:latin typeface="Calibri" panose="020F0502020204030204" pitchFamily="34" charset="0"/>
                <a:ea typeface="Calibri" panose="020F0502020204030204" pitchFamily="34" charset="0"/>
                <a:cs typeface="Times New Roman" panose="02020603050405020304" pitchFamily="18" charset="0"/>
              </a:rPr>
              <a:t>!</a:t>
            </a:r>
            <a:r>
              <a:rPr lang="en-SI" sz="1800" dirty="0">
                <a:effectLst/>
                <a:latin typeface="Calibri" panose="020F0502020204030204" pitchFamily="34" charset="0"/>
                <a:ea typeface="Calibri" panose="020F0502020204030204" pitchFamily="34" charset="0"/>
                <a:cs typeface="Times New Roman" panose="02020603050405020304" pitchFamily="18" charset="0"/>
              </a:rPr>
              <a:t> but it's like this perfect little thing that no one else can touch and it doesn't get tested against reality</a:t>
            </a:r>
            <a:r>
              <a:rPr lang="sl-SI" sz="1800" dirty="0">
                <a:effectLst/>
                <a:latin typeface="Calibri" panose="020F0502020204030204" pitchFamily="34" charset="0"/>
                <a:ea typeface="Calibri" panose="020F0502020204030204" pitchFamily="34" charset="0"/>
                <a:cs typeface="Times New Roman" panose="02020603050405020304" pitchFamily="18" charset="0"/>
              </a:rPr>
              <a:t>!</a:t>
            </a:r>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r>
              <a:rPr lang="en-SI" sz="1800" dirty="0">
                <a:effectLst/>
                <a:latin typeface="Calibri" panose="020F0502020204030204" pitchFamily="34" charset="0"/>
                <a:ea typeface="Calibri" panose="020F0502020204030204" pitchFamily="34" charset="0"/>
                <a:cs typeface="Times New Roman" panose="02020603050405020304" pitchFamily="18" charset="0"/>
              </a:rPr>
              <a:t> </a:t>
            </a:r>
          </a:p>
          <a:p>
            <a:r>
              <a:rPr lang="sl-SI" sz="1800" b="1" dirty="0">
                <a:effectLst/>
                <a:latin typeface="Calibri" panose="020F0502020204030204" pitchFamily="34" charset="0"/>
                <a:ea typeface="Calibri" panose="020F0502020204030204" pitchFamily="34" charset="0"/>
                <a:cs typeface="Times New Roman" panose="02020603050405020304" pitchFamily="18" charset="0"/>
              </a:rPr>
              <a:t>STEPS:</a:t>
            </a:r>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SI" sz="1800" b="1" dirty="0">
                <a:effectLst/>
                <a:latin typeface="Calibri" panose="020F0502020204030204" pitchFamily="34" charset="0"/>
                <a:ea typeface="Calibri" panose="020F0502020204030204" pitchFamily="34" charset="0"/>
                <a:cs typeface="Times New Roman" panose="02020603050405020304" pitchFamily="18" charset="0"/>
              </a:rPr>
              <a:t>Ideati</a:t>
            </a:r>
            <a:r>
              <a:rPr lang="sl-SI" sz="1800" b="1" dirty="0">
                <a:effectLst/>
                <a:latin typeface="Calibri" panose="020F0502020204030204" pitchFamily="34" charset="0"/>
                <a:ea typeface="Calibri" panose="020F0502020204030204" pitchFamily="34" charset="0"/>
                <a:cs typeface="Times New Roman" panose="02020603050405020304" pitchFamily="18" charset="0"/>
              </a:rPr>
              <a:t>n</a:t>
            </a:r>
            <a:r>
              <a:rPr lang="en-SI" sz="1800" b="1" dirty="0">
                <a:effectLst/>
                <a:latin typeface="Calibri" panose="020F0502020204030204" pitchFamily="34" charset="0"/>
                <a:ea typeface="Calibri" panose="020F0502020204030204" pitchFamily="34" charset="0"/>
                <a:cs typeface="Times New Roman" panose="02020603050405020304" pitchFamily="18" charset="0"/>
              </a:rPr>
              <a:t>g</a:t>
            </a:r>
            <a:r>
              <a:rPr lang="sl-SI" sz="1800" b="1" dirty="0">
                <a:effectLst/>
                <a:latin typeface="Calibri" panose="020F0502020204030204" pitchFamily="34" charset="0"/>
                <a:ea typeface="Calibri" panose="020F0502020204030204" pitchFamily="34" charset="0"/>
                <a:cs typeface="Times New Roman" panose="02020603050405020304" pitchFamily="18" charset="0"/>
              </a:rPr>
              <a:t>:</a:t>
            </a:r>
            <a:r>
              <a:rPr lang="en-SI" sz="1800" dirty="0">
                <a:effectLst/>
                <a:latin typeface="Calibri" panose="020F0502020204030204" pitchFamily="34" charset="0"/>
                <a:ea typeface="Calibri" panose="020F0502020204030204" pitchFamily="34" charset="0"/>
                <a:cs typeface="Times New Roman" panose="02020603050405020304" pitchFamily="18" charset="0"/>
              </a:rPr>
              <a:t> figuring out what the value propositions and business models could be </a:t>
            </a:r>
          </a:p>
          <a:p>
            <a:pPr marL="342900" lvl="0" indent="-342900">
              <a:buFont typeface="Symbol" pitchFamily="2" charset="2"/>
              <a:buChar char=""/>
            </a:pPr>
            <a:r>
              <a:rPr lang="sl-SI" sz="1800" b="1" dirty="0">
                <a:effectLst/>
                <a:latin typeface="Calibri" panose="020F0502020204030204" pitchFamily="34" charset="0"/>
                <a:ea typeface="Calibri" panose="020F0502020204030204" pitchFamily="34" charset="0"/>
                <a:cs typeface="Times New Roman" panose="02020603050405020304" pitchFamily="18" charset="0"/>
              </a:rPr>
              <a:t>Business prototyping:</a:t>
            </a:r>
            <a:r>
              <a:rPr lang="sl-SI" sz="1800" dirty="0">
                <a:effectLst/>
                <a:latin typeface="Calibri" panose="020F0502020204030204" pitchFamily="34" charset="0"/>
                <a:ea typeface="Calibri" panose="020F0502020204030204" pitchFamily="34" charset="0"/>
                <a:cs typeface="Times New Roman" panose="02020603050405020304" pitchFamily="18" charset="0"/>
              </a:rPr>
              <a:t> </a:t>
            </a:r>
            <a:r>
              <a:rPr lang="en-SI" sz="1800" dirty="0">
                <a:effectLst/>
                <a:latin typeface="Calibri" panose="020F0502020204030204" pitchFamily="34" charset="0"/>
                <a:ea typeface="Calibri" panose="020F0502020204030204" pitchFamily="34" charset="0"/>
                <a:cs typeface="Times New Roman" panose="02020603050405020304" pitchFamily="18" charset="0"/>
              </a:rPr>
              <a:t>mapping them out with the business </a:t>
            </a:r>
            <a:r>
              <a:rPr lang="sl-SI" sz="1800" dirty="0">
                <a:effectLst/>
                <a:latin typeface="Calibri" panose="020F0502020204030204" pitchFamily="34" charset="0"/>
                <a:ea typeface="Calibri" panose="020F0502020204030204" pitchFamily="34" charset="0"/>
                <a:cs typeface="Times New Roman" panose="02020603050405020304" pitchFamily="18" charset="0"/>
              </a:rPr>
              <a:t>model</a:t>
            </a:r>
            <a:r>
              <a:rPr lang="en-SI" sz="1800" dirty="0">
                <a:effectLst/>
                <a:latin typeface="Calibri" panose="020F0502020204030204" pitchFamily="34" charset="0"/>
                <a:ea typeface="Calibri" panose="020F0502020204030204" pitchFamily="34" charset="0"/>
                <a:cs typeface="Times New Roman" panose="02020603050405020304" pitchFamily="18" charset="0"/>
              </a:rPr>
              <a:t> canvas and value proposition canvas</a:t>
            </a:r>
            <a:r>
              <a:rPr lang="sl-SI" sz="1800" dirty="0">
                <a:effectLst/>
                <a:latin typeface="Calibri" panose="020F0502020204030204" pitchFamily="34" charset="0"/>
                <a:ea typeface="Calibri" panose="020F0502020204030204" pitchFamily="34" charset="0"/>
                <a:cs typeface="Times New Roman" panose="02020603050405020304" pitchFamily="18" charset="0"/>
              </a:rPr>
              <a:t>. </a:t>
            </a:r>
            <a:r>
              <a:rPr lang="en-SI" sz="1800" u="sng" dirty="0">
                <a:effectLst/>
                <a:latin typeface="Calibri" panose="020F0502020204030204" pitchFamily="34" charset="0"/>
                <a:ea typeface="Calibri" panose="020F0502020204030204" pitchFamily="34" charset="0"/>
                <a:cs typeface="Times New Roman" panose="02020603050405020304" pitchFamily="18" charset="0"/>
              </a:rPr>
              <a:t>we're prototyping out canvases to understand visually from a storytelling point of view what does that look like</a:t>
            </a:r>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sl-SI" sz="1800" b="1" dirty="0">
                <a:effectLst/>
                <a:latin typeface="Calibri" panose="020F0502020204030204" pitchFamily="34" charset="0"/>
                <a:ea typeface="Calibri" panose="020F0502020204030204" pitchFamily="34" charset="0"/>
                <a:cs typeface="Times New Roman" panose="02020603050405020304" pitchFamily="18" charset="0"/>
              </a:rPr>
              <a:t>A</a:t>
            </a:r>
            <a:r>
              <a:rPr lang="en-SI" sz="1800" b="1" dirty="0">
                <a:effectLst/>
                <a:latin typeface="Calibri" panose="020F0502020204030204" pitchFamily="34" charset="0"/>
                <a:ea typeface="Calibri" panose="020F0502020204030204" pitchFamily="34" charset="0"/>
                <a:cs typeface="Times New Roman" panose="02020603050405020304" pitchFamily="18" charset="0"/>
              </a:rPr>
              <a:t>ssessing</a:t>
            </a:r>
            <a:r>
              <a:rPr lang="sl-SI" sz="1800" b="1" dirty="0">
                <a:effectLst/>
                <a:latin typeface="Calibri" panose="020F0502020204030204" pitchFamily="34" charset="0"/>
                <a:ea typeface="Calibri" panose="020F0502020204030204" pitchFamily="34" charset="0"/>
                <a:cs typeface="Times New Roman" panose="02020603050405020304" pitchFamily="18" charset="0"/>
              </a:rPr>
              <a:t>:</a:t>
            </a:r>
            <a:r>
              <a:rPr lang="sl-SI" sz="1800" dirty="0">
                <a:effectLst/>
                <a:latin typeface="Calibri" panose="020F0502020204030204" pitchFamily="34" charset="0"/>
                <a:ea typeface="Calibri" panose="020F0502020204030204" pitchFamily="34" charset="0"/>
                <a:cs typeface="Times New Roman" panose="02020603050405020304" pitchFamily="18" charset="0"/>
              </a:rPr>
              <a:t> </a:t>
            </a:r>
            <a:r>
              <a:rPr lang="en-SI" sz="1800" dirty="0">
                <a:effectLst/>
                <a:latin typeface="Calibri" panose="020F0502020204030204" pitchFamily="34" charset="0"/>
                <a:ea typeface="Calibri" panose="020F0502020204030204" pitchFamily="34" charset="0"/>
                <a:cs typeface="Times New Roman" panose="02020603050405020304" pitchFamily="18" charset="0"/>
              </a:rPr>
              <a:t>if these make any sense which is more like a design assessment</a:t>
            </a:r>
            <a:r>
              <a:rPr lang="sl-SI" sz="1800" dirty="0">
                <a:effectLst/>
                <a:latin typeface="Calibri" panose="020F0502020204030204" pitchFamily="34" charset="0"/>
                <a:ea typeface="Calibri" panose="020F0502020204030204" pitchFamily="34" charset="0"/>
                <a:cs typeface="Times New Roman" panose="02020603050405020304" pitchFamily="18" charset="0"/>
              </a:rPr>
              <a:t>. </a:t>
            </a:r>
            <a:r>
              <a:rPr lang="en-SI" sz="1800" u="sng" dirty="0">
                <a:effectLst/>
                <a:latin typeface="Calibri" panose="020F0502020204030204" pitchFamily="34" charset="0"/>
                <a:ea typeface="Calibri" panose="020F0502020204030204" pitchFamily="34" charset="0"/>
                <a:cs typeface="Times New Roman" panose="02020603050405020304" pitchFamily="18" charset="0"/>
              </a:rPr>
              <a:t>Some </a:t>
            </a:r>
            <a:r>
              <a:rPr lang="sl-SI" sz="1800" u="sng" dirty="0">
                <a:effectLst/>
                <a:latin typeface="Calibri" panose="020F0502020204030204" pitchFamily="34" charset="0"/>
                <a:ea typeface="Calibri" panose="020F0502020204030204" pitchFamily="34" charset="0"/>
                <a:cs typeface="Times New Roman" panose="02020603050405020304" pitchFamily="18" charset="0"/>
              </a:rPr>
              <a:t>kind of</a:t>
            </a:r>
            <a:r>
              <a:rPr lang="en-SI" sz="1800" u="sng" dirty="0">
                <a:effectLst/>
                <a:latin typeface="Calibri" panose="020F0502020204030204" pitchFamily="34" charset="0"/>
                <a:ea typeface="Calibri" panose="020F0502020204030204" pitchFamily="34" charset="0"/>
                <a:cs typeface="Times New Roman" panose="02020603050405020304" pitchFamily="18" charset="0"/>
              </a:rPr>
              <a:t> high level assessment</a:t>
            </a:r>
            <a:r>
              <a:rPr lang="sl-SI" sz="1800" u="sng" dirty="0">
                <a:effectLst/>
                <a:latin typeface="Calibri" panose="020F0502020204030204" pitchFamily="34" charset="0"/>
                <a:ea typeface="Calibri" panose="020F0502020204030204" pitchFamily="34" charset="0"/>
                <a:cs typeface="Times New Roman" panose="02020603050405020304" pitchFamily="18" charset="0"/>
              </a:rPr>
              <a:t>: </a:t>
            </a:r>
            <a:r>
              <a:rPr lang="en-SI" sz="1800" u="sng" dirty="0">
                <a:effectLst/>
                <a:latin typeface="Calibri" panose="020F0502020204030204" pitchFamily="34" charset="0"/>
                <a:ea typeface="Calibri" panose="020F0502020204030204" pitchFamily="34" charset="0"/>
                <a:cs typeface="Times New Roman" panose="02020603050405020304" pitchFamily="18" charset="0"/>
              </a:rPr>
              <a:t>what are the strengths and weaknesses</a:t>
            </a:r>
            <a:r>
              <a:rPr lang="sl-SI" sz="1800" u="sng" dirty="0">
                <a:effectLst/>
                <a:latin typeface="Calibri" panose="020F0502020204030204" pitchFamily="34" charset="0"/>
                <a:ea typeface="Calibri" panose="020F0502020204030204" pitchFamily="34" charset="0"/>
                <a:cs typeface="Times New Roman" panose="02020603050405020304" pitchFamily="18" charset="0"/>
              </a:rPr>
              <a:t>,</a:t>
            </a:r>
            <a:r>
              <a:rPr lang="en-SI" sz="1800" u="sng" dirty="0">
                <a:effectLst/>
                <a:latin typeface="Calibri" panose="020F0502020204030204" pitchFamily="34" charset="0"/>
                <a:ea typeface="Calibri" panose="020F0502020204030204" pitchFamily="34" charset="0"/>
                <a:cs typeface="Times New Roman" panose="02020603050405020304" pitchFamily="18" charset="0"/>
              </a:rPr>
              <a:t> what's the environment look like</a:t>
            </a:r>
            <a:r>
              <a:rPr lang="sl-SI" sz="1800" u="sng" dirty="0">
                <a:effectLst/>
                <a:latin typeface="Calibri" panose="020F0502020204030204" pitchFamily="34" charset="0"/>
                <a:ea typeface="Calibri" panose="020F0502020204030204" pitchFamily="34" charset="0"/>
                <a:cs typeface="Times New Roman" panose="02020603050405020304" pitchFamily="18" charset="0"/>
              </a:rPr>
              <a:t>)</a:t>
            </a:r>
            <a:r>
              <a:rPr lang="en-SI" sz="1800" dirty="0">
                <a:effectLst/>
                <a:latin typeface="Calibri" panose="020F0502020204030204" pitchFamily="34" charset="0"/>
                <a:ea typeface="Calibri" panose="020F0502020204030204" pitchFamily="34" charset="0"/>
                <a:cs typeface="Times New Roman" panose="02020603050405020304" pitchFamily="18" charset="0"/>
              </a:rPr>
              <a:t> and then decide </a:t>
            </a:r>
            <a:r>
              <a:rPr lang="sl-SI" sz="1800" dirty="0">
                <a:effectLst/>
                <a:latin typeface="Calibri" panose="020F0502020204030204" pitchFamily="34" charset="0"/>
                <a:ea typeface="Calibri" panose="020F0502020204030204" pitchFamily="34" charset="0"/>
                <a:cs typeface="Times New Roman" panose="02020603050405020304" pitchFamily="18" charset="0"/>
              </a:rPr>
              <a:t>if </a:t>
            </a:r>
            <a:r>
              <a:rPr lang="en-SI" sz="1800" dirty="0">
                <a:effectLst/>
                <a:latin typeface="Calibri" panose="020F0502020204030204" pitchFamily="34" charset="0"/>
                <a:ea typeface="Calibri" panose="020F0502020204030204" pitchFamily="34" charset="0"/>
                <a:cs typeface="Times New Roman" panose="02020603050405020304" pitchFamily="18" charset="0"/>
              </a:rPr>
              <a:t>this </a:t>
            </a:r>
            <a:r>
              <a:rPr lang="sl-SI" sz="1800" dirty="0">
                <a:effectLst/>
                <a:latin typeface="Calibri" panose="020F0502020204030204" pitchFamily="34" charset="0"/>
                <a:ea typeface="Calibri" panose="020F0502020204030204" pitchFamily="34" charset="0"/>
                <a:cs typeface="Times New Roman" panose="02020603050405020304" pitchFamily="18" charset="0"/>
              </a:rPr>
              <a:t>is </a:t>
            </a:r>
            <a:r>
              <a:rPr lang="en-SI" sz="1800" dirty="0">
                <a:effectLst/>
                <a:latin typeface="Calibri" panose="020F0502020204030204" pitchFamily="34" charset="0"/>
                <a:ea typeface="Calibri" panose="020F0502020204030204" pitchFamily="34" charset="0"/>
                <a:cs typeface="Times New Roman" panose="02020603050405020304" pitchFamily="18" charset="0"/>
              </a:rPr>
              <a:t>good enough</a:t>
            </a:r>
            <a:r>
              <a:rPr lang="sl-SI" sz="1800" dirty="0">
                <a:effectLst/>
                <a:latin typeface="Calibri" panose="020F0502020204030204" pitchFamily="34" charset="0"/>
                <a:ea typeface="Calibri" panose="020F0502020204030204" pitchFamily="34" charset="0"/>
                <a:cs typeface="Times New Roman" panose="02020603050405020304" pitchFamily="18" charset="0"/>
              </a:rPr>
              <a:t>. T</a:t>
            </a:r>
            <a:r>
              <a:rPr lang="en-SI" sz="1800" dirty="0">
                <a:effectLst/>
                <a:latin typeface="Calibri" panose="020F0502020204030204" pitchFamily="34" charset="0"/>
                <a:ea typeface="Calibri" panose="020F0502020204030204" pitchFamily="34" charset="0"/>
                <a:cs typeface="Times New Roman" panose="02020603050405020304" pitchFamily="18" charset="0"/>
              </a:rPr>
              <a:t>hat should be </a:t>
            </a:r>
            <a:r>
              <a:rPr lang="sl-SI" sz="1800" dirty="0">
                <a:effectLst/>
                <a:latin typeface="Calibri" panose="020F0502020204030204" pitchFamily="34" charset="0"/>
                <a:ea typeface="Calibri" panose="020F0502020204030204" pitchFamily="34" charset="0"/>
                <a:cs typeface="Times New Roman" panose="02020603050405020304" pitchFamily="18" charset="0"/>
              </a:rPr>
              <a:t>done </a:t>
            </a:r>
            <a:r>
              <a:rPr lang="en-SI" sz="1800" dirty="0">
                <a:effectLst/>
                <a:latin typeface="Calibri" panose="020F0502020204030204" pitchFamily="34" charset="0"/>
                <a:ea typeface="Calibri" panose="020F0502020204030204" pitchFamily="34" charset="0"/>
                <a:cs typeface="Times New Roman" panose="02020603050405020304" pitchFamily="18" charset="0"/>
              </a:rPr>
              <a:t>maybe after an hour</a:t>
            </a:r>
            <a:r>
              <a:rPr lang="sl-SI" sz="1800" dirty="0">
                <a:effectLst/>
                <a:latin typeface="Calibri" panose="020F0502020204030204" pitchFamily="34" charset="0"/>
                <a:ea typeface="Calibri" panose="020F0502020204030204" pitchFamily="34" charset="0"/>
                <a:cs typeface="Times New Roman" panose="02020603050405020304" pitchFamily="18" charset="0"/>
              </a:rPr>
              <a:t>,</a:t>
            </a:r>
            <a:r>
              <a:rPr lang="en-SI" sz="1800" dirty="0">
                <a:effectLst/>
                <a:latin typeface="Calibri" panose="020F0502020204030204" pitchFamily="34" charset="0"/>
                <a:ea typeface="Calibri" panose="020F0502020204030204" pitchFamily="34" charset="0"/>
                <a:cs typeface="Times New Roman" panose="02020603050405020304" pitchFamily="18" charset="0"/>
              </a:rPr>
              <a:t> maximum half a day</a:t>
            </a:r>
            <a:r>
              <a:rPr lang="sl-SI"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r>
              <a:rPr lang="sl-SI"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r>
              <a:rPr lang="en-SI" sz="1800" dirty="0">
                <a:effectLst/>
                <a:latin typeface="Calibri" panose="020F0502020204030204" pitchFamily="34" charset="0"/>
                <a:ea typeface="Calibri" panose="020F0502020204030204" pitchFamily="34" charset="0"/>
                <a:cs typeface="Times New Roman" panose="02020603050405020304" pitchFamily="18" charset="0"/>
              </a:rPr>
              <a:t>if it's good enough you accept that</a:t>
            </a:r>
            <a:r>
              <a:rPr lang="sl-SI" sz="1800" dirty="0">
                <a:effectLst/>
                <a:latin typeface="Calibri" panose="020F0502020204030204" pitchFamily="34" charset="0"/>
                <a:ea typeface="Calibri" panose="020F0502020204030204" pitchFamily="34" charset="0"/>
                <a:cs typeface="Times New Roman" panose="02020603050405020304" pitchFamily="18" charset="0"/>
              </a:rPr>
              <a:t>. P</a:t>
            </a:r>
            <a:r>
              <a:rPr lang="en-SI" sz="1800" dirty="0">
                <a:effectLst/>
                <a:latin typeface="Calibri" panose="020F0502020204030204" pitchFamily="34" charset="0"/>
                <a:ea typeface="Calibri" panose="020F0502020204030204" pitchFamily="34" charset="0"/>
                <a:cs typeface="Times New Roman" panose="02020603050405020304" pitchFamily="18" charset="0"/>
              </a:rPr>
              <a:t>robably it's wrong but it's a great point to start and you go and test</a:t>
            </a:r>
            <a:r>
              <a:rPr lang="sl-SI" sz="1800" dirty="0">
                <a:effectLst/>
                <a:latin typeface="Calibri" panose="020F0502020204030204" pitchFamily="34" charset="0"/>
                <a:ea typeface="Calibri" panose="020F0502020204030204" pitchFamily="34" charset="0"/>
                <a:cs typeface="Times New Roman" panose="02020603050405020304" pitchFamily="18" charset="0"/>
              </a:rPr>
              <a:t>.</a:t>
            </a:r>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r>
              <a:rPr lang="sl-SI"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sl-SI" sz="1800" b="1" dirty="0">
                <a:effectLst/>
                <a:latin typeface="Calibri" panose="020F0502020204030204" pitchFamily="34" charset="0"/>
                <a:ea typeface="Calibri" panose="020F0502020204030204" pitchFamily="34" charset="0"/>
                <a:cs typeface="Times New Roman" panose="02020603050405020304" pitchFamily="18" charset="0"/>
              </a:rPr>
              <a:t>H</a:t>
            </a:r>
            <a:r>
              <a:rPr lang="en-SI" sz="1800" b="1" dirty="0">
                <a:effectLst/>
                <a:latin typeface="Calibri" panose="020F0502020204030204" pitchFamily="34" charset="0"/>
                <a:ea typeface="Calibri" panose="020F0502020204030204" pitchFamily="34" charset="0"/>
                <a:cs typeface="Times New Roman" panose="02020603050405020304" pitchFamily="18" charset="0"/>
              </a:rPr>
              <a:t>ypothesis</a:t>
            </a:r>
            <a:r>
              <a:rPr lang="sl-SI" sz="1800" b="1" dirty="0">
                <a:effectLst/>
                <a:latin typeface="Calibri" panose="020F0502020204030204" pitchFamily="34" charset="0"/>
                <a:ea typeface="Calibri" panose="020F0502020204030204" pitchFamily="34" charset="0"/>
                <a:cs typeface="Times New Roman" panose="02020603050405020304" pitchFamily="18" charset="0"/>
              </a:rPr>
              <a:t>: </a:t>
            </a:r>
            <a:r>
              <a:rPr lang="en-SI" sz="1800" dirty="0">
                <a:effectLst/>
                <a:latin typeface="Calibri" panose="020F0502020204030204" pitchFamily="34" charset="0"/>
                <a:ea typeface="Calibri" panose="020F0502020204030204" pitchFamily="34" charset="0"/>
                <a:cs typeface="Times New Roman" panose="02020603050405020304" pitchFamily="18" charset="0"/>
              </a:rPr>
              <a:t>before you test you need to ask what are the key assumptions the key hypothesis underpinning </a:t>
            </a:r>
            <a:r>
              <a:rPr lang="sl-SI" sz="1800" dirty="0">
                <a:effectLst/>
                <a:latin typeface="Calibri" panose="020F0502020204030204" pitchFamily="34" charset="0"/>
                <a:ea typeface="Calibri" panose="020F0502020204030204" pitchFamily="34" charset="0"/>
                <a:cs typeface="Times New Roman" panose="02020603050405020304" pitchFamily="18" charset="0"/>
              </a:rPr>
              <a:t>your</a:t>
            </a:r>
            <a:r>
              <a:rPr lang="en-SI" sz="1800" dirty="0">
                <a:effectLst/>
                <a:latin typeface="Calibri" panose="020F0502020204030204" pitchFamily="34" charset="0"/>
                <a:ea typeface="Calibri" panose="020F0502020204030204" pitchFamily="34" charset="0"/>
                <a:cs typeface="Times New Roman" panose="02020603050405020304" pitchFamily="18" charset="0"/>
              </a:rPr>
              <a:t> idea that need to be true for this idea to work</a:t>
            </a:r>
            <a:r>
              <a:rPr lang="sl-SI" sz="1800" dirty="0">
                <a:effectLst/>
                <a:latin typeface="Calibri" panose="020F0502020204030204" pitchFamily="34" charset="0"/>
                <a:ea typeface="Calibri" panose="020F0502020204030204" pitchFamily="34" charset="0"/>
                <a:cs typeface="Times New Roman" panose="02020603050405020304" pitchFamily="18" charset="0"/>
              </a:rPr>
              <a:t>!.</a:t>
            </a:r>
            <a:r>
              <a:rPr lang="en-SI" sz="1800" dirty="0">
                <a:effectLst/>
                <a:latin typeface="Calibri" panose="020F0502020204030204" pitchFamily="34" charset="0"/>
                <a:ea typeface="Calibri" panose="020F0502020204030204" pitchFamily="34" charset="0"/>
                <a:cs typeface="Times New Roman" panose="02020603050405020304" pitchFamily="18" charset="0"/>
              </a:rPr>
              <a:t> you figure out the most important ones those are the ones you're going to test</a:t>
            </a:r>
            <a:r>
              <a:rPr lang="sl-SI"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sl-SI" sz="1800" b="1" dirty="0">
                <a:effectLst/>
                <a:latin typeface="Calibri" panose="020F0502020204030204" pitchFamily="34" charset="0"/>
                <a:ea typeface="Calibri" panose="020F0502020204030204" pitchFamily="34" charset="0"/>
                <a:cs typeface="Times New Roman" panose="02020603050405020304" pitchFamily="18" charset="0"/>
              </a:rPr>
              <a:t>Experimenting:</a:t>
            </a:r>
            <a:r>
              <a:rPr lang="sl-SI" sz="1800" dirty="0">
                <a:effectLst/>
                <a:latin typeface="Calibri" panose="020F0502020204030204" pitchFamily="34" charset="0"/>
                <a:ea typeface="Calibri" panose="020F0502020204030204" pitchFamily="34" charset="0"/>
                <a:cs typeface="Times New Roman" panose="02020603050405020304" pitchFamily="18" charset="0"/>
              </a:rPr>
              <a:t> </a:t>
            </a:r>
            <a:r>
              <a:rPr lang="en-SI" sz="1800" dirty="0">
                <a:effectLst/>
                <a:latin typeface="Calibri" panose="020F0502020204030204" pitchFamily="34" charset="0"/>
                <a:ea typeface="Calibri" panose="020F0502020204030204" pitchFamily="34" charset="0"/>
                <a:cs typeface="Times New Roman" panose="02020603050405020304" pitchFamily="18" charset="0"/>
              </a:rPr>
              <a:t>you're going to run experiments and you need to run many experiments</a:t>
            </a:r>
            <a:r>
              <a:rPr lang="sl-SI" sz="1800" dirty="0">
                <a:effectLst/>
                <a:latin typeface="Calibri" panose="020F0502020204030204" pitchFamily="34" charset="0"/>
                <a:ea typeface="Calibri" panose="020F0502020204030204" pitchFamily="34" charset="0"/>
                <a:cs typeface="Times New Roman" panose="02020603050405020304" pitchFamily="18" charset="0"/>
              </a:rPr>
              <a:t>. </a:t>
            </a:r>
            <a:r>
              <a:rPr lang="sl-SI" sz="1800" u="sng" dirty="0">
                <a:effectLst/>
                <a:latin typeface="Calibri" panose="020F0502020204030204" pitchFamily="34" charset="0"/>
                <a:ea typeface="Calibri" panose="020F0502020204030204" pitchFamily="34" charset="0"/>
                <a:cs typeface="Times New Roman" panose="02020603050405020304" pitchFamily="18" charset="0"/>
              </a:rPr>
              <a:t>F</a:t>
            </a:r>
            <a:r>
              <a:rPr lang="en-SI" sz="1800" u="sng" dirty="0">
                <a:effectLst/>
                <a:latin typeface="Calibri" panose="020F0502020204030204" pitchFamily="34" charset="0"/>
                <a:ea typeface="Calibri" panose="020F0502020204030204" pitchFamily="34" charset="0"/>
                <a:cs typeface="Times New Roman" panose="02020603050405020304" pitchFamily="18" charset="0"/>
              </a:rPr>
              <a:t>or our testing we design experiments that address our risk so the things that are most important where we have the least amount of evidence</a:t>
            </a:r>
            <a:r>
              <a:rPr lang="sl-SI" sz="1800" u="sng" dirty="0">
                <a:effectLst/>
                <a:latin typeface="Calibri" panose="020F0502020204030204" pitchFamily="34" charset="0"/>
                <a:ea typeface="Calibri" panose="020F0502020204030204" pitchFamily="34" charset="0"/>
                <a:cs typeface="Times New Roman" panose="02020603050405020304" pitchFamily="18" charset="0"/>
              </a:rPr>
              <a:t>.</a:t>
            </a:r>
            <a:r>
              <a:rPr lang="sl-SI" sz="1800" dirty="0">
                <a:effectLst/>
                <a:latin typeface="Calibri" panose="020F0502020204030204" pitchFamily="34" charset="0"/>
                <a:ea typeface="Calibri" panose="020F0502020204030204" pitchFamily="34" charset="0"/>
                <a:cs typeface="Times New Roman" panose="02020603050405020304" pitchFamily="18" charset="0"/>
              </a:rPr>
              <a:t>T</a:t>
            </a:r>
            <a:r>
              <a:rPr lang="en-SI" sz="1800" dirty="0">
                <a:effectLst/>
                <a:latin typeface="Calibri" panose="020F0502020204030204" pitchFamily="34" charset="0"/>
                <a:ea typeface="Calibri" panose="020F0502020204030204" pitchFamily="34" charset="0"/>
                <a:cs typeface="Times New Roman" panose="02020603050405020304" pitchFamily="18" charset="0"/>
              </a:rPr>
              <a:t>he experiments are again at the beginning rarely to build something</a:t>
            </a:r>
            <a:r>
              <a:rPr lang="sl-SI" sz="1800" dirty="0">
                <a:effectLst/>
                <a:latin typeface="Calibri" panose="020F0502020204030204" pitchFamily="34" charset="0"/>
                <a:ea typeface="Calibri" panose="020F0502020204030204" pitchFamily="34" charset="0"/>
                <a:cs typeface="Times New Roman" panose="02020603050405020304" pitchFamily="18" charset="0"/>
              </a:rPr>
              <a:t>. B</a:t>
            </a:r>
            <a:r>
              <a:rPr lang="en-SI" sz="1800" dirty="0">
                <a:effectLst/>
                <a:latin typeface="Calibri" panose="020F0502020204030204" pitchFamily="34" charset="0"/>
                <a:ea typeface="Calibri" panose="020F0502020204030204" pitchFamily="34" charset="0"/>
                <a:cs typeface="Times New Roman" panose="02020603050405020304" pitchFamily="18" charset="0"/>
              </a:rPr>
              <a:t>ig part of </a:t>
            </a:r>
            <a:r>
              <a:rPr lang="sl-SI" sz="1800" dirty="0">
                <a:effectLst/>
                <a:latin typeface="Calibri" panose="020F0502020204030204" pitchFamily="34" charset="0"/>
                <a:ea typeface="Calibri" panose="020F0502020204030204" pitchFamily="34" charset="0"/>
                <a:cs typeface="Times New Roman" panose="02020603050405020304" pitchFamily="18" charset="0"/>
              </a:rPr>
              <a:t>our </a:t>
            </a:r>
            <a:r>
              <a:rPr lang="en-SI" sz="1800" dirty="0">
                <a:effectLst/>
                <a:latin typeface="Calibri" panose="020F0502020204030204" pitchFamily="34" charset="0"/>
                <a:ea typeface="Calibri" panose="020F0502020204030204" pitchFamily="34" charset="0"/>
                <a:cs typeface="Times New Roman" panose="02020603050405020304" pitchFamily="18" charset="0"/>
              </a:rPr>
              <a:t>coaching to you</a:t>
            </a:r>
            <a:r>
              <a:rPr lang="sl-SI" sz="1800" dirty="0">
                <a:effectLst/>
                <a:latin typeface="Calibri" panose="020F0502020204030204" pitchFamily="34" charset="0"/>
                <a:ea typeface="Calibri" panose="020F0502020204030204" pitchFamily="34" charset="0"/>
                <a:cs typeface="Times New Roman" panose="02020603050405020304" pitchFamily="18" charset="0"/>
              </a:rPr>
              <a:t> is w</a:t>
            </a:r>
            <a:r>
              <a:rPr lang="en-SI" sz="1800" dirty="0">
                <a:effectLst/>
                <a:latin typeface="Calibri" panose="020F0502020204030204" pitchFamily="34" charset="0"/>
                <a:ea typeface="Calibri" panose="020F0502020204030204" pitchFamily="34" charset="0"/>
                <a:cs typeface="Times New Roman" panose="02020603050405020304" pitchFamily="18" charset="0"/>
              </a:rPr>
              <a:t>hip</a:t>
            </a:r>
            <a:r>
              <a:rPr lang="sl-SI" sz="1800" dirty="0">
                <a:effectLst/>
                <a:latin typeface="Calibri" panose="020F0502020204030204" pitchFamily="34" charset="0"/>
                <a:ea typeface="Calibri" panose="020F0502020204030204" pitchFamily="34" charset="0"/>
                <a:cs typeface="Times New Roman" panose="02020603050405020304" pitchFamily="18" charset="0"/>
              </a:rPr>
              <a:t>ping</a:t>
            </a:r>
            <a:r>
              <a:rPr lang="en-SI" sz="1800" dirty="0">
                <a:effectLst/>
                <a:latin typeface="Calibri" panose="020F0502020204030204" pitchFamily="34" charset="0"/>
                <a:ea typeface="Calibri" panose="020F0502020204030204" pitchFamily="34" charset="0"/>
                <a:cs typeface="Times New Roman" panose="02020603050405020304" pitchFamily="18" charset="0"/>
              </a:rPr>
              <a:t> the teams in shape and get them to go through 10</a:t>
            </a:r>
            <a:r>
              <a:rPr lang="sl-SI" sz="1800" dirty="0">
                <a:effectLst/>
                <a:latin typeface="Calibri" panose="020F0502020204030204" pitchFamily="34" charset="0"/>
                <a:ea typeface="Calibri" panose="020F0502020204030204" pitchFamily="34" charset="0"/>
                <a:cs typeface="Times New Roman" panose="02020603050405020304" pitchFamily="18" charset="0"/>
              </a:rPr>
              <a:t>, </a:t>
            </a:r>
            <a:r>
              <a:rPr lang="en-SI" sz="1800" dirty="0">
                <a:effectLst/>
                <a:latin typeface="Calibri" panose="020F0502020204030204" pitchFamily="34" charset="0"/>
                <a:ea typeface="Calibri" panose="020F0502020204030204" pitchFamily="34" charset="0"/>
                <a:cs typeface="Times New Roman" panose="02020603050405020304" pitchFamily="18" charset="0"/>
              </a:rPr>
              <a:t>20 experiments and experiment</a:t>
            </a:r>
            <a:r>
              <a:rPr lang="sl-SI"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sl-SI" sz="1800" b="1" dirty="0">
                <a:effectLst/>
                <a:latin typeface="Calibri" panose="020F0502020204030204" pitchFamily="34" charset="0"/>
                <a:ea typeface="Calibri" panose="020F0502020204030204" pitchFamily="34" charset="0"/>
                <a:cs typeface="Times New Roman" panose="02020603050405020304" pitchFamily="18" charset="0"/>
              </a:rPr>
              <a:t>Learning:</a:t>
            </a:r>
            <a:r>
              <a:rPr lang="sl-SI" sz="1800" dirty="0">
                <a:effectLst/>
                <a:latin typeface="Calibri" panose="020F0502020204030204" pitchFamily="34" charset="0"/>
                <a:ea typeface="Calibri" panose="020F0502020204030204" pitchFamily="34" charset="0"/>
                <a:cs typeface="Times New Roman" panose="02020603050405020304" pitchFamily="18" charset="0"/>
              </a:rPr>
              <a:t> </a:t>
            </a:r>
            <a:r>
              <a:rPr lang="en-SI" sz="1800" dirty="0">
                <a:effectLst/>
                <a:latin typeface="Calibri" panose="020F0502020204030204" pitchFamily="34" charset="0"/>
                <a:ea typeface="Calibri" panose="020F0502020204030204" pitchFamily="34" charset="0"/>
                <a:cs typeface="Times New Roman" panose="02020603050405020304" pitchFamily="18" charset="0"/>
              </a:rPr>
              <a:t>from the experiments you obviously learn and from the learning you make decisions</a:t>
            </a:r>
            <a:r>
              <a:rPr lang="sl-SI" sz="1800" dirty="0">
                <a:effectLst/>
                <a:latin typeface="Calibri" panose="020F0502020204030204" pitchFamily="34" charset="0"/>
                <a:ea typeface="Calibri" panose="020F0502020204030204" pitchFamily="34" charset="0"/>
                <a:cs typeface="Times New Roman" panose="02020603050405020304" pitchFamily="18" charset="0"/>
              </a:rPr>
              <a:t>. Y</a:t>
            </a:r>
            <a:r>
              <a:rPr lang="en-SI" sz="1800" dirty="0">
                <a:effectLst/>
                <a:latin typeface="Calibri" panose="020F0502020204030204" pitchFamily="34" charset="0"/>
                <a:ea typeface="Calibri" panose="020F0502020204030204" pitchFamily="34" charset="0"/>
                <a:cs typeface="Times New Roman" panose="02020603050405020304" pitchFamily="18" charset="0"/>
              </a:rPr>
              <a:t>ou either adapt the idea so you go back to </a:t>
            </a:r>
            <a:r>
              <a:rPr lang="sl-SI" sz="1800" dirty="0">
                <a:effectLst/>
                <a:latin typeface="Calibri" panose="020F0502020204030204" pitchFamily="34" charset="0"/>
                <a:ea typeface="Calibri" panose="020F0502020204030204" pitchFamily="34" charset="0"/>
                <a:cs typeface="Times New Roman" panose="02020603050405020304" pitchFamily="18" charset="0"/>
              </a:rPr>
              <a:t>BUSINESS DESIGN</a:t>
            </a:r>
            <a:r>
              <a:rPr lang="en-SI" sz="1800" dirty="0">
                <a:effectLst/>
                <a:latin typeface="Calibri" panose="020F0502020204030204" pitchFamily="34" charset="0"/>
                <a:ea typeface="Calibri" panose="020F0502020204030204" pitchFamily="34" charset="0"/>
                <a:cs typeface="Times New Roman" panose="02020603050405020304" pitchFamily="18" charset="0"/>
              </a:rPr>
              <a:t> loop </a:t>
            </a:r>
            <a:r>
              <a:rPr lang="sl-SI" sz="1800" dirty="0">
                <a:effectLst/>
                <a:latin typeface="Calibri" panose="020F0502020204030204" pitchFamily="34" charset="0"/>
                <a:ea typeface="Calibri" panose="020F0502020204030204" pitchFamily="34" charset="0"/>
                <a:cs typeface="Times New Roman" panose="02020603050405020304" pitchFamily="18" charset="0"/>
              </a:rPr>
              <a:t>or</a:t>
            </a:r>
            <a:r>
              <a:rPr lang="en-SI" sz="1800" dirty="0">
                <a:effectLst/>
                <a:latin typeface="Calibri" panose="020F0502020204030204" pitchFamily="34" charset="0"/>
                <a:ea typeface="Calibri" panose="020F0502020204030204" pitchFamily="34" charset="0"/>
                <a:cs typeface="Times New Roman" panose="02020603050405020304" pitchFamily="18" charset="0"/>
              </a:rPr>
              <a:t> you continue with experimentation to get more evidence and stronger evidence</a:t>
            </a:r>
            <a:r>
              <a:rPr lang="sl-SI"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r>
              <a:rPr lang="sl-SI"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r>
              <a:rPr lang="sl-SI" sz="1800" dirty="0">
                <a:effectLst/>
                <a:latin typeface="Calibri" panose="020F0502020204030204" pitchFamily="34" charset="0"/>
                <a:ea typeface="Calibri" panose="020F0502020204030204" pitchFamily="34" charset="0"/>
                <a:cs typeface="Times New Roman" panose="02020603050405020304" pitchFamily="18" charset="0"/>
              </a:rPr>
              <a:t>Y</a:t>
            </a:r>
            <a:r>
              <a:rPr lang="en-SI" sz="1800" dirty="0">
                <a:effectLst/>
                <a:latin typeface="Calibri" panose="020F0502020204030204" pitchFamily="34" charset="0"/>
                <a:ea typeface="Calibri" panose="020F0502020204030204" pitchFamily="34" charset="0"/>
                <a:cs typeface="Times New Roman" panose="02020603050405020304" pitchFamily="18" charset="0"/>
              </a:rPr>
              <a:t>ou go through this </a:t>
            </a:r>
            <a:r>
              <a:rPr lang="sl-SI" sz="1800" dirty="0">
                <a:effectLst/>
                <a:latin typeface="Calibri" panose="020F0502020204030204" pitchFamily="34" charset="0"/>
                <a:ea typeface="Calibri" panose="020F0502020204030204" pitchFamily="34" charset="0"/>
                <a:cs typeface="Times New Roman" panose="02020603050405020304" pitchFamily="18" charset="0"/>
              </a:rPr>
              <a:t>LOOP </a:t>
            </a:r>
            <a:r>
              <a:rPr lang="en-SI" sz="1800" dirty="0">
                <a:effectLst/>
                <a:latin typeface="Calibri" panose="020F0502020204030204" pitchFamily="34" charset="0"/>
                <a:ea typeface="Calibri" panose="020F0502020204030204" pitchFamily="34" charset="0"/>
                <a:cs typeface="Times New Roman" panose="02020603050405020304" pitchFamily="18" charset="0"/>
              </a:rPr>
              <a:t>time and time and time and time again </a:t>
            </a:r>
            <a:r>
              <a:rPr lang="en-SI" sz="1800" b="1" dirty="0">
                <a:effectLst/>
                <a:latin typeface="Calibri" panose="020F0502020204030204" pitchFamily="34" charset="0"/>
                <a:ea typeface="Calibri" panose="020F0502020204030204" pitchFamily="34" charset="0"/>
                <a:cs typeface="Times New Roman" panose="02020603050405020304" pitchFamily="18" charset="0"/>
              </a:rPr>
              <a:t>until you start to find something that might be a real business that you could scale</a:t>
            </a:r>
            <a:r>
              <a:rPr lang="sl-SI" sz="1800" b="1" dirty="0">
                <a:effectLst/>
                <a:latin typeface="Calibri" panose="020F0502020204030204" pitchFamily="34" charset="0"/>
                <a:ea typeface="Calibri" panose="020F0502020204030204" pitchFamily="34" charset="0"/>
                <a:cs typeface="Times New Roman" panose="02020603050405020304" pitchFamily="18" charset="0"/>
              </a:rPr>
              <a:t>. </a:t>
            </a:r>
            <a:r>
              <a:rPr lang="en-SI" sz="1800" b="1" dirty="0">
                <a:effectLst/>
                <a:latin typeface="Calibri" panose="020F0502020204030204" pitchFamily="34" charset="0"/>
                <a:ea typeface="Calibri" panose="020F0502020204030204" pitchFamily="34" charset="0"/>
                <a:cs typeface="Times New Roman" panose="02020603050405020304" pitchFamily="18" charset="0"/>
              </a:rPr>
              <a:t>what usually kills every new business idea</a:t>
            </a:r>
            <a:r>
              <a:rPr lang="en-SI" sz="1800" dirty="0">
                <a:effectLst/>
                <a:latin typeface="Calibri" panose="020F0502020204030204" pitchFamily="34" charset="0"/>
                <a:ea typeface="Calibri" panose="020F0502020204030204" pitchFamily="34" charset="0"/>
                <a:cs typeface="Times New Roman" panose="02020603050405020304" pitchFamily="18" charset="0"/>
              </a:rPr>
              <a:t> </a:t>
            </a:r>
            <a:r>
              <a:rPr lang="en-SI" sz="1800" b="1" dirty="0">
                <a:effectLst/>
                <a:latin typeface="Calibri" panose="020F0502020204030204" pitchFamily="34" charset="0"/>
                <a:ea typeface="Calibri" panose="020F0502020204030204" pitchFamily="34" charset="0"/>
                <a:cs typeface="Times New Roman" panose="02020603050405020304" pitchFamily="18" charset="0"/>
              </a:rPr>
              <a:t>is people try to scale too quickly</a:t>
            </a:r>
            <a:r>
              <a:rPr lang="en-SI" sz="1800" dirty="0">
                <a:effectLst/>
                <a:latin typeface="Calibri" panose="020F0502020204030204" pitchFamily="34" charset="0"/>
                <a:ea typeface="Calibri" panose="020F0502020204030204" pitchFamily="34" charset="0"/>
                <a:cs typeface="Times New Roman" panose="02020603050405020304" pitchFamily="18" charset="0"/>
              </a:rPr>
              <a:t> </a:t>
            </a:r>
            <a:r>
              <a:rPr lang="sl-SI" sz="1800" dirty="0">
                <a:effectLst/>
                <a:latin typeface="Calibri" panose="020F0502020204030204" pitchFamily="34" charset="0"/>
                <a:ea typeface="Calibri" panose="020F0502020204030204" pitchFamily="34" charset="0"/>
                <a:cs typeface="Times New Roman" panose="02020603050405020304" pitchFamily="18" charset="0"/>
              </a:rPr>
              <a:t>.</a:t>
            </a:r>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r>
              <a:rPr lang="en-SI" sz="1800" dirty="0">
                <a:effectLst/>
                <a:latin typeface="Calibri" panose="020F0502020204030204" pitchFamily="34" charset="0"/>
                <a:ea typeface="Calibri" panose="020F0502020204030204" pitchFamily="34" charset="0"/>
                <a:cs typeface="Times New Roman" panose="02020603050405020304" pitchFamily="18" charset="0"/>
              </a:rPr>
              <a:t> </a:t>
            </a:r>
          </a:p>
          <a:p>
            <a:r>
              <a:rPr lang="sl-SI" sz="1800" b="1" dirty="0">
                <a:effectLst/>
                <a:latin typeface="Calibri" panose="020F0502020204030204" pitchFamily="34" charset="0"/>
                <a:ea typeface="Calibri" panose="020F0502020204030204" pitchFamily="34" charset="0"/>
                <a:cs typeface="Times New Roman" panose="02020603050405020304" pitchFamily="18" charset="0"/>
              </a:rPr>
              <a:t>W</a:t>
            </a:r>
            <a:r>
              <a:rPr lang="en-SI" sz="1800" b="1" dirty="0">
                <a:effectLst/>
                <a:latin typeface="Calibri" panose="020F0502020204030204" pitchFamily="34" charset="0"/>
                <a:ea typeface="Calibri" panose="020F0502020204030204" pitchFamily="34" charset="0"/>
                <a:cs typeface="Times New Roman" panose="02020603050405020304" pitchFamily="18" charset="0"/>
              </a:rPr>
              <a:t>e like to say</a:t>
            </a:r>
            <a:r>
              <a:rPr lang="sl-SI" sz="1800" b="1" dirty="0">
                <a:effectLst/>
                <a:latin typeface="Calibri" panose="020F0502020204030204" pitchFamily="34" charset="0"/>
                <a:ea typeface="Calibri" panose="020F0502020204030204" pitchFamily="34" charset="0"/>
                <a:cs typeface="Times New Roman" panose="02020603050405020304" pitchFamily="18" charset="0"/>
              </a:rPr>
              <a:t>: </a:t>
            </a:r>
            <a:r>
              <a:rPr lang="en-SI" sz="1800" b="1" dirty="0">
                <a:effectLst/>
                <a:latin typeface="Calibri" panose="020F0502020204030204" pitchFamily="34" charset="0"/>
                <a:ea typeface="Calibri" panose="020F0502020204030204" pitchFamily="34" charset="0"/>
                <a:cs typeface="Times New Roman" panose="02020603050405020304" pitchFamily="18" charset="0"/>
              </a:rPr>
              <a:t>DESIGN AS IF YOU WERE RIGHT but TEST AS IF YOU WERE WRONG </a:t>
            </a:r>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r>
              <a:rPr lang="en-SI" sz="1800" dirty="0">
                <a:effectLst/>
                <a:latin typeface="Calibri" panose="020F0502020204030204" pitchFamily="34" charset="0"/>
                <a:ea typeface="Calibri" panose="020F0502020204030204" pitchFamily="34" charset="0"/>
                <a:cs typeface="Times New Roman" panose="02020603050405020304" pitchFamily="18" charset="0"/>
              </a:rPr>
              <a:t> </a:t>
            </a:r>
          </a:p>
          <a:p>
            <a:r>
              <a:rPr lang="sl-SI" sz="1800" b="1" dirty="0">
                <a:effectLst/>
                <a:latin typeface="Calibri" panose="020F0502020204030204" pitchFamily="34" charset="0"/>
                <a:ea typeface="Calibri" panose="020F0502020204030204" pitchFamily="34" charset="0"/>
                <a:cs typeface="Times New Roman" panose="02020603050405020304" pitchFamily="18" charset="0"/>
              </a:rPr>
              <a:t>OBSERVATION IN PRACTICE:</a:t>
            </a:r>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r>
              <a:rPr lang="sl-SI" sz="1800" dirty="0">
                <a:effectLst/>
                <a:latin typeface="Calibri" panose="020F0502020204030204" pitchFamily="34" charset="0"/>
                <a:ea typeface="Calibri" panose="020F0502020204030204" pitchFamily="34" charset="0"/>
                <a:cs typeface="Times New Roman" panose="02020603050405020304" pitchFamily="18" charset="0"/>
              </a:rPr>
              <a:t>Some</a:t>
            </a:r>
            <a:r>
              <a:rPr lang="en-SI" sz="1800" dirty="0">
                <a:effectLst/>
                <a:latin typeface="Calibri" panose="020F0502020204030204" pitchFamily="34" charset="0"/>
                <a:ea typeface="Calibri" panose="020F0502020204030204" pitchFamily="34" charset="0"/>
                <a:cs typeface="Times New Roman" panose="02020603050405020304" pitchFamily="18" charset="0"/>
              </a:rPr>
              <a:t> people are either doing a lot of business design a little testing or a lot of testing and a little business design</a:t>
            </a:r>
            <a:r>
              <a:rPr lang="sl-SI"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r>
              <a:rPr lang="sl-SI"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r>
              <a:rPr lang="sl-SI" sz="1800" dirty="0">
                <a:effectLst/>
                <a:latin typeface="Calibri" panose="020F0502020204030204" pitchFamily="34" charset="0"/>
                <a:ea typeface="Calibri" panose="020F0502020204030204" pitchFamily="34" charset="0"/>
                <a:cs typeface="Times New Roman" panose="02020603050405020304" pitchFamily="18" charset="0"/>
              </a:rPr>
              <a:t>Some people </a:t>
            </a:r>
            <a:r>
              <a:rPr lang="en-SI" sz="1800" b="1" dirty="0">
                <a:effectLst/>
                <a:latin typeface="Calibri" panose="020F0502020204030204" pitchFamily="34" charset="0"/>
                <a:ea typeface="Calibri" panose="020F0502020204030204" pitchFamily="34" charset="0"/>
                <a:cs typeface="Times New Roman" panose="02020603050405020304" pitchFamily="18" charset="0"/>
              </a:rPr>
              <a:t>don't necessarily go through a process</a:t>
            </a:r>
            <a:r>
              <a:rPr lang="sl-SI" sz="1800" dirty="0">
                <a:effectLst/>
                <a:latin typeface="Calibri" panose="020F0502020204030204" pitchFamily="34" charset="0"/>
                <a:ea typeface="Calibri" panose="020F0502020204030204" pitchFamily="34" charset="0"/>
                <a:cs typeface="Times New Roman" panose="02020603050405020304" pitchFamily="18" charset="0"/>
              </a:rPr>
              <a:t>.</a:t>
            </a:r>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SI" sz="1800" dirty="0">
                <a:effectLst/>
                <a:latin typeface="Calibri" panose="020F0502020204030204" pitchFamily="34" charset="0"/>
                <a:ea typeface="Calibri" panose="020F0502020204030204" pitchFamily="34" charset="0"/>
                <a:cs typeface="Times New Roman" panose="02020603050405020304" pitchFamily="18" charset="0"/>
              </a:rPr>
              <a:t>they interview five customers </a:t>
            </a:r>
          </a:p>
          <a:p>
            <a:pPr marL="342900" lvl="0" indent="-342900">
              <a:buFont typeface="Symbol" pitchFamily="2" charset="2"/>
              <a:buChar char=""/>
            </a:pPr>
            <a:r>
              <a:rPr lang="en-SI" sz="1800" dirty="0">
                <a:effectLst/>
                <a:latin typeface="Calibri" panose="020F0502020204030204" pitchFamily="34" charset="0"/>
                <a:ea typeface="Calibri" panose="020F0502020204030204" pitchFamily="34" charset="0"/>
                <a:cs typeface="Times New Roman" panose="02020603050405020304" pitchFamily="18" charset="0"/>
              </a:rPr>
              <a:t>they build it and </a:t>
            </a:r>
          </a:p>
          <a:p>
            <a:pPr marL="342900" lvl="0" indent="-342900">
              <a:buFont typeface="Symbol" pitchFamily="2" charset="2"/>
              <a:buChar char=""/>
            </a:pPr>
            <a:r>
              <a:rPr lang="en-SI" sz="1800" dirty="0">
                <a:effectLst/>
                <a:latin typeface="Calibri" panose="020F0502020204030204" pitchFamily="34" charset="0"/>
                <a:ea typeface="Calibri" panose="020F0502020204030204" pitchFamily="34" charset="0"/>
                <a:cs typeface="Times New Roman" panose="02020603050405020304" pitchFamily="18" charset="0"/>
              </a:rPr>
              <a:t>then they try to scale</a:t>
            </a:r>
            <a:r>
              <a:rPr lang="sl-SI" sz="1800" dirty="0">
                <a:effectLst/>
                <a:latin typeface="Calibri" panose="020F0502020204030204" pitchFamily="34" charset="0"/>
                <a:ea typeface="Calibri" panose="020F0502020204030204" pitchFamily="34" charset="0"/>
                <a:cs typeface="Times New Roman" panose="02020603050405020304" pitchFamily="18" charset="0"/>
              </a:rPr>
              <a:t>.</a:t>
            </a:r>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r>
              <a:rPr lang="sl-SI"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r>
              <a:rPr lang="sl-SI" sz="1800" dirty="0">
                <a:effectLst/>
                <a:latin typeface="Calibri" panose="020F0502020204030204" pitchFamily="34" charset="0"/>
                <a:ea typeface="Calibri" panose="020F0502020204030204" pitchFamily="34" charset="0"/>
                <a:cs typeface="Times New Roman" panose="02020603050405020304" pitchFamily="18" charset="0"/>
              </a:rPr>
              <a:t>W</a:t>
            </a:r>
            <a:r>
              <a:rPr lang="en-SI" sz="1800" dirty="0">
                <a:effectLst/>
                <a:latin typeface="Calibri" panose="020F0502020204030204" pitchFamily="34" charset="0"/>
                <a:ea typeface="Calibri" panose="020F0502020204030204" pitchFamily="34" charset="0"/>
                <a:cs typeface="Times New Roman" panose="02020603050405020304" pitchFamily="18" charset="0"/>
              </a:rPr>
              <a:t>e also see is actually </a:t>
            </a:r>
            <a:r>
              <a:rPr lang="en-SI" sz="1800" b="1" dirty="0">
                <a:effectLst/>
                <a:latin typeface="Calibri" panose="020F0502020204030204" pitchFamily="34" charset="0"/>
                <a:ea typeface="Calibri" panose="020F0502020204030204" pitchFamily="34" charset="0"/>
                <a:cs typeface="Times New Roman" panose="02020603050405020304" pitchFamily="18" charset="0"/>
              </a:rPr>
              <a:t>data paralysis</a:t>
            </a:r>
            <a:r>
              <a:rPr lang="en-SI" sz="1800" dirty="0">
                <a:effectLst/>
                <a:latin typeface="Calibri" panose="020F0502020204030204" pitchFamily="34" charset="0"/>
                <a:ea typeface="Calibri" panose="020F0502020204030204" pitchFamily="34" charset="0"/>
                <a:cs typeface="Times New Roman" panose="02020603050405020304" pitchFamily="18" charset="0"/>
              </a:rPr>
              <a:t> where people test all the time and they learn all the time but they actually don't make decisions to improve the business model and kind of move to you know closer from idea to real business</a:t>
            </a:r>
            <a:r>
              <a:rPr lang="sl-SI"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sl-SI"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l-SI" sz="1800" dirty="0">
                <a:effectLst/>
                <a:latin typeface="Times New Roman" panose="02020603050405020304" pitchFamily="18" charset="0"/>
                <a:ea typeface="Times New Roman" panose="02020603050405020304" pitchFamily="18" charset="0"/>
                <a:cs typeface="Times New Roman" panose="02020603050405020304" pitchFamily="18" charset="0"/>
              </a:rPr>
              <a:t>I</a:t>
            </a:r>
            <a:r>
              <a:rPr lang="en-SI" sz="1800" dirty="0">
                <a:effectLst/>
                <a:latin typeface="Times New Roman" panose="02020603050405020304" pitchFamily="18" charset="0"/>
                <a:ea typeface="Times New Roman" panose="02020603050405020304" pitchFamily="18" charset="0"/>
                <a:cs typeface="Times New Roman" panose="02020603050405020304" pitchFamily="18" charset="0"/>
              </a:rPr>
              <a:t>ncredibly important that we go through this double loop</a:t>
            </a:r>
            <a:r>
              <a:rPr lang="sl-SI"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l-SI" sz="1800" u="sng"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en-SI" sz="1800" u="sng" dirty="0">
                <a:effectLst/>
                <a:latin typeface="Times New Roman" panose="02020603050405020304" pitchFamily="18" charset="0"/>
                <a:ea typeface="Times New Roman" panose="02020603050405020304" pitchFamily="18" charset="0"/>
                <a:cs typeface="Times New Roman" panose="02020603050405020304" pitchFamily="18" charset="0"/>
              </a:rPr>
              <a:t>nd when you go through this double loop you will de-risk the ideas</a:t>
            </a:r>
            <a:r>
              <a:rPr lang="sl-SI" sz="1800" u="sng"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r>
              <a:rPr lang="sl-SI"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SI" sz="1800" dirty="0">
              <a:solidFill>
                <a:srgbClr val="000000"/>
              </a:solidFill>
              <a:effectLst/>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A9CB1-AA6A-2345-8D68-A30957CBFB77}"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76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I" sz="1800" b="0" dirty="0">
                <a:effectLst/>
                <a:latin typeface="Times New Roman" panose="02020603050405020304" pitchFamily="18" charset="0"/>
                <a:ea typeface="Times New Roman" panose="02020603050405020304" pitchFamily="18" charset="0"/>
                <a:cs typeface="Times New Roman" panose="02020603050405020304" pitchFamily="18" charset="0"/>
              </a:rPr>
              <a:t>COPY:</a:t>
            </a:r>
          </a:p>
          <a:p>
            <a:endParaRPr lang="en-SI"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SI" sz="1800" b="1" dirty="0">
                <a:effectLst/>
                <a:latin typeface="Times New Roman" panose="02020603050405020304" pitchFamily="18" charset="0"/>
                <a:ea typeface="Times New Roman" panose="02020603050405020304" pitchFamily="18" charset="0"/>
                <a:cs typeface="Times New Roman" panose="02020603050405020304" pitchFamily="18" charset="0"/>
              </a:rPr>
              <a:t>Steve Blank</a:t>
            </a:r>
            <a:r>
              <a:rPr lang="en-SI" sz="1800" dirty="0">
                <a:effectLst/>
                <a:latin typeface="Times New Roman" panose="02020603050405020304" pitchFamily="18" charset="0"/>
                <a:ea typeface="Times New Roman" panose="02020603050405020304" pitchFamily="18" charset="0"/>
                <a:cs typeface="Times New Roman" panose="02020603050405020304" pitchFamily="18" charset="0"/>
              </a:rPr>
              <a:t> who invented the whole Lean Startup movement with customer development likes to say: </a:t>
            </a:r>
          </a:p>
          <a:p>
            <a:r>
              <a:rPr lang="sl-SI"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SI" sz="1800" b="1" dirty="0">
                <a:effectLst/>
                <a:latin typeface="Times New Roman" panose="02020603050405020304" pitchFamily="18" charset="0"/>
                <a:ea typeface="Times New Roman" panose="02020603050405020304" pitchFamily="18" charset="0"/>
                <a:cs typeface="Times New Roman" panose="02020603050405020304" pitchFamily="18" charset="0"/>
              </a:rPr>
              <a:t>There's a fine line between vision and hallucination</a:t>
            </a:r>
            <a:r>
              <a:rPr lang="sl-SI"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sl-SI" sz="1800" dirty="0">
                <a:effectLst/>
                <a:latin typeface="Times New Roman" panose="02020603050405020304" pitchFamily="18" charset="0"/>
                <a:ea typeface="Times New Roman" panose="02020603050405020304" pitchFamily="18" charset="0"/>
                <a:cs typeface="Times New Roman" panose="02020603050405020304" pitchFamily="18" charset="0"/>
              </a:rPr>
              <a:t> </a:t>
            </a:r>
          </a:p>
          <a:p>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800" dirty="0"/>
              <a:t>We know that what looks great on paper and in spreadsheets might not always work in practice. This used to be our approach with the </a:t>
            </a:r>
            <a:r>
              <a:rPr lang="en-GB" sz="2800" b="1" dirty="0"/>
              <a:t>traditional waterfall process.</a:t>
            </a:r>
            <a:endParaRPr lang="en-SI" sz="18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A9CB1-AA6A-2345-8D68-A30957CBFB77}"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18328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1BA40-BB1F-54A0-33B9-7C06D69734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0A7348-85F4-650A-76AD-49DFF9EFBF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D9AD0-B661-CE52-E80C-084990AB0937}"/>
              </a:ext>
            </a:extLst>
          </p:cNvPr>
          <p:cNvSpPr>
            <a:spLocks noGrp="1"/>
          </p:cNvSpPr>
          <p:nvPr>
            <p:ph type="body" idx="1"/>
          </p:nvPr>
        </p:nvSpPr>
        <p:spPr/>
        <p:txBody>
          <a:bodyPr/>
          <a:lstStyle/>
          <a:p>
            <a:pPr marL="342900" lvl="0" indent="-342900" algn="just">
              <a:tabLst>
                <a:tab pos="457200" algn="l"/>
              </a:tabLst>
            </a:pPr>
            <a:r>
              <a:rPr lang="en-SI" sz="1800" b="1" dirty="0">
                <a:solidFill>
                  <a:srgbClr val="000000"/>
                </a:solidFill>
                <a:effectLst/>
                <a:latin typeface="Calibri" panose="020F0502020204030204" pitchFamily="34" charset="0"/>
                <a:ea typeface="Times New Roman" panose="02020603050405020304" pitchFamily="18" charset="0"/>
              </a:rPr>
              <a:t>Need for achievement</a:t>
            </a:r>
            <a:r>
              <a:rPr lang="en-SI" sz="1800" dirty="0">
                <a:solidFill>
                  <a:srgbClr val="000000"/>
                </a:solidFill>
                <a:effectLst/>
                <a:latin typeface="Calibri" panose="020F0502020204030204" pitchFamily="34" charset="0"/>
                <a:ea typeface="Times New Roman" panose="02020603050405020304" pitchFamily="18" charset="0"/>
              </a:rPr>
              <a:t>: The desire to succeed and accomplish personal goals.</a:t>
            </a:r>
          </a:p>
          <a:p>
            <a:pPr marL="342900" lvl="0" indent="-342900" algn="just">
              <a:tabLst>
                <a:tab pos="457200" algn="l"/>
              </a:tabLst>
            </a:pPr>
            <a:r>
              <a:rPr lang="en-SI" sz="1800" b="1" dirty="0">
                <a:solidFill>
                  <a:srgbClr val="000000"/>
                </a:solidFill>
                <a:effectLst/>
                <a:latin typeface="Calibri" panose="020F0502020204030204" pitchFamily="34" charset="0"/>
                <a:ea typeface="Times New Roman" panose="02020603050405020304" pitchFamily="18" charset="0"/>
              </a:rPr>
              <a:t>Need for power</a:t>
            </a:r>
            <a:r>
              <a:rPr lang="en-SI" sz="1800" dirty="0">
                <a:solidFill>
                  <a:srgbClr val="000000"/>
                </a:solidFill>
                <a:effectLst/>
                <a:latin typeface="Calibri" panose="020F0502020204030204" pitchFamily="34" charset="0"/>
                <a:ea typeface="Times New Roman" panose="02020603050405020304" pitchFamily="18" charset="0"/>
              </a:rPr>
              <a:t>: The desire to influence and lead others toward a shared goal.</a:t>
            </a:r>
          </a:p>
          <a:p>
            <a:r>
              <a:rPr lang="en-SI" sz="1800" b="1" kern="0" dirty="0">
                <a:solidFill>
                  <a:srgbClr val="000000"/>
                </a:solidFill>
                <a:effectLst/>
                <a:latin typeface="Calibri" panose="020F0502020204030204" pitchFamily="34" charset="0"/>
                <a:ea typeface="Times New Roman" panose="02020603050405020304" pitchFamily="18" charset="0"/>
              </a:rPr>
              <a:t>Need for affiliation</a:t>
            </a:r>
            <a:r>
              <a:rPr lang="en-SI" sz="1800" kern="0" dirty="0">
                <a:solidFill>
                  <a:srgbClr val="000000"/>
                </a:solidFill>
                <a:effectLst/>
                <a:latin typeface="Calibri" panose="020F0502020204030204" pitchFamily="34" charset="0"/>
                <a:ea typeface="Times New Roman" panose="02020603050405020304" pitchFamily="18" charset="0"/>
              </a:rPr>
              <a:t>: The desire to build strong relationships with others</a:t>
            </a:r>
            <a:r>
              <a:rPr lang="en-SI" dirty="0">
                <a:effectLst/>
              </a:rPr>
              <a:t> </a:t>
            </a:r>
            <a:endParaRPr lang="en-SI" dirty="0"/>
          </a:p>
        </p:txBody>
      </p:sp>
      <p:sp>
        <p:nvSpPr>
          <p:cNvPr id="4" name="Slide Number Placeholder 3">
            <a:extLst>
              <a:ext uri="{FF2B5EF4-FFF2-40B4-BE49-F238E27FC236}">
                <a16:creationId xmlns:a16="http://schemas.microsoft.com/office/drawing/2014/main" id="{721F360C-32D3-A4B6-1C5B-4AACA404489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A9CB1-AA6A-2345-8D68-A30957CBFB77}"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69479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A9CB1-AA6A-2345-8D68-A30957CBFB77}"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24654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10C1C-0256-4804-9EFA-E4402170C3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AF965E-D39A-8BBC-037D-3B46EED086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1048B8-7A7A-3F93-8DDB-D36E475B7024}"/>
              </a:ext>
            </a:extLst>
          </p:cNvPr>
          <p:cNvSpPr>
            <a:spLocks noGrp="1"/>
          </p:cNvSpPr>
          <p:nvPr>
            <p:ph type="body" idx="1"/>
          </p:nvPr>
        </p:nvSpPr>
        <p:spPr/>
        <p:txBody>
          <a:bodyPr/>
          <a:lstStyle/>
          <a:p>
            <a:endParaRPr lang="en-SI" dirty="0"/>
          </a:p>
        </p:txBody>
      </p:sp>
      <p:sp>
        <p:nvSpPr>
          <p:cNvPr id="4" name="Slide Number Placeholder 3">
            <a:extLst>
              <a:ext uri="{FF2B5EF4-FFF2-40B4-BE49-F238E27FC236}">
                <a16:creationId xmlns:a16="http://schemas.microsoft.com/office/drawing/2014/main" id="{C54A67E9-9D76-506F-6F03-1F99B4C7DDB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A9CB1-AA6A-2345-8D68-A30957CBFB77}"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3866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sl-SI" sz="1800" b="1" dirty="0">
                <a:effectLst/>
                <a:latin typeface="Times New Roman" panose="02020603050405020304" pitchFamily="18" charset="0"/>
                <a:ea typeface="Times New Roman" panose="02020603050405020304" pitchFamily="18" charset="0"/>
                <a:cs typeface="Times New Roman" panose="02020603050405020304" pitchFamily="18" charset="0"/>
              </a:rPr>
              <a:t>T</a:t>
            </a:r>
            <a:r>
              <a:rPr lang="en-SI" sz="1800" b="1" dirty="0">
                <a:effectLst/>
                <a:latin typeface="Times New Roman" panose="02020603050405020304" pitchFamily="18" charset="0"/>
                <a:ea typeface="Times New Roman" panose="02020603050405020304" pitchFamily="18" charset="0"/>
                <a:cs typeface="Times New Roman" panose="02020603050405020304" pitchFamily="18" charset="0"/>
              </a:rPr>
              <a:t>here are two types of pattern</a:t>
            </a:r>
            <a:r>
              <a:rPr lang="sl-SI" sz="1800" b="1" dirty="0">
                <a:effectLst/>
                <a:latin typeface="Times New Roman" panose="02020603050405020304" pitchFamily="18" charset="0"/>
                <a:ea typeface="Times New Roman" panose="02020603050405020304" pitchFamily="18" charset="0"/>
                <a:cs typeface="Times New Roman" panose="02020603050405020304" pitchFamily="18" charset="0"/>
              </a:rPr>
              <a:t>s (</a:t>
            </a:r>
            <a:r>
              <a:rPr lang="sl-SI" sz="1800" b="1" u="sng"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INVENT – IMPROVE (SHIFT)</a:t>
            </a:r>
            <a:r>
              <a:rPr lang="sl-SI" sz="18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a:t>
            </a:r>
            <a:r>
              <a:rPr lang="sl-SI"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l-SI"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itchFamily="2" charset="2"/>
              <a:buChar char=""/>
            </a:pPr>
            <a:r>
              <a:rPr lang="en-SI" sz="1800" dirty="0">
                <a:effectLst/>
                <a:latin typeface="Times New Roman" panose="02020603050405020304" pitchFamily="18" charset="0"/>
                <a:ea typeface="Times New Roman" panose="02020603050405020304" pitchFamily="18" charset="0"/>
                <a:cs typeface="Times New Roman" panose="02020603050405020304" pitchFamily="18" charset="0"/>
              </a:rPr>
              <a:t>one is when we </a:t>
            </a:r>
            <a:r>
              <a:rPr lang="en-SI" sz="1800" u="sng" dirty="0">
                <a:effectLst/>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invent</a:t>
            </a:r>
            <a:r>
              <a:rPr lang="en-SI" sz="1800" u="sng" dirty="0">
                <a:effectLst/>
                <a:latin typeface="Times New Roman" panose="02020603050405020304" pitchFamily="18" charset="0"/>
                <a:ea typeface="Times New Roman" panose="02020603050405020304" pitchFamily="18" charset="0"/>
                <a:cs typeface="Times New Roman" panose="02020603050405020304" pitchFamily="18" charset="0"/>
              </a:rPr>
              <a:t> our idea more like a green field</a:t>
            </a:r>
            <a:r>
              <a:rPr lang="en-SI"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itchFamily="2" charset="2"/>
              <a:buChar char=""/>
            </a:pPr>
            <a:r>
              <a:rPr lang="en-SI" sz="1800" dirty="0">
                <a:effectLst/>
                <a:latin typeface="Times New Roman" panose="02020603050405020304" pitchFamily="18" charset="0"/>
                <a:ea typeface="Times New Roman" panose="02020603050405020304" pitchFamily="18" charset="0"/>
                <a:cs typeface="Times New Roman" panose="02020603050405020304" pitchFamily="18" charset="0"/>
              </a:rPr>
              <a:t>and the other one more </a:t>
            </a:r>
            <a:r>
              <a:rPr lang="en-SI" sz="1800" u="sng" dirty="0">
                <a:effectLst/>
                <a:latin typeface="Times New Roman" panose="02020603050405020304" pitchFamily="18" charset="0"/>
                <a:ea typeface="Times New Roman" panose="02020603050405020304" pitchFamily="18" charset="0"/>
                <a:cs typeface="Times New Roman" panose="02020603050405020304" pitchFamily="18" charset="0"/>
              </a:rPr>
              <a:t>about improving a business model that we already have</a:t>
            </a:r>
            <a:r>
              <a:rPr lang="en-SI" sz="1800" dirty="0">
                <a:effectLst/>
                <a:latin typeface="Times New Roman" panose="02020603050405020304" pitchFamily="18" charset="0"/>
                <a:ea typeface="Times New Roman" panose="02020603050405020304" pitchFamily="18" charset="0"/>
                <a:cs typeface="Times New Roman" panose="02020603050405020304" pitchFamily="18" charset="0"/>
              </a:rPr>
              <a:t> we call that </a:t>
            </a:r>
            <a:r>
              <a:rPr lang="en-SI" sz="1800" b="1" dirty="0">
                <a:effectLst/>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shift</a:t>
            </a:r>
            <a:r>
              <a:rPr lang="en-SI"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SI" sz="1800" dirty="0">
                <a:effectLst/>
                <a:latin typeface="Times New Roman" panose="02020603050405020304" pitchFamily="18" charset="0"/>
                <a:ea typeface="Times New Roman" panose="02020603050405020304" pitchFamily="18" charset="0"/>
                <a:cs typeface="Times New Roman" panose="02020603050405020304" pitchFamily="18" charset="0"/>
              </a:rPr>
              <a:t>patterns </a:t>
            </a:r>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SI"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A9CB1-AA6A-2345-8D68-A30957CBFB77}"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82439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gn="just"/>
            <a:r>
              <a:rPr lang="sl-SI" sz="1200">
                <a:effectLst/>
                <a:latin typeface="Times New Roman" panose="02020603050405020304" pitchFamily="18" charset="0"/>
                <a:ea typeface="Times New Roman" panose="02020603050405020304" pitchFamily="18" charset="0"/>
                <a:cs typeface="Times New Roman" panose="02020603050405020304" pitchFamily="18" charset="0"/>
              </a:rPr>
              <a:t>T</a:t>
            </a:r>
            <a:r>
              <a:rPr lang="en-SI" sz="1200">
                <a:effectLst/>
                <a:latin typeface="Times New Roman" panose="02020603050405020304" pitchFamily="18" charset="0"/>
                <a:ea typeface="Times New Roman" panose="02020603050405020304" pitchFamily="18" charset="0"/>
                <a:cs typeface="Times New Roman" panose="02020603050405020304" pitchFamily="18" charset="0"/>
              </a:rPr>
              <a:t>he last piece as introduction </a:t>
            </a:r>
            <a:r>
              <a:rPr lang="en-SI" sz="1200" err="1">
                <a:effectLst/>
                <a:latin typeface="Times New Roman" panose="02020603050405020304" pitchFamily="18" charset="0"/>
                <a:ea typeface="Times New Roman" panose="02020603050405020304" pitchFamily="18" charset="0"/>
                <a:cs typeface="Times New Roman" panose="02020603050405020304" pitchFamily="18" charset="0"/>
              </a:rPr>
              <a:t>i</a:t>
            </a:r>
            <a:r>
              <a:rPr lang="en-SI" sz="1200">
                <a:effectLst/>
                <a:latin typeface="Times New Roman" panose="02020603050405020304" pitchFamily="18" charset="0"/>
                <a:ea typeface="Times New Roman" panose="02020603050405020304" pitchFamily="18" charset="0"/>
                <a:cs typeface="Times New Roman" panose="02020603050405020304" pitchFamily="18" charset="0"/>
              </a:rPr>
              <a:t> would want to emphasize is </a:t>
            </a:r>
            <a:r>
              <a:rPr lang="en-SI" sz="1200" b="1">
                <a:effectLst/>
                <a:latin typeface="Times New Roman" panose="02020603050405020304" pitchFamily="18" charset="0"/>
                <a:ea typeface="Times New Roman" panose="02020603050405020304" pitchFamily="18" charset="0"/>
                <a:cs typeface="Times New Roman" panose="02020603050405020304" pitchFamily="18" charset="0"/>
              </a:rPr>
              <a:t>let's not fall in love with technology</a:t>
            </a:r>
            <a:r>
              <a:rPr lang="en-SI" sz="1200">
                <a:effectLst/>
                <a:latin typeface="Times New Roman" panose="02020603050405020304" pitchFamily="18" charset="0"/>
                <a:ea typeface="Times New Roman" panose="02020603050405020304" pitchFamily="18" charset="0"/>
                <a:cs typeface="Times New Roman" panose="02020603050405020304" pitchFamily="18" charset="0"/>
              </a:rPr>
              <a:t> while technology is a great enabler and can be the foundation of innovation</a:t>
            </a:r>
            <a:r>
              <a:rPr lang="sl-SI"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I" sz="1200">
              <a:effectLst/>
              <a:latin typeface="Calibri" panose="020F0502020204030204" pitchFamily="34" charset="0"/>
              <a:ea typeface="Calibri" panose="020F0502020204030204" pitchFamily="34" charset="0"/>
              <a:cs typeface="Times New Roman" panose="02020603050405020304" pitchFamily="18" charset="0"/>
            </a:endParaRPr>
          </a:p>
          <a:p>
            <a:pPr algn="just"/>
            <a:r>
              <a:rPr lang="sl-SI" sz="1200" u="sng">
                <a:effectLst/>
                <a:latin typeface="Times New Roman" panose="02020603050405020304" pitchFamily="18" charset="0"/>
                <a:ea typeface="Times New Roman" panose="02020603050405020304" pitchFamily="18" charset="0"/>
                <a:cs typeface="Times New Roman" panose="02020603050405020304" pitchFamily="18" charset="0"/>
              </a:rPr>
              <a:t>W</a:t>
            </a:r>
            <a:r>
              <a:rPr lang="en-SI" sz="1200" u="sng">
                <a:effectLst/>
                <a:latin typeface="Times New Roman" panose="02020603050405020304" pitchFamily="18" charset="0"/>
                <a:ea typeface="Times New Roman" panose="02020603050405020304" pitchFamily="18" charset="0"/>
                <a:cs typeface="Times New Roman" panose="02020603050405020304" pitchFamily="18" charset="0"/>
              </a:rPr>
              <a:t>hat we really do in innovation is create value for customers and value for our organizations</a:t>
            </a:r>
            <a:r>
              <a:rPr lang="sl-SI" sz="1200" u="sng">
                <a:effectLst/>
                <a:latin typeface="Times New Roman" panose="02020603050405020304" pitchFamily="18" charset="0"/>
                <a:ea typeface="Times New Roman" panose="02020603050405020304" pitchFamily="18" charset="0"/>
                <a:cs typeface="Times New Roman" panose="02020603050405020304" pitchFamily="18" charset="0"/>
              </a:rPr>
              <a:t>.</a:t>
            </a:r>
            <a:r>
              <a:rPr lang="sl-SI" sz="1200">
                <a:effectLst/>
                <a:latin typeface="Times New Roman" panose="02020603050405020304" pitchFamily="18" charset="0"/>
                <a:ea typeface="Times New Roman" panose="02020603050405020304" pitchFamily="18" charset="0"/>
                <a:cs typeface="Times New Roman" panose="02020603050405020304" pitchFamily="18" charset="0"/>
              </a:rPr>
              <a:t> T</a:t>
            </a:r>
            <a:r>
              <a:rPr lang="en-SI" sz="1200">
                <a:effectLst/>
                <a:latin typeface="Times New Roman" panose="02020603050405020304" pitchFamily="18" charset="0"/>
                <a:ea typeface="Times New Roman" panose="02020603050405020304" pitchFamily="18" charset="0"/>
                <a:cs typeface="Times New Roman" panose="02020603050405020304" pitchFamily="18" charset="0"/>
              </a:rPr>
              <a:t>hat's a much larger domain than technology innovation and technology can may or may not be a driver</a:t>
            </a:r>
            <a:r>
              <a:rPr lang="sl-SI"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I"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l-SI" sz="1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Označba mesta številke diapoz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A9CB1-AA6A-2345-8D68-A30957CBFB77}"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0461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gn="just"/>
            <a:r>
              <a:rPr lang="sl-SI" sz="1200">
                <a:effectLst/>
                <a:latin typeface="Times New Roman" panose="02020603050405020304" pitchFamily="18" charset="0"/>
                <a:ea typeface="Times New Roman" panose="02020603050405020304" pitchFamily="18" charset="0"/>
                <a:cs typeface="Times New Roman" panose="02020603050405020304" pitchFamily="18" charset="0"/>
              </a:rPr>
              <a:t>L</a:t>
            </a:r>
            <a:r>
              <a:rPr lang="en-SI" sz="1200">
                <a:effectLst/>
                <a:latin typeface="Times New Roman" panose="02020603050405020304" pitchFamily="18" charset="0"/>
                <a:ea typeface="Times New Roman" panose="02020603050405020304" pitchFamily="18" charset="0"/>
                <a:cs typeface="Times New Roman" panose="02020603050405020304" pitchFamily="18" charset="0"/>
              </a:rPr>
              <a:t>et me give you </a:t>
            </a:r>
            <a:r>
              <a:rPr lang="en-SI" sz="1200" b="1">
                <a:effectLst/>
                <a:latin typeface="Times New Roman" panose="02020603050405020304" pitchFamily="18" charset="0"/>
                <a:ea typeface="Times New Roman" panose="02020603050405020304" pitchFamily="18" charset="0"/>
                <a:cs typeface="Times New Roman" panose="02020603050405020304" pitchFamily="18" charset="0"/>
              </a:rPr>
              <a:t>an EXAMPLE</a:t>
            </a:r>
            <a:r>
              <a:rPr lang="sl-SI" sz="12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sl-SI" sz="1200">
                <a:effectLst/>
                <a:latin typeface="Times New Roman" panose="02020603050405020304" pitchFamily="18" charset="0"/>
                <a:ea typeface="Times New Roman" panose="02020603050405020304" pitchFamily="18" charset="0"/>
                <a:cs typeface="Times New Roman" panose="02020603050405020304" pitchFamily="18" charset="0"/>
              </a:rPr>
              <a:t>T</a:t>
            </a:r>
            <a:r>
              <a:rPr lang="en-SI" sz="1200" err="1">
                <a:effectLst/>
                <a:latin typeface="Times New Roman" panose="02020603050405020304" pitchFamily="18" charset="0"/>
                <a:ea typeface="Times New Roman" panose="02020603050405020304" pitchFamily="18" charset="0"/>
                <a:cs typeface="Times New Roman" panose="02020603050405020304" pitchFamily="18" charset="0"/>
              </a:rPr>
              <a:t>hink</a:t>
            </a:r>
            <a:r>
              <a:rPr lang="en-SI" sz="1200">
                <a:effectLst/>
                <a:latin typeface="Times New Roman" panose="02020603050405020304" pitchFamily="18" charset="0"/>
                <a:ea typeface="Times New Roman" panose="02020603050405020304" pitchFamily="18" charset="0"/>
                <a:cs typeface="Times New Roman" panose="02020603050405020304" pitchFamily="18" charset="0"/>
              </a:rPr>
              <a:t> of it maybe type into the chat window what was a </a:t>
            </a:r>
            <a:r>
              <a:rPr lang="en-SI" sz="1200" b="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company that disrupted an entire industry with inferior technology</a:t>
            </a:r>
            <a:r>
              <a:rPr lang="en-SI" sz="1200">
                <a:effectLst/>
                <a:latin typeface="Times New Roman" panose="02020603050405020304" pitchFamily="18" charset="0"/>
                <a:ea typeface="Times New Roman" panose="02020603050405020304" pitchFamily="18" charset="0"/>
                <a:cs typeface="Times New Roman" panose="02020603050405020304" pitchFamily="18" charset="0"/>
              </a:rPr>
              <a:t> when they launched the product the product was technologically inferior to competitors yet they disrupted the industry</a:t>
            </a:r>
            <a:r>
              <a:rPr lang="sl-SI" sz="1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I" sz="1200">
              <a:effectLst/>
              <a:latin typeface="Calibri" panose="020F0502020204030204" pitchFamily="34" charset="0"/>
              <a:ea typeface="Calibri" panose="020F0502020204030204" pitchFamily="34" charset="0"/>
              <a:cs typeface="Times New Roman" panose="02020603050405020304" pitchFamily="18" charset="0"/>
            </a:endParaRPr>
          </a:p>
          <a:p>
            <a:pPr algn="just"/>
            <a:r>
              <a:rPr lang="sl-SI" sz="1200">
                <a:effectLst/>
                <a:latin typeface="Times New Roman" panose="02020603050405020304" pitchFamily="18" charset="0"/>
                <a:ea typeface="Times New Roman" panose="02020603050405020304" pitchFamily="18" charset="0"/>
                <a:cs typeface="Times New Roman" panose="02020603050405020304" pitchFamily="18" charset="0"/>
              </a:rPr>
              <a:t>W</a:t>
            </a:r>
            <a:r>
              <a:rPr lang="en-SI" sz="1200">
                <a:effectLst/>
                <a:latin typeface="Times New Roman" panose="02020603050405020304" pitchFamily="18" charset="0"/>
                <a:ea typeface="Times New Roman" panose="02020603050405020304" pitchFamily="18" charset="0"/>
                <a:cs typeface="Times New Roman" panose="02020603050405020304" pitchFamily="18" charset="0"/>
              </a:rPr>
              <a:t>hat </a:t>
            </a:r>
            <a:r>
              <a:rPr lang="en-SI" sz="1200" err="1">
                <a:effectLst/>
                <a:latin typeface="Times New Roman" panose="02020603050405020304" pitchFamily="18" charset="0"/>
                <a:ea typeface="Times New Roman" panose="02020603050405020304" pitchFamily="18" charset="0"/>
                <a:cs typeface="Times New Roman" panose="02020603050405020304" pitchFamily="18" charset="0"/>
              </a:rPr>
              <a:t>i</a:t>
            </a:r>
            <a:r>
              <a:rPr lang="en-SI" sz="1200">
                <a:effectLst/>
                <a:latin typeface="Times New Roman" panose="02020603050405020304" pitchFamily="18" charset="0"/>
                <a:ea typeface="Times New Roman" panose="02020603050405020304" pitchFamily="18" charset="0"/>
                <a:cs typeface="Times New Roman" panose="02020603050405020304" pitchFamily="18" charset="0"/>
              </a:rPr>
              <a:t> was thinking of is </a:t>
            </a:r>
            <a:r>
              <a:rPr lang="en-SI" sz="1200" b="1">
                <a:effectLst/>
                <a:latin typeface="Times New Roman" panose="02020603050405020304" pitchFamily="18" charset="0"/>
                <a:ea typeface="Times New Roman" panose="02020603050405020304" pitchFamily="18" charset="0"/>
                <a:cs typeface="Times New Roman" panose="02020603050405020304" pitchFamily="18" charset="0"/>
              </a:rPr>
              <a:t>the </a:t>
            </a:r>
            <a:r>
              <a:rPr lang="en-SI" sz="1200" b="1" err="1">
                <a:effectLst/>
                <a:latin typeface="Times New Roman" panose="02020603050405020304" pitchFamily="18" charset="0"/>
                <a:ea typeface="Times New Roman" panose="02020603050405020304" pitchFamily="18" charset="0"/>
                <a:cs typeface="Times New Roman" panose="02020603050405020304" pitchFamily="18" charset="0"/>
              </a:rPr>
              <a:t>nintendo</a:t>
            </a:r>
            <a:r>
              <a:rPr lang="en-SI" sz="12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SI" sz="1200" b="1" err="1">
                <a:effectLst/>
                <a:latin typeface="Times New Roman" panose="02020603050405020304" pitchFamily="18" charset="0"/>
                <a:ea typeface="Times New Roman" panose="02020603050405020304" pitchFamily="18" charset="0"/>
                <a:cs typeface="Times New Roman" panose="02020603050405020304" pitchFamily="18" charset="0"/>
              </a:rPr>
              <a:t>wii</a:t>
            </a:r>
            <a:r>
              <a:rPr lang="en-SI" sz="1200">
                <a:effectLst/>
                <a:latin typeface="Times New Roman" panose="02020603050405020304" pitchFamily="18" charset="0"/>
                <a:ea typeface="Times New Roman" panose="02020603050405020304" pitchFamily="18" charset="0"/>
                <a:cs typeface="Times New Roman" panose="02020603050405020304" pitchFamily="18" charset="0"/>
              </a:rPr>
              <a:t> when </a:t>
            </a:r>
            <a:r>
              <a:rPr lang="en-SI" sz="1200" err="1">
                <a:effectLst/>
                <a:latin typeface="Times New Roman" panose="02020603050405020304" pitchFamily="18" charset="0"/>
                <a:ea typeface="Times New Roman" panose="02020603050405020304" pitchFamily="18" charset="0"/>
                <a:cs typeface="Times New Roman" panose="02020603050405020304" pitchFamily="18" charset="0"/>
              </a:rPr>
              <a:t>nintendo</a:t>
            </a:r>
            <a:r>
              <a:rPr lang="en-SI" sz="1200">
                <a:effectLst/>
                <a:latin typeface="Times New Roman" panose="02020603050405020304" pitchFamily="18" charset="0"/>
                <a:ea typeface="Times New Roman" panose="02020603050405020304" pitchFamily="18" charset="0"/>
                <a:cs typeface="Times New Roman" panose="02020603050405020304" pitchFamily="18" charset="0"/>
              </a:rPr>
              <a:t> launched the </a:t>
            </a:r>
            <a:r>
              <a:rPr lang="en-SI" sz="1200" err="1">
                <a:effectLst/>
                <a:latin typeface="Times New Roman" panose="02020603050405020304" pitchFamily="18" charset="0"/>
                <a:ea typeface="Times New Roman" panose="02020603050405020304" pitchFamily="18" charset="0"/>
                <a:cs typeface="Times New Roman" panose="02020603050405020304" pitchFamily="18" charset="0"/>
              </a:rPr>
              <a:t>nintendo</a:t>
            </a:r>
            <a:r>
              <a:rPr lang="en-SI" sz="1200">
                <a:effectLst/>
                <a:latin typeface="Times New Roman" panose="02020603050405020304" pitchFamily="18" charset="0"/>
                <a:ea typeface="Times New Roman" panose="02020603050405020304" pitchFamily="18" charset="0"/>
                <a:cs typeface="Times New Roman" panose="02020603050405020304" pitchFamily="18" charset="0"/>
              </a:rPr>
              <a:t> </a:t>
            </a:r>
            <a:r>
              <a:rPr lang="en-SI" sz="1200" err="1">
                <a:effectLst/>
                <a:latin typeface="Times New Roman" panose="02020603050405020304" pitchFamily="18" charset="0"/>
                <a:ea typeface="Times New Roman" panose="02020603050405020304" pitchFamily="18" charset="0"/>
                <a:cs typeface="Times New Roman" panose="02020603050405020304" pitchFamily="18" charset="0"/>
              </a:rPr>
              <a:t>wii</a:t>
            </a:r>
            <a:r>
              <a:rPr lang="en-SI" sz="120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4" name="Označba mesta številke diapoz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A9CB1-AA6A-2345-8D68-A30957CBFB77}"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82168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I" sz="1200">
                <a:effectLst/>
                <a:latin typeface="Times New Roman" panose="02020603050405020304" pitchFamily="18" charset="0"/>
                <a:ea typeface="Times New Roman" panose="02020603050405020304" pitchFamily="18" charset="0"/>
                <a:cs typeface="Times New Roman" panose="02020603050405020304" pitchFamily="18" charset="0"/>
              </a:rPr>
              <a:t>They used off-the-shelf non-proprietary technology what they did right was serve an underserved market of casual gamers with motion control with very simple games because casual gamers don't care about graphics or computing power</a:t>
            </a:r>
            <a:r>
              <a:rPr lang="sl-SI" sz="1200">
                <a:effectLst/>
                <a:latin typeface="Times New Roman" panose="02020603050405020304" pitchFamily="18" charset="0"/>
                <a:ea typeface="Times New Roman" panose="02020603050405020304" pitchFamily="18" charset="0"/>
                <a:cs typeface="Times New Roman" panose="02020603050405020304" pitchFamily="18" charset="0"/>
              </a:rPr>
              <a:t>. S</a:t>
            </a:r>
            <a:r>
              <a:rPr lang="en-SI" sz="1200">
                <a:effectLst/>
                <a:latin typeface="Times New Roman" panose="02020603050405020304" pitchFamily="18" charset="0"/>
                <a:ea typeface="Times New Roman" panose="02020603050405020304" pitchFamily="18" charset="0"/>
                <a:cs typeface="Times New Roman" panose="02020603050405020304" pitchFamily="18" charset="0"/>
              </a:rPr>
              <a:t>o they figured out how to make a cheaper device for a larger market so </a:t>
            </a:r>
            <a:r>
              <a:rPr lang="en-SI" sz="1200" u="sng">
                <a:effectLst/>
                <a:latin typeface="Times New Roman" panose="02020603050405020304" pitchFamily="18" charset="0"/>
                <a:ea typeface="Times New Roman" panose="02020603050405020304" pitchFamily="18" charset="0"/>
                <a:cs typeface="Times New Roman" panose="02020603050405020304" pitchFamily="18" charset="0"/>
              </a:rPr>
              <a:t>this became a profit spitting machine based on inferior technology</a:t>
            </a:r>
            <a:r>
              <a:rPr lang="sl-SI" sz="1200" u="sng">
                <a:effectLst/>
                <a:latin typeface="Times New Roman" panose="02020603050405020304" pitchFamily="18" charset="0"/>
                <a:ea typeface="Times New Roman" panose="02020603050405020304" pitchFamily="18" charset="0"/>
                <a:cs typeface="Times New Roman" panose="02020603050405020304" pitchFamily="18" charset="0"/>
              </a:rPr>
              <a:t>.</a:t>
            </a:r>
            <a:r>
              <a:rPr lang="sl-SI" sz="1200">
                <a:effectLst/>
                <a:latin typeface="Times New Roman" panose="02020603050405020304" pitchFamily="18" charset="0"/>
                <a:ea typeface="Times New Roman" panose="02020603050405020304" pitchFamily="18" charset="0"/>
                <a:cs typeface="Times New Roman" panose="02020603050405020304" pitchFamily="18" charset="0"/>
              </a:rPr>
              <a:t> S</a:t>
            </a:r>
            <a:r>
              <a:rPr lang="en-SI" sz="1200">
                <a:effectLst/>
                <a:latin typeface="Times New Roman" panose="02020603050405020304" pitchFamily="18" charset="0"/>
                <a:ea typeface="Times New Roman" panose="02020603050405020304" pitchFamily="18" charset="0"/>
                <a:cs typeface="Times New Roman" panose="02020603050405020304" pitchFamily="18" charset="0"/>
              </a:rPr>
              <a:t>o again don't get me wrong </a:t>
            </a:r>
            <a:r>
              <a:rPr lang="en-SI" sz="1200" err="1">
                <a:effectLst/>
                <a:latin typeface="Times New Roman" panose="02020603050405020304" pitchFamily="18" charset="0"/>
                <a:ea typeface="Times New Roman" panose="02020603050405020304" pitchFamily="18" charset="0"/>
                <a:cs typeface="Times New Roman" panose="02020603050405020304" pitchFamily="18" charset="0"/>
              </a:rPr>
              <a:t>i'm</a:t>
            </a:r>
            <a:r>
              <a:rPr lang="en-SI" sz="1200">
                <a:effectLst/>
                <a:latin typeface="Times New Roman" panose="02020603050405020304" pitchFamily="18" charset="0"/>
                <a:ea typeface="Times New Roman" panose="02020603050405020304" pitchFamily="18" charset="0"/>
                <a:cs typeface="Times New Roman" panose="02020603050405020304" pitchFamily="18" charset="0"/>
              </a:rPr>
              <a:t> not saying we shouldn't do technology innovation but just realize innovation is much larger okay which may or may not use technology</a:t>
            </a:r>
            <a:r>
              <a:rPr lang="sl-SI" sz="1200">
                <a:effectLst/>
                <a:latin typeface="Times New Roman" panose="02020603050405020304" pitchFamily="18" charset="0"/>
                <a:ea typeface="Times New Roman" panose="02020603050405020304" pitchFamily="18" charset="0"/>
                <a:cs typeface="Times New Roman" panose="02020603050405020304" pitchFamily="18" charset="0"/>
              </a:rPr>
              <a:t>. S</a:t>
            </a:r>
            <a:r>
              <a:rPr lang="en-SI" sz="1200">
                <a:effectLst/>
                <a:latin typeface="Times New Roman" panose="02020603050405020304" pitchFamily="18" charset="0"/>
                <a:ea typeface="Times New Roman" panose="02020603050405020304" pitchFamily="18" charset="0"/>
                <a:cs typeface="Times New Roman" panose="02020603050405020304" pitchFamily="18" charset="0"/>
              </a:rPr>
              <a:t>o that is the last thing </a:t>
            </a:r>
            <a:r>
              <a:rPr lang="en-SI" sz="1200" err="1">
                <a:effectLst/>
                <a:latin typeface="Times New Roman" panose="02020603050405020304" pitchFamily="18" charset="0"/>
                <a:ea typeface="Times New Roman" panose="02020603050405020304" pitchFamily="18" charset="0"/>
                <a:cs typeface="Times New Roman" panose="02020603050405020304" pitchFamily="18" charset="0"/>
              </a:rPr>
              <a:t>i</a:t>
            </a:r>
            <a:r>
              <a:rPr lang="en-SI" sz="1200">
                <a:effectLst/>
                <a:latin typeface="Times New Roman" panose="02020603050405020304" pitchFamily="18" charset="0"/>
                <a:ea typeface="Times New Roman" panose="02020603050405020304" pitchFamily="18" charset="0"/>
                <a:cs typeface="Times New Roman" panose="02020603050405020304" pitchFamily="18" charset="0"/>
              </a:rPr>
              <a:t> want to say kind of as a foundation of what we're going to do</a:t>
            </a:r>
            <a:r>
              <a:rPr lang="sl-SI"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I"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l-SI" sz="1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Označba mesta številke diapoz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A9CB1-AA6A-2345-8D68-A30957CBFB77}"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2610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SI" sz="1200" dirty="0">
                <a:effectLst/>
                <a:latin typeface="Times New Roman" panose="02020603050405020304" pitchFamily="18" charset="0"/>
                <a:ea typeface="Times New Roman" panose="02020603050405020304" pitchFamily="18" charset="0"/>
                <a:cs typeface="Times New Roman" panose="02020603050405020304" pitchFamily="18" charset="0"/>
              </a:rPr>
              <a:t>COPY:</a:t>
            </a:r>
          </a:p>
          <a:p>
            <a:endParaRPr lang="en-SI"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GB" b="1" dirty="0"/>
              <a:t>At the end of the day, success is pretty simple: </a:t>
            </a:r>
          </a:p>
          <a:p>
            <a:pPr marL="171450" indent="-171450">
              <a:buFont typeface="Arial" panose="020B0604020202020204" pitchFamily="34" charset="0"/>
              <a:buChar char="•"/>
            </a:pPr>
            <a:r>
              <a:rPr lang="en-GB" b="1" dirty="0"/>
              <a:t>it's a great business model, </a:t>
            </a:r>
          </a:p>
          <a:p>
            <a:pPr marL="171450" indent="-171450">
              <a:buFont typeface="Arial" panose="020B0604020202020204" pitchFamily="34" charset="0"/>
              <a:buChar char="•"/>
            </a:pPr>
            <a:r>
              <a:rPr lang="en-GB" b="1" dirty="0"/>
              <a:t>a great value proposition, </a:t>
            </a:r>
          </a:p>
          <a:p>
            <a:pPr marL="171450" indent="-171450">
              <a:buFont typeface="Arial" panose="020B0604020202020204" pitchFamily="34" charset="0"/>
              <a:buChar char="•"/>
            </a:pPr>
            <a:r>
              <a:rPr lang="en-GB" b="1" dirty="0"/>
              <a:t>and sound execution.</a:t>
            </a:r>
          </a:p>
          <a:p>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SI" sz="1200" dirty="0">
                <a:effectLst/>
                <a:latin typeface="Times New Roman" panose="02020603050405020304" pitchFamily="18" charset="0"/>
                <a:ea typeface="Times New Roman" panose="02020603050405020304" pitchFamily="18" charset="0"/>
                <a:cs typeface="Times New Roman" panose="02020603050405020304" pitchFamily="18" charset="0"/>
              </a:rPr>
              <a:t>I believe this </a:t>
            </a:r>
            <a:r>
              <a:rPr lang="sl-SI" sz="1200" b="1" dirty="0">
                <a:effectLst/>
                <a:latin typeface="Times New Roman" panose="02020603050405020304" pitchFamily="18" charset="0"/>
                <a:ea typeface="Times New Roman" panose="02020603050405020304" pitchFamily="18" charset="0"/>
                <a:cs typeface="Times New Roman" panose="02020603050405020304" pitchFamily="18" charset="0"/>
              </a:rPr>
              <a:t>(SOUND EXECUTION</a:t>
            </a:r>
            <a:r>
              <a:rPr lang="sl-SI"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SI" sz="1200" dirty="0">
                <a:effectLst/>
                <a:latin typeface="Times New Roman" panose="02020603050405020304" pitchFamily="18" charset="0"/>
                <a:ea typeface="Times New Roman" panose="02020603050405020304" pitchFamily="18" charset="0"/>
                <a:cs typeface="Times New Roman" panose="02020603050405020304" pitchFamily="18" charset="0"/>
              </a:rPr>
              <a:t>is probably the easiest one here.</a:t>
            </a:r>
          </a:p>
          <a:p>
            <a:endParaRPr lang="en-SI"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SI" sz="1200" b="1" dirty="0">
                <a:effectLst/>
                <a:latin typeface="Times New Roman" panose="02020603050405020304" pitchFamily="18" charset="0"/>
                <a:ea typeface="Times New Roman" panose="02020603050405020304" pitchFamily="18" charset="0"/>
                <a:cs typeface="Times New Roman" panose="02020603050405020304" pitchFamily="18" charset="0"/>
              </a:rPr>
              <a:t>What's difficult 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I" sz="1200" b="1" dirty="0">
                <a:effectLst/>
                <a:latin typeface="Times New Roman" panose="02020603050405020304" pitchFamily="18" charset="0"/>
                <a:ea typeface="Times New Roman" panose="02020603050405020304" pitchFamily="18" charset="0"/>
                <a:cs typeface="Times New Roman" panose="02020603050405020304" pitchFamily="18" charset="0"/>
              </a:rPr>
              <a:t>A VALUE PROPOSITION that actually creates value for the customer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I" sz="1200" b="1" dirty="0">
                <a:effectLst/>
                <a:latin typeface="Times New Roman" panose="02020603050405020304" pitchFamily="18" charset="0"/>
                <a:ea typeface="Times New Roman" panose="02020603050405020304" pitchFamily="18" charset="0"/>
                <a:cs typeface="Times New Roman" panose="02020603050405020304" pitchFamily="18" charset="0"/>
              </a:rPr>
              <a:t>TO FIND A BUSINESS MODEL that can scale profitably</a:t>
            </a:r>
            <a:endParaRPr lang="en-SI" sz="1200" dirty="0">
              <a:effectLst/>
              <a:latin typeface="Calibri" panose="020F0502020204030204" pitchFamily="34" charset="0"/>
              <a:ea typeface="Calibri" panose="020F0502020204030204" pitchFamily="34" charset="0"/>
              <a:cs typeface="Times New Roman" panose="02020603050405020304" pitchFamily="18" charset="0"/>
            </a:endParaRPr>
          </a:p>
          <a:p>
            <a:r>
              <a:rPr lang="sl-SI" sz="1200" dirty="0">
                <a:effectLst/>
                <a:latin typeface="Times New Roman" panose="02020603050405020304" pitchFamily="18" charset="0"/>
                <a:ea typeface="Times New Roman" panose="02020603050405020304" pitchFamily="18" charset="0"/>
                <a:cs typeface="Times New Roman" panose="02020603050405020304" pitchFamily="18" charset="0"/>
              </a:rPr>
              <a:t>T</a:t>
            </a:r>
            <a:r>
              <a:rPr lang="en-SI" sz="1200" dirty="0">
                <a:effectLst/>
                <a:latin typeface="Times New Roman" panose="02020603050405020304" pitchFamily="18" charset="0"/>
                <a:ea typeface="Times New Roman" panose="02020603050405020304" pitchFamily="18" charset="0"/>
                <a:cs typeface="Times New Roman" panose="02020603050405020304" pitchFamily="18" charset="0"/>
              </a:rPr>
              <a:t>his is the fuzzy process that we go through in terms of business design loop</a:t>
            </a:r>
            <a:r>
              <a:rPr lang="sl-SI" sz="1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I"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SI" dirty="0"/>
          </a:p>
        </p:txBody>
      </p:sp>
      <p:sp>
        <p:nvSpPr>
          <p:cNvPr id="4" name="Označba mesta številke diapoz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A9CB1-AA6A-2345-8D68-A30957CBFB77}"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5127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6A33B-DF19-120B-4D33-1089DDB0B2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148A87-F92E-0A25-CEDA-02FBA5B6BD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ACD80E-7F71-4999-C1E5-1CFB4CFBD3C2}"/>
              </a:ext>
            </a:extLst>
          </p:cNvPr>
          <p:cNvSpPr>
            <a:spLocks noGrp="1"/>
          </p:cNvSpPr>
          <p:nvPr>
            <p:ph type="body" idx="1"/>
          </p:nvPr>
        </p:nvSpPr>
        <p:spPr/>
        <p:txBody>
          <a:bodyPr/>
          <a:lstStyle/>
          <a:p>
            <a:endParaRPr lang="en-SI" dirty="0"/>
          </a:p>
        </p:txBody>
      </p:sp>
      <p:sp>
        <p:nvSpPr>
          <p:cNvPr id="4" name="Slide Number Placeholder 3">
            <a:extLst>
              <a:ext uri="{FF2B5EF4-FFF2-40B4-BE49-F238E27FC236}">
                <a16:creationId xmlns:a16="http://schemas.microsoft.com/office/drawing/2014/main" id="{C4BA640C-ECA2-A3E6-0519-01855393669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A9CB1-AA6A-2345-8D68-A30957CBFB77}"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76335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l-SI" sz="1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COPY: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l-SI" sz="1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l-SI" sz="1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W</a:t>
            </a:r>
            <a:r>
              <a:rPr lang="en-SI" sz="1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e should </a:t>
            </a:r>
            <a:r>
              <a:rPr lang="en-SI" sz="18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never track the number of ideas </a:t>
            </a:r>
            <a:r>
              <a:rPr lang="en-SI" sz="1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because ideas are just fantasies</a:t>
            </a:r>
            <a:r>
              <a:rPr lang="sl-SI"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SI" sz="1800" dirty="0"/>
              <a:t>The entrepreneur’s and innovator’s </a:t>
            </a:r>
            <a:r>
              <a:rPr lang="en-SI" sz="1800" b="1" dirty="0"/>
              <a:t>FIRST task is to reduce risk and uncertainty.</a:t>
            </a:r>
          </a:p>
          <a:p>
            <a:pPr algn="just"/>
            <a:r>
              <a:rPr lang="sl-SI" sz="1800" dirty="0">
                <a:effectLst/>
                <a:latin typeface="Times New Roman" panose="02020603050405020304" pitchFamily="18" charset="0"/>
                <a:ea typeface="Times New Roman" panose="02020603050405020304" pitchFamily="18" charset="0"/>
                <a:cs typeface="Times New Roman" panose="02020603050405020304" pitchFamily="18" charset="0"/>
              </a:rPr>
              <a:t>W</a:t>
            </a:r>
            <a:r>
              <a:rPr lang="en-SI" sz="1800" dirty="0">
                <a:effectLst/>
                <a:latin typeface="Times New Roman" panose="02020603050405020304" pitchFamily="18" charset="0"/>
                <a:ea typeface="Times New Roman" panose="02020603050405020304" pitchFamily="18" charset="0"/>
                <a:cs typeface="Times New Roman" panose="02020603050405020304" pitchFamily="18" charset="0"/>
              </a:rPr>
              <a:t>e need to track:</a:t>
            </a:r>
            <a:r>
              <a:rPr lang="sl-SI" sz="18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285750" indent="-285750" algn="just">
              <a:buFont typeface="Arial" panose="020B0604020202020204" pitchFamily="34" charset="0"/>
              <a:buChar char="•"/>
            </a:pPr>
            <a:r>
              <a:rPr lang="en-SI" sz="1800" b="1" dirty="0">
                <a:effectLst/>
                <a:latin typeface="Times New Roman" panose="02020603050405020304" pitchFamily="18" charset="0"/>
                <a:ea typeface="Times New Roman" panose="02020603050405020304" pitchFamily="18" charset="0"/>
                <a:cs typeface="Times New Roman" panose="02020603050405020304" pitchFamily="18" charset="0"/>
              </a:rPr>
              <a:t>how much have we reduced the risk of the idea </a:t>
            </a:r>
          </a:p>
          <a:p>
            <a:pPr marL="285750" indent="-285750" algn="just">
              <a:buFont typeface="Arial" panose="020B0604020202020204" pitchFamily="34" charset="0"/>
              <a:buChar char="•"/>
            </a:pPr>
            <a:r>
              <a:rPr lang="en-SI" sz="1800" b="1" dirty="0">
                <a:effectLst/>
                <a:latin typeface="Times New Roman" panose="02020603050405020304" pitchFamily="18" charset="0"/>
                <a:ea typeface="Times New Roman" panose="02020603050405020304" pitchFamily="18" charset="0"/>
                <a:cs typeface="Times New Roman" panose="02020603050405020304" pitchFamily="18" charset="0"/>
              </a:rPr>
              <a:t>how much closer have we moved to a real business</a:t>
            </a:r>
            <a:r>
              <a:rPr lang="sl-SI"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I"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l-SI"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t>That might sound abstract, but we can actually do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I" sz="1800" dirty="0"/>
          </a:p>
          <a:p>
            <a:pPr algn="just"/>
            <a:r>
              <a:rPr lang="en-GB" dirty="0"/>
              <a:t>Testing reduces the risk of pursuing ideas that might not work in reality. You test ideas through quick experiments that help you learn and adapt. We use </a:t>
            </a:r>
            <a:r>
              <a:rPr lang="en-GB" dirty="0" err="1"/>
              <a:t>Strategyser's</a:t>
            </a:r>
            <a:r>
              <a:rPr lang="en-GB" dirty="0"/>
              <a:t> extensive testing library to make your ideas solid with evidence. Test thoroughly to avoid wasting time, energy, and resources on unworkable ideas.</a:t>
            </a:r>
            <a:endParaRPr lang="en-SI" sz="1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A9CB1-AA6A-2345-8D68-A30957CBFB77}"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5507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800" b="1" dirty="0">
                <a:effectLst/>
                <a:latin typeface="Times New Roman" panose="02020603050405020304" pitchFamily="18" charset="0"/>
                <a:ea typeface="Times New Roman" panose="02020603050405020304" pitchFamily="18" charset="0"/>
                <a:cs typeface="Times New Roman" panose="02020603050405020304" pitchFamily="18" charset="0"/>
              </a:rPr>
              <a:t>You can use </a:t>
            </a:r>
            <a:r>
              <a:rPr lang="en-SI" sz="18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business experiments</a:t>
            </a:r>
            <a:r>
              <a:rPr lang="en-SI" sz="1800" dirty="0">
                <a:effectLst/>
                <a:latin typeface="Times New Roman" panose="02020603050405020304" pitchFamily="18" charset="0"/>
                <a:ea typeface="Times New Roman" panose="02020603050405020304" pitchFamily="18" charset="0"/>
                <a:cs typeface="Times New Roman" panose="02020603050405020304" pitchFamily="18" charset="0"/>
              </a:rPr>
              <a:t> to work almost like a scientist to test and adapt your business ideas, your product, services, value propositions and business models</a:t>
            </a:r>
            <a:r>
              <a:rPr lang="sl-SI"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I" dirty="0"/>
          </a:p>
          <a:p>
            <a:endParaRPr lang="en-S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A9CB1-AA6A-2345-8D68-A30957CBFB77}"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76573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800" b="1" dirty="0">
                <a:effectLst/>
                <a:latin typeface="Times New Roman" panose="02020603050405020304" pitchFamily="18" charset="0"/>
                <a:ea typeface="Times New Roman" panose="02020603050405020304" pitchFamily="18" charset="0"/>
                <a:cs typeface="Times New Roman" panose="02020603050405020304" pitchFamily="18" charset="0"/>
              </a:rPr>
              <a:t>But</a:t>
            </a:r>
            <a:r>
              <a:rPr lang="en-SI" sz="1800" b="1" dirty="0">
                <a:effectLst/>
                <a:latin typeface="Times New Roman" panose="02020603050405020304" pitchFamily="18" charset="0"/>
                <a:ea typeface="Times New Roman" panose="02020603050405020304" pitchFamily="18" charset="0"/>
                <a:cs typeface="Times New Roman" panose="02020603050405020304" pitchFamily="18" charset="0"/>
              </a:rPr>
              <a:t> it's not enough just to talk to customers in a customer interview</a:t>
            </a:r>
            <a:r>
              <a:rPr lang="sl-SI" sz="1800" b="1" dirty="0">
                <a:effectLst/>
                <a:latin typeface="Times New Roman" panose="02020603050405020304" pitchFamily="18" charset="0"/>
                <a:ea typeface="Times New Roman" panose="02020603050405020304" pitchFamily="18" charset="0"/>
                <a:cs typeface="Times New Roman" panose="02020603050405020304" pitchFamily="18" charset="0"/>
              </a:rPr>
              <a:t>s</a:t>
            </a:r>
            <a:r>
              <a:rPr lang="sl-SI"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r>
              <a:rPr lang="en-SI" sz="1800" dirty="0">
                <a:effectLst/>
                <a:latin typeface="Times New Roman" panose="02020603050405020304" pitchFamily="18" charset="0"/>
                <a:ea typeface="Times New Roman" panose="02020603050405020304" pitchFamily="18" charset="0"/>
                <a:cs typeface="Times New Roman" panose="02020603050405020304" pitchFamily="18" charset="0"/>
              </a:rPr>
              <a:t>WHAT'S INTERESTING IS </a:t>
            </a:r>
            <a:r>
              <a:rPr lang="en-SI" sz="1800" u="sng" dirty="0">
                <a:effectLst/>
                <a:latin typeface="Times New Roman" panose="02020603050405020304" pitchFamily="18" charset="0"/>
                <a:ea typeface="Times New Roman" panose="02020603050405020304" pitchFamily="18" charset="0"/>
                <a:cs typeface="Times New Roman" panose="02020603050405020304" pitchFamily="18" charset="0"/>
              </a:rPr>
              <a:t>WHEN YOU START TO MAKE THIS A</a:t>
            </a:r>
            <a:r>
              <a:rPr lang="sl-SI" sz="1800" u="sng" dirty="0">
                <a:effectLst/>
                <a:latin typeface="Times New Roman" panose="02020603050405020304" pitchFamily="18" charset="0"/>
                <a:ea typeface="Times New Roman" panose="02020603050405020304" pitchFamily="18" charset="0"/>
                <a:cs typeface="Times New Roman" panose="02020603050405020304" pitchFamily="18" charset="0"/>
              </a:rPr>
              <a:t>S A </a:t>
            </a:r>
            <a:r>
              <a:rPr lang="en-SI" sz="1800" u="sng" dirty="0">
                <a:effectLst/>
                <a:latin typeface="Times New Roman" panose="02020603050405020304" pitchFamily="18" charset="0"/>
                <a:ea typeface="Times New Roman" panose="02020603050405020304" pitchFamily="18" charset="0"/>
                <a:cs typeface="Times New Roman" panose="02020603050405020304" pitchFamily="18" charset="0"/>
              </a:rPr>
              <a:t>SEQUENCE </a:t>
            </a:r>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r>
              <a:rPr lang="en-SI" sz="1800" dirty="0">
                <a:effectLst/>
                <a:latin typeface="Times New Roman" panose="02020603050405020304" pitchFamily="18" charset="0"/>
                <a:ea typeface="Times New Roman" panose="02020603050405020304" pitchFamily="18" charset="0"/>
                <a:cs typeface="Times New Roman" panose="02020603050405020304" pitchFamily="18" charset="0"/>
              </a:rPr>
              <a:t>so maybe before a customer interview</a:t>
            </a:r>
            <a:r>
              <a:rPr lang="sl-SI"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SI" sz="1800" u="sng" dirty="0">
                <a:effectLst/>
                <a:latin typeface="Times New Roman" panose="02020603050405020304" pitchFamily="18" charset="0"/>
                <a:ea typeface="Times New Roman" panose="02020603050405020304" pitchFamily="18" charset="0"/>
                <a:cs typeface="Times New Roman" panose="02020603050405020304" pitchFamily="18" charset="0"/>
              </a:rPr>
              <a:t>you looked at discussion forums</a:t>
            </a:r>
            <a:r>
              <a:rPr lang="en-SI"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SI" sz="1800" dirty="0">
                <a:effectLst/>
                <a:latin typeface="Times New Roman" panose="02020603050405020304" pitchFamily="18" charset="0"/>
                <a:ea typeface="Times New Roman" panose="02020603050405020304" pitchFamily="18" charset="0"/>
                <a:cs typeface="Times New Roman" panose="02020603050405020304" pitchFamily="18" charset="0"/>
              </a:rPr>
              <a:t>maybe you talked to your Salesforce </a:t>
            </a:r>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SI" sz="1800" dirty="0">
                <a:effectLst/>
                <a:latin typeface="Times New Roman" panose="02020603050405020304" pitchFamily="18" charset="0"/>
                <a:ea typeface="Times New Roman" panose="02020603050405020304" pitchFamily="18" charset="0"/>
                <a:cs typeface="Times New Roman" panose="02020603050405020304" pitchFamily="18" charset="0"/>
              </a:rPr>
              <a:t>maybe you went to Google </a:t>
            </a:r>
            <a:r>
              <a:rPr lang="sl-SI" sz="1800" dirty="0">
                <a:effectLst/>
                <a:latin typeface="Times New Roman" panose="02020603050405020304" pitchFamily="18" charset="0"/>
                <a:ea typeface="Times New Roman" panose="02020603050405020304" pitchFamily="18" charset="0"/>
                <a:cs typeface="Times New Roman" panose="02020603050405020304" pitchFamily="18" charset="0"/>
              </a:rPr>
              <a:t>and </a:t>
            </a:r>
            <a:r>
              <a:rPr lang="en-SI" sz="1800" dirty="0">
                <a:effectLst/>
                <a:latin typeface="Times New Roman" panose="02020603050405020304" pitchFamily="18" charset="0"/>
                <a:ea typeface="Times New Roman" panose="02020603050405020304" pitchFamily="18" charset="0"/>
                <a:cs typeface="Times New Roman" panose="02020603050405020304" pitchFamily="18" charset="0"/>
              </a:rPr>
              <a:t>did a search trend analysis </a:t>
            </a:r>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r>
              <a:rPr lang="en-SI" sz="1800" dirty="0">
                <a:effectLst/>
                <a:latin typeface="Times New Roman" panose="02020603050405020304" pitchFamily="18" charset="0"/>
                <a:ea typeface="Times New Roman" panose="02020603050405020304" pitchFamily="18" charset="0"/>
                <a:cs typeface="Times New Roman" panose="02020603050405020304" pitchFamily="18" charset="0"/>
              </a:rPr>
              <a:t>that's before we do customer interviews </a:t>
            </a:r>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r>
              <a:rPr lang="sl-SI" sz="1800" b="1" dirty="0">
                <a:effectLst/>
                <a:latin typeface="Times New Roman" panose="02020603050405020304" pitchFamily="18" charset="0"/>
                <a:ea typeface="Times New Roman" panose="02020603050405020304" pitchFamily="18" charset="0"/>
                <a:cs typeface="Times New Roman" panose="02020603050405020304" pitchFamily="18" charset="0"/>
              </a:rPr>
              <a:t>O</a:t>
            </a:r>
            <a:r>
              <a:rPr lang="en-SI" sz="1800" b="1" dirty="0">
                <a:effectLst/>
                <a:latin typeface="Times New Roman" panose="02020603050405020304" pitchFamily="18" charset="0"/>
                <a:ea typeface="Times New Roman" panose="02020603050405020304" pitchFamily="18" charset="0"/>
                <a:cs typeface="Times New Roman" panose="02020603050405020304" pitchFamily="18" charset="0"/>
              </a:rPr>
              <a:t>r after you</a:t>
            </a:r>
            <a:r>
              <a:rPr lang="en-SI" sz="1800" dirty="0">
                <a:effectLst/>
                <a:latin typeface="Times New Roman" panose="02020603050405020304" pitchFamily="18" charset="0"/>
                <a:ea typeface="Times New Roman" panose="02020603050405020304" pitchFamily="18" charset="0"/>
                <a:cs typeface="Times New Roman" panose="02020603050405020304" pitchFamily="18" charset="0"/>
              </a:rPr>
              <a:t> maybe go on and look at</a:t>
            </a:r>
            <a:r>
              <a:rPr lang="sl-SI"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SI" sz="1800" dirty="0">
                <a:effectLst/>
                <a:latin typeface="Times New Roman" panose="02020603050405020304" pitchFamily="18" charset="0"/>
                <a:ea typeface="Times New Roman" panose="02020603050405020304" pitchFamily="18" charset="0"/>
                <a:cs typeface="Times New Roman" panose="02020603050405020304" pitchFamily="18" charset="0"/>
              </a:rPr>
              <a:t>a day in the life of you shadow-like an ethnographer you shadow your b2b your business to business or your business to consumer to learn about them or </a:t>
            </a:r>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SI" sz="1800" dirty="0">
                <a:effectLst/>
                <a:latin typeface="Times New Roman" panose="02020603050405020304" pitchFamily="18" charset="0"/>
                <a:ea typeface="Times New Roman" panose="02020603050405020304" pitchFamily="18" charset="0"/>
                <a:cs typeface="Times New Roman" panose="02020603050405020304" pitchFamily="18" charset="0"/>
              </a:rPr>
              <a:t>you do paper prototypes etc </a:t>
            </a:r>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r>
              <a:rPr lang="en-SI"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it's all about the sequence of your experiments and how you move through those</a:t>
            </a:r>
            <a:r>
              <a:rPr lang="sl-SI"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r>
              <a:rPr lang="sl-SI" sz="1800" dirty="0">
                <a:effectLst/>
                <a:latin typeface="Times New Roman" panose="02020603050405020304" pitchFamily="18" charset="0"/>
                <a:ea typeface="Times New Roman" panose="02020603050405020304" pitchFamily="18" charset="0"/>
                <a:cs typeface="Times New Roman" panose="02020603050405020304" pitchFamily="18" charset="0"/>
              </a:rPr>
              <a:t>I will</a:t>
            </a:r>
            <a:r>
              <a:rPr lang="en-SI" sz="1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give you</a:t>
            </a:r>
            <a:r>
              <a:rPr lang="en-SI"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l-SI" sz="1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some</a:t>
            </a:r>
            <a:r>
              <a:rPr lang="en-SI" sz="1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more types of experiments</a:t>
            </a:r>
            <a:r>
              <a:rPr lang="en-SI" sz="1800" dirty="0">
                <a:effectLst/>
                <a:latin typeface="Times New Roman" panose="02020603050405020304" pitchFamily="18" charset="0"/>
                <a:ea typeface="Times New Roman" panose="02020603050405020304" pitchFamily="18" charset="0"/>
                <a:cs typeface="Times New Roman" panose="02020603050405020304" pitchFamily="18" charset="0"/>
              </a:rPr>
              <a:t> a little bit more sophisticated interview techniques and then I'm gonna get you to do an exercise</a:t>
            </a:r>
            <a:r>
              <a:rPr lang="sl-SI"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S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A9CB1-AA6A-2345-8D68-A30957CBFB77}"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61127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I" dirty="0"/>
              <a:t>Crossing the Chasm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C3BFB8-0862-F841-AB9B-EB8F03BFE6B2}"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32136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People who are not trained to do good customer discovery will immediately start asking interview subjects questions like: </a:t>
            </a:r>
          </a:p>
          <a:p>
            <a:pPr marL="171450" indent="-171450">
              <a:buFont typeface="Arial" panose="020B0604020202020204" pitchFamily="34" charset="0"/>
              <a:buChar char="•"/>
            </a:pPr>
            <a:r>
              <a:rPr lang="en-GB" strike="sngStrike" dirty="0"/>
              <a:t>“Do you like this idea?”, </a:t>
            </a:r>
          </a:p>
          <a:p>
            <a:pPr marL="171450" indent="-171450">
              <a:buFont typeface="Arial" panose="020B0604020202020204" pitchFamily="34" charset="0"/>
              <a:buChar char="•"/>
            </a:pPr>
            <a:r>
              <a:rPr lang="en-GB" strike="sngStrike" dirty="0"/>
              <a:t>“Which solution do you prefer?”, </a:t>
            </a:r>
          </a:p>
          <a:p>
            <a:pPr marL="171450" indent="-171450">
              <a:buFont typeface="Arial" panose="020B0604020202020204" pitchFamily="34" charset="0"/>
              <a:buChar char="•"/>
            </a:pPr>
            <a:r>
              <a:rPr lang="en-GB" strike="sngStrike" dirty="0"/>
              <a:t>“Would you buy this?”.</a:t>
            </a:r>
          </a:p>
          <a:p>
            <a:r>
              <a:rPr lang="en-GB" dirty="0"/>
              <a:t>These questions will solicit opinions. Yet, experience shows that people rarely do what they say.</a:t>
            </a:r>
          </a:p>
          <a:p>
            <a:endParaRPr lang="en-GB" dirty="0"/>
          </a:p>
          <a:p>
            <a:r>
              <a:rPr lang="en-GB" dirty="0"/>
              <a:t>Your questions should instead probe for hard facts. For example, don’t ask,</a:t>
            </a:r>
            <a:r>
              <a:rPr lang="en-GB" b="1" dirty="0"/>
              <a:t> “What do you think the challenge is?”. </a:t>
            </a:r>
          </a:p>
          <a:p>
            <a:endParaRPr lang="en-GB" b="1" dirty="0"/>
          </a:p>
          <a:p>
            <a:r>
              <a:rPr lang="en-GB" b="1" dirty="0"/>
              <a:t>Instead you can ask: </a:t>
            </a:r>
          </a:p>
          <a:p>
            <a:pPr marL="171450" indent="-171450">
              <a:buFont typeface="Arial" panose="020B0604020202020204" pitchFamily="34" charset="0"/>
              <a:buChar char="•"/>
            </a:pPr>
            <a:r>
              <a:rPr lang="en-GB" u="sng" dirty="0"/>
              <a:t>“When is the last time you struggled with this particular challenge?, </a:t>
            </a:r>
          </a:p>
          <a:p>
            <a:pPr marL="171450" indent="-171450">
              <a:buFont typeface="Arial" panose="020B0604020202020204" pitchFamily="34" charset="0"/>
              <a:buChar char="•"/>
            </a:pPr>
            <a:r>
              <a:rPr lang="en-GB" u="sng" dirty="0"/>
              <a:t>“Can you describe what you were wrestling with, the last time you faced this challenge”, or, </a:t>
            </a:r>
          </a:p>
          <a:p>
            <a:pPr marL="171450" indent="-171450">
              <a:buFont typeface="Arial" panose="020B0604020202020204" pitchFamily="34" charset="0"/>
              <a:buChar char="•"/>
            </a:pPr>
            <a:r>
              <a:rPr lang="en-GB" u="sng" dirty="0"/>
              <a:t>“When is that last time you googled a solution for this particular problem?”.</a:t>
            </a:r>
            <a:endParaRPr lang="en-SI"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A9CB1-AA6A-2345-8D68-A30957CBFB77}"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87165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It was overlaid over </a:t>
            </a:r>
            <a:r>
              <a:rPr lang="en-SI" sz="1800" dirty="0">
                <a:effectLst/>
                <a:latin typeface="Times New Roman" panose="02020603050405020304" pitchFamily="18" charset="0"/>
                <a:ea typeface="Times New Roman" panose="02020603050405020304" pitchFamily="18" charset="0"/>
                <a:cs typeface="Times New Roman" panose="02020603050405020304" pitchFamily="18" charset="0"/>
              </a:rPr>
              <a:t>the business </a:t>
            </a:r>
            <a:r>
              <a:rPr lang="sl-SI" sz="1800" dirty="0">
                <a:effectLst/>
                <a:latin typeface="Times New Roman" panose="02020603050405020304" pitchFamily="18" charset="0"/>
                <a:ea typeface="Times New Roman" panose="02020603050405020304" pitchFamily="18" charset="0"/>
                <a:cs typeface="Times New Roman" panose="02020603050405020304" pitchFamily="18" charset="0"/>
              </a:rPr>
              <a:t>model</a:t>
            </a:r>
            <a:r>
              <a:rPr lang="en-SI" sz="1800" dirty="0">
                <a:effectLst/>
                <a:latin typeface="Times New Roman" panose="02020603050405020304" pitchFamily="18" charset="0"/>
                <a:ea typeface="Times New Roman" panose="02020603050405020304" pitchFamily="18" charset="0"/>
                <a:cs typeface="Times New Roman" panose="02020603050405020304" pitchFamily="18" charset="0"/>
              </a:rPr>
              <a:t> canvas </a:t>
            </a:r>
            <a:endParaRPr lang="en-SI"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S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A9CB1-AA6A-2345-8D68-A30957CBFB77}"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67851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361B7-85F9-C56C-13C0-BF5007E7BA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5DD2F8-C6B8-5151-542C-DC1CDACF08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80FC11-43E1-4F4D-E801-57086FEB023B}"/>
              </a:ext>
            </a:extLst>
          </p:cNvPr>
          <p:cNvSpPr>
            <a:spLocks noGrp="1"/>
          </p:cNvSpPr>
          <p:nvPr>
            <p:ph type="body" idx="1"/>
          </p:nvPr>
        </p:nvSpPr>
        <p:spPr/>
        <p:txBody>
          <a:bodyPr/>
          <a:lstStyle/>
          <a:p>
            <a:endParaRPr lang="en-SI" dirty="0"/>
          </a:p>
        </p:txBody>
      </p:sp>
      <p:sp>
        <p:nvSpPr>
          <p:cNvPr id="4" name="Slide Number Placeholder 3">
            <a:extLst>
              <a:ext uri="{FF2B5EF4-FFF2-40B4-BE49-F238E27FC236}">
                <a16:creationId xmlns:a16="http://schemas.microsoft.com/office/drawing/2014/main" id="{036E268B-18EC-5DBD-0DD8-B53DE33FEC7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A9CB1-AA6A-2345-8D68-A30957CBFB77}"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98116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A9CB1-AA6A-2345-8D68-A30957CBFB77}"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4588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A9CB1-AA6A-2345-8D68-A30957CBFB77}"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9003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E0930-2079-CD7F-E9C2-01B957FFF6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B2EC42-1844-FFF1-C18E-CEBF56F036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7A325F-AAAC-CC12-BCD5-A5279510CD9E}"/>
              </a:ext>
            </a:extLst>
          </p:cNvPr>
          <p:cNvSpPr>
            <a:spLocks noGrp="1"/>
          </p:cNvSpPr>
          <p:nvPr>
            <p:ph type="body" idx="1"/>
          </p:nvPr>
        </p:nvSpPr>
        <p:spPr/>
        <p:txBody>
          <a:bodyPr/>
          <a:lstStyle/>
          <a:p>
            <a:endParaRPr lang="en-SI" dirty="0"/>
          </a:p>
        </p:txBody>
      </p:sp>
      <p:sp>
        <p:nvSpPr>
          <p:cNvPr id="4" name="Slide Number Placeholder 3">
            <a:extLst>
              <a:ext uri="{FF2B5EF4-FFF2-40B4-BE49-F238E27FC236}">
                <a16:creationId xmlns:a16="http://schemas.microsoft.com/office/drawing/2014/main" id="{BFFCB810-58B8-4E94-62CD-4A7985AB460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A9CB1-AA6A-2345-8D68-A30957CBFB77}"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322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62B6C-4A86-3240-C205-A137FC8681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EF898D-BE9F-6AF7-1356-05E3E65FE8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CD2948-44E8-58BC-4292-D579CDDDCF61}"/>
              </a:ext>
            </a:extLst>
          </p:cNvPr>
          <p:cNvSpPr>
            <a:spLocks noGrp="1"/>
          </p:cNvSpPr>
          <p:nvPr>
            <p:ph type="body" idx="1"/>
          </p:nvPr>
        </p:nvSpPr>
        <p:spPr/>
        <p:txBody>
          <a:bodyPr/>
          <a:lstStyle/>
          <a:p>
            <a:endParaRPr lang="en-SI" dirty="0"/>
          </a:p>
        </p:txBody>
      </p:sp>
      <p:sp>
        <p:nvSpPr>
          <p:cNvPr id="4" name="Slide Number Placeholder 3">
            <a:extLst>
              <a:ext uri="{FF2B5EF4-FFF2-40B4-BE49-F238E27FC236}">
                <a16:creationId xmlns:a16="http://schemas.microsoft.com/office/drawing/2014/main" id="{EE52146B-2F9D-4032-0E85-F173CDE0994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A9CB1-AA6A-2345-8D68-A30957CBFB77}"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5061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E5FFB-AA2A-9F06-1C7E-31FBF65892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17AA36-5FCD-19EF-0781-6B6D6BFE76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9FE5C0-BA54-0540-03AA-83A3AE6A6849}"/>
              </a:ext>
            </a:extLst>
          </p:cNvPr>
          <p:cNvSpPr>
            <a:spLocks noGrp="1"/>
          </p:cNvSpPr>
          <p:nvPr>
            <p:ph type="body" idx="1"/>
          </p:nvPr>
        </p:nvSpPr>
        <p:spPr/>
        <p:txBody>
          <a:bodyPr/>
          <a:lstStyle/>
          <a:p>
            <a:pPr algn="just"/>
            <a:endParaRPr lang="en-SI" sz="1800" dirty="0">
              <a:effectLst/>
              <a:latin typeface="Times New Roman" panose="02020603050405020304" pitchFamily="18" charset="0"/>
              <a:ea typeface="Times New Roman" panose="02020603050405020304" pitchFamily="18" charset="0"/>
            </a:endParaRPr>
          </a:p>
          <a:p>
            <a:endParaRPr lang="en-SI" dirty="0"/>
          </a:p>
        </p:txBody>
      </p:sp>
      <p:sp>
        <p:nvSpPr>
          <p:cNvPr id="4" name="Slide Number Placeholder 3">
            <a:extLst>
              <a:ext uri="{FF2B5EF4-FFF2-40B4-BE49-F238E27FC236}">
                <a16:creationId xmlns:a16="http://schemas.microsoft.com/office/drawing/2014/main" id="{C4D840AB-BA7F-DD8A-A1AE-343C486BF32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A9CB1-AA6A-2345-8D68-A30957CBFB77}"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652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A9CB1-AA6A-2345-8D68-A30957CBFB77}"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003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t>Če znaš zračunat koliko virov!!!!</a:t>
            </a:r>
          </a:p>
          <a:p>
            <a:endParaRPr lang="sl-S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A9CB1-AA6A-2345-8D68-A30957CBFB77}"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18772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CFCF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0F53D-476C-834B-AB6F-6235BFABF173}"/>
              </a:ext>
            </a:extLst>
          </p:cNvPr>
          <p:cNvSpPr>
            <a:spLocks noGrp="1"/>
          </p:cNvSpPr>
          <p:nvPr>
            <p:ph type="ctrTitle"/>
          </p:nvPr>
        </p:nvSpPr>
        <p:spPr>
          <a:xfrm>
            <a:off x="569137" y="2054957"/>
            <a:ext cx="6420081" cy="2387600"/>
          </a:xfrm>
        </p:spPr>
        <p:txBody>
          <a:bodyPr anchor="b">
            <a:normAutofit/>
          </a:bodyPr>
          <a:lstStyle>
            <a:lvl1pPr algn="l">
              <a:defRPr sz="5400" b="1"/>
            </a:lvl1pPr>
          </a:lstStyle>
          <a:p>
            <a:r>
              <a:rPr lang="en-GB" dirty="0"/>
              <a:t>Click to edit Master title style</a:t>
            </a:r>
            <a:endParaRPr lang="en-SI" dirty="0"/>
          </a:p>
        </p:txBody>
      </p:sp>
      <p:sp>
        <p:nvSpPr>
          <p:cNvPr id="3" name="Subtitle 2">
            <a:extLst>
              <a:ext uri="{FF2B5EF4-FFF2-40B4-BE49-F238E27FC236}">
                <a16:creationId xmlns:a16="http://schemas.microsoft.com/office/drawing/2014/main" id="{FB11D72D-4370-D946-BD9F-4395152E38B8}"/>
              </a:ext>
            </a:extLst>
          </p:cNvPr>
          <p:cNvSpPr>
            <a:spLocks noGrp="1"/>
          </p:cNvSpPr>
          <p:nvPr>
            <p:ph type="subTitle" idx="1"/>
          </p:nvPr>
        </p:nvSpPr>
        <p:spPr>
          <a:xfrm>
            <a:off x="569137" y="4614436"/>
            <a:ext cx="5117609" cy="985372"/>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SI" dirty="0"/>
          </a:p>
        </p:txBody>
      </p:sp>
      <p:pic>
        <p:nvPicPr>
          <p:cNvPr id="8" name="Grafika 7">
            <a:extLst>
              <a:ext uri="{FF2B5EF4-FFF2-40B4-BE49-F238E27FC236}">
                <a16:creationId xmlns:a16="http://schemas.microsoft.com/office/drawing/2014/main" id="{C8B11C2D-733A-68BD-1189-293B46F93F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2854" y="887296"/>
            <a:ext cx="1897512" cy="882564"/>
          </a:xfrm>
          <a:prstGeom prst="rect">
            <a:avLst/>
          </a:prstGeom>
        </p:spPr>
      </p:pic>
      <p:sp>
        <p:nvSpPr>
          <p:cNvPr id="9" name="Slide Number Placeholder 5">
            <a:extLst>
              <a:ext uri="{FF2B5EF4-FFF2-40B4-BE49-F238E27FC236}">
                <a16:creationId xmlns:a16="http://schemas.microsoft.com/office/drawing/2014/main" id="{4E517214-03EE-2238-E6A7-831C819D3341}"/>
              </a:ext>
            </a:extLst>
          </p:cNvPr>
          <p:cNvSpPr txBox="1">
            <a:spLocks/>
          </p:cNvSpPr>
          <p:nvPr userDrawn="1"/>
        </p:nvSpPr>
        <p:spPr>
          <a:xfrm>
            <a:off x="569137" y="6326187"/>
            <a:ext cx="3263757" cy="365125"/>
          </a:xfrm>
          <a:prstGeom prst="rect">
            <a:avLst/>
          </a:prstGeom>
        </p:spPr>
        <p:txBody>
          <a:bodyPr vert="horz" lIns="91440" tIns="45720" rIns="91440" bIns="45720" rtlCol="0" anchor="ctr"/>
          <a:lstStyle>
            <a:defPPr>
              <a:defRPr lang="en-SI"/>
            </a:defPPr>
            <a:lvl1pPr marL="0" algn="r" defTabSz="914400" rtl="0" eaLnBrk="1" latinLnBrk="0" hangingPunct="1">
              <a:defRPr sz="800" kern="1200" spc="130" baseline="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sl-SI" spc="250" baseline="0" dirty="0"/>
              <a:t>VENTUREFACTORY.ORG</a:t>
            </a:r>
            <a:endParaRPr lang="en-SI" spc="250" baseline="0" dirty="0"/>
          </a:p>
        </p:txBody>
      </p:sp>
      <p:sp>
        <p:nvSpPr>
          <p:cNvPr id="10" name="Slide Number Placeholder 5">
            <a:extLst>
              <a:ext uri="{FF2B5EF4-FFF2-40B4-BE49-F238E27FC236}">
                <a16:creationId xmlns:a16="http://schemas.microsoft.com/office/drawing/2014/main" id="{896DC042-445F-ADD3-8C87-68E7C355A830}"/>
              </a:ext>
            </a:extLst>
          </p:cNvPr>
          <p:cNvSpPr txBox="1">
            <a:spLocks/>
          </p:cNvSpPr>
          <p:nvPr userDrawn="1"/>
        </p:nvSpPr>
        <p:spPr>
          <a:xfrm rot="16200000">
            <a:off x="10957626" y="1618958"/>
            <a:ext cx="1828449" cy="365126"/>
          </a:xfrm>
          <a:prstGeom prst="rect">
            <a:avLst/>
          </a:prstGeom>
        </p:spPr>
        <p:txBody>
          <a:bodyPr vert="horz" lIns="91440" tIns="45720" rIns="91440" bIns="45720" rtlCol="0" anchor="ctr"/>
          <a:lstStyle>
            <a:defPPr>
              <a:defRPr lang="en-SI"/>
            </a:defPPr>
            <a:lvl1pPr marL="0" algn="r" defTabSz="914400" rtl="0" eaLnBrk="1" latinLnBrk="0" hangingPunct="1">
              <a:defRPr sz="800" kern="1200" spc="130" baseline="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b="1" spc="0" baseline="0" dirty="0">
                <a:solidFill>
                  <a:srgbClr val="252525"/>
                </a:solidFill>
                <a:latin typeface="+mj-lt"/>
              </a:rPr>
              <a:t>Follow Us       Fb.  /  In.  /  Ig. </a:t>
            </a:r>
          </a:p>
        </p:txBody>
      </p:sp>
    </p:spTree>
    <p:extLst>
      <p:ext uri="{BB962C8B-B14F-4D97-AF65-F5344CB8AC3E}">
        <p14:creationId xmlns:p14="http://schemas.microsoft.com/office/powerpoint/2010/main" val="139168042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17C18-CE9A-B24E-A228-E024003233C3}"/>
              </a:ext>
            </a:extLst>
          </p:cNvPr>
          <p:cNvSpPr>
            <a:spLocks noGrp="1"/>
          </p:cNvSpPr>
          <p:nvPr>
            <p:ph type="title"/>
          </p:nvPr>
        </p:nvSpPr>
        <p:spPr/>
        <p:txBody>
          <a:bodyPr/>
          <a:lstStyle/>
          <a:p>
            <a:r>
              <a:rPr lang="en-GB"/>
              <a:t>Click to edit Master title style</a:t>
            </a:r>
            <a:endParaRPr lang="en-SI"/>
          </a:p>
        </p:txBody>
      </p:sp>
      <p:sp>
        <p:nvSpPr>
          <p:cNvPr id="3" name="Vertical Text Placeholder 2">
            <a:extLst>
              <a:ext uri="{FF2B5EF4-FFF2-40B4-BE49-F238E27FC236}">
                <a16:creationId xmlns:a16="http://schemas.microsoft.com/office/drawing/2014/main" id="{AD610DF3-1F7E-5A41-9D95-2B8732DA861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4" name="Date Placeholder 3">
            <a:extLst>
              <a:ext uri="{FF2B5EF4-FFF2-40B4-BE49-F238E27FC236}">
                <a16:creationId xmlns:a16="http://schemas.microsoft.com/office/drawing/2014/main" id="{A670BF23-5D38-AD4F-B44B-3B76A6ECFC31}"/>
              </a:ext>
            </a:extLst>
          </p:cNvPr>
          <p:cNvSpPr>
            <a:spLocks noGrp="1"/>
          </p:cNvSpPr>
          <p:nvPr>
            <p:ph type="dt" sz="half" idx="10"/>
          </p:nvPr>
        </p:nvSpPr>
        <p:spPr>
          <a:xfrm>
            <a:off x="9222442" y="6356350"/>
            <a:ext cx="1125070" cy="365125"/>
          </a:xfrm>
          <a:prstGeom prst="rect">
            <a:avLst/>
          </a:prstGeom>
        </p:spPr>
        <p:txBody>
          <a:bodyPr/>
          <a:lstStyle/>
          <a:p>
            <a:fld id="{2636D4A6-C830-1D4F-BB3F-22D7300547A0}" type="datetimeFigureOut">
              <a:rPr lang="en-SI" smtClean="0"/>
              <a:t>09/26/2025</a:t>
            </a:fld>
            <a:endParaRPr lang="en-SI"/>
          </a:p>
        </p:txBody>
      </p:sp>
      <p:sp>
        <p:nvSpPr>
          <p:cNvPr id="5" name="Footer Placeholder 4">
            <a:extLst>
              <a:ext uri="{FF2B5EF4-FFF2-40B4-BE49-F238E27FC236}">
                <a16:creationId xmlns:a16="http://schemas.microsoft.com/office/drawing/2014/main" id="{74CD5055-1618-F84E-985F-3BD0909FF22D}"/>
              </a:ext>
            </a:extLst>
          </p:cNvPr>
          <p:cNvSpPr>
            <a:spLocks noGrp="1"/>
          </p:cNvSpPr>
          <p:nvPr>
            <p:ph type="ftr" sz="quarter" idx="11"/>
          </p:nvPr>
        </p:nvSpPr>
        <p:spPr>
          <a:xfrm>
            <a:off x="5136775" y="6356350"/>
            <a:ext cx="3177989" cy="365125"/>
          </a:xfrm>
          <a:prstGeom prst="rect">
            <a:avLst/>
          </a:prstGeom>
        </p:spPr>
        <p:txBody>
          <a:bodyPr/>
          <a:lstStyle/>
          <a:p>
            <a:endParaRPr lang="en-SI"/>
          </a:p>
        </p:txBody>
      </p:sp>
      <p:sp>
        <p:nvSpPr>
          <p:cNvPr id="6" name="Slide Number Placeholder 5">
            <a:extLst>
              <a:ext uri="{FF2B5EF4-FFF2-40B4-BE49-F238E27FC236}">
                <a16:creationId xmlns:a16="http://schemas.microsoft.com/office/drawing/2014/main" id="{D28B270E-A340-4244-9F6E-F9CC985B138D}"/>
              </a:ext>
            </a:extLst>
          </p:cNvPr>
          <p:cNvSpPr>
            <a:spLocks noGrp="1"/>
          </p:cNvSpPr>
          <p:nvPr>
            <p:ph type="sldNum" sz="quarter" idx="12"/>
          </p:nvPr>
        </p:nvSpPr>
        <p:spPr/>
        <p:txBody>
          <a:bodyPr/>
          <a:lstStyle/>
          <a:p>
            <a:fld id="{A2020574-600F-2C48-9440-FACC4120788B}" type="slidenum">
              <a:rPr lang="en-SI" smtClean="0"/>
              <a:t>‹#›</a:t>
            </a:fld>
            <a:endParaRPr lang="en-SI"/>
          </a:p>
        </p:txBody>
      </p:sp>
    </p:spTree>
    <p:extLst>
      <p:ext uri="{BB962C8B-B14F-4D97-AF65-F5344CB8AC3E}">
        <p14:creationId xmlns:p14="http://schemas.microsoft.com/office/powerpoint/2010/main" val="257316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2F6608-AB87-6443-A02C-F1894181436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SI"/>
          </a:p>
        </p:txBody>
      </p:sp>
      <p:sp>
        <p:nvSpPr>
          <p:cNvPr id="3" name="Vertical Text Placeholder 2">
            <a:extLst>
              <a:ext uri="{FF2B5EF4-FFF2-40B4-BE49-F238E27FC236}">
                <a16:creationId xmlns:a16="http://schemas.microsoft.com/office/drawing/2014/main" id="{6347C598-86A8-764F-B9D1-4A34E32B7D6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4" name="Date Placeholder 3">
            <a:extLst>
              <a:ext uri="{FF2B5EF4-FFF2-40B4-BE49-F238E27FC236}">
                <a16:creationId xmlns:a16="http://schemas.microsoft.com/office/drawing/2014/main" id="{DE63CBA1-2E48-C441-B526-09467385EDA8}"/>
              </a:ext>
            </a:extLst>
          </p:cNvPr>
          <p:cNvSpPr>
            <a:spLocks noGrp="1"/>
          </p:cNvSpPr>
          <p:nvPr>
            <p:ph type="dt" sz="half" idx="10"/>
          </p:nvPr>
        </p:nvSpPr>
        <p:spPr>
          <a:xfrm>
            <a:off x="9222442" y="6356350"/>
            <a:ext cx="1125070" cy="365125"/>
          </a:xfrm>
          <a:prstGeom prst="rect">
            <a:avLst/>
          </a:prstGeom>
        </p:spPr>
        <p:txBody>
          <a:bodyPr/>
          <a:lstStyle/>
          <a:p>
            <a:fld id="{2636D4A6-C830-1D4F-BB3F-22D7300547A0}" type="datetimeFigureOut">
              <a:rPr lang="en-SI" smtClean="0"/>
              <a:t>09/26/2025</a:t>
            </a:fld>
            <a:endParaRPr lang="en-SI"/>
          </a:p>
        </p:txBody>
      </p:sp>
      <p:sp>
        <p:nvSpPr>
          <p:cNvPr id="5" name="Footer Placeholder 4">
            <a:extLst>
              <a:ext uri="{FF2B5EF4-FFF2-40B4-BE49-F238E27FC236}">
                <a16:creationId xmlns:a16="http://schemas.microsoft.com/office/drawing/2014/main" id="{4A95433E-4099-E842-87C6-CB86066D9170}"/>
              </a:ext>
            </a:extLst>
          </p:cNvPr>
          <p:cNvSpPr>
            <a:spLocks noGrp="1"/>
          </p:cNvSpPr>
          <p:nvPr>
            <p:ph type="ftr" sz="quarter" idx="11"/>
          </p:nvPr>
        </p:nvSpPr>
        <p:spPr>
          <a:xfrm>
            <a:off x="5136775" y="6356350"/>
            <a:ext cx="3177989" cy="365125"/>
          </a:xfrm>
          <a:prstGeom prst="rect">
            <a:avLst/>
          </a:prstGeom>
        </p:spPr>
        <p:txBody>
          <a:bodyPr/>
          <a:lstStyle/>
          <a:p>
            <a:endParaRPr lang="en-SI"/>
          </a:p>
        </p:txBody>
      </p:sp>
      <p:sp>
        <p:nvSpPr>
          <p:cNvPr id="6" name="Slide Number Placeholder 5">
            <a:extLst>
              <a:ext uri="{FF2B5EF4-FFF2-40B4-BE49-F238E27FC236}">
                <a16:creationId xmlns:a16="http://schemas.microsoft.com/office/drawing/2014/main" id="{B23DDCA1-8A02-9B46-B84D-C0F6A024BFE6}"/>
              </a:ext>
            </a:extLst>
          </p:cNvPr>
          <p:cNvSpPr>
            <a:spLocks noGrp="1"/>
          </p:cNvSpPr>
          <p:nvPr>
            <p:ph type="sldNum" sz="quarter" idx="12"/>
          </p:nvPr>
        </p:nvSpPr>
        <p:spPr/>
        <p:txBody>
          <a:bodyPr/>
          <a:lstStyle/>
          <a:p>
            <a:fld id="{A2020574-600F-2C48-9440-FACC4120788B}" type="slidenum">
              <a:rPr lang="en-SI" smtClean="0"/>
              <a:t>‹#›</a:t>
            </a:fld>
            <a:endParaRPr lang="en-SI"/>
          </a:p>
        </p:txBody>
      </p:sp>
    </p:spTree>
    <p:extLst>
      <p:ext uri="{BB962C8B-B14F-4D97-AF65-F5344CB8AC3E}">
        <p14:creationId xmlns:p14="http://schemas.microsoft.com/office/powerpoint/2010/main" val="1155529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CFCF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0F53D-476C-834B-AB6F-6235BFABF173}"/>
              </a:ext>
            </a:extLst>
          </p:cNvPr>
          <p:cNvSpPr>
            <a:spLocks noGrp="1"/>
          </p:cNvSpPr>
          <p:nvPr>
            <p:ph type="ctrTitle"/>
          </p:nvPr>
        </p:nvSpPr>
        <p:spPr>
          <a:xfrm>
            <a:off x="569137" y="2054957"/>
            <a:ext cx="6420081" cy="2387600"/>
          </a:xfrm>
        </p:spPr>
        <p:txBody>
          <a:bodyPr anchor="b">
            <a:normAutofit/>
          </a:bodyPr>
          <a:lstStyle>
            <a:lvl1pPr algn="l">
              <a:defRPr sz="5400" b="1"/>
            </a:lvl1pPr>
          </a:lstStyle>
          <a:p>
            <a:r>
              <a:rPr lang="en-GB" dirty="0"/>
              <a:t>Click to edit Master title style</a:t>
            </a:r>
            <a:endParaRPr lang="en-SI" dirty="0"/>
          </a:p>
        </p:txBody>
      </p:sp>
      <p:sp>
        <p:nvSpPr>
          <p:cNvPr id="3" name="Subtitle 2">
            <a:extLst>
              <a:ext uri="{FF2B5EF4-FFF2-40B4-BE49-F238E27FC236}">
                <a16:creationId xmlns:a16="http://schemas.microsoft.com/office/drawing/2014/main" id="{FB11D72D-4370-D946-BD9F-4395152E38B8}"/>
              </a:ext>
            </a:extLst>
          </p:cNvPr>
          <p:cNvSpPr>
            <a:spLocks noGrp="1"/>
          </p:cNvSpPr>
          <p:nvPr>
            <p:ph type="subTitle" idx="1"/>
          </p:nvPr>
        </p:nvSpPr>
        <p:spPr>
          <a:xfrm>
            <a:off x="569137" y="4614436"/>
            <a:ext cx="5117609" cy="985372"/>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SI" dirty="0"/>
          </a:p>
        </p:txBody>
      </p:sp>
      <p:pic>
        <p:nvPicPr>
          <p:cNvPr id="8" name="Grafika 7">
            <a:extLst>
              <a:ext uri="{FF2B5EF4-FFF2-40B4-BE49-F238E27FC236}">
                <a16:creationId xmlns:a16="http://schemas.microsoft.com/office/drawing/2014/main" id="{C8B11C2D-733A-68BD-1189-293B46F93F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2854" y="887296"/>
            <a:ext cx="1897512" cy="882564"/>
          </a:xfrm>
          <a:prstGeom prst="rect">
            <a:avLst/>
          </a:prstGeom>
        </p:spPr>
      </p:pic>
      <p:sp>
        <p:nvSpPr>
          <p:cNvPr id="9" name="Slide Number Placeholder 5">
            <a:extLst>
              <a:ext uri="{FF2B5EF4-FFF2-40B4-BE49-F238E27FC236}">
                <a16:creationId xmlns:a16="http://schemas.microsoft.com/office/drawing/2014/main" id="{4E517214-03EE-2238-E6A7-831C819D3341}"/>
              </a:ext>
            </a:extLst>
          </p:cNvPr>
          <p:cNvSpPr txBox="1">
            <a:spLocks/>
          </p:cNvSpPr>
          <p:nvPr userDrawn="1"/>
        </p:nvSpPr>
        <p:spPr>
          <a:xfrm>
            <a:off x="569137" y="6326187"/>
            <a:ext cx="3263757" cy="365125"/>
          </a:xfrm>
          <a:prstGeom prst="rect">
            <a:avLst/>
          </a:prstGeom>
        </p:spPr>
        <p:txBody>
          <a:bodyPr vert="horz" lIns="91440" tIns="45720" rIns="91440" bIns="45720" rtlCol="0" anchor="ctr"/>
          <a:lstStyle>
            <a:defPPr>
              <a:defRPr lang="en-SI"/>
            </a:defPPr>
            <a:lvl1pPr marL="0" algn="r" defTabSz="914400" rtl="0" eaLnBrk="1" latinLnBrk="0" hangingPunct="1">
              <a:defRPr sz="800" kern="1200" spc="130" baseline="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sl-SI" spc="250" baseline="0" dirty="0"/>
              <a:t>VENTUREFACTORY.ORG</a:t>
            </a:r>
            <a:endParaRPr lang="en-SI" spc="250" baseline="0" dirty="0"/>
          </a:p>
        </p:txBody>
      </p:sp>
      <p:sp>
        <p:nvSpPr>
          <p:cNvPr id="10" name="Slide Number Placeholder 5">
            <a:extLst>
              <a:ext uri="{FF2B5EF4-FFF2-40B4-BE49-F238E27FC236}">
                <a16:creationId xmlns:a16="http://schemas.microsoft.com/office/drawing/2014/main" id="{896DC042-445F-ADD3-8C87-68E7C355A830}"/>
              </a:ext>
            </a:extLst>
          </p:cNvPr>
          <p:cNvSpPr txBox="1">
            <a:spLocks/>
          </p:cNvSpPr>
          <p:nvPr userDrawn="1"/>
        </p:nvSpPr>
        <p:spPr>
          <a:xfrm rot="16200000">
            <a:off x="10957626" y="1618958"/>
            <a:ext cx="1828449" cy="365126"/>
          </a:xfrm>
          <a:prstGeom prst="rect">
            <a:avLst/>
          </a:prstGeom>
        </p:spPr>
        <p:txBody>
          <a:bodyPr vert="horz" lIns="91440" tIns="45720" rIns="91440" bIns="45720" rtlCol="0" anchor="ctr"/>
          <a:lstStyle>
            <a:defPPr>
              <a:defRPr lang="en-SI"/>
            </a:defPPr>
            <a:lvl1pPr marL="0" algn="r" defTabSz="914400" rtl="0" eaLnBrk="1" latinLnBrk="0" hangingPunct="1">
              <a:defRPr sz="800" kern="1200" spc="130" baseline="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b="1" spc="0" baseline="0" dirty="0">
                <a:solidFill>
                  <a:srgbClr val="252525"/>
                </a:solidFill>
                <a:latin typeface="+mj-lt"/>
              </a:rPr>
              <a:t>Follow Us       Fb.  /  In.  /  Ig. </a:t>
            </a:r>
          </a:p>
        </p:txBody>
      </p:sp>
    </p:spTree>
    <p:extLst>
      <p:ext uri="{BB962C8B-B14F-4D97-AF65-F5344CB8AC3E}">
        <p14:creationId xmlns:p14="http://schemas.microsoft.com/office/powerpoint/2010/main" val="3478359597"/>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413AF-2715-C348-A77D-2F221C9F6852}"/>
              </a:ext>
            </a:extLst>
          </p:cNvPr>
          <p:cNvSpPr>
            <a:spLocks noGrp="1"/>
          </p:cNvSpPr>
          <p:nvPr>
            <p:ph type="title" hasCustomPrompt="1"/>
          </p:nvPr>
        </p:nvSpPr>
        <p:spPr>
          <a:xfrm>
            <a:off x="498087" y="365125"/>
            <a:ext cx="11373701" cy="1325563"/>
          </a:xfrm>
        </p:spPr>
        <p:txBody>
          <a:bodyPr anchor="t"/>
          <a:lstStyle/>
          <a:p>
            <a:r>
              <a:rPr lang="en-GB"/>
              <a:t>Click to edit Master title style</a:t>
            </a:r>
            <a:endParaRPr lang="en-SI"/>
          </a:p>
        </p:txBody>
      </p:sp>
      <p:sp>
        <p:nvSpPr>
          <p:cNvPr id="3" name="Content Placeholder 2">
            <a:extLst>
              <a:ext uri="{FF2B5EF4-FFF2-40B4-BE49-F238E27FC236}">
                <a16:creationId xmlns:a16="http://schemas.microsoft.com/office/drawing/2014/main" id="{18137284-F5B4-8343-B441-3A1D5118CBC6}"/>
              </a:ext>
            </a:extLst>
          </p:cNvPr>
          <p:cNvSpPr>
            <a:spLocks noGrp="1"/>
          </p:cNvSpPr>
          <p:nvPr>
            <p:ph idx="1"/>
          </p:nvPr>
        </p:nvSpPr>
        <p:spPr>
          <a:xfrm>
            <a:off x="498087" y="1825625"/>
            <a:ext cx="11373701"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I" dirty="0"/>
          </a:p>
        </p:txBody>
      </p:sp>
      <p:sp>
        <p:nvSpPr>
          <p:cNvPr id="7" name="Slide Number Placeholder 5">
            <a:extLst>
              <a:ext uri="{FF2B5EF4-FFF2-40B4-BE49-F238E27FC236}">
                <a16:creationId xmlns:a16="http://schemas.microsoft.com/office/drawing/2014/main" id="{30B83EBA-AED6-D7BF-FE8E-3504DED6AA6E}"/>
              </a:ext>
            </a:extLst>
          </p:cNvPr>
          <p:cNvSpPr>
            <a:spLocks noGrp="1"/>
          </p:cNvSpPr>
          <p:nvPr>
            <p:ph type="sldNum" sz="quarter" idx="4"/>
          </p:nvPr>
        </p:nvSpPr>
        <p:spPr>
          <a:xfrm>
            <a:off x="10279294" y="6356350"/>
            <a:ext cx="1592495" cy="365125"/>
          </a:xfrm>
          <a:prstGeom prst="rect">
            <a:avLst/>
          </a:prstGeom>
        </p:spPr>
        <p:txBody>
          <a:bodyPr vert="horz" lIns="91440" tIns="45720" rIns="91440" bIns="45720" rtlCol="0" anchor="ctr"/>
          <a:lstStyle>
            <a:lvl1pPr algn="r">
              <a:defRPr sz="800" spc="130" baseline="0">
                <a:solidFill>
                  <a:schemeClr val="accent2"/>
                </a:solidFill>
              </a:defRPr>
            </a:lvl1pPr>
          </a:lstStyle>
          <a:p>
            <a:r>
              <a:rPr lang="sl-SI" dirty="0"/>
              <a:t>SLIDE </a:t>
            </a:r>
            <a:fld id="{A2020574-600F-2C48-9440-FACC4120788B}" type="slidenum">
              <a:rPr lang="en-SI" smtClean="0"/>
              <a:pPr/>
              <a:t>‹#›</a:t>
            </a:fld>
            <a:endParaRPr lang="en-SI" dirty="0"/>
          </a:p>
        </p:txBody>
      </p:sp>
      <p:pic>
        <p:nvPicPr>
          <p:cNvPr id="8" name="Grafika 7">
            <a:extLst>
              <a:ext uri="{FF2B5EF4-FFF2-40B4-BE49-F238E27FC236}">
                <a16:creationId xmlns:a16="http://schemas.microsoft.com/office/drawing/2014/main" id="{A5CE90FD-01E6-A343-F168-17C4CE2D5A5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9523" y="6306174"/>
            <a:ext cx="763660" cy="355191"/>
          </a:xfrm>
          <a:prstGeom prst="rect">
            <a:avLst/>
          </a:prstGeom>
        </p:spPr>
      </p:pic>
    </p:spTree>
    <p:extLst>
      <p:ext uri="{BB962C8B-B14F-4D97-AF65-F5344CB8AC3E}">
        <p14:creationId xmlns:p14="http://schemas.microsoft.com/office/powerpoint/2010/main" val="3163291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1C02A-A4D0-C347-8A12-B8C59A529CF7}"/>
              </a:ext>
            </a:extLst>
          </p:cNvPr>
          <p:cNvSpPr>
            <a:spLocks noGrp="1"/>
          </p:cNvSpPr>
          <p:nvPr>
            <p:ph type="title"/>
          </p:nvPr>
        </p:nvSpPr>
        <p:spPr>
          <a:xfrm>
            <a:off x="498087" y="1709738"/>
            <a:ext cx="11373701" cy="2852737"/>
          </a:xfrm>
        </p:spPr>
        <p:txBody>
          <a:bodyPr anchor="b"/>
          <a:lstStyle>
            <a:lvl1pPr>
              <a:defRPr sz="6000"/>
            </a:lvl1pPr>
          </a:lstStyle>
          <a:p>
            <a:r>
              <a:rPr lang="en-GB"/>
              <a:t>Click to edit Master title style</a:t>
            </a:r>
            <a:endParaRPr lang="en-SI"/>
          </a:p>
        </p:txBody>
      </p:sp>
      <p:sp>
        <p:nvSpPr>
          <p:cNvPr id="3" name="Text Placeholder 2">
            <a:extLst>
              <a:ext uri="{FF2B5EF4-FFF2-40B4-BE49-F238E27FC236}">
                <a16:creationId xmlns:a16="http://schemas.microsoft.com/office/drawing/2014/main" id="{7B8E8AE7-46ED-B94D-A5DF-7674046594B9}"/>
              </a:ext>
            </a:extLst>
          </p:cNvPr>
          <p:cNvSpPr>
            <a:spLocks noGrp="1"/>
          </p:cNvSpPr>
          <p:nvPr>
            <p:ph type="body" idx="1"/>
          </p:nvPr>
        </p:nvSpPr>
        <p:spPr>
          <a:xfrm>
            <a:off x="498087" y="4589463"/>
            <a:ext cx="1137370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Slide Number Placeholder 5">
            <a:extLst>
              <a:ext uri="{FF2B5EF4-FFF2-40B4-BE49-F238E27FC236}">
                <a16:creationId xmlns:a16="http://schemas.microsoft.com/office/drawing/2014/main" id="{AF44D15D-B777-4070-2267-337059F341DD}"/>
              </a:ext>
            </a:extLst>
          </p:cNvPr>
          <p:cNvSpPr>
            <a:spLocks noGrp="1"/>
          </p:cNvSpPr>
          <p:nvPr>
            <p:ph type="sldNum" sz="quarter" idx="4"/>
          </p:nvPr>
        </p:nvSpPr>
        <p:spPr>
          <a:xfrm>
            <a:off x="10279294" y="6356350"/>
            <a:ext cx="1592495" cy="365125"/>
          </a:xfrm>
          <a:prstGeom prst="rect">
            <a:avLst/>
          </a:prstGeom>
        </p:spPr>
        <p:txBody>
          <a:bodyPr vert="horz" lIns="91440" tIns="45720" rIns="91440" bIns="45720" rtlCol="0" anchor="ctr"/>
          <a:lstStyle>
            <a:lvl1pPr algn="r">
              <a:defRPr sz="800" spc="130" baseline="0">
                <a:solidFill>
                  <a:schemeClr val="accent2"/>
                </a:solidFill>
              </a:defRPr>
            </a:lvl1pPr>
          </a:lstStyle>
          <a:p>
            <a:r>
              <a:rPr lang="sl-SI" dirty="0"/>
              <a:t>SLIDE </a:t>
            </a:r>
            <a:fld id="{A2020574-600F-2C48-9440-FACC4120788B}" type="slidenum">
              <a:rPr lang="en-SI" smtClean="0"/>
              <a:pPr/>
              <a:t>‹#›</a:t>
            </a:fld>
            <a:endParaRPr lang="en-SI" dirty="0"/>
          </a:p>
        </p:txBody>
      </p:sp>
      <p:pic>
        <p:nvPicPr>
          <p:cNvPr id="4" name="Grafika 3">
            <a:extLst>
              <a:ext uri="{FF2B5EF4-FFF2-40B4-BE49-F238E27FC236}">
                <a16:creationId xmlns:a16="http://schemas.microsoft.com/office/drawing/2014/main" id="{820B6C05-E950-3D90-214F-E53BEF79B6D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9523" y="6306174"/>
            <a:ext cx="763660" cy="355191"/>
          </a:xfrm>
          <a:prstGeom prst="rect">
            <a:avLst/>
          </a:prstGeom>
        </p:spPr>
      </p:pic>
    </p:spTree>
    <p:extLst>
      <p:ext uri="{BB962C8B-B14F-4D97-AF65-F5344CB8AC3E}">
        <p14:creationId xmlns:p14="http://schemas.microsoft.com/office/powerpoint/2010/main" val="600994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bg>
      <p:bgRef idx="1001">
        <a:schemeClr val="bg2"/>
      </p:bgRef>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D4452139-A334-5A53-D86F-BA83D261DB2A}"/>
              </a:ext>
            </a:extLst>
          </p:cNvPr>
          <p:cNvSpPr>
            <a:spLocks noGrp="1"/>
          </p:cNvSpPr>
          <p:nvPr>
            <p:ph type="sldNum" sz="quarter" idx="4"/>
          </p:nvPr>
        </p:nvSpPr>
        <p:spPr>
          <a:xfrm>
            <a:off x="10279294" y="6356350"/>
            <a:ext cx="1592495" cy="365125"/>
          </a:xfrm>
          <a:prstGeom prst="rect">
            <a:avLst/>
          </a:prstGeom>
        </p:spPr>
        <p:txBody>
          <a:bodyPr vert="horz" lIns="91440" tIns="45720" rIns="91440" bIns="45720" rtlCol="0" anchor="ctr"/>
          <a:lstStyle>
            <a:lvl1pPr algn="r">
              <a:defRPr sz="800" spc="130" baseline="0">
                <a:solidFill>
                  <a:schemeClr val="tx1"/>
                </a:solidFill>
              </a:defRPr>
            </a:lvl1pPr>
          </a:lstStyle>
          <a:p>
            <a:r>
              <a:rPr lang="sl-SI"/>
              <a:t>SLIDE </a:t>
            </a:r>
            <a:fld id="{A2020574-600F-2C48-9440-FACC4120788B}" type="slidenum">
              <a:rPr lang="en-SI" smtClean="0"/>
              <a:pPr/>
              <a:t>‹#›</a:t>
            </a:fld>
            <a:endParaRPr lang="en-SI" dirty="0"/>
          </a:p>
        </p:txBody>
      </p:sp>
      <p:sp>
        <p:nvSpPr>
          <p:cNvPr id="9" name="Title 1">
            <a:extLst>
              <a:ext uri="{FF2B5EF4-FFF2-40B4-BE49-F238E27FC236}">
                <a16:creationId xmlns:a16="http://schemas.microsoft.com/office/drawing/2014/main" id="{31BB358F-01CA-E0D1-C5FB-CEBF66BA8870}"/>
              </a:ext>
            </a:extLst>
          </p:cNvPr>
          <p:cNvSpPr>
            <a:spLocks noGrp="1"/>
          </p:cNvSpPr>
          <p:nvPr>
            <p:ph type="title" hasCustomPrompt="1"/>
          </p:nvPr>
        </p:nvSpPr>
        <p:spPr>
          <a:xfrm>
            <a:off x="468351" y="365125"/>
            <a:ext cx="11403438" cy="1325563"/>
          </a:xfrm>
        </p:spPr>
        <p:txBody>
          <a:bodyPr anchor="t"/>
          <a:lstStyle>
            <a:lvl1pPr>
              <a:defRPr>
                <a:solidFill>
                  <a:schemeClr val="tx1"/>
                </a:solidFill>
              </a:defRPr>
            </a:lvl1pPr>
          </a:lstStyle>
          <a:p>
            <a:r>
              <a:rPr lang="en-GB" dirty="0"/>
              <a:t>Click to edit Master title style</a:t>
            </a:r>
            <a:endParaRPr lang="en-SI" dirty="0"/>
          </a:p>
        </p:txBody>
      </p:sp>
      <p:sp>
        <p:nvSpPr>
          <p:cNvPr id="10" name="Content Placeholder 2">
            <a:extLst>
              <a:ext uri="{FF2B5EF4-FFF2-40B4-BE49-F238E27FC236}">
                <a16:creationId xmlns:a16="http://schemas.microsoft.com/office/drawing/2014/main" id="{A32DA544-E2F1-E05B-A6C5-CBE24F906E6F}"/>
              </a:ext>
            </a:extLst>
          </p:cNvPr>
          <p:cNvSpPr>
            <a:spLocks noGrp="1"/>
          </p:cNvSpPr>
          <p:nvPr>
            <p:ph idx="1"/>
          </p:nvPr>
        </p:nvSpPr>
        <p:spPr>
          <a:xfrm>
            <a:off x="468351" y="1825625"/>
            <a:ext cx="11403438"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I" dirty="0"/>
          </a:p>
        </p:txBody>
      </p:sp>
      <p:pic>
        <p:nvPicPr>
          <p:cNvPr id="6" name="Grafika 5">
            <a:extLst>
              <a:ext uri="{FF2B5EF4-FFF2-40B4-BE49-F238E27FC236}">
                <a16:creationId xmlns:a16="http://schemas.microsoft.com/office/drawing/2014/main" id="{A45ECED0-6B21-538D-EBF2-16AE016F14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29523" y="6306174"/>
            <a:ext cx="763660" cy="355190"/>
          </a:xfrm>
          <a:prstGeom prst="rect">
            <a:avLst/>
          </a:prstGeom>
        </p:spPr>
      </p:pic>
    </p:spTree>
    <p:extLst>
      <p:ext uri="{BB962C8B-B14F-4D97-AF65-F5344CB8AC3E}">
        <p14:creationId xmlns:p14="http://schemas.microsoft.com/office/powerpoint/2010/main" val="4015568371"/>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B0B55-38C4-B544-AC6C-3FC70EDAD1BF}"/>
              </a:ext>
            </a:extLst>
          </p:cNvPr>
          <p:cNvSpPr>
            <a:spLocks noGrp="1"/>
          </p:cNvSpPr>
          <p:nvPr>
            <p:ph type="title" hasCustomPrompt="1"/>
          </p:nvPr>
        </p:nvSpPr>
        <p:spPr>
          <a:xfrm>
            <a:off x="498087" y="365125"/>
            <a:ext cx="11517330" cy="1325563"/>
          </a:xfrm>
        </p:spPr>
        <p:txBody>
          <a:bodyPr anchor="t"/>
          <a:lstStyle/>
          <a:p>
            <a:r>
              <a:rPr lang="en-GB" dirty="0"/>
              <a:t>Click to edit Master title style</a:t>
            </a:r>
            <a:endParaRPr lang="en-SI" dirty="0"/>
          </a:p>
        </p:txBody>
      </p:sp>
      <p:sp>
        <p:nvSpPr>
          <p:cNvPr id="3" name="Content Placeholder 2">
            <a:extLst>
              <a:ext uri="{FF2B5EF4-FFF2-40B4-BE49-F238E27FC236}">
                <a16:creationId xmlns:a16="http://schemas.microsoft.com/office/drawing/2014/main" id="{71C121E4-B0D2-D949-B2FA-94831B204056}"/>
              </a:ext>
            </a:extLst>
          </p:cNvPr>
          <p:cNvSpPr>
            <a:spLocks noGrp="1"/>
          </p:cNvSpPr>
          <p:nvPr>
            <p:ph sz="half" idx="1"/>
          </p:nvPr>
        </p:nvSpPr>
        <p:spPr>
          <a:xfrm>
            <a:off x="498087"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4" name="Content Placeholder 3">
            <a:extLst>
              <a:ext uri="{FF2B5EF4-FFF2-40B4-BE49-F238E27FC236}">
                <a16:creationId xmlns:a16="http://schemas.microsoft.com/office/drawing/2014/main" id="{15BC9D19-1BC1-714E-94B3-06BD009C557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5" name="Date Placeholder 4">
            <a:extLst>
              <a:ext uri="{FF2B5EF4-FFF2-40B4-BE49-F238E27FC236}">
                <a16:creationId xmlns:a16="http://schemas.microsoft.com/office/drawing/2014/main" id="{0AF2C110-143A-D944-AFCF-94A02019F85E}"/>
              </a:ext>
            </a:extLst>
          </p:cNvPr>
          <p:cNvSpPr>
            <a:spLocks noGrp="1"/>
          </p:cNvSpPr>
          <p:nvPr>
            <p:ph type="dt" sz="half" idx="10"/>
          </p:nvPr>
        </p:nvSpPr>
        <p:spPr>
          <a:xfrm>
            <a:off x="9222442" y="6356350"/>
            <a:ext cx="1125070" cy="365125"/>
          </a:xfrm>
          <a:prstGeom prst="rect">
            <a:avLst/>
          </a:prstGeom>
        </p:spPr>
        <p:txBody>
          <a:bodyPr anchor="ctr"/>
          <a:lstStyle>
            <a:lvl1pPr>
              <a:defRPr sz="800"/>
            </a:lvl1pPr>
          </a:lstStyle>
          <a:p>
            <a:fld id="{2636D4A6-C830-1D4F-BB3F-22D7300547A0}" type="datetimeFigureOut">
              <a:rPr lang="en-SI" smtClean="0"/>
              <a:pPr/>
              <a:t>09/26/2025</a:t>
            </a:fld>
            <a:endParaRPr lang="en-SI"/>
          </a:p>
        </p:txBody>
      </p:sp>
      <p:sp>
        <p:nvSpPr>
          <p:cNvPr id="6" name="Footer Placeholder 5">
            <a:extLst>
              <a:ext uri="{FF2B5EF4-FFF2-40B4-BE49-F238E27FC236}">
                <a16:creationId xmlns:a16="http://schemas.microsoft.com/office/drawing/2014/main" id="{B006A0DB-8AD3-AC48-80B8-627A47C21B24}"/>
              </a:ext>
            </a:extLst>
          </p:cNvPr>
          <p:cNvSpPr>
            <a:spLocks noGrp="1"/>
          </p:cNvSpPr>
          <p:nvPr>
            <p:ph type="ftr" sz="quarter" idx="11"/>
          </p:nvPr>
        </p:nvSpPr>
        <p:spPr>
          <a:xfrm>
            <a:off x="5136775" y="6356350"/>
            <a:ext cx="3177989" cy="365125"/>
          </a:xfrm>
          <a:prstGeom prst="rect">
            <a:avLst/>
          </a:prstGeom>
        </p:spPr>
        <p:txBody>
          <a:bodyPr anchor="ctr"/>
          <a:lstStyle>
            <a:lvl1pPr>
              <a:defRPr sz="800"/>
            </a:lvl1pPr>
          </a:lstStyle>
          <a:p>
            <a:endParaRPr lang="en-SI" dirty="0"/>
          </a:p>
        </p:txBody>
      </p:sp>
      <p:sp>
        <p:nvSpPr>
          <p:cNvPr id="7" name="Slide Number Placeholder 6">
            <a:extLst>
              <a:ext uri="{FF2B5EF4-FFF2-40B4-BE49-F238E27FC236}">
                <a16:creationId xmlns:a16="http://schemas.microsoft.com/office/drawing/2014/main" id="{C9770BC7-6296-D34A-A7F2-735FC8313864}"/>
              </a:ext>
            </a:extLst>
          </p:cNvPr>
          <p:cNvSpPr>
            <a:spLocks noGrp="1"/>
          </p:cNvSpPr>
          <p:nvPr>
            <p:ph type="sldNum" sz="quarter" idx="12"/>
          </p:nvPr>
        </p:nvSpPr>
        <p:spPr/>
        <p:txBody>
          <a:bodyPr/>
          <a:lstStyle/>
          <a:p>
            <a:fld id="{A2020574-600F-2C48-9440-FACC4120788B}" type="slidenum">
              <a:rPr lang="en-SI" smtClean="0"/>
              <a:t>‹#›</a:t>
            </a:fld>
            <a:endParaRPr lang="en-SI"/>
          </a:p>
        </p:txBody>
      </p:sp>
      <p:pic>
        <p:nvPicPr>
          <p:cNvPr id="9" name="Grafika 8">
            <a:extLst>
              <a:ext uri="{FF2B5EF4-FFF2-40B4-BE49-F238E27FC236}">
                <a16:creationId xmlns:a16="http://schemas.microsoft.com/office/drawing/2014/main" id="{4EE656DB-3A76-8EB5-25AA-4C6EFB552C6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9523" y="6306174"/>
            <a:ext cx="763660" cy="355191"/>
          </a:xfrm>
          <a:prstGeom prst="rect">
            <a:avLst/>
          </a:prstGeom>
        </p:spPr>
      </p:pic>
    </p:spTree>
    <p:extLst>
      <p:ext uri="{BB962C8B-B14F-4D97-AF65-F5344CB8AC3E}">
        <p14:creationId xmlns:p14="http://schemas.microsoft.com/office/powerpoint/2010/main" val="1128546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2E257-2281-6445-B54B-7FD81673E095}"/>
              </a:ext>
            </a:extLst>
          </p:cNvPr>
          <p:cNvSpPr>
            <a:spLocks noGrp="1"/>
          </p:cNvSpPr>
          <p:nvPr>
            <p:ph type="title" hasCustomPrompt="1"/>
          </p:nvPr>
        </p:nvSpPr>
        <p:spPr>
          <a:xfrm>
            <a:off x="498087" y="365125"/>
            <a:ext cx="10857301" cy="1325563"/>
          </a:xfrm>
        </p:spPr>
        <p:txBody>
          <a:bodyPr anchor="t"/>
          <a:lstStyle/>
          <a:p>
            <a:r>
              <a:rPr lang="en-GB" dirty="0"/>
              <a:t>Click to edit Master title style</a:t>
            </a:r>
            <a:endParaRPr lang="en-SI" dirty="0"/>
          </a:p>
        </p:txBody>
      </p:sp>
      <p:sp>
        <p:nvSpPr>
          <p:cNvPr id="3" name="Text Placeholder 2">
            <a:extLst>
              <a:ext uri="{FF2B5EF4-FFF2-40B4-BE49-F238E27FC236}">
                <a16:creationId xmlns:a16="http://schemas.microsoft.com/office/drawing/2014/main" id="{B2B69F8C-86BB-7F43-8361-BA0497D6EF32}"/>
              </a:ext>
            </a:extLst>
          </p:cNvPr>
          <p:cNvSpPr>
            <a:spLocks noGrp="1"/>
          </p:cNvSpPr>
          <p:nvPr>
            <p:ph type="body" idx="1"/>
          </p:nvPr>
        </p:nvSpPr>
        <p:spPr>
          <a:xfrm>
            <a:off x="498088" y="1681163"/>
            <a:ext cx="54994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2D71268-996E-6846-BED4-17F7C1D940B6}"/>
              </a:ext>
            </a:extLst>
          </p:cNvPr>
          <p:cNvSpPr>
            <a:spLocks noGrp="1"/>
          </p:cNvSpPr>
          <p:nvPr>
            <p:ph sz="half" idx="2"/>
          </p:nvPr>
        </p:nvSpPr>
        <p:spPr>
          <a:xfrm>
            <a:off x="498088" y="2505075"/>
            <a:ext cx="5499488"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I" dirty="0"/>
          </a:p>
        </p:txBody>
      </p:sp>
      <p:sp>
        <p:nvSpPr>
          <p:cNvPr id="5" name="Text Placeholder 4">
            <a:extLst>
              <a:ext uri="{FF2B5EF4-FFF2-40B4-BE49-F238E27FC236}">
                <a16:creationId xmlns:a16="http://schemas.microsoft.com/office/drawing/2014/main" id="{0BD54F56-DBF1-B744-9B9B-5E333634D1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AAEDC6B-D367-E247-AE13-21EE9D6155C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7" name="Date Placeholder 6">
            <a:extLst>
              <a:ext uri="{FF2B5EF4-FFF2-40B4-BE49-F238E27FC236}">
                <a16:creationId xmlns:a16="http://schemas.microsoft.com/office/drawing/2014/main" id="{D29F626E-EDC5-904A-B43D-51EAAFFDD0B8}"/>
              </a:ext>
            </a:extLst>
          </p:cNvPr>
          <p:cNvSpPr>
            <a:spLocks noGrp="1"/>
          </p:cNvSpPr>
          <p:nvPr>
            <p:ph type="dt" sz="half" idx="10"/>
          </p:nvPr>
        </p:nvSpPr>
        <p:spPr>
          <a:xfrm>
            <a:off x="9222442" y="6356350"/>
            <a:ext cx="1125070" cy="365125"/>
          </a:xfrm>
          <a:prstGeom prst="rect">
            <a:avLst/>
          </a:prstGeom>
        </p:spPr>
        <p:txBody>
          <a:bodyPr anchor="ctr"/>
          <a:lstStyle>
            <a:lvl1pPr>
              <a:defRPr sz="800"/>
            </a:lvl1pPr>
          </a:lstStyle>
          <a:p>
            <a:fld id="{2636D4A6-C830-1D4F-BB3F-22D7300547A0}" type="datetimeFigureOut">
              <a:rPr lang="en-SI" smtClean="0"/>
              <a:pPr/>
              <a:t>09/26/2025</a:t>
            </a:fld>
            <a:endParaRPr lang="en-SI" dirty="0"/>
          </a:p>
        </p:txBody>
      </p:sp>
      <p:sp>
        <p:nvSpPr>
          <p:cNvPr id="8" name="Footer Placeholder 7">
            <a:extLst>
              <a:ext uri="{FF2B5EF4-FFF2-40B4-BE49-F238E27FC236}">
                <a16:creationId xmlns:a16="http://schemas.microsoft.com/office/drawing/2014/main" id="{22E421E6-6190-3A4C-91F7-C263CF66CBB1}"/>
              </a:ext>
            </a:extLst>
          </p:cNvPr>
          <p:cNvSpPr>
            <a:spLocks noGrp="1"/>
          </p:cNvSpPr>
          <p:nvPr>
            <p:ph type="ftr" sz="quarter" idx="11"/>
          </p:nvPr>
        </p:nvSpPr>
        <p:spPr>
          <a:xfrm>
            <a:off x="5136775" y="6356350"/>
            <a:ext cx="3177989" cy="365125"/>
          </a:xfrm>
          <a:prstGeom prst="rect">
            <a:avLst/>
          </a:prstGeom>
        </p:spPr>
        <p:txBody>
          <a:bodyPr anchor="ctr"/>
          <a:lstStyle>
            <a:lvl1pPr>
              <a:defRPr sz="800"/>
            </a:lvl1pPr>
          </a:lstStyle>
          <a:p>
            <a:endParaRPr lang="en-SI" dirty="0"/>
          </a:p>
        </p:txBody>
      </p:sp>
      <p:sp>
        <p:nvSpPr>
          <p:cNvPr id="9" name="Slide Number Placeholder 8">
            <a:extLst>
              <a:ext uri="{FF2B5EF4-FFF2-40B4-BE49-F238E27FC236}">
                <a16:creationId xmlns:a16="http://schemas.microsoft.com/office/drawing/2014/main" id="{FFF5B117-3EB7-9C4D-B8D9-307E36BD663D}"/>
              </a:ext>
            </a:extLst>
          </p:cNvPr>
          <p:cNvSpPr>
            <a:spLocks noGrp="1"/>
          </p:cNvSpPr>
          <p:nvPr>
            <p:ph type="sldNum" sz="quarter" idx="12"/>
          </p:nvPr>
        </p:nvSpPr>
        <p:spPr/>
        <p:txBody>
          <a:bodyPr/>
          <a:lstStyle/>
          <a:p>
            <a:fld id="{A2020574-600F-2C48-9440-FACC4120788B}" type="slidenum">
              <a:rPr lang="en-SI" smtClean="0"/>
              <a:t>‹#›</a:t>
            </a:fld>
            <a:endParaRPr lang="en-SI" dirty="0"/>
          </a:p>
        </p:txBody>
      </p:sp>
      <p:pic>
        <p:nvPicPr>
          <p:cNvPr id="12" name="Grafika 11">
            <a:extLst>
              <a:ext uri="{FF2B5EF4-FFF2-40B4-BE49-F238E27FC236}">
                <a16:creationId xmlns:a16="http://schemas.microsoft.com/office/drawing/2014/main" id="{D2F3C3D8-47DE-E7C4-733D-8B8B72D4436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9523" y="6306174"/>
            <a:ext cx="763660" cy="355191"/>
          </a:xfrm>
          <a:prstGeom prst="rect">
            <a:avLst/>
          </a:prstGeom>
        </p:spPr>
      </p:pic>
    </p:spTree>
    <p:extLst>
      <p:ext uri="{BB962C8B-B14F-4D97-AF65-F5344CB8AC3E}">
        <p14:creationId xmlns:p14="http://schemas.microsoft.com/office/powerpoint/2010/main" val="32820582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DFA5A9-D8E8-5941-8A40-4AECBEB0AC6B}"/>
              </a:ext>
            </a:extLst>
          </p:cNvPr>
          <p:cNvSpPr>
            <a:spLocks noGrp="1"/>
          </p:cNvSpPr>
          <p:nvPr>
            <p:ph type="dt" sz="half" idx="10"/>
          </p:nvPr>
        </p:nvSpPr>
        <p:spPr>
          <a:xfrm>
            <a:off x="9222442" y="6356350"/>
            <a:ext cx="1125070" cy="365125"/>
          </a:xfrm>
          <a:prstGeom prst="rect">
            <a:avLst/>
          </a:prstGeom>
        </p:spPr>
        <p:txBody>
          <a:bodyPr anchor="ctr"/>
          <a:lstStyle>
            <a:lvl1pPr>
              <a:defRPr sz="800"/>
            </a:lvl1pPr>
          </a:lstStyle>
          <a:p>
            <a:fld id="{2636D4A6-C830-1D4F-BB3F-22D7300547A0}" type="datetimeFigureOut">
              <a:rPr lang="en-SI" smtClean="0"/>
              <a:pPr/>
              <a:t>09/26/2025</a:t>
            </a:fld>
            <a:endParaRPr lang="en-SI"/>
          </a:p>
        </p:txBody>
      </p:sp>
      <p:sp>
        <p:nvSpPr>
          <p:cNvPr id="3" name="Footer Placeholder 2">
            <a:extLst>
              <a:ext uri="{FF2B5EF4-FFF2-40B4-BE49-F238E27FC236}">
                <a16:creationId xmlns:a16="http://schemas.microsoft.com/office/drawing/2014/main" id="{8A4F7B57-E0A4-784B-90B5-EE8A84E079FA}"/>
              </a:ext>
            </a:extLst>
          </p:cNvPr>
          <p:cNvSpPr>
            <a:spLocks noGrp="1"/>
          </p:cNvSpPr>
          <p:nvPr>
            <p:ph type="ftr" sz="quarter" idx="11"/>
          </p:nvPr>
        </p:nvSpPr>
        <p:spPr>
          <a:xfrm>
            <a:off x="5136775" y="6356350"/>
            <a:ext cx="3177989" cy="365125"/>
          </a:xfrm>
          <a:prstGeom prst="rect">
            <a:avLst/>
          </a:prstGeom>
        </p:spPr>
        <p:txBody>
          <a:bodyPr anchor="ctr"/>
          <a:lstStyle>
            <a:lvl1pPr>
              <a:defRPr sz="800"/>
            </a:lvl1pPr>
          </a:lstStyle>
          <a:p>
            <a:endParaRPr lang="en-SI" dirty="0"/>
          </a:p>
        </p:txBody>
      </p:sp>
      <p:sp>
        <p:nvSpPr>
          <p:cNvPr id="4" name="Slide Number Placeholder 3">
            <a:extLst>
              <a:ext uri="{FF2B5EF4-FFF2-40B4-BE49-F238E27FC236}">
                <a16:creationId xmlns:a16="http://schemas.microsoft.com/office/drawing/2014/main" id="{2FFFDD83-704D-6E4C-8623-B49995F1434B}"/>
              </a:ext>
            </a:extLst>
          </p:cNvPr>
          <p:cNvSpPr>
            <a:spLocks noGrp="1"/>
          </p:cNvSpPr>
          <p:nvPr>
            <p:ph type="sldNum" sz="quarter" idx="12"/>
          </p:nvPr>
        </p:nvSpPr>
        <p:spPr/>
        <p:txBody>
          <a:bodyPr/>
          <a:lstStyle/>
          <a:p>
            <a:fld id="{A2020574-600F-2C48-9440-FACC4120788B}" type="slidenum">
              <a:rPr lang="en-SI" smtClean="0"/>
              <a:t>‹#›</a:t>
            </a:fld>
            <a:endParaRPr lang="en-SI"/>
          </a:p>
        </p:txBody>
      </p:sp>
    </p:spTree>
    <p:extLst>
      <p:ext uri="{BB962C8B-B14F-4D97-AF65-F5344CB8AC3E}">
        <p14:creationId xmlns:p14="http://schemas.microsoft.com/office/powerpoint/2010/main" val="9149666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A1D21-EE6C-9644-8B6C-6FCF534A95BF}"/>
              </a:ext>
            </a:extLst>
          </p:cNvPr>
          <p:cNvSpPr>
            <a:spLocks noGrp="1"/>
          </p:cNvSpPr>
          <p:nvPr>
            <p:ph type="title"/>
          </p:nvPr>
        </p:nvSpPr>
        <p:spPr>
          <a:xfrm>
            <a:off x="498088" y="457200"/>
            <a:ext cx="4273938" cy="1600200"/>
          </a:xfrm>
        </p:spPr>
        <p:txBody>
          <a:bodyPr anchor="b"/>
          <a:lstStyle>
            <a:lvl1pPr>
              <a:defRPr sz="3200"/>
            </a:lvl1pPr>
          </a:lstStyle>
          <a:p>
            <a:r>
              <a:rPr lang="en-GB" dirty="0"/>
              <a:t>Click to edit Master title style</a:t>
            </a:r>
            <a:endParaRPr lang="en-SI" dirty="0"/>
          </a:p>
        </p:txBody>
      </p:sp>
      <p:sp>
        <p:nvSpPr>
          <p:cNvPr id="3" name="Content Placeholder 2">
            <a:extLst>
              <a:ext uri="{FF2B5EF4-FFF2-40B4-BE49-F238E27FC236}">
                <a16:creationId xmlns:a16="http://schemas.microsoft.com/office/drawing/2014/main" id="{0964BDFF-67ED-E34F-8673-5BA995F1B7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4" name="Text Placeholder 3">
            <a:extLst>
              <a:ext uri="{FF2B5EF4-FFF2-40B4-BE49-F238E27FC236}">
                <a16:creationId xmlns:a16="http://schemas.microsoft.com/office/drawing/2014/main" id="{072FAD20-1251-DE4E-A358-F30EB915B150}"/>
              </a:ext>
            </a:extLst>
          </p:cNvPr>
          <p:cNvSpPr>
            <a:spLocks noGrp="1"/>
          </p:cNvSpPr>
          <p:nvPr>
            <p:ph type="body" sz="half" idx="2"/>
          </p:nvPr>
        </p:nvSpPr>
        <p:spPr>
          <a:xfrm>
            <a:off x="498088" y="2057400"/>
            <a:ext cx="42739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6C3C858-386D-E44F-A6A3-A77567EFFD2E}"/>
              </a:ext>
            </a:extLst>
          </p:cNvPr>
          <p:cNvSpPr>
            <a:spLocks noGrp="1"/>
          </p:cNvSpPr>
          <p:nvPr>
            <p:ph type="dt" sz="half" idx="10"/>
          </p:nvPr>
        </p:nvSpPr>
        <p:spPr>
          <a:xfrm>
            <a:off x="9222442" y="6356350"/>
            <a:ext cx="1125070" cy="365125"/>
          </a:xfrm>
          <a:prstGeom prst="rect">
            <a:avLst/>
          </a:prstGeom>
        </p:spPr>
        <p:txBody>
          <a:bodyPr anchor="ctr"/>
          <a:lstStyle>
            <a:lvl1pPr>
              <a:defRPr sz="800"/>
            </a:lvl1pPr>
          </a:lstStyle>
          <a:p>
            <a:fld id="{2636D4A6-C830-1D4F-BB3F-22D7300547A0}" type="datetimeFigureOut">
              <a:rPr lang="en-SI" smtClean="0"/>
              <a:pPr/>
              <a:t>09/26/2025</a:t>
            </a:fld>
            <a:endParaRPr lang="en-SI"/>
          </a:p>
        </p:txBody>
      </p:sp>
      <p:sp>
        <p:nvSpPr>
          <p:cNvPr id="6" name="Footer Placeholder 5">
            <a:extLst>
              <a:ext uri="{FF2B5EF4-FFF2-40B4-BE49-F238E27FC236}">
                <a16:creationId xmlns:a16="http://schemas.microsoft.com/office/drawing/2014/main" id="{43F71890-C78E-C14D-A4EB-8EEC5718D406}"/>
              </a:ext>
            </a:extLst>
          </p:cNvPr>
          <p:cNvSpPr>
            <a:spLocks noGrp="1"/>
          </p:cNvSpPr>
          <p:nvPr>
            <p:ph type="ftr" sz="quarter" idx="11"/>
          </p:nvPr>
        </p:nvSpPr>
        <p:spPr>
          <a:xfrm>
            <a:off x="5136775" y="6356350"/>
            <a:ext cx="3177989" cy="365125"/>
          </a:xfrm>
          <a:prstGeom prst="rect">
            <a:avLst/>
          </a:prstGeom>
        </p:spPr>
        <p:txBody>
          <a:bodyPr anchor="ctr"/>
          <a:lstStyle>
            <a:lvl1pPr>
              <a:defRPr sz="800"/>
            </a:lvl1pPr>
          </a:lstStyle>
          <a:p>
            <a:endParaRPr lang="en-SI" dirty="0"/>
          </a:p>
        </p:txBody>
      </p:sp>
      <p:sp>
        <p:nvSpPr>
          <p:cNvPr id="7" name="Slide Number Placeholder 6">
            <a:extLst>
              <a:ext uri="{FF2B5EF4-FFF2-40B4-BE49-F238E27FC236}">
                <a16:creationId xmlns:a16="http://schemas.microsoft.com/office/drawing/2014/main" id="{AD476DE9-8E2D-C142-B6B4-49A6B515B2ED}"/>
              </a:ext>
            </a:extLst>
          </p:cNvPr>
          <p:cNvSpPr>
            <a:spLocks noGrp="1"/>
          </p:cNvSpPr>
          <p:nvPr>
            <p:ph type="sldNum" sz="quarter" idx="12"/>
          </p:nvPr>
        </p:nvSpPr>
        <p:spPr/>
        <p:txBody>
          <a:bodyPr/>
          <a:lstStyle/>
          <a:p>
            <a:fld id="{A2020574-600F-2C48-9440-FACC4120788B}" type="slidenum">
              <a:rPr lang="en-SI" smtClean="0"/>
              <a:t>‹#›</a:t>
            </a:fld>
            <a:endParaRPr lang="en-SI"/>
          </a:p>
        </p:txBody>
      </p:sp>
    </p:spTree>
    <p:extLst>
      <p:ext uri="{BB962C8B-B14F-4D97-AF65-F5344CB8AC3E}">
        <p14:creationId xmlns:p14="http://schemas.microsoft.com/office/powerpoint/2010/main" val="430735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413AF-2715-C348-A77D-2F221C9F6852}"/>
              </a:ext>
            </a:extLst>
          </p:cNvPr>
          <p:cNvSpPr>
            <a:spLocks noGrp="1"/>
          </p:cNvSpPr>
          <p:nvPr>
            <p:ph type="title"/>
          </p:nvPr>
        </p:nvSpPr>
        <p:spPr>
          <a:xfrm>
            <a:off x="498087" y="365125"/>
            <a:ext cx="11373701" cy="1325563"/>
          </a:xfrm>
        </p:spPr>
        <p:txBody>
          <a:bodyPr/>
          <a:lstStyle/>
          <a:p>
            <a:r>
              <a:rPr lang="en-GB"/>
              <a:t>Click to edit Master title style</a:t>
            </a:r>
            <a:endParaRPr lang="en-SI"/>
          </a:p>
        </p:txBody>
      </p:sp>
      <p:sp>
        <p:nvSpPr>
          <p:cNvPr id="3" name="Content Placeholder 2">
            <a:extLst>
              <a:ext uri="{FF2B5EF4-FFF2-40B4-BE49-F238E27FC236}">
                <a16:creationId xmlns:a16="http://schemas.microsoft.com/office/drawing/2014/main" id="{18137284-F5B4-8343-B441-3A1D5118CBC6}"/>
              </a:ext>
            </a:extLst>
          </p:cNvPr>
          <p:cNvSpPr>
            <a:spLocks noGrp="1"/>
          </p:cNvSpPr>
          <p:nvPr>
            <p:ph idx="1"/>
          </p:nvPr>
        </p:nvSpPr>
        <p:spPr>
          <a:xfrm>
            <a:off x="498087" y="1825625"/>
            <a:ext cx="11373701"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I" dirty="0"/>
          </a:p>
        </p:txBody>
      </p:sp>
      <p:sp>
        <p:nvSpPr>
          <p:cNvPr id="7" name="Slide Number Placeholder 5">
            <a:extLst>
              <a:ext uri="{FF2B5EF4-FFF2-40B4-BE49-F238E27FC236}">
                <a16:creationId xmlns:a16="http://schemas.microsoft.com/office/drawing/2014/main" id="{30B83EBA-AED6-D7BF-FE8E-3504DED6AA6E}"/>
              </a:ext>
            </a:extLst>
          </p:cNvPr>
          <p:cNvSpPr>
            <a:spLocks noGrp="1"/>
          </p:cNvSpPr>
          <p:nvPr>
            <p:ph type="sldNum" sz="quarter" idx="4"/>
          </p:nvPr>
        </p:nvSpPr>
        <p:spPr>
          <a:xfrm>
            <a:off x="10279294" y="6356350"/>
            <a:ext cx="1592495" cy="365125"/>
          </a:xfrm>
          <a:prstGeom prst="rect">
            <a:avLst/>
          </a:prstGeom>
        </p:spPr>
        <p:txBody>
          <a:bodyPr vert="horz" lIns="91440" tIns="45720" rIns="91440" bIns="45720" rtlCol="0" anchor="ctr"/>
          <a:lstStyle>
            <a:lvl1pPr algn="r">
              <a:defRPr sz="800" spc="130" baseline="0">
                <a:solidFill>
                  <a:schemeClr val="accent2"/>
                </a:solidFill>
              </a:defRPr>
            </a:lvl1pPr>
          </a:lstStyle>
          <a:p>
            <a:r>
              <a:rPr lang="sl-SI" dirty="0"/>
              <a:t>SLIDE </a:t>
            </a:r>
            <a:fld id="{A2020574-600F-2C48-9440-FACC4120788B}" type="slidenum">
              <a:rPr lang="en-SI" smtClean="0"/>
              <a:pPr/>
              <a:t>‹#›</a:t>
            </a:fld>
            <a:endParaRPr lang="en-SI" dirty="0"/>
          </a:p>
        </p:txBody>
      </p:sp>
      <p:pic>
        <p:nvPicPr>
          <p:cNvPr id="8" name="Grafika 7">
            <a:extLst>
              <a:ext uri="{FF2B5EF4-FFF2-40B4-BE49-F238E27FC236}">
                <a16:creationId xmlns:a16="http://schemas.microsoft.com/office/drawing/2014/main" id="{A5CE90FD-01E6-A343-F168-17C4CE2D5A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523" y="6306174"/>
            <a:ext cx="763660" cy="355191"/>
          </a:xfrm>
          <a:prstGeom prst="rect">
            <a:avLst/>
          </a:prstGeom>
        </p:spPr>
      </p:pic>
    </p:spTree>
    <p:extLst>
      <p:ext uri="{BB962C8B-B14F-4D97-AF65-F5344CB8AC3E}">
        <p14:creationId xmlns:p14="http://schemas.microsoft.com/office/powerpoint/2010/main" val="30250445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4E6DD-D7FC-2F4E-A1EC-A7638CD54D39}"/>
              </a:ext>
            </a:extLst>
          </p:cNvPr>
          <p:cNvSpPr>
            <a:spLocks noGrp="1"/>
          </p:cNvSpPr>
          <p:nvPr>
            <p:ph type="title" hasCustomPrompt="1"/>
          </p:nvPr>
        </p:nvSpPr>
        <p:spPr>
          <a:xfrm>
            <a:off x="498087" y="490654"/>
            <a:ext cx="4865368" cy="1600200"/>
          </a:xfrm>
        </p:spPr>
        <p:txBody>
          <a:bodyPr anchor="t">
            <a:normAutofit/>
          </a:bodyPr>
          <a:lstStyle>
            <a:lvl1pPr>
              <a:defRPr sz="3600"/>
            </a:lvl1pPr>
          </a:lstStyle>
          <a:p>
            <a:r>
              <a:rPr lang="en-GB" dirty="0"/>
              <a:t>Click to edit Master title style</a:t>
            </a:r>
            <a:endParaRPr lang="en-SI" dirty="0"/>
          </a:p>
        </p:txBody>
      </p:sp>
      <p:sp>
        <p:nvSpPr>
          <p:cNvPr id="3" name="Picture Placeholder 2">
            <a:extLst>
              <a:ext uri="{FF2B5EF4-FFF2-40B4-BE49-F238E27FC236}">
                <a16:creationId xmlns:a16="http://schemas.microsoft.com/office/drawing/2014/main" id="{31F9B587-DEC7-E04E-90F8-30BC5993A1CD}"/>
              </a:ext>
            </a:extLst>
          </p:cNvPr>
          <p:cNvSpPr>
            <a:spLocks noGrp="1"/>
          </p:cNvSpPr>
          <p:nvPr>
            <p:ph type="pic" idx="1"/>
          </p:nvPr>
        </p:nvSpPr>
        <p:spPr>
          <a:xfrm>
            <a:off x="6096000" y="0"/>
            <a:ext cx="6096000" cy="6857999"/>
          </a:xfrm>
          <a:solidFill>
            <a:schemeClr val="bg1"/>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I"/>
          </a:p>
        </p:txBody>
      </p:sp>
      <p:sp>
        <p:nvSpPr>
          <p:cNvPr id="4" name="Text Placeholder 3">
            <a:extLst>
              <a:ext uri="{FF2B5EF4-FFF2-40B4-BE49-F238E27FC236}">
                <a16:creationId xmlns:a16="http://schemas.microsoft.com/office/drawing/2014/main" id="{1C18EF13-D026-D148-843A-BAAD8236A44E}"/>
              </a:ext>
            </a:extLst>
          </p:cNvPr>
          <p:cNvSpPr>
            <a:spLocks noGrp="1"/>
          </p:cNvSpPr>
          <p:nvPr>
            <p:ph type="body" sz="half" idx="2"/>
          </p:nvPr>
        </p:nvSpPr>
        <p:spPr>
          <a:xfrm>
            <a:off x="498087" y="2057400"/>
            <a:ext cx="4865368" cy="3811588"/>
          </a:xfrm>
        </p:spPr>
        <p:txBody>
          <a:bodyPr>
            <a:normAutofit/>
          </a:bodyPr>
          <a:lstStyle>
            <a:lvl1pPr marL="0" indent="0">
              <a:buNone/>
              <a:defRPr sz="24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7" name="Slide Number Placeholder 6">
            <a:extLst>
              <a:ext uri="{FF2B5EF4-FFF2-40B4-BE49-F238E27FC236}">
                <a16:creationId xmlns:a16="http://schemas.microsoft.com/office/drawing/2014/main" id="{36134D6D-FB0B-BF48-B059-CADE20169404}"/>
              </a:ext>
            </a:extLst>
          </p:cNvPr>
          <p:cNvSpPr>
            <a:spLocks noGrp="1"/>
          </p:cNvSpPr>
          <p:nvPr>
            <p:ph type="sldNum" sz="quarter" idx="12"/>
          </p:nvPr>
        </p:nvSpPr>
        <p:spPr/>
        <p:txBody>
          <a:bodyPr/>
          <a:lstStyle/>
          <a:p>
            <a:fld id="{A2020574-600F-2C48-9440-FACC4120788B}" type="slidenum">
              <a:rPr lang="en-SI" smtClean="0"/>
              <a:t>‹#›</a:t>
            </a:fld>
            <a:endParaRPr lang="en-SI"/>
          </a:p>
        </p:txBody>
      </p:sp>
      <p:pic>
        <p:nvPicPr>
          <p:cNvPr id="8" name="Grafika 7">
            <a:extLst>
              <a:ext uri="{FF2B5EF4-FFF2-40B4-BE49-F238E27FC236}">
                <a16:creationId xmlns:a16="http://schemas.microsoft.com/office/drawing/2014/main" id="{C0897E2E-AED8-7EAA-3379-BD69CD4BDCB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9523" y="6306174"/>
            <a:ext cx="763660" cy="355191"/>
          </a:xfrm>
          <a:prstGeom prst="rect">
            <a:avLst/>
          </a:prstGeom>
        </p:spPr>
      </p:pic>
    </p:spTree>
    <p:extLst>
      <p:ext uri="{BB962C8B-B14F-4D97-AF65-F5344CB8AC3E}">
        <p14:creationId xmlns:p14="http://schemas.microsoft.com/office/powerpoint/2010/main" val="19668345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17C18-CE9A-B24E-A228-E024003233C3}"/>
              </a:ext>
            </a:extLst>
          </p:cNvPr>
          <p:cNvSpPr>
            <a:spLocks noGrp="1"/>
          </p:cNvSpPr>
          <p:nvPr>
            <p:ph type="title"/>
          </p:nvPr>
        </p:nvSpPr>
        <p:spPr>
          <a:xfrm>
            <a:off x="498087" y="365125"/>
            <a:ext cx="11373702" cy="1325563"/>
          </a:xfrm>
        </p:spPr>
        <p:txBody>
          <a:bodyPr/>
          <a:lstStyle/>
          <a:p>
            <a:r>
              <a:rPr lang="en-GB" dirty="0"/>
              <a:t>Click to edit Master title style</a:t>
            </a:r>
            <a:endParaRPr lang="en-SI" dirty="0"/>
          </a:p>
        </p:txBody>
      </p:sp>
      <p:sp>
        <p:nvSpPr>
          <p:cNvPr id="3" name="Vertical Text Placeholder 2">
            <a:extLst>
              <a:ext uri="{FF2B5EF4-FFF2-40B4-BE49-F238E27FC236}">
                <a16:creationId xmlns:a16="http://schemas.microsoft.com/office/drawing/2014/main" id="{AD610DF3-1F7E-5A41-9D95-2B8732DA8614}"/>
              </a:ext>
            </a:extLst>
          </p:cNvPr>
          <p:cNvSpPr>
            <a:spLocks noGrp="1"/>
          </p:cNvSpPr>
          <p:nvPr>
            <p:ph type="body" orient="vert" idx="1"/>
          </p:nvPr>
        </p:nvSpPr>
        <p:spPr>
          <a:xfrm>
            <a:off x="498087" y="1825625"/>
            <a:ext cx="11373702" cy="43513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4" name="Date Placeholder 3">
            <a:extLst>
              <a:ext uri="{FF2B5EF4-FFF2-40B4-BE49-F238E27FC236}">
                <a16:creationId xmlns:a16="http://schemas.microsoft.com/office/drawing/2014/main" id="{A670BF23-5D38-AD4F-B44B-3B76A6ECFC31}"/>
              </a:ext>
            </a:extLst>
          </p:cNvPr>
          <p:cNvSpPr>
            <a:spLocks noGrp="1"/>
          </p:cNvSpPr>
          <p:nvPr>
            <p:ph type="dt" sz="half" idx="10"/>
          </p:nvPr>
        </p:nvSpPr>
        <p:spPr>
          <a:xfrm>
            <a:off x="9222442" y="6356350"/>
            <a:ext cx="1125070" cy="365125"/>
          </a:xfrm>
          <a:prstGeom prst="rect">
            <a:avLst/>
          </a:prstGeom>
        </p:spPr>
        <p:txBody>
          <a:bodyPr/>
          <a:lstStyle/>
          <a:p>
            <a:fld id="{2636D4A6-C830-1D4F-BB3F-22D7300547A0}" type="datetimeFigureOut">
              <a:rPr lang="en-SI" smtClean="0"/>
              <a:t>09/26/2025</a:t>
            </a:fld>
            <a:endParaRPr lang="en-SI"/>
          </a:p>
        </p:txBody>
      </p:sp>
      <p:sp>
        <p:nvSpPr>
          <p:cNvPr id="5" name="Footer Placeholder 4">
            <a:extLst>
              <a:ext uri="{FF2B5EF4-FFF2-40B4-BE49-F238E27FC236}">
                <a16:creationId xmlns:a16="http://schemas.microsoft.com/office/drawing/2014/main" id="{74CD5055-1618-F84E-985F-3BD0909FF22D}"/>
              </a:ext>
            </a:extLst>
          </p:cNvPr>
          <p:cNvSpPr>
            <a:spLocks noGrp="1"/>
          </p:cNvSpPr>
          <p:nvPr>
            <p:ph type="ftr" sz="quarter" idx="11"/>
          </p:nvPr>
        </p:nvSpPr>
        <p:spPr>
          <a:xfrm>
            <a:off x="5136775" y="6356350"/>
            <a:ext cx="3177989" cy="365125"/>
          </a:xfrm>
          <a:prstGeom prst="rect">
            <a:avLst/>
          </a:prstGeom>
        </p:spPr>
        <p:txBody>
          <a:bodyPr/>
          <a:lstStyle/>
          <a:p>
            <a:endParaRPr lang="en-SI"/>
          </a:p>
        </p:txBody>
      </p:sp>
      <p:sp>
        <p:nvSpPr>
          <p:cNvPr id="6" name="Slide Number Placeholder 5">
            <a:extLst>
              <a:ext uri="{FF2B5EF4-FFF2-40B4-BE49-F238E27FC236}">
                <a16:creationId xmlns:a16="http://schemas.microsoft.com/office/drawing/2014/main" id="{D28B270E-A340-4244-9F6E-F9CC985B138D}"/>
              </a:ext>
            </a:extLst>
          </p:cNvPr>
          <p:cNvSpPr>
            <a:spLocks noGrp="1"/>
          </p:cNvSpPr>
          <p:nvPr>
            <p:ph type="sldNum" sz="quarter" idx="12"/>
          </p:nvPr>
        </p:nvSpPr>
        <p:spPr/>
        <p:txBody>
          <a:bodyPr/>
          <a:lstStyle/>
          <a:p>
            <a:fld id="{A2020574-600F-2C48-9440-FACC4120788B}" type="slidenum">
              <a:rPr lang="en-SI" smtClean="0"/>
              <a:t>‹#›</a:t>
            </a:fld>
            <a:endParaRPr lang="en-SI"/>
          </a:p>
        </p:txBody>
      </p:sp>
    </p:spTree>
    <p:extLst>
      <p:ext uri="{BB962C8B-B14F-4D97-AF65-F5344CB8AC3E}">
        <p14:creationId xmlns:p14="http://schemas.microsoft.com/office/powerpoint/2010/main" val="18659862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2F6608-AB87-6443-A02C-F1894181436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SI"/>
          </a:p>
        </p:txBody>
      </p:sp>
      <p:sp>
        <p:nvSpPr>
          <p:cNvPr id="3" name="Vertical Text Placeholder 2">
            <a:extLst>
              <a:ext uri="{FF2B5EF4-FFF2-40B4-BE49-F238E27FC236}">
                <a16:creationId xmlns:a16="http://schemas.microsoft.com/office/drawing/2014/main" id="{6347C598-86A8-764F-B9D1-4A34E32B7D6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4" name="Date Placeholder 3">
            <a:extLst>
              <a:ext uri="{FF2B5EF4-FFF2-40B4-BE49-F238E27FC236}">
                <a16:creationId xmlns:a16="http://schemas.microsoft.com/office/drawing/2014/main" id="{DE63CBA1-2E48-C441-B526-09467385EDA8}"/>
              </a:ext>
            </a:extLst>
          </p:cNvPr>
          <p:cNvSpPr>
            <a:spLocks noGrp="1"/>
          </p:cNvSpPr>
          <p:nvPr>
            <p:ph type="dt" sz="half" idx="10"/>
          </p:nvPr>
        </p:nvSpPr>
        <p:spPr>
          <a:xfrm>
            <a:off x="9222442" y="6356350"/>
            <a:ext cx="1125070" cy="365125"/>
          </a:xfrm>
          <a:prstGeom prst="rect">
            <a:avLst/>
          </a:prstGeom>
        </p:spPr>
        <p:txBody>
          <a:bodyPr/>
          <a:lstStyle/>
          <a:p>
            <a:fld id="{2636D4A6-C830-1D4F-BB3F-22D7300547A0}" type="datetimeFigureOut">
              <a:rPr lang="en-SI" smtClean="0"/>
              <a:t>09/26/2025</a:t>
            </a:fld>
            <a:endParaRPr lang="en-SI"/>
          </a:p>
        </p:txBody>
      </p:sp>
      <p:sp>
        <p:nvSpPr>
          <p:cNvPr id="5" name="Footer Placeholder 4">
            <a:extLst>
              <a:ext uri="{FF2B5EF4-FFF2-40B4-BE49-F238E27FC236}">
                <a16:creationId xmlns:a16="http://schemas.microsoft.com/office/drawing/2014/main" id="{4A95433E-4099-E842-87C6-CB86066D9170}"/>
              </a:ext>
            </a:extLst>
          </p:cNvPr>
          <p:cNvSpPr>
            <a:spLocks noGrp="1"/>
          </p:cNvSpPr>
          <p:nvPr>
            <p:ph type="ftr" sz="quarter" idx="11"/>
          </p:nvPr>
        </p:nvSpPr>
        <p:spPr>
          <a:xfrm>
            <a:off x="5136775" y="6356350"/>
            <a:ext cx="3177989" cy="365125"/>
          </a:xfrm>
          <a:prstGeom prst="rect">
            <a:avLst/>
          </a:prstGeom>
        </p:spPr>
        <p:txBody>
          <a:bodyPr/>
          <a:lstStyle/>
          <a:p>
            <a:endParaRPr lang="en-SI"/>
          </a:p>
        </p:txBody>
      </p:sp>
      <p:sp>
        <p:nvSpPr>
          <p:cNvPr id="6" name="Slide Number Placeholder 5">
            <a:extLst>
              <a:ext uri="{FF2B5EF4-FFF2-40B4-BE49-F238E27FC236}">
                <a16:creationId xmlns:a16="http://schemas.microsoft.com/office/drawing/2014/main" id="{B23DDCA1-8A02-9B46-B84D-C0F6A024BFE6}"/>
              </a:ext>
            </a:extLst>
          </p:cNvPr>
          <p:cNvSpPr>
            <a:spLocks noGrp="1"/>
          </p:cNvSpPr>
          <p:nvPr>
            <p:ph type="sldNum" sz="quarter" idx="12"/>
          </p:nvPr>
        </p:nvSpPr>
        <p:spPr/>
        <p:txBody>
          <a:bodyPr/>
          <a:lstStyle/>
          <a:p>
            <a:fld id="{A2020574-600F-2C48-9440-FACC4120788B}" type="slidenum">
              <a:rPr lang="en-SI" smtClean="0"/>
              <a:t>‹#›</a:t>
            </a:fld>
            <a:endParaRPr lang="en-SI"/>
          </a:p>
        </p:txBody>
      </p:sp>
    </p:spTree>
    <p:extLst>
      <p:ext uri="{BB962C8B-B14F-4D97-AF65-F5344CB8AC3E}">
        <p14:creationId xmlns:p14="http://schemas.microsoft.com/office/powerpoint/2010/main" val="16237747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0F53D-476C-834B-AB6F-6235BFABF173}"/>
              </a:ext>
            </a:extLst>
          </p:cNvPr>
          <p:cNvSpPr>
            <a:spLocks noGrp="1"/>
          </p:cNvSpPr>
          <p:nvPr>
            <p:ph type="ctrTitle"/>
          </p:nvPr>
        </p:nvSpPr>
        <p:spPr>
          <a:xfrm>
            <a:off x="569137" y="2054957"/>
            <a:ext cx="6420081" cy="2387600"/>
          </a:xfrm>
        </p:spPr>
        <p:txBody>
          <a:bodyPr anchor="b">
            <a:normAutofit/>
          </a:bodyPr>
          <a:lstStyle>
            <a:lvl1pPr algn="l">
              <a:defRPr sz="5400" b="1"/>
            </a:lvl1pPr>
          </a:lstStyle>
          <a:p>
            <a:r>
              <a:rPr lang="en-GB" dirty="0"/>
              <a:t>Click to edit Master title style</a:t>
            </a:r>
            <a:endParaRPr lang="en-SI" dirty="0"/>
          </a:p>
        </p:txBody>
      </p:sp>
      <p:sp>
        <p:nvSpPr>
          <p:cNvPr id="3" name="Subtitle 2">
            <a:extLst>
              <a:ext uri="{FF2B5EF4-FFF2-40B4-BE49-F238E27FC236}">
                <a16:creationId xmlns:a16="http://schemas.microsoft.com/office/drawing/2014/main" id="{FB11D72D-4370-D946-BD9F-4395152E38B8}"/>
              </a:ext>
            </a:extLst>
          </p:cNvPr>
          <p:cNvSpPr>
            <a:spLocks noGrp="1"/>
          </p:cNvSpPr>
          <p:nvPr>
            <p:ph type="subTitle" idx="1"/>
          </p:nvPr>
        </p:nvSpPr>
        <p:spPr>
          <a:xfrm>
            <a:off x="569137" y="4614436"/>
            <a:ext cx="5117609" cy="985372"/>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SI" dirty="0"/>
          </a:p>
        </p:txBody>
      </p:sp>
    </p:spTree>
    <p:extLst>
      <p:ext uri="{BB962C8B-B14F-4D97-AF65-F5344CB8AC3E}">
        <p14:creationId xmlns:p14="http://schemas.microsoft.com/office/powerpoint/2010/main" val="4084595827"/>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413AF-2715-C348-A77D-2F221C9F6852}"/>
              </a:ext>
            </a:extLst>
          </p:cNvPr>
          <p:cNvSpPr>
            <a:spLocks noGrp="1"/>
          </p:cNvSpPr>
          <p:nvPr>
            <p:ph type="title"/>
          </p:nvPr>
        </p:nvSpPr>
        <p:spPr>
          <a:xfrm>
            <a:off x="498087" y="365125"/>
            <a:ext cx="11373701" cy="1325563"/>
          </a:xfrm>
        </p:spPr>
        <p:txBody>
          <a:bodyPr/>
          <a:lstStyle/>
          <a:p>
            <a:r>
              <a:rPr lang="en-GB"/>
              <a:t>Click to edit Master title style</a:t>
            </a:r>
            <a:endParaRPr lang="en-SI"/>
          </a:p>
        </p:txBody>
      </p:sp>
      <p:sp>
        <p:nvSpPr>
          <p:cNvPr id="3" name="Content Placeholder 2">
            <a:extLst>
              <a:ext uri="{FF2B5EF4-FFF2-40B4-BE49-F238E27FC236}">
                <a16:creationId xmlns:a16="http://schemas.microsoft.com/office/drawing/2014/main" id="{18137284-F5B4-8343-B441-3A1D5118CBC6}"/>
              </a:ext>
            </a:extLst>
          </p:cNvPr>
          <p:cNvSpPr>
            <a:spLocks noGrp="1"/>
          </p:cNvSpPr>
          <p:nvPr>
            <p:ph idx="1"/>
          </p:nvPr>
        </p:nvSpPr>
        <p:spPr>
          <a:xfrm>
            <a:off x="498087" y="1825625"/>
            <a:ext cx="11373701"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I" dirty="0"/>
          </a:p>
        </p:txBody>
      </p:sp>
      <p:sp>
        <p:nvSpPr>
          <p:cNvPr id="7" name="Slide Number Placeholder 5">
            <a:extLst>
              <a:ext uri="{FF2B5EF4-FFF2-40B4-BE49-F238E27FC236}">
                <a16:creationId xmlns:a16="http://schemas.microsoft.com/office/drawing/2014/main" id="{30B83EBA-AED6-D7BF-FE8E-3504DED6AA6E}"/>
              </a:ext>
            </a:extLst>
          </p:cNvPr>
          <p:cNvSpPr>
            <a:spLocks noGrp="1"/>
          </p:cNvSpPr>
          <p:nvPr>
            <p:ph type="sldNum" sz="quarter" idx="4"/>
          </p:nvPr>
        </p:nvSpPr>
        <p:spPr>
          <a:xfrm>
            <a:off x="10279294" y="6356350"/>
            <a:ext cx="1592495" cy="365125"/>
          </a:xfrm>
          <a:prstGeom prst="rect">
            <a:avLst/>
          </a:prstGeom>
        </p:spPr>
        <p:txBody>
          <a:bodyPr vert="horz" lIns="91440" tIns="45720" rIns="91440" bIns="45720" rtlCol="0" anchor="ctr"/>
          <a:lstStyle>
            <a:lvl1pPr algn="r">
              <a:defRPr sz="800" spc="130" baseline="0">
                <a:solidFill>
                  <a:schemeClr val="accent2"/>
                </a:solidFill>
              </a:defRPr>
            </a:lvl1pPr>
          </a:lstStyle>
          <a:p>
            <a:r>
              <a:rPr lang="sl-SI" dirty="0"/>
              <a:t>SLIDE </a:t>
            </a:r>
            <a:fld id="{A2020574-600F-2C48-9440-FACC4120788B}" type="slidenum">
              <a:rPr lang="en-SI" smtClean="0"/>
              <a:pPr/>
              <a:t>‹#›</a:t>
            </a:fld>
            <a:endParaRPr lang="en-SI" dirty="0"/>
          </a:p>
        </p:txBody>
      </p:sp>
      <p:pic>
        <p:nvPicPr>
          <p:cNvPr id="5" name="Grafika 4">
            <a:extLst>
              <a:ext uri="{FF2B5EF4-FFF2-40B4-BE49-F238E27FC236}">
                <a16:creationId xmlns:a16="http://schemas.microsoft.com/office/drawing/2014/main" id="{B90D486B-2DB5-60EE-85CC-30699FB394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523" y="6306174"/>
            <a:ext cx="854394" cy="365125"/>
          </a:xfrm>
          <a:prstGeom prst="rect">
            <a:avLst/>
          </a:prstGeom>
        </p:spPr>
      </p:pic>
    </p:spTree>
    <p:extLst>
      <p:ext uri="{BB962C8B-B14F-4D97-AF65-F5344CB8AC3E}">
        <p14:creationId xmlns:p14="http://schemas.microsoft.com/office/powerpoint/2010/main" val="42651582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1C02A-A4D0-C347-8A12-B8C59A529CF7}"/>
              </a:ext>
            </a:extLst>
          </p:cNvPr>
          <p:cNvSpPr>
            <a:spLocks noGrp="1"/>
          </p:cNvSpPr>
          <p:nvPr>
            <p:ph type="title"/>
          </p:nvPr>
        </p:nvSpPr>
        <p:spPr>
          <a:xfrm>
            <a:off x="629523" y="1709738"/>
            <a:ext cx="11242265" cy="2852737"/>
          </a:xfrm>
        </p:spPr>
        <p:txBody>
          <a:bodyPr anchor="b"/>
          <a:lstStyle>
            <a:lvl1pPr>
              <a:defRPr sz="6000"/>
            </a:lvl1pPr>
          </a:lstStyle>
          <a:p>
            <a:r>
              <a:rPr lang="en-GB"/>
              <a:t>Click to edit Master title style</a:t>
            </a:r>
            <a:endParaRPr lang="en-SI"/>
          </a:p>
        </p:txBody>
      </p:sp>
      <p:sp>
        <p:nvSpPr>
          <p:cNvPr id="3" name="Text Placeholder 2">
            <a:extLst>
              <a:ext uri="{FF2B5EF4-FFF2-40B4-BE49-F238E27FC236}">
                <a16:creationId xmlns:a16="http://schemas.microsoft.com/office/drawing/2014/main" id="{7B8E8AE7-46ED-B94D-A5DF-7674046594B9}"/>
              </a:ext>
            </a:extLst>
          </p:cNvPr>
          <p:cNvSpPr>
            <a:spLocks noGrp="1"/>
          </p:cNvSpPr>
          <p:nvPr>
            <p:ph type="body" idx="1"/>
          </p:nvPr>
        </p:nvSpPr>
        <p:spPr>
          <a:xfrm>
            <a:off x="629523" y="4589463"/>
            <a:ext cx="1124226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Slide Number Placeholder 5">
            <a:extLst>
              <a:ext uri="{FF2B5EF4-FFF2-40B4-BE49-F238E27FC236}">
                <a16:creationId xmlns:a16="http://schemas.microsoft.com/office/drawing/2014/main" id="{AF44D15D-B777-4070-2267-337059F341DD}"/>
              </a:ext>
            </a:extLst>
          </p:cNvPr>
          <p:cNvSpPr>
            <a:spLocks noGrp="1"/>
          </p:cNvSpPr>
          <p:nvPr>
            <p:ph type="sldNum" sz="quarter" idx="4"/>
          </p:nvPr>
        </p:nvSpPr>
        <p:spPr>
          <a:xfrm>
            <a:off x="10279294" y="6356350"/>
            <a:ext cx="1592495" cy="365125"/>
          </a:xfrm>
          <a:prstGeom prst="rect">
            <a:avLst/>
          </a:prstGeom>
        </p:spPr>
        <p:txBody>
          <a:bodyPr vert="horz" lIns="91440" tIns="45720" rIns="91440" bIns="45720" rtlCol="0" anchor="ctr"/>
          <a:lstStyle>
            <a:lvl1pPr algn="r">
              <a:defRPr sz="800" spc="130" baseline="0">
                <a:solidFill>
                  <a:schemeClr val="accent2"/>
                </a:solidFill>
              </a:defRPr>
            </a:lvl1pPr>
          </a:lstStyle>
          <a:p>
            <a:r>
              <a:rPr lang="sl-SI" dirty="0"/>
              <a:t>SLIDE </a:t>
            </a:r>
            <a:fld id="{A2020574-600F-2C48-9440-FACC4120788B}" type="slidenum">
              <a:rPr lang="en-SI" smtClean="0"/>
              <a:pPr/>
              <a:t>‹#›</a:t>
            </a:fld>
            <a:endParaRPr lang="en-SI" dirty="0"/>
          </a:p>
        </p:txBody>
      </p:sp>
      <p:pic>
        <p:nvPicPr>
          <p:cNvPr id="5" name="Grafika 4">
            <a:extLst>
              <a:ext uri="{FF2B5EF4-FFF2-40B4-BE49-F238E27FC236}">
                <a16:creationId xmlns:a16="http://schemas.microsoft.com/office/drawing/2014/main" id="{75CF3DBD-F636-817B-09AB-487CE72241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523" y="6306174"/>
            <a:ext cx="854394" cy="365125"/>
          </a:xfrm>
          <a:prstGeom prst="rect">
            <a:avLst/>
          </a:prstGeom>
        </p:spPr>
      </p:pic>
    </p:spTree>
    <p:extLst>
      <p:ext uri="{BB962C8B-B14F-4D97-AF65-F5344CB8AC3E}">
        <p14:creationId xmlns:p14="http://schemas.microsoft.com/office/powerpoint/2010/main" val="13486009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bg>
      <p:bgRef idx="1001">
        <a:schemeClr val="bg2"/>
      </p:bgRef>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D4452139-A334-5A53-D86F-BA83D261DB2A}"/>
              </a:ext>
            </a:extLst>
          </p:cNvPr>
          <p:cNvSpPr>
            <a:spLocks noGrp="1"/>
          </p:cNvSpPr>
          <p:nvPr>
            <p:ph type="sldNum" sz="quarter" idx="4"/>
          </p:nvPr>
        </p:nvSpPr>
        <p:spPr>
          <a:xfrm>
            <a:off x="10279294" y="6356350"/>
            <a:ext cx="1592495" cy="365125"/>
          </a:xfrm>
          <a:prstGeom prst="rect">
            <a:avLst/>
          </a:prstGeom>
        </p:spPr>
        <p:txBody>
          <a:bodyPr vert="horz" lIns="91440" tIns="45720" rIns="91440" bIns="45720" rtlCol="0" anchor="ctr"/>
          <a:lstStyle>
            <a:lvl1pPr algn="r">
              <a:defRPr sz="800" spc="130" baseline="0">
                <a:solidFill>
                  <a:schemeClr val="tx1"/>
                </a:solidFill>
              </a:defRPr>
            </a:lvl1pPr>
          </a:lstStyle>
          <a:p>
            <a:r>
              <a:rPr lang="sl-SI"/>
              <a:t>SLIDE </a:t>
            </a:r>
            <a:fld id="{A2020574-600F-2C48-9440-FACC4120788B}" type="slidenum">
              <a:rPr lang="en-SI" smtClean="0"/>
              <a:pPr/>
              <a:t>‹#›</a:t>
            </a:fld>
            <a:endParaRPr lang="en-SI" dirty="0"/>
          </a:p>
        </p:txBody>
      </p:sp>
      <p:sp>
        <p:nvSpPr>
          <p:cNvPr id="9" name="Title 1">
            <a:extLst>
              <a:ext uri="{FF2B5EF4-FFF2-40B4-BE49-F238E27FC236}">
                <a16:creationId xmlns:a16="http://schemas.microsoft.com/office/drawing/2014/main" id="{31BB358F-01CA-E0D1-C5FB-CEBF66BA8870}"/>
              </a:ext>
            </a:extLst>
          </p:cNvPr>
          <p:cNvSpPr>
            <a:spLocks noGrp="1"/>
          </p:cNvSpPr>
          <p:nvPr>
            <p:ph type="title"/>
          </p:nvPr>
        </p:nvSpPr>
        <p:spPr>
          <a:xfrm>
            <a:off x="468351" y="365125"/>
            <a:ext cx="11403438" cy="1325563"/>
          </a:xfrm>
        </p:spPr>
        <p:txBody>
          <a:bodyPr/>
          <a:lstStyle>
            <a:lvl1pPr>
              <a:defRPr>
                <a:solidFill>
                  <a:schemeClr val="tx1"/>
                </a:solidFill>
              </a:defRPr>
            </a:lvl1pPr>
          </a:lstStyle>
          <a:p>
            <a:r>
              <a:rPr lang="en-GB" dirty="0"/>
              <a:t>Click to edit Master title style</a:t>
            </a:r>
            <a:endParaRPr lang="en-SI" dirty="0"/>
          </a:p>
        </p:txBody>
      </p:sp>
      <p:sp>
        <p:nvSpPr>
          <p:cNvPr id="10" name="Content Placeholder 2">
            <a:extLst>
              <a:ext uri="{FF2B5EF4-FFF2-40B4-BE49-F238E27FC236}">
                <a16:creationId xmlns:a16="http://schemas.microsoft.com/office/drawing/2014/main" id="{A32DA544-E2F1-E05B-A6C5-CBE24F906E6F}"/>
              </a:ext>
            </a:extLst>
          </p:cNvPr>
          <p:cNvSpPr>
            <a:spLocks noGrp="1"/>
          </p:cNvSpPr>
          <p:nvPr>
            <p:ph idx="1"/>
          </p:nvPr>
        </p:nvSpPr>
        <p:spPr>
          <a:xfrm>
            <a:off x="468351" y="1825625"/>
            <a:ext cx="11403438"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I" dirty="0"/>
          </a:p>
        </p:txBody>
      </p:sp>
      <p:pic>
        <p:nvPicPr>
          <p:cNvPr id="2" name="Grafika 1">
            <a:extLst>
              <a:ext uri="{FF2B5EF4-FFF2-40B4-BE49-F238E27FC236}">
                <a16:creationId xmlns:a16="http://schemas.microsoft.com/office/drawing/2014/main" id="{88C3799F-A113-6B6C-13C2-04DFB2C5F22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9524" y="6306174"/>
            <a:ext cx="854392" cy="365125"/>
          </a:xfrm>
          <a:prstGeom prst="rect">
            <a:avLst/>
          </a:prstGeom>
        </p:spPr>
      </p:pic>
    </p:spTree>
    <p:extLst>
      <p:ext uri="{BB962C8B-B14F-4D97-AF65-F5344CB8AC3E}">
        <p14:creationId xmlns:p14="http://schemas.microsoft.com/office/powerpoint/2010/main" val="1105385812"/>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B0B55-38C4-B544-AC6C-3FC70EDAD1BF}"/>
              </a:ext>
            </a:extLst>
          </p:cNvPr>
          <p:cNvSpPr>
            <a:spLocks noGrp="1"/>
          </p:cNvSpPr>
          <p:nvPr>
            <p:ph type="title"/>
          </p:nvPr>
        </p:nvSpPr>
        <p:spPr/>
        <p:txBody>
          <a:bodyPr/>
          <a:lstStyle/>
          <a:p>
            <a:r>
              <a:rPr lang="en-GB"/>
              <a:t>Click to edit Master title style</a:t>
            </a:r>
            <a:endParaRPr lang="en-SI"/>
          </a:p>
        </p:txBody>
      </p:sp>
      <p:sp>
        <p:nvSpPr>
          <p:cNvPr id="3" name="Content Placeholder 2">
            <a:extLst>
              <a:ext uri="{FF2B5EF4-FFF2-40B4-BE49-F238E27FC236}">
                <a16:creationId xmlns:a16="http://schemas.microsoft.com/office/drawing/2014/main" id="{71C121E4-B0D2-D949-B2FA-94831B20405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4" name="Content Placeholder 3">
            <a:extLst>
              <a:ext uri="{FF2B5EF4-FFF2-40B4-BE49-F238E27FC236}">
                <a16:creationId xmlns:a16="http://schemas.microsoft.com/office/drawing/2014/main" id="{15BC9D19-1BC1-714E-94B3-06BD009C557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5" name="Date Placeholder 4">
            <a:extLst>
              <a:ext uri="{FF2B5EF4-FFF2-40B4-BE49-F238E27FC236}">
                <a16:creationId xmlns:a16="http://schemas.microsoft.com/office/drawing/2014/main" id="{0AF2C110-143A-D944-AFCF-94A02019F85E}"/>
              </a:ext>
            </a:extLst>
          </p:cNvPr>
          <p:cNvSpPr>
            <a:spLocks noGrp="1"/>
          </p:cNvSpPr>
          <p:nvPr>
            <p:ph type="dt" sz="half" idx="10"/>
          </p:nvPr>
        </p:nvSpPr>
        <p:spPr>
          <a:xfrm>
            <a:off x="9222442" y="6356350"/>
            <a:ext cx="1125070" cy="365125"/>
          </a:xfrm>
          <a:prstGeom prst="rect">
            <a:avLst/>
          </a:prstGeom>
        </p:spPr>
        <p:txBody>
          <a:bodyPr/>
          <a:lstStyle/>
          <a:p>
            <a:fld id="{2636D4A6-C830-1D4F-BB3F-22D7300547A0}" type="datetimeFigureOut">
              <a:rPr lang="en-SI" smtClean="0"/>
              <a:t>09/26/2025</a:t>
            </a:fld>
            <a:endParaRPr lang="en-SI"/>
          </a:p>
        </p:txBody>
      </p:sp>
      <p:sp>
        <p:nvSpPr>
          <p:cNvPr id="6" name="Footer Placeholder 5">
            <a:extLst>
              <a:ext uri="{FF2B5EF4-FFF2-40B4-BE49-F238E27FC236}">
                <a16:creationId xmlns:a16="http://schemas.microsoft.com/office/drawing/2014/main" id="{B006A0DB-8AD3-AC48-80B8-627A47C21B24}"/>
              </a:ext>
            </a:extLst>
          </p:cNvPr>
          <p:cNvSpPr>
            <a:spLocks noGrp="1"/>
          </p:cNvSpPr>
          <p:nvPr>
            <p:ph type="ftr" sz="quarter" idx="11"/>
          </p:nvPr>
        </p:nvSpPr>
        <p:spPr>
          <a:xfrm>
            <a:off x="5136775" y="6356350"/>
            <a:ext cx="3177989" cy="365125"/>
          </a:xfrm>
          <a:prstGeom prst="rect">
            <a:avLst/>
          </a:prstGeom>
        </p:spPr>
        <p:txBody>
          <a:bodyPr/>
          <a:lstStyle/>
          <a:p>
            <a:endParaRPr lang="en-SI"/>
          </a:p>
        </p:txBody>
      </p:sp>
      <p:sp>
        <p:nvSpPr>
          <p:cNvPr id="7" name="Slide Number Placeholder 6">
            <a:extLst>
              <a:ext uri="{FF2B5EF4-FFF2-40B4-BE49-F238E27FC236}">
                <a16:creationId xmlns:a16="http://schemas.microsoft.com/office/drawing/2014/main" id="{C9770BC7-6296-D34A-A7F2-735FC8313864}"/>
              </a:ext>
            </a:extLst>
          </p:cNvPr>
          <p:cNvSpPr>
            <a:spLocks noGrp="1"/>
          </p:cNvSpPr>
          <p:nvPr>
            <p:ph type="sldNum" sz="quarter" idx="12"/>
          </p:nvPr>
        </p:nvSpPr>
        <p:spPr/>
        <p:txBody>
          <a:bodyPr/>
          <a:lstStyle/>
          <a:p>
            <a:fld id="{A2020574-600F-2C48-9440-FACC4120788B}" type="slidenum">
              <a:rPr lang="en-SI" smtClean="0"/>
              <a:t>‹#›</a:t>
            </a:fld>
            <a:endParaRPr lang="en-SI"/>
          </a:p>
        </p:txBody>
      </p:sp>
      <p:pic>
        <p:nvPicPr>
          <p:cNvPr id="10" name="Grafika 9">
            <a:extLst>
              <a:ext uri="{FF2B5EF4-FFF2-40B4-BE49-F238E27FC236}">
                <a16:creationId xmlns:a16="http://schemas.microsoft.com/office/drawing/2014/main" id="{1483064E-B4BE-A28F-64AD-BB930E2CBB1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523" y="6306174"/>
            <a:ext cx="854394" cy="365125"/>
          </a:xfrm>
          <a:prstGeom prst="rect">
            <a:avLst/>
          </a:prstGeom>
        </p:spPr>
      </p:pic>
    </p:spTree>
    <p:extLst>
      <p:ext uri="{BB962C8B-B14F-4D97-AF65-F5344CB8AC3E}">
        <p14:creationId xmlns:p14="http://schemas.microsoft.com/office/powerpoint/2010/main" val="5348408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2E257-2281-6445-B54B-7FD81673E095}"/>
              </a:ext>
            </a:extLst>
          </p:cNvPr>
          <p:cNvSpPr>
            <a:spLocks noGrp="1"/>
          </p:cNvSpPr>
          <p:nvPr>
            <p:ph type="title"/>
          </p:nvPr>
        </p:nvSpPr>
        <p:spPr>
          <a:xfrm>
            <a:off x="663934" y="365125"/>
            <a:ext cx="10691454" cy="1325563"/>
          </a:xfrm>
        </p:spPr>
        <p:txBody>
          <a:bodyPr/>
          <a:lstStyle/>
          <a:p>
            <a:r>
              <a:rPr lang="en-GB" dirty="0"/>
              <a:t>Click to edit Master title style</a:t>
            </a:r>
            <a:endParaRPr lang="en-SI" dirty="0"/>
          </a:p>
        </p:txBody>
      </p:sp>
      <p:sp>
        <p:nvSpPr>
          <p:cNvPr id="3" name="Text Placeholder 2">
            <a:extLst>
              <a:ext uri="{FF2B5EF4-FFF2-40B4-BE49-F238E27FC236}">
                <a16:creationId xmlns:a16="http://schemas.microsoft.com/office/drawing/2014/main" id="{B2B69F8C-86BB-7F43-8361-BA0497D6EF32}"/>
              </a:ext>
            </a:extLst>
          </p:cNvPr>
          <p:cNvSpPr>
            <a:spLocks noGrp="1"/>
          </p:cNvSpPr>
          <p:nvPr>
            <p:ph type="body" idx="1"/>
          </p:nvPr>
        </p:nvSpPr>
        <p:spPr>
          <a:xfrm>
            <a:off x="663934" y="1681163"/>
            <a:ext cx="533364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2D71268-996E-6846-BED4-17F7C1D940B6}"/>
              </a:ext>
            </a:extLst>
          </p:cNvPr>
          <p:cNvSpPr>
            <a:spLocks noGrp="1"/>
          </p:cNvSpPr>
          <p:nvPr>
            <p:ph sz="half" idx="2"/>
          </p:nvPr>
        </p:nvSpPr>
        <p:spPr>
          <a:xfrm>
            <a:off x="663934" y="2505075"/>
            <a:ext cx="533364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5" name="Text Placeholder 4">
            <a:extLst>
              <a:ext uri="{FF2B5EF4-FFF2-40B4-BE49-F238E27FC236}">
                <a16:creationId xmlns:a16="http://schemas.microsoft.com/office/drawing/2014/main" id="{0BD54F56-DBF1-B744-9B9B-5E333634D1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AAEDC6B-D367-E247-AE13-21EE9D6155C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7" name="Date Placeholder 6">
            <a:extLst>
              <a:ext uri="{FF2B5EF4-FFF2-40B4-BE49-F238E27FC236}">
                <a16:creationId xmlns:a16="http://schemas.microsoft.com/office/drawing/2014/main" id="{D29F626E-EDC5-904A-B43D-51EAAFFDD0B8}"/>
              </a:ext>
            </a:extLst>
          </p:cNvPr>
          <p:cNvSpPr>
            <a:spLocks noGrp="1"/>
          </p:cNvSpPr>
          <p:nvPr>
            <p:ph type="dt" sz="half" idx="10"/>
          </p:nvPr>
        </p:nvSpPr>
        <p:spPr>
          <a:xfrm>
            <a:off x="9222442" y="6356350"/>
            <a:ext cx="1125070" cy="365125"/>
          </a:xfrm>
          <a:prstGeom prst="rect">
            <a:avLst/>
          </a:prstGeom>
        </p:spPr>
        <p:txBody>
          <a:bodyPr/>
          <a:lstStyle/>
          <a:p>
            <a:fld id="{2636D4A6-C830-1D4F-BB3F-22D7300547A0}" type="datetimeFigureOut">
              <a:rPr lang="en-SI" smtClean="0"/>
              <a:t>09/26/2025</a:t>
            </a:fld>
            <a:endParaRPr lang="en-SI"/>
          </a:p>
        </p:txBody>
      </p:sp>
      <p:sp>
        <p:nvSpPr>
          <p:cNvPr id="8" name="Footer Placeholder 7">
            <a:extLst>
              <a:ext uri="{FF2B5EF4-FFF2-40B4-BE49-F238E27FC236}">
                <a16:creationId xmlns:a16="http://schemas.microsoft.com/office/drawing/2014/main" id="{22E421E6-6190-3A4C-91F7-C263CF66CBB1}"/>
              </a:ext>
            </a:extLst>
          </p:cNvPr>
          <p:cNvSpPr>
            <a:spLocks noGrp="1"/>
          </p:cNvSpPr>
          <p:nvPr>
            <p:ph type="ftr" sz="quarter" idx="11"/>
          </p:nvPr>
        </p:nvSpPr>
        <p:spPr>
          <a:xfrm>
            <a:off x="5136775" y="6356350"/>
            <a:ext cx="3177989" cy="365125"/>
          </a:xfrm>
          <a:prstGeom prst="rect">
            <a:avLst/>
          </a:prstGeom>
        </p:spPr>
        <p:txBody>
          <a:bodyPr/>
          <a:lstStyle/>
          <a:p>
            <a:endParaRPr lang="en-SI"/>
          </a:p>
        </p:txBody>
      </p:sp>
      <p:sp>
        <p:nvSpPr>
          <p:cNvPr id="9" name="Slide Number Placeholder 8">
            <a:extLst>
              <a:ext uri="{FF2B5EF4-FFF2-40B4-BE49-F238E27FC236}">
                <a16:creationId xmlns:a16="http://schemas.microsoft.com/office/drawing/2014/main" id="{FFF5B117-3EB7-9C4D-B8D9-307E36BD663D}"/>
              </a:ext>
            </a:extLst>
          </p:cNvPr>
          <p:cNvSpPr>
            <a:spLocks noGrp="1"/>
          </p:cNvSpPr>
          <p:nvPr>
            <p:ph type="sldNum" sz="quarter" idx="12"/>
          </p:nvPr>
        </p:nvSpPr>
        <p:spPr/>
        <p:txBody>
          <a:bodyPr/>
          <a:lstStyle/>
          <a:p>
            <a:fld id="{A2020574-600F-2C48-9440-FACC4120788B}" type="slidenum">
              <a:rPr lang="en-SI" smtClean="0"/>
              <a:t>‹#›</a:t>
            </a:fld>
            <a:endParaRPr lang="en-SI"/>
          </a:p>
        </p:txBody>
      </p:sp>
      <p:pic>
        <p:nvPicPr>
          <p:cNvPr id="11" name="Grafika 10">
            <a:extLst>
              <a:ext uri="{FF2B5EF4-FFF2-40B4-BE49-F238E27FC236}">
                <a16:creationId xmlns:a16="http://schemas.microsoft.com/office/drawing/2014/main" id="{3EF43C61-58CE-C5E1-E2E9-2E5ACB21A9B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523" y="6306174"/>
            <a:ext cx="854394" cy="365125"/>
          </a:xfrm>
          <a:prstGeom prst="rect">
            <a:avLst/>
          </a:prstGeom>
        </p:spPr>
      </p:pic>
    </p:spTree>
    <p:extLst>
      <p:ext uri="{BB962C8B-B14F-4D97-AF65-F5344CB8AC3E}">
        <p14:creationId xmlns:p14="http://schemas.microsoft.com/office/powerpoint/2010/main" val="42128329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DFA5A9-D8E8-5941-8A40-4AECBEB0AC6B}"/>
              </a:ext>
            </a:extLst>
          </p:cNvPr>
          <p:cNvSpPr>
            <a:spLocks noGrp="1"/>
          </p:cNvSpPr>
          <p:nvPr>
            <p:ph type="dt" sz="half" idx="10"/>
          </p:nvPr>
        </p:nvSpPr>
        <p:spPr>
          <a:xfrm>
            <a:off x="9222442" y="6356350"/>
            <a:ext cx="1125070" cy="365125"/>
          </a:xfrm>
          <a:prstGeom prst="rect">
            <a:avLst/>
          </a:prstGeom>
        </p:spPr>
        <p:txBody>
          <a:bodyPr/>
          <a:lstStyle/>
          <a:p>
            <a:fld id="{2636D4A6-C830-1D4F-BB3F-22D7300547A0}" type="datetimeFigureOut">
              <a:rPr lang="en-SI" smtClean="0"/>
              <a:t>09/26/2025</a:t>
            </a:fld>
            <a:endParaRPr lang="en-SI"/>
          </a:p>
        </p:txBody>
      </p:sp>
      <p:sp>
        <p:nvSpPr>
          <p:cNvPr id="3" name="Footer Placeholder 2">
            <a:extLst>
              <a:ext uri="{FF2B5EF4-FFF2-40B4-BE49-F238E27FC236}">
                <a16:creationId xmlns:a16="http://schemas.microsoft.com/office/drawing/2014/main" id="{8A4F7B57-E0A4-784B-90B5-EE8A84E079FA}"/>
              </a:ext>
            </a:extLst>
          </p:cNvPr>
          <p:cNvSpPr>
            <a:spLocks noGrp="1"/>
          </p:cNvSpPr>
          <p:nvPr>
            <p:ph type="ftr" sz="quarter" idx="11"/>
          </p:nvPr>
        </p:nvSpPr>
        <p:spPr>
          <a:xfrm>
            <a:off x="5136775" y="6356350"/>
            <a:ext cx="3177989" cy="365125"/>
          </a:xfrm>
          <a:prstGeom prst="rect">
            <a:avLst/>
          </a:prstGeom>
        </p:spPr>
        <p:txBody>
          <a:bodyPr/>
          <a:lstStyle/>
          <a:p>
            <a:endParaRPr lang="en-SI"/>
          </a:p>
        </p:txBody>
      </p:sp>
      <p:sp>
        <p:nvSpPr>
          <p:cNvPr id="4" name="Slide Number Placeholder 3">
            <a:extLst>
              <a:ext uri="{FF2B5EF4-FFF2-40B4-BE49-F238E27FC236}">
                <a16:creationId xmlns:a16="http://schemas.microsoft.com/office/drawing/2014/main" id="{2FFFDD83-704D-6E4C-8623-B49995F1434B}"/>
              </a:ext>
            </a:extLst>
          </p:cNvPr>
          <p:cNvSpPr>
            <a:spLocks noGrp="1"/>
          </p:cNvSpPr>
          <p:nvPr>
            <p:ph type="sldNum" sz="quarter" idx="12"/>
          </p:nvPr>
        </p:nvSpPr>
        <p:spPr/>
        <p:txBody>
          <a:bodyPr/>
          <a:lstStyle/>
          <a:p>
            <a:fld id="{A2020574-600F-2C48-9440-FACC4120788B}" type="slidenum">
              <a:rPr lang="en-SI" smtClean="0"/>
              <a:t>‹#›</a:t>
            </a:fld>
            <a:endParaRPr lang="en-SI"/>
          </a:p>
        </p:txBody>
      </p:sp>
    </p:spTree>
    <p:extLst>
      <p:ext uri="{BB962C8B-B14F-4D97-AF65-F5344CB8AC3E}">
        <p14:creationId xmlns:p14="http://schemas.microsoft.com/office/powerpoint/2010/main" val="866834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1C02A-A4D0-C347-8A12-B8C59A529CF7}"/>
              </a:ext>
            </a:extLst>
          </p:cNvPr>
          <p:cNvSpPr>
            <a:spLocks noGrp="1"/>
          </p:cNvSpPr>
          <p:nvPr>
            <p:ph type="title"/>
          </p:nvPr>
        </p:nvSpPr>
        <p:spPr>
          <a:xfrm>
            <a:off x="831849" y="1709738"/>
            <a:ext cx="11039939" cy="2852737"/>
          </a:xfrm>
        </p:spPr>
        <p:txBody>
          <a:bodyPr anchor="b"/>
          <a:lstStyle>
            <a:lvl1pPr>
              <a:defRPr sz="6000"/>
            </a:lvl1pPr>
          </a:lstStyle>
          <a:p>
            <a:r>
              <a:rPr lang="en-GB"/>
              <a:t>Click to edit Master title style</a:t>
            </a:r>
            <a:endParaRPr lang="en-SI"/>
          </a:p>
        </p:txBody>
      </p:sp>
      <p:sp>
        <p:nvSpPr>
          <p:cNvPr id="3" name="Text Placeholder 2">
            <a:extLst>
              <a:ext uri="{FF2B5EF4-FFF2-40B4-BE49-F238E27FC236}">
                <a16:creationId xmlns:a16="http://schemas.microsoft.com/office/drawing/2014/main" id="{7B8E8AE7-46ED-B94D-A5DF-7674046594B9}"/>
              </a:ext>
            </a:extLst>
          </p:cNvPr>
          <p:cNvSpPr>
            <a:spLocks noGrp="1"/>
          </p:cNvSpPr>
          <p:nvPr>
            <p:ph type="body" idx="1"/>
          </p:nvPr>
        </p:nvSpPr>
        <p:spPr>
          <a:xfrm>
            <a:off x="831849" y="4589463"/>
            <a:ext cx="11039939"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Slide Number Placeholder 5">
            <a:extLst>
              <a:ext uri="{FF2B5EF4-FFF2-40B4-BE49-F238E27FC236}">
                <a16:creationId xmlns:a16="http://schemas.microsoft.com/office/drawing/2014/main" id="{AF44D15D-B777-4070-2267-337059F341DD}"/>
              </a:ext>
            </a:extLst>
          </p:cNvPr>
          <p:cNvSpPr>
            <a:spLocks noGrp="1"/>
          </p:cNvSpPr>
          <p:nvPr>
            <p:ph type="sldNum" sz="quarter" idx="4"/>
          </p:nvPr>
        </p:nvSpPr>
        <p:spPr>
          <a:xfrm>
            <a:off x="10279294" y="6356350"/>
            <a:ext cx="1592495" cy="365125"/>
          </a:xfrm>
          <a:prstGeom prst="rect">
            <a:avLst/>
          </a:prstGeom>
        </p:spPr>
        <p:txBody>
          <a:bodyPr vert="horz" lIns="91440" tIns="45720" rIns="91440" bIns="45720" rtlCol="0" anchor="ctr"/>
          <a:lstStyle>
            <a:lvl1pPr algn="r">
              <a:defRPr sz="800" spc="130" baseline="0">
                <a:solidFill>
                  <a:schemeClr val="accent2"/>
                </a:solidFill>
              </a:defRPr>
            </a:lvl1pPr>
          </a:lstStyle>
          <a:p>
            <a:r>
              <a:rPr lang="sl-SI" dirty="0"/>
              <a:t>SLIDE </a:t>
            </a:r>
            <a:fld id="{A2020574-600F-2C48-9440-FACC4120788B}" type="slidenum">
              <a:rPr lang="en-SI" smtClean="0"/>
              <a:pPr/>
              <a:t>‹#›</a:t>
            </a:fld>
            <a:endParaRPr lang="en-SI" dirty="0"/>
          </a:p>
        </p:txBody>
      </p:sp>
      <p:pic>
        <p:nvPicPr>
          <p:cNvPr id="4" name="Grafika 3">
            <a:extLst>
              <a:ext uri="{FF2B5EF4-FFF2-40B4-BE49-F238E27FC236}">
                <a16:creationId xmlns:a16="http://schemas.microsoft.com/office/drawing/2014/main" id="{820B6C05-E950-3D90-214F-E53BEF79B6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523" y="6306174"/>
            <a:ext cx="763660" cy="355191"/>
          </a:xfrm>
          <a:prstGeom prst="rect">
            <a:avLst/>
          </a:prstGeom>
        </p:spPr>
      </p:pic>
    </p:spTree>
    <p:extLst>
      <p:ext uri="{BB962C8B-B14F-4D97-AF65-F5344CB8AC3E}">
        <p14:creationId xmlns:p14="http://schemas.microsoft.com/office/powerpoint/2010/main" val="32286157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A1D21-EE6C-9644-8B6C-6FCF534A95B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I"/>
          </a:p>
        </p:txBody>
      </p:sp>
      <p:sp>
        <p:nvSpPr>
          <p:cNvPr id="3" name="Content Placeholder 2">
            <a:extLst>
              <a:ext uri="{FF2B5EF4-FFF2-40B4-BE49-F238E27FC236}">
                <a16:creationId xmlns:a16="http://schemas.microsoft.com/office/drawing/2014/main" id="{0964BDFF-67ED-E34F-8673-5BA995F1B7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4" name="Text Placeholder 3">
            <a:extLst>
              <a:ext uri="{FF2B5EF4-FFF2-40B4-BE49-F238E27FC236}">
                <a16:creationId xmlns:a16="http://schemas.microsoft.com/office/drawing/2014/main" id="{072FAD20-1251-DE4E-A358-F30EB915B1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6C3C858-386D-E44F-A6A3-A77567EFFD2E}"/>
              </a:ext>
            </a:extLst>
          </p:cNvPr>
          <p:cNvSpPr>
            <a:spLocks noGrp="1"/>
          </p:cNvSpPr>
          <p:nvPr>
            <p:ph type="dt" sz="half" idx="10"/>
          </p:nvPr>
        </p:nvSpPr>
        <p:spPr>
          <a:xfrm>
            <a:off x="9222442" y="6356350"/>
            <a:ext cx="1125070" cy="365125"/>
          </a:xfrm>
          <a:prstGeom prst="rect">
            <a:avLst/>
          </a:prstGeom>
        </p:spPr>
        <p:txBody>
          <a:bodyPr/>
          <a:lstStyle/>
          <a:p>
            <a:fld id="{2636D4A6-C830-1D4F-BB3F-22D7300547A0}" type="datetimeFigureOut">
              <a:rPr lang="en-SI" smtClean="0"/>
              <a:t>09/26/2025</a:t>
            </a:fld>
            <a:endParaRPr lang="en-SI"/>
          </a:p>
        </p:txBody>
      </p:sp>
      <p:sp>
        <p:nvSpPr>
          <p:cNvPr id="6" name="Footer Placeholder 5">
            <a:extLst>
              <a:ext uri="{FF2B5EF4-FFF2-40B4-BE49-F238E27FC236}">
                <a16:creationId xmlns:a16="http://schemas.microsoft.com/office/drawing/2014/main" id="{43F71890-C78E-C14D-A4EB-8EEC5718D406}"/>
              </a:ext>
            </a:extLst>
          </p:cNvPr>
          <p:cNvSpPr>
            <a:spLocks noGrp="1"/>
          </p:cNvSpPr>
          <p:nvPr>
            <p:ph type="ftr" sz="quarter" idx="11"/>
          </p:nvPr>
        </p:nvSpPr>
        <p:spPr>
          <a:xfrm>
            <a:off x="5136775" y="6356350"/>
            <a:ext cx="3177989" cy="365125"/>
          </a:xfrm>
          <a:prstGeom prst="rect">
            <a:avLst/>
          </a:prstGeom>
        </p:spPr>
        <p:txBody>
          <a:bodyPr/>
          <a:lstStyle/>
          <a:p>
            <a:endParaRPr lang="en-SI"/>
          </a:p>
        </p:txBody>
      </p:sp>
      <p:sp>
        <p:nvSpPr>
          <p:cNvPr id="7" name="Slide Number Placeholder 6">
            <a:extLst>
              <a:ext uri="{FF2B5EF4-FFF2-40B4-BE49-F238E27FC236}">
                <a16:creationId xmlns:a16="http://schemas.microsoft.com/office/drawing/2014/main" id="{AD476DE9-8E2D-C142-B6B4-49A6B515B2ED}"/>
              </a:ext>
            </a:extLst>
          </p:cNvPr>
          <p:cNvSpPr>
            <a:spLocks noGrp="1"/>
          </p:cNvSpPr>
          <p:nvPr>
            <p:ph type="sldNum" sz="quarter" idx="12"/>
          </p:nvPr>
        </p:nvSpPr>
        <p:spPr/>
        <p:txBody>
          <a:bodyPr/>
          <a:lstStyle/>
          <a:p>
            <a:fld id="{A2020574-600F-2C48-9440-FACC4120788B}" type="slidenum">
              <a:rPr lang="en-SI" smtClean="0"/>
              <a:t>‹#›</a:t>
            </a:fld>
            <a:endParaRPr lang="en-SI"/>
          </a:p>
        </p:txBody>
      </p:sp>
    </p:spTree>
    <p:extLst>
      <p:ext uri="{BB962C8B-B14F-4D97-AF65-F5344CB8AC3E}">
        <p14:creationId xmlns:p14="http://schemas.microsoft.com/office/powerpoint/2010/main" val="2389284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4E6DD-D7FC-2F4E-A1EC-A7638CD54D3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I"/>
          </a:p>
        </p:txBody>
      </p:sp>
      <p:sp>
        <p:nvSpPr>
          <p:cNvPr id="3" name="Picture Placeholder 2">
            <a:extLst>
              <a:ext uri="{FF2B5EF4-FFF2-40B4-BE49-F238E27FC236}">
                <a16:creationId xmlns:a16="http://schemas.microsoft.com/office/drawing/2014/main" id="{31F9B587-DEC7-E04E-90F8-30BC5993A1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I"/>
          </a:p>
        </p:txBody>
      </p:sp>
      <p:sp>
        <p:nvSpPr>
          <p:cNvPr id="4" name="Text Placeholder 3">
            <a:extLst>
              <a:ext uri="{FF2B5EF4-FFF2-40B4-BE49-F238E27FC236}">
                <a16:creationId xmlns:a16="http://schemas.microsoft.com/office/drawing/2014/main" id="{1C18EF13-D026-D148-843A-BAAD8236A4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ACCF7B2-8277-3148-856C-07716BCD542B}"/>
              </a:ext>
            </a:extLst>
          </p:cNvPr>
          <p:cNvSpPr>
            <a:spLocks noGrp="1"/>
          </p:cNvSpPr>
          <p:nvPr>
            <p:ph type="dt" sz="half" idx="10"/>
          </p:nvPr>
        </p:nvSpPr>
        <p:spPr>
          <a:xfrm>
            <a:off x="9222442" y="6356350"/>
            <a:ext cx="1125070" cy="365125"/>
          </a:xfrm>
          <a:prstGeom prst="rect">
            <a:avLst/>
          </a:prstGeom>
        </p:spPr>
        <p:txBody>
          <a:bodyPr/>
          <a:lstStyle/>
          <a:p>
            <a:fld id="{2636D4A6-C830-1D4F-BB3F-22D7300547A0}" type="datetimeFigureOut">
              <a:rPr lang="en-SI" smtClean="0"/>
              <a:t>09/26/2025</a:t>
            </a:fld>
            <a:endParaRPr lang="en-SI"/>
          </a:p>
        </p:txBody>
      </p:sp>
      <p:sp>
        <p:nvSpPr>
          <p:cNvPr id="6" name="Footer Placeholder 5">
            <a:extLst>
              <a:ext uri="{FF2B5EF4-FFF2-40B4-BE49-F238E27FC236}">
                <a16:creationId xmlns:a16="http://schemas.microsoft.com/office/drawing/2014/main" id="{09FD1ABE-EDF0-DC4E-AE0B-69F1439ECCDB}"/>
              </a:ext>
            </a:extLst>
          </p:cNvPr>
          <p:cNvSpPr>
            <a:spLocks noGrp="1"/>
          </p:cNvSpPr>
          <p:nvPr>
            <p:ph type="ftr" sz="quarter" idx="11"/>
          </p:nvPr>
        </p:nvSpPr>
        <p:spPr>
          <a:xfrm>
            <a:off x="5136775" y="6356350"/>
            <a:ext cx="3177989" cy="365125"/>
          </a:xfrm>
          <a:prstGeom prst="rect">
            <a:avLst/>
          </a:prstGeom>
        </p:spPr>
        <p:txBody>
          <a:bodyPr/>
          <a:lstStyle/>
          <a:p>
            <a:endParaRPr lang="en-SI"/>
          </a:p>
        </p:txBody>
      </p:sp>
      <p:sp>
        <p:nvSpPr>
          <p:cNvPr id="7" name="Slide Number Placeholder 6">
            <a:extLst>
              <a:ext uri="{FF2B5EF4-FFF2-40B4-BE49-F238E27FC236}">
                <a16:creationId xmlns:a16="http://schemas.microsoft.com/office/drawing/2014/main" id="{36134D6D-FB0B-BF48-B059-CADE20169404}"/>
              </a:ext>
            </a:extLst>
          </p:cNvPr>
          <p:cNvSpPr>
            <a:spLocks noGrp="1"/>
          </p:cNvSpPr>
          <p:nvPr>
            <p:ph type="sldNum" sz="quarter" idx="12"/>
          </p:nvPr>
        </p:nvSpPr>
        <p:spPr/>
        <p:txBody>
          <a:bodyPr/>
          <a:lstStyle/>
          <a:p>
            <a:fld id="{A2020574-600F-2C48-9440-FACC4120788B}" type="slidenum">
              <a:rPr lang="en-SI" smtClean="0"/>
              <a:t>‹#›</a:t>
            </a:fld>
            <a:endParaRPr lang="en-SI"/>
          </a:p>
        </p:txBody>
      </p:sp>
    </p:spTree>
    <p:extLst>
      <p:ext uri="{BB962C8B-B14F-4D97-AF65-F5344CB8AC3E}">
        <p14:creationId xmlns:p14="http://schemas.microsoft.com/office/powerpoint/2010/main" val="22015109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17C18-CE9A-B24E-A228-E024003233C3}"/>
              </a:ext>
            </a:extLst>
          </p:cNvPr>
          <p:cNvSpPr>
            <a:spLocks noGrp="1"/>
          </p:cNvSpPr>
          <p:nvPr>
            <p:ph type="title"/>
          </p:nvPr>
        </p:nvSpPr>
        <p:spPr/>
        <p:txBody>
          <a:bodyPr/>
          <a:lstStyle/>
          <a:p>
            <a:r>
              <a:rPr lang="en-GB"/>
              <a:t>Click to edit Master title style</a:t>
            </a:r>
            <a:endParaRPr lang="en-SI"/>
          </a:p>
        </p:txBody>
      </p:sp>
      <p:sp>
        <p:nvSpPr>
          <p:cNvPr id="3" name="Vertical Text Placeholder 2">
            <a:extLst>
              <a:ext uri="{FF2B5EF4-FFF2-40B4-BE49-F238E27FC236}">
                <a16:creationId xmlns:a16="http://schemas.microsoft.com/office/drawing/2014/main" id="{AD610DF3-1F7E-5A41-9D95-2B8732DA861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4" name="Date Placeholder 3">
            <a:extLst>
              <a:ext uri="{FF2B5EF4-FFF2-40B4-BE49-F238E27FC236}">
                <a16:creationId xmlns:a16="http://schemas.microsoft.com/office/drawing/2014/main" id="{A670BF23-5D38-AD4F-B44B-3B76A6ECFC31}"/>
              </a:ext>
            </a:extLst>
          </p:cNvPr>
          <p:cNvSpPr>
            <a:spLocks noGrp="1"/>
          </p:cNvSpPr>
          <p:nvPr>
            <p:ph type="dt" sz="half" idx="10"/>
          </p:nvPr>
        </p:nvSpPr>
        <p:spPr>
          <a:xfrm>
            <a:off x="9222442" y="6356350"/>
            <a:ext cx="1125070" cy="365125"/>
          </a:xfrm>
          <a:prstGeom prst="rect">
            <a:avLst/>
          </a:prstGeom>
        </p:spPr>
        <p:txBody>
          <a:bodyPr/>
          <a:lstStyle/>
          <a:p>
            <a:fld id="{2636D4A6-C830-1D4F-BB3F-22D7300547A0}" type="datetimeFigureOut">
              <a:rPr lang="en-SI" smtClean="0"/>
              <a:t>09/26/2025</a:t>
            </a:fld>
            <a:endParaRPr lang="en-SI"/>
          </a:p>
        </p:txBody>
      </p:sp>
      <p:sp>
        <p:nvSpPr>
          <p:cNvPr id="5" name="Footer Placeholder 4">
            <a:extLst>
              <a:ext uri="{FF2B5EF4-FFF2-40B4-BE49-F238E27FC236}">
                <a16:creationId xmlns:a16="http://schemas.microsoft.com/office/drawing/2014/main" id="{74CD5055-1618-F84E-985F-3BD0909FF22D}"/>
              </a:ext>
            </a:extLst>
          </p:cNvPr>
          <p:cNvSpPr>
            <a:spLocks noGrp="1"/>
          </p:cNvSpPr>
          <p:nvPr>
            <p:ph type="ftr" sz="quarter" idx="11"/>
          </p:nvPr>
        </p:nvSpPr>
        <p:spPr>
          <a:xfrm>
            <a:off x="5136775" y="6356350"/>
            <a:ext cx="3177989" cy="365125"/>
          </a:xfrm>
          <a:prstGeom prst="rect">
            <a:avLst/>
          </a:prstGeom>
        </p:spPr>
        <p:txBody>
          <a:bodyPr/>
          <a:lstStyle/>
          <a:p>
            <a:endParaRPr lang="en-SI"/>
          </a:p>
        </p:txBody>
      </p:sp>
      <p:sp>
        <p:nvSpPr>
          <p:cNvPr id="6" name="Slide Number Placeholder 5">
            <a:extLst>
              <a:ext uri="{FF2B5EF4-FFF2-40B4-BE49-F238E27FC236}">
                <a16:creationId xmlns:a16="http://schemas.microsoft.com/office/drawing/2014/main" id="{D28B270E-A340-4244-9F6E-F9CC985B138D}"/>
              </a:ext>
            </a:extLst>
          </p:cNvPr>
          <p:cNvSpPr>
            <a:spLocks noGrp="1"/>
          </p:cNvSpPr>
          <p:nvPr>
            <p:ph type="sldNum" sz="quarter" idx="12"/>
          </p:nvPr>
        </p:nvSpPr>
        <p:spPr/>
        <p:txBody>
          <a:bodyPr/>
          <a:lstStyle/>
          <a:p>
            <a:fld id="{A2020574-600F-2C48-9440-FACC4120788B}" type="slidenum">
              <a:rPr lang="en-SI" smtClean="0"/>
              <a:t>‹#›</a:t>
            </a:fld>
            <a:endParaRPr lang="en-SI"/>
          </a:p>
        </p:txBody>
      </p:sp>
    </p:spTree>
    <p:extLst>
      <p:ext uri="{BB962C8B-B14F-4D97-AF65-F5344CB8AC3E}">
        <p14:creationId xmlns:p14="http://schemas.microsoft.com/office/powerpoint/2010/main" val="7163841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2F6608-AB87-6443-A02C-F1894181436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SI"/>
          </a:p>
        </p:txBody>
      </p:sp>
      <p:sp>
        <p:nvSpPr>
          <p:cNvPr id="3" name="Vertical Text Placeholder 2">
            <a:extLst>
              <a:ext uri="{FF2B5EF4-FFF2-40B4-BE49-F238E27FC236}">
                <a16:creationId xmlns:a16="http://schemas.microsoft.com/office/drawing/2014/main" id="{6347C598-86A8-764F-B9D1-4A34E32B7D6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4" name="Date Placeholder 3">
            <a:extLst>
              <a:ext uri="{FF2B5EF4-FFF2-40B4-BE49-F238E27FC236}">
                <a16:creationId xmlns:a16="http://schemas.microsoft.com/office/drawing/2014/main" id="{DE63CBA1-2E48-C441-B526-09467385EDA8}"/>
              </a:ext>
            </a:extLst>
          </p:cNvPr>
          <p:cNvSpPr>
            <a:spLocks noGrp="1"/>
          </p:cNvSpPr>
          <p:nvPr>
            <p:ph type="dt" sz="half" idx="10"/>
          </p:nvPr>
        </p:nvSpPr>
        <p:spPr>
          <a:xfrm>
            <a:off x="9222442" y="6356350"/>
            <a:ext cx="1125070" cy="365125"/>
          </a:xfrm>
          <a:prstGeom prst="rect">
            <a:avLst/>
          </a:prstGeom>
        </p:spPr>
        <p:txBody>
          <a:bodyPr/>
          <a:lstStyle/>
          <a:p>
            <a:fld id="{2636D4A6-C830-1D4F-BB3F-22D7300547A0}" type="datetimeFigureOut">
              <a:rPr lang="en-SI" smtClean="0"/>
              <a:t>09/26/2025</a:t>
            </a:fld>
            <a:endParaRPr lang="en-SI"/>
          </a:p>
        </p:txBody>
      </p:sp>
      <p:sp>
        <p:nvSpPr>
          <p:cNvPr id="5" name="Footer Placeholder 4">
            <a:extLst>
              <a:ext uri="{FF2B5EF4-FFF2-40B4-BE49-F238E27FC236}">
                <a16:creationId xmlns:a16="http://schemas.microsoft.com/office/drawing/2014/main" id="{4A95433E-4099-E842-87C6-CB86066D9170}"/>
              </a:ext>
            </a:extLst>
          </p:cNvPr>
          <p:cNvSpPr>
            <a:spLocks noGrp="1"/>
          </p:cNvSpPr>
          <p:nvPr>
            <p:ph type="ftr" sz="quarter" idx="11"/>
          </p:nvPr>
        </p:nvSpPr>
        <p:spPr>
          <a:xfrm>
            <a:off x="5136775" y="6356350"/>
            <a:ext cx="3177989" cy="365125"/>
          </a:xfrm>
          <a:prstGeom prst="rect">
            <a:avLst/>
          </a:prstGeom>
        </p:spPr>
        <p:txBody>
          <a:bodyPr/>
          <a:lstStyle/>
          <a:p>
            <a:endParaRPr lang="en-SI"/>
          </a:p>
        </p:txBody>
      </p:sp>
      <p:sp>
        <p:nvSpPr>
          <p:cNvPr id="6" name="Slide Number Placeholder 5">
            <a:extLst>
              <a:ext uri="{FF2B5EF4-FFF2-40B4-BE49-F238E27FC236}">
                <a16:creationId xmlns:a16="http://schemas.microsoft.com/office/drawing/2014/main" id="{B23DDCA1-8A02-9B46-B84D-C0F6A024BFE6}"/>
              </a:ext>
            </a:extLst>
          </p:cNvPr>
          <p:cNvSpPr>
            <a:spLocks noGrp="1"/>
          </p:cNvSpPr>
          <p:nvPr>
            <p:ph type="sldNum" sz="quarter" idx="12"/>
          </p:nvPr>
        </p:nvSpPr>
        <p:spPr/>
        <p:txBody>
          <a:bodyPr/>
          <a:lstStyle/>
          <a:p>
            <a:fld id="{A2020574-600F-2C48-9440-FACC4120788B}" type="slidenum">
              <a:rPr lang="en-SI" smtClean="0"/>
              <a:t>‹#›</a:t>
            </a:fld>
            <a:endParaRPr lang="en-SI"/>
          </a:p>
        </p:txBody>
      </p:sp>
    </p:spTree>
    <p:extLst>
      <p:ext uri="{BB962C8B-B14F-4D97-AF65-F5344CB8AC3E}">
        <p14:creationId xmlns:p14="http://schemas.microsoft.com/office/powerpoint/2010/main" val="19940934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CFCF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0F53D-476C-834B-AB6F-6235BFABF173}"/>
              </a:ext>
            </a:extLst>
          </p:cNvPr>
          <p:cNvSpPr>
            <a:spLocks noGrp="1"/>
          </p:cNvSpPr>
          <p:nvPr>
            <p:ph type="ctrTitle"/>
          </p:nvPr>
        </p:nvSpPr>
        <p:spPr>
          <a:xfrm>
            <a:off x="569137" y="2054957"/>
            <a:ext cx="6420081" cy="2387600"/>
          </a:xfrm>
        </p:spPr>
        <p:txBody>
          <a:bodyPr anchor="b">
            <a:normAutofit/>
          </a:bodyPr>
          <a:lstStyle>
            <a:lvl1pPr algn="l">
              <a:defRPr sz="5400" b="1"/>
            </a:lvl1pPr>
          </a:lstStyle>
          <a:p>
            <a:r>
              <a:rPr lang="en-GB" dirty="0"/>
              <a:t>Click to edit Master title style</a:t>
            </a:r>
            <a:endParaRPr lang="en-SI" dirty="0"/>
          </a:p>
        </p:txBody>
      </p:sp>
      <p:sp>
        <p:nvSpPr>
          <p:cNvPr id="3" name="Subtitle 2">
            <a:extLst>
              <a:ext uri="{FF2B5EF4-FFF2-40B4-BE49-F238E27FC236}">
                <a16:creationId xmlns:a16="http://schemas.microsoft.com/office/drawing/2014/main" id="{FB11D72D-4370-D946-BD9F-4395152E38B8}"/>
              </a:ext>
            </a:extLst>
          </p:cNvPr>
          <p:cNvSpPr>
            <a:spLocks noGrp="1"/>
          </p:cNvSpPr>
          <p:nvPr>
            <p:ph type="subTitle" idx="1"/>
          </p:nvPr>
        </p:nvSpPr>
        <p:spPr>
          <a:xfrm>
            <a:off x="569137" y="4614436"/>
            <a:ext cx="5117609" cy="985372"/>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SI" dirty="0"/>
          </a:p>
        </p:txBody>
      </p:sp>
      <p:sp>
        <p:nvSpPr>
          <p:cNvPr id="9" name="Slide Number Placeholder 5">
            <a:extLst>
              <a:ext uri="{FF2B5EF4-FFF2-40B4-BE49-F238E27FC236}">
                <a16:creationId xmlns:a16="http://schemas.microsoft.com/office/drawing/2014/main" id="{4E517214-03EE-2238-E6A7-831C819D3341}"/>
              </a:ext>
            </a:extLst>
          </p:cNvPr>
          <p:cNvSpPr txBox="1">
            <a:spLocks/>
          </p:cNvSpPr>
          <p:nvPr userDrawn="1"/>
        </p:nvSpPr>
        <p:spPr>
          <a:xfrm>
            <a:off x="569137" y="6326187"/>
            <a:ext cx="3263757" cy="365125"/>
          </a:xfrm>
          <a:prstGeom prst="rect">
            <a:avLst/>
          </a:prstGeom>
        </p:spPr>
        <p:txBody>
          <a:bodyPr vert="horz" lIns="91440" tIns="45720" rIns="91440" bIns="45720" rtlCol="0" anchor="ctr"/>
          <a:lstStyle>
            <a:defPPr>
              <a:defRPr lang="en-SI"/>
            </a:defPPr>
            <a:lvl1pPr marL="0" algn="r" defTabSz="914400" rtl="0" eaLnBrk="1" latinLnBrk="0" hangingPunct="1">
              <a:defRPr sz="800" kern="1200" spc="130" baseline="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sl-SI" spc="250" baseline="0" dirty="0"/>
              <a:t>TOVARNAPODJEMOV.ORG</a:t>
            </a:r>
            <a:endParaRPr lang="en-SI" spc="250" baseline="0" dirty="0"/>
          </a:p>
        </p:txBody>
      </p:sp>
      <p:sp>
        <p:nvSpPr>
          <p:cNvPr id="10" name="Slide Number Placeholder 5">
            <a:extLst>
              <a:ext uri="{FF2B5EF4-FFF2-40B4-BE49-F238E27FC236}">
                <a16:creationId xmlns:a16="http://schemas.microsoft.com/office/drawing/2014/main" id="{896DC042-445F-ADD3-8C87-68E7C355A830}"/>
              </a:ext>
            </a:extLst>
          </p:cNvPr>
          <p:cNvSpPr txBox="1">
            <a:spLocks/>
          </p:cNvSpPr>
          <p:nvPr userDrawn="1"/>
        </p:nvSpPr>
        <p:spPr>
          <a:xfrm rot="16200000">
            <a:off x="10957626" y="1618958"/>
            <a:ext cx="1828449" cy="365126"/>
          </a:xfrm>
          <a:prstGeom prst="rect">
            <a:avLst/>
          </a:prstGeom>
        </p:spPr>
        <p:txBody>
          <a:bodyPr vert="horz" lIns="91440" tIns="45720" rIns="91440" bIns="45720" rtlCol="0" anchor="ctr"/>
          <a:lstStyle>
            <a:defPPr>
              <a:defRPr lang="en-SI"/>
            </a:defPPr>
            <a:lvl1pPr marL="0" algn="r" defTabSz="914400" rtl="0" eaLnBrk="1" latinLnBrk="0" hangingPunct="1">
              <a:defRPr sz="800" kern="1200" spc="130" baseline="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b="1" spc="0" baseline="0" dirty="0">
                <a:solidFill>
                  <a:srgbClr val="252525"/>
                </a:solidFill>
                <a:latin typeface="+mj-lt"/>
              </a:rPr>
              <a:t>Follow Us       Fb.  /  In.  /  Ig. </a:t>
            </a:r>
          </a:p>
        </p:txBody>
      </p:sp>
    </p:spTree>
    <p:extLst>
      <p:ext uri="{BB962C8B-B14F-4D97-AF65-F5344CB8AC3E}">
        <p14:creationId xmlns:p14="http://schemas.microsoft.com/office/powerpoint/2010/main" val="4111183716"/>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413AF-2715-C348-A77D-2F221C9F6852}"/>
              </a:ext>
            </a:extLst>
          </p:cNvPr>
          <p:cNvSpPr>
            <a:spLocks noGrp="1"/>
          </p:cNvSpPr>
          <p:nvPr>
            <p:ph type="title"/>
          </p:nvPr>
        </p:nvSpPr>
        <p:spPr>
          <a:xfrm>
            <a:off x="498087" y="365125"/>
            <a:ext cx="11373701" cy="1325563"/>
          </a:xfrm>
        </p:spPr>
        <p:txBody>
          <a:bodyPr/>
          <a:lstStyle/>
          <a:p>
            <a:r>
              <a:rPr lang="en-GB"/>
              <a:t>Click to edit Master title style</a:t>
            </a:r>
            <a:endParaRPr lang="en-SI"/>
          </a:p>
        </p:txBody>
      </p:sp>
      <p:sp>
        <p:nvSpPr>
          <p:cNvPr id="3" name="Content Placeholder 2">
            <a:extLst>
              <a:ext uri="{FF2B5EF4-FFF2-40B4-BE49-F238E27FC236}">
                <a16:creationId xmlns:a16="http://schemas.microsoft.com/office/drawing/2014/main" id="{18137284-F5B4-8343-B441-3A1D5118CBC6}"/>
              </a:ext>
            </a:extLst>
          </p:cNvPr>
          <p:cNvSpPr>
            <a:spLocks noGrp="1"/>
          </p:cNvSpPr>
          <p:nvPr>
            <p:ph idx="1"/>
          </p:nvPr>
        </p:nvSpPr>
        <p:spPr>
          <a:xfrm>
            <a:off x="498087" y="1825625"/>
            <a:ext cx="11373701"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I" dirty="0"/>
          </a:p>
        </p:txBody>
      </p:sp>
      <p:sp>
        <p:nvSpPr>
          <p:cNvPr id="7" name="Slide Number Placeholder 5">
            <a:extLst>
              <a:ext uri="{FF2B5EF4-FFF2-40B4-BE49-F238E27FC236}">
                <a16:creationId xmlns:a16="http://schemas.microsoft.com/office/drawing/2014/main" id="{30B83EBA-AED6-D7BF-FE8E-3504DED6AA6E}"/>
              </a:ext>
            </a:extLst>
          </p:cNvPr>
          <p:cNvSpPr>
            <a:spLocks noGrp="1"/>
          </p:cNvSpPr>
          <p:nvPr>
            <p:ph type="sldNum" sz="quarter" idx="4"/>
          </p:nvPr>
        </p:nvSpPr>
        <p:spPr>
          <a:xfrm>
            <a:off x="10279294" y="6356350"/>
            <a:ext cx="1592495" cy="365125"/>
          </a:xfrm>
          <a:prstGeom prst="rect">
            <a:avLst/>
          </a:prstGeom>
        </p:spPr>
        <p:txBody>
          <a:bodyPr vert="horz" lIns="91440" tIns="45720" rIns="91440" bIns="45720" rtlCol="0" anchor="ctr"/>
          <a:lstStyle>
            <a:lvl1pPr algn="r">
              <a:defRPr sz="800" spc="130" baseline="0">
                <a:solidFill>
                  <a:schemeClr val="accent2"/>
                </a:solidFill>
              </a:defRPr>
            </a:lvl1pPr>
          </a:lstStyle>
          <a:p>
            <a:r>
              <a:rPr lang="sl-SI" dirty="0"/>
              <a:t>SLIDE </a:t>
            </a:r>
            <a:fld id="{A2020574-600F-2C48-9440-FACC4120788B}" type="slidenum">
              <a:rPr lang="en-SI" smtClean="0"/>
              <a:pPr/>
              <a:t>‹#›</a:t>
            </a:fld>
            <a:endParaRPr lang="en-SI" dirty="0"/>
          </a:p>
        </p:txBody>
      </p:sp>
      <p:pic>
        <p:nvPicPr>
          <p:cNvPr id="4" name="Picture 3">
            <a:extLst>
              <a:ext uri="{FF2B5EF4-FFF2-40B4-BE49-F238E27FC236}">
                <a16:creationId xmlns:a16="http://schemas.microsoft.com/office/drawing/2014/main" id="{50C53F26-89F0-5104-56FE-A7864E22A315}"/>
              </a:ext>
            </a:extLst>
          </p:cNvPr>
          <p:cNvPicPr>
            <a:picLocks noChangeAspect="1"/>
          </p:cNvPicPr>
          <p:nvPr userDrawn="1"/>
        </p:nvPicPr>
        <p:blipFill>
          <a:blip r:embed="rId2"/>
          <a:stretch>
            <a:fillRect/>
          </a:stretch>
        </p:blipFill>
        <p:spPr>
          <a:xfrm>
            <a:off x="635873" y="6309349"/>
            <a:ext cx="789141" cy="365125"/>
          </a:xfrm>
          <a:prstGeom prst="rect">
            <a:avLst/>
          </a:prstGeom>
        </p:spPr>
      </p:pic>
    </p:spTree>
    <p:extLst>
      <p:ext uri="{BB962C8B-B14F-4D97-AF65-F5344CB8AC3E}">
        <p14:creationId xmlns:p14="http://schemas.microsoft.com/office/powerpoint/2010/main" val="27117724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1C02A-A4D0-C347-8A12-B8C59A529CF7}"/>
              </a:ext>
            </a:extLst>
          </p:cNvPr>
          <p:cNvSpPr>
            <a:spLocks noGrp="1"/>
          </p:cNvSpPr>
          <p:nvPr>
            <p:ph type="title"/>
          </p:nvPr>
        </p:nvSpPr>
        <p:spPr>
          <a:xfrm>
            <a:off x="629523" y="1709738"/>
            <a:ext cx="11242265" cy="2852737"/>
          </a:xfrm>
        </p:spPr>
        <p:txBody>
          <a:bodyPr anchor="b"/>
          <a:lstStyle>
            <a:lvl1pPr>
              <a:defRPr sz="6000"/>
            </a:lvl1pPr>
          </a:lstStyle>
          <a:p>
            <a:r>
              <a:rPr lang="en-GB"/>
              <a:t>Click to edit Master title style</a:t>
            </a:r>
            <a:endParaRPr lang="en-SI"/>
          </a:p>
        </p:txBody>
      </p:sp>
      <p:sp>
        <p:nvSpPr>
          <p:cNvPr id="3" name="Text Placeholder 2">
            <a:extLst>
              <a:ext uri="{FF2B5EF4-FFF2-40B4-BE49-F238E27FC236}">
                <a16:creationId xmlns:a16="http://schemas.microsoft.com/office/drawing/2014/main" id="{7B8E8AE7-46ED-B94D-A5DF-7674046594B9}"/>
              </a:ext>
            </a:extLst>
          </p:cNvPr>
          <p:cNvSpPr>
            <a:spLocks noGrp="1"/>
          </p:cNvSpPr>
          <p:nvPr>
            <p:ph type="body" idx="1"/>
          </p:nvPr>
        </p:nvSpPr>
        <p:spPr>
          <a:xfrm>
            <a:off x="629523" y="4589463"/>
            <a:ext cx="1124226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Slide Number Placeholder 5">
            <a:extLst>
              <a:ext uri="{FF2B5EF4-FFF2-40B4-BE49-F238E27FC236}">
                <a16:creationId xmlns:a16="http://schemas.microsoft.com/office/drawing/2014/main" id="{AF44D15D-B777-4070-2267-337059F341DD}"/>
              </a:ext>
            </a:extLst>
          </p:cNvPr>
          <p:cNvSpPr>
            <a:spLocks noGrp="1"/>
          </p:cNvSpPr>
          <p:nvPr>
            <p:ph type="sldNum" sz="quarter" idx="4"/>
          </p:nvPr>
        </p:nvSpPr>
        <p:spPr>
          <a:xfrm>
            <a:off x="10279294" y="6356350"/>
            <a:ext cx="1592495" cy="365125"/>
          </a:xfrm>
          <a:prstGeom prst="rect">
            <a:avLst/>
          </a:prstGeom>
        </p:spPr>
        <p:txBody>
          <a:bodyPr vert="horz" lIns="91440" tIns="45720" rIns="91440" bIns="45720" rtlCol="0" anchor="ctr"/>
          <a:lstStyle>
            <a:lvl1pPr algn="r">
              <a:defRPr sz="800" spc="130" baseline="0">
                <a:solidFill>
                  <a:schemeClr val="accent2"/>
                </a:solidFill>
              </a:defRPr>
            </a:lvl1pPr>
          </a:lstStyle>
          <a:p>
            <a:r>
              <a:rPr lang="sl-SI" dirty="0"/>
              <a:t>SLIDE </a:t>
            </a:r>
            <a:fld id="{A2020574-600F-2C48-9440-FACC4120788B}" type="slidenum">
              <a:rPr lang="en-SI" smtClean="0"/>
              <a:pPr/>
              <a:t>‹#›</a:t>
            </a:fld>
            <a:endParaRPr lang="en-SI" dirty="0"/>
          </a:p>
        </p:txBody>
      </p:sp>
      <p:pic>
        <p:nvPicPr>
          <p:cNvPr id="4" name="Picture 3">
            <a:extLst>
              <a:ext uri="{FF2B5EF4-FFF2-40B4-BE49-F238E27FC236}">
                <a16:creationId xmlns:a16="http://schemas.microsoft.com/office/drawing/2014/main" id="{A44CCC15-AADD-C515-44EA-7EEBFFFE0288}"/>
              </a:ext>
            </a:extLst>
          </p:cNvPr>
          <p:cNvPicPr>
            <a:picLocks noChangeAspect="1"/>
          </p:cNvPicPr>
          <p:nvPr userDrawn="1"/>
        </p:nvPicPr>
        <p:blipFill>
          <a:blip r:embed="rId2"/>
          <a:stretch>
            <a:fillRect/>
          </a:stretch>
        </p:blipFill>
        <p:spPr>
          <a:xfrm>
            <a:off x="635873" y="6309349"/>
            <a:ext cx="789141" cy="365125"/>
          </a:xfrm>
          <a:prstGeom prst="rect">
            <a:avLst/>
          </a:prstGeom>
        </p:spPr>
      </p:pic>
    </p:spTree>
    <p:extLst>
      <p:ext uri="{BB962C8B-B14F-4D97-AF65-F5344CB8AC3E}">
        <p14:creationId xmlns:p14="http://schemas.microsoft.com/office/powerpoint/2010/main" val="41258310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8C83B5-4AFB-4BCF-5CA3-13AB723F91DD}"/>
              </a:ext>
            </a:extLst>
          </p:cNvPr>
          <p:cNvPicPr>
            <a:picLocks noChangeAspect="1"/>
          </p:cNvPicPr>
          <p:nvPr userDrawn="1"/>
        </p:nvPicPr>
        <p:blipFill>
          <a:blip r:embed="rId2"/>
          <a:stretch>
            <a:fillRect/>
          </a:stretch>
        </p:blipFill>
        <p:spPr>
          <a:xfrm>
            <a:off x="629524" y="6286958"/>
            <a:ext cx="885371" cy="383397"/>
          </a:xfrm>
          <a:prstGeom prst="rect">
            <a:avLst/>
          </a:prstGeom>
        </p:spPr>
      </p:pic>
      <p:sp>
        <p:nvSpPr>
          <p:cNvPr id="8" name="Slide Number Placeholder 5">
            <a:extLst>
              <a:ext uri="{FF2B5EF4-FFF2-40B4-BE49-F238E27FC236}">
                <a16:creationId xmlns:a16="http://schemas.microsoft.com/office/drawing/2014/main" id="{D4452139-A334-5A53-D86F-BA83D261DB2A}"/>
              </a:ext>
            </a:extLst>
          </p:cNvPr>
          <p:cNvSpPr>
            <a:spLocks noGrp="1"/>
          </p:cNvSpPr>
          <p:nvPr>
            <p:ph type="sldNum" sz="quarter" idx="4"/>
          </p:nvPr>
        </p:nvSpPr>
        <p:spPr>
          <a:xfrm>
            <a:off x="10279294" y="6356350"/>
            <a:ext cx="1592495" cy="365125"/>
          </a:xfrm>
          <a:prstGeom prst="rect">
            <a:avLst/>
          </a:prstGeom>
        </p:spPr>
        <p:txBody>
          <a:bodyPr vert="horz" lIns="91440" tIns="45720" rIns="91440" bIns="45720" rtlCol="0" anchor="ctr"/>
          <a:lstStyle>
            <a:lvl1pPr algn="r">
              <a:defRPr sz="800" spc="130" baseline="0">
                <a:solidFill>
                  <a:schemeClr val="tx1"/>
                </a:solidFill>
              </a:defRPr>
            </a:lvl1pPr>
          </a:lstStyle>
          <a:p>
            <a:r>
              <a:rPr lang="sl-SI"/>
              <a:t>SLIDE </a:t>
            </a:r>
            <a:fld id="{A2020574-600F-2C48-9440-FACC4120788B}" type="slidenum">
              <a:rPr lang="en-SI" smtClean="0"/>
              <a:pPr/>
              <a:t>‹#›</a:t>
            </a:fld>
            <a:endParaRPr lang="en-SI" dirty="0"/>
          </a:p>
        </p:txBody>
      </p:sp>
      <p:sp>
        <p:nvSpPr>
          <p:cNvPr id="9" name="Title 1">
            <a:extLst>
              <a:ext uri="{FF2B5EF4-FFF2-40B4-BE49-F238E27FC236}">
                <a16:creationId xmlns:a16="http://schemas.microsoft.com/office/drawing/2014/main" id="{31BB358F-01CA-E0D1-C5FB-CEBF66BA8870}"/>
              </a:ext>
            </a:extLst>
          </p:cNvPr>
          <p:cNvSpPr>
            <a:spLocks noGrp="1"/>
          </p:cNvSpPr>
          <p:nvPr>
            <p:ph type="title"/>
          </p:nvPr>
        </p:nvSpPr>
        <p:spPr>
          <a:xfrm>
            <a:off x="468351" y="365125"/>
            <a:ext cx="11403438" cy="1325563"/>
          </a:xfrm>
        </p:spPr>
        <p:txBody>
          <a:bodyPr/>
          <a:lstStyle>
            <a:lvl1pPr>
              <a:defRPr>
                <a:solidFill>
                  <a:schemeClr val="tx1"/>
                </a:solidFill>
              </a:defRPr>
            </a:lvl1pPr>
          </a:lstStyle>
          <a:p>
            <a:r>
              <a:rPr lang="en-GB" dirty="0"/>
              <a:t>Click to edit Master title style</a:t>
            </a:r>
            <a:endParaRPr lang="en-SI" dirty="0"/>
          </a:p>
        </p:txBody>
      </p:sp>
      <p:sp>
        <p:nvSpPr>
          <p:cNvPr id="10" name="Content Placeholder 2">
            <a:extLst>
              <a:ext uri="{FF2B5EF4-FFF2-40B4-BE49-F238E27FC236}">
                <a16:creationId xmlns:a16="http://schemas.microsoft.com/office/drawing/2014/main" id="{A32DA544-E2F1-E05B-A6C5-CBE24F906E6F}"/>
              </a:ext>
            </a:extLst>
          </p:cNvPr>
          <p:cNvSpPr>
            <a:spLocks noGrp="1"/>
          </p:cNvSpPr>
          <p:nvPr>
            <p:ph idx="1"/>
          </p:nvPr>
        </p:nvSpPr>
        <p:spPr>
          <a:xfrm>
            <a:off x="468351" y="1825625"/>
            <a:ext cx="11403438"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I" dirty="0"/>
          </a:p>
        </p:txBody>
      </p:sp>
    </p:spTree>
    <p:extLst>
      <p:ext uri="{BB962C8B-B14F-4D97-AF65-F5344CB8AC3E}">
        <p14:creationId xmlns:p14="http://schemas.microsoft.com/office/powerpoint/2010/main" val="169979582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B0B55-38C4-B544-AC6C-3FC70EDAD1BF}"/>
              </a:ext>
            </a:extLst>
          </p:cNvPr>
          <p:cNvSpPr>
            <a:spLocks noGrp="1"/>
          </p:cNvSpPr>
          <p:nvPr>
            <p:ph type="title"/>
          </p:nvPr>
        </p:nvSpPr>
        <p:spPr/>
        <p:txBody>
          <a:bodyPr/>
          <a:lstStyle/>
          <a:p>
            <a:r>
              <a:rPr lang="en-GB"/>
              <a:t>Click to edit Master title style</a:t>
            </a:r>
            <a:endParaRPr lang="en-SI"/>
          </a:p>
        </p:txBody>
      </p:sp>
      <p:sp>
        <p:nvSpPr>
          <p:cNvPr id="3" name="Content Placeholder 2">
            <a:extLst>
              <a:ext uri="{FF2B5EF4-FFF2-40B4-BE49-F238E27FC236}">
                <a16:creationId xmlns:a16="http://schemas.microsoft.com/office/drawing/2014/main" id="{71C121E4-B0D2-D949-B2FA-94831B20405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4" name="Content Placeholder 3">
            <a:extLst>
              <a:ext uri="{FF2B5EF4-FFF2-40B4-BE49-F238E27FC236}">
                <a16:creationId xmlns:a16="http://schemas.microsoft.com/office/drawing/2014/main" id="{15BC9D19-1BC1-714E-94B3-06BD009C557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5" name="Date Placeholder 4">
            <a:extLst>
              <a:ext uri="{FF2B5EF4-FFF2-40B4-BE49-F238E27FC236}">
                <a16:creationId xmlns:a16="http://schemas.microsoft.com/office/drawing/2014/main" id="{0AF2C110-143A-D944-AFCF-94A02019F85E}"/>
              </a:ext>
            </a:extLst>
          </p:cNvPr>
          <p:cNvSpPr>
            <a:spLocks noGrp="1"/>
          </p:cNvSpPr>
          <p:nvPr>
            <p:ph type="dt" sz="half" idx="10"/>
          </p:nvPr>
        </p:nvSpPr>
        <p:spPr>
          <a:xfrm>
            <a:off x="9222442" y="6356350"/>
            <a:ext cx="1125070" cy="365125"/>
          </a:xfrm>
          <a:prstGeom prst="rect">
            <a:avLst/>
          </a:prstGeom>
        </p:spPr>
        <p:txBody>
          <a:bodyPr/>
          <a:lstStyle/>
          <a:p>
            <a:fld id="{2636D4A6-C830-1D4F-BB3F-22D7300547A0}" type="datetimeFigureOut">
              <a:rPr lang="en-SI" smtClean="0"/>
              <a:t>09/26/2025</a:t>
            </a:fld>
            <a:endParaRPr lang="en-SI"/>
          </a:p>
        </p:txBody>
      </p:sp>
      <p:sp>
        <p:nvSpPr>
          <p:cNvPr id="6" name="Footer Placeholder 5">
            <a:extLst>
              <a:ext uri="{FF2B5EF4-FFF2-40B4-BE49-F238E27FC236}">
                <a16:creationId xmlns:a16="http://schemas.microsoft.com/office/drawing/2014/main" id="{B006A0DB-8AD3-AC48-80B8-627A47C21B24}"/>
              </a:ext>
            </a:extLst>
          </p:cNvPr>
          <p:cNvSpPr>
            <a:spLocks noGrp="1"/>
          </p:cNvSpPr>
          <p:nvPr>
            <p:ph type="ftr" sz="quarter" idx="11"/>
          </p:nvPr>
        </p:nvSpPr>
        <p:spPr>
          <a:xfrm>
            <a:off x="5136775" y="6356350"/>
            <a:ext cx="3177989" cy="365125"/>
          </a:xfrm>
          <a:prstGeom prst="rect">
            <a:avLst/>
          </a:prstGeom>
        </p:spPr>
        <p:txBody>
          <a:bodyPr/>
          <a:lstStyle/>
          <a:p>
            <a:endParaRPr lang="en-SI"/>
          </a:p>
        </p:txBody>
      </p:sp>
      <p:sp>
        <p:nvSpPr>
          <p:cNvPr id="7" name="Slide Number Placeholder 6">
            <a:extLst>
              <a:ext uri="{FF2B5EF4-FFF2-40B4-BE49-F238E27FC236}">
                <a16:creationId xmlns:a16="http://schemas.microsoft.com/office/drawing/2014/main" id="{C9770BC7-6296-D34A-A7F2-735FC8313864}"/>
              </a:ext>
            </a:extLst>
          </p:cNvPr>
          <p:cNvSpPr>
            <a:spLocks noGrp="1"/>
          </p:cNvSpPr>
          <p:nvPr>
            <p:ph type="sldNum" sz="quarter" idx="12"/>
          </p:nvPr>
        </p:nvSpPr>
        <p:spPr/>
        <p:txBody>
          <a:bodyPr/>
          <a:lstStyle/>
          <a:p>
            <a:fld id="{A2020574-600F-2C48-9440-FACC4120788B}" type="slidenum">
              <a:rPr lang="en-SI" smtClean="0"/>
              <a:t>‹#›</a:t>
            </a:fld>
            <a:endParaRPr lang="en-SI"/>
          </a:p>
        </p:txBody>
      </p:sp>
      <p:pic>
        <p:nvPicPr>
          <p:cNvPr id="8" name="Picture 7">
            <a:extLst>
              <a:ext uri="{FF2B5EF4-FFF2-40B4-BE49-F238E27FC236}">
                <a16:creationId xmlns:a16="http://schemas.microsoft.com/office/drawing/2014/main" id="{591D244D-9017-ECD0-61D4-C273FA2E205F}"/>
              </a:ext>
            </a:extLst>
          </p:cNvPr>
          <p:cNvPicPr>
            <a:picLocks noChangeAspect="1"/>
          </p:cNvPicPr>
          <p:nvPr userDrawn="1"/>
        </p:nvPicPr>
        <p:blipFill>
          <a:blip r:embed="rId2"/>
          <a:stretch>
            <a:fillRect/>
          </a:stretch>
        </p:blipFill>
        <p:spPr>
          <a:xfrm>
            <a:off x="635873" y="6309349"/>
            <a:ext cx="789141" cy="365125"/>
          </a:xfrm>
          <a:prstGeom prst="rect">
            <a:avLst/>
          </a:prstGeom>
        </p:spPr>
      </p:pic>
    </p:spTree>
    <p:extLst>
      <p:ext uri="{BB962C8B-B14F-4D97-AF65-F5344CB8AC3E}">
        <p14:creationId xmlns:p14="http://schemas.microsoft.com/office/powerpoint/2010/main" val="38042062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2E257-2281-6445-B54B-7FD81673E095}"/>
              </a:ext>
            </a:extLst>
          </p:cNvPr>
          <p:cNvSpPr>
            <a:spLocks noGrp="1"/>
          </p:cNvSpPr>
          <p:nvPr>
            <p:ph type="title"/>
          </p:nvPr>
        </p:nvSpPr>
        <p:spPr>
          <a:xfrm>
            <a:off x="663934" y="365125"/>
            <a:ext cx="10691454" cy="1325563"/>
          </a:xfrm>
        </p:spPr>
        <p:txBody>
          <a:bodyPr/>
          <a:lstStyle/>
          <a:p>
            <a:r>
              <a:rPr lang="en-GB" dirty="0"/>
              <a:t>Click to edit Master title style</a:t>
            </a:r>
            <a:endParaRPr lang="en-SI" dirty="0"/>
          </a:p>
        </p:txBody>
      </p:sp>
      <p:sp>
        <p:nvSpPr>
          <p:cNvPr id="3" name="Text Placeholder 2">
            <a:extLst>
              <a:ext uri="{FF2B5EF4-FFF2-40B4-BE49-F238E27FC236}">
                <a16:creationId xmlns:a16="http://schemas.microsoft.com/office/drawing/2014/main" id="{B2B69F8C-86BB-7F43-8361-BA0497D6EF32}"/>
              </a:ext>
            </a:extLst>
          </p:cNvPr>
          <p:cNvSpPr>
            <a:spLocks noGrp="1"/>
          </p:cNvSpPr>
          <p:nvPr>
            <p:ph type="body" idx="1"/>
          </p:nvPr>
        </p:nvSpPr>
        <p:spPr>
          <a:xfrm>
            <a:off x="663934" y="1681163"/>
            <a:ext cx="533364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2D71268-996E-6846-BED4-17F7C1D940B6}"/>
              </a:ext>
            </a:extLst>
          </p:cNvPr>
          <p:cNvSpPr>
            <a:spLocks noGrp="1"/>
          </p:cNvSpPr>
          <p:nvPr>
            <p:ph sz="half" idx="2"/>
          </p:nvPr>
        </p:nvSpPr>
        <p:spPr>
          <a:xfrm>
            <a:off x="663934" y="2505075"/>
            <a:ext cx="533364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5" name="Text Placeholder 4">
            <a:extLst>
              <a:ext uri="{FF2B5EF4-FFF2-40B4-BE49-F238E27FC236}">
                <a16:creationId xmlns:a16="http://schemas.microsoft.com/office/drawing/2014/main" id="{0BD54F56-DBF1-B744-9B9B-5E333634D1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AAEDC6B-D367-E247-AE13-21EE9D6155C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7" name="Date Placeholder 6">
            <a:extLst>
              <a:ext uri="{FF2B5EF4-FFF2-40B4-BE49-F238E27FC236}">
                <a16:creationId xmlns:a16="http://schemas.microsoft.com/office/drawing/2014/main" id="{D29F626E-EDC5-904A-B43D-51EAAFFDD0B8}"/>
              </a:ext>
            </a:extLst>
          </p:cNvPr>
          <p:cNvSpPr>
            <a:spLocks noGrp="1"/>
          </p:cNvSpPr>
          <p:nvPr>
            <p:ph type="dt" sz="half" idx="10"/>
          </p:nvPr>
        </p:nvSpPr>
        <p:spPr>
          <a:xfrm>
            <a:off x="9222442" y="6356350"/>
            <a:ext cx="1125070" cy="365125"/>
          </a:xfrm>
          <a:prstGeom prst="rect">
            <a:avLst/>
          </a:prstGeom>
        </p:spPr>
        <p:txBody>
          <a:bodyPr/>
          <a:lstStyle/>
          <a:p>
            <a:fld id="{2636D4A6-C830-1D4F-BB3F-22D7300547A0}" type="datetimeFigureOut">
              <a:rPr lang="en-SI" smtClean="0"/>
              <a:t>09/26/2025</a:t>
            </a:fld>
            <a:endParaRPr lang="en-SI"/>
          </a:p>
        </p:txBody>
      </p:sp>
      <p:sp>
        <p:nvSpPr>
          <p:cNvPr id="8" name="Footer Placeholder 7">
            <a:extLst>
              <a:ext uri="{FF2B5EF4-FFF2-40B4-BE49-F238E27FC236}">
                <a16:creationId xmlns:a16="http://schemas.microsoft.com/office/drawing/2014/main" id="{22E421E6-6190-3A4C-91F7-C263CF66CBB1}"/>
              </a:ext>
            </a:extLst>
          </p:cNvPr>
          <p:cNvSpPr>
            <a:spLocks noGrp="1"/>
          </p:cNvSpPr>
          <p:nvPr>
            <p:ph type="ftr" sz="quarter" idx="11"/>
          </p:nvPr>
        </p:nvSpPr>
        <p:spPr>
          <a:xfrm>
            <a:off x="5136775" y="6356350"/>
            <a:ext cx="3177989" cy="365125"/>
          </a:xfrm>
          <a:prstGeom prst="rect">
            <a:avLst/>
          </a:prstGeom>
        </p:spPr>
        <p:txBody>
          <a:bodyPr/>
          <a:lstStyle/>
          <a:p>
            <a:endParaRPr lang="en-SI"/>
          </a:p>
        </p:txBody>
      </p:sp>
      <p:sp>
        <p:nvSpPr>
          <p:cNvPr id="9" name="Slide Number Placeholder 8">
            <a:extLst>
              <a:ext uri="{FF2B5EF4-FFF2-40B4-BE49-F238E27FC236}">
                <a16:creationId xmlns:a16="http://schemas.microsoft.com/office/drawing/2014/main" id="{FFF5B117-3EB7-9C4D-B8D9-307E36BD663D}"/>
              </a:ext>
            </a:extLst>
          </p:cNvPr>
          <p:cNvSpPr>
            <a:spLocks noGrp="1"/>
          </p:cNvSpPr>
          <p:nvPr>
            <p:ph type="sldNum" sz="quarter" idx="12"/>
          </p:nvPr>
        </p:nvSpPr>
        <p:spPr/>
        <p:txBody>
          <a:bodyPr/>
          <a:lstStyle/>
          <a:p>
            <a:fld id="{A2020574-600F-2C48-9440-FACC4120788B}" type="slidenum">
              <a:rPr lang="en-SI" smtClean="0"/>
              <a:t>‹#›</a:t>
            </a:fld>
            <a:endParaRPr lang="en-SI"/>
          </a:p>
        </p:txBody>
      </p:sp>
      <p:pic>
        <p:nvPicPr>
          <p:cNvPr id="10" name="Picture 9">
            <a:extLst>
              <a:ext uri="{FF2B5EF4-FFF2-40B4-BE49-F238E27FC236}">
                <a16:creationId xmlns:a16="http://schemas.microsoft.com/office/drawing/2014/main" id="{45594659-4036-F35C-B44B-32E25677FA52}"/>
              </a:ext>
            </a:extLst>
          </p:cNvPr>
          <p:cNvPicPr>
            <a:picLocks noChangeAspect="1"/>
          </p:cNvPicPr>
          <p:nvPr userDrawn="1"/>
        </p:nvPicPr>
        <p:blipFill>
          <a:blip r:embed="rId2"/>
          <a:stretch>
            <a:fillRect/>
          </a:stretch>
        </p:blipFill>
        <p:spPr>
          <a:xfrm>
            <a:off x="635873" y="6309349"/>
            <a:ext cx="789141" cy="365125"/>
          </a:xfrm>
          <a:prstGeom prst="rect">
            <a:avLst/>
          </a:prstGeom>
        </p:spPr>
      </p:pic>
    </p:spTree>
    <p:extLst>
      <p:ext uri="{BB962C8B-B14F-4D97-AF65-F5344CB8AC3E}">
        <p14:creationId xmlns:p14="http://schemas.microsoft.com/office/powerpoint/2010/main" val="2761437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bg>
      <p:bgRef idx="1001">
        <a:schemeClr val="bg2"/>
      </p:bgRef>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D4452139-A334-5A53-D86F-BA83D261DB2A}"/>
              </a:ext>
            </a:extLst>
          </p:cNvPr>
          <p:cNvSpPr>
            <a:spLocks noGrp="1"/>
          </p:cNvSpPr>
          <p:nvPr>
            <p:ph type="sldNum" sz="quarter" idx="4"/>
          </p:nvPr>
        </p:nvSpPr>
        <p:spPr>
          <a:xfrm>
            <a:off x="10279294" y="6356350"/>
            <a:ext cx="1592495" cy="365125"/>
          </a:xfrm>
          <a:prstGeom prst="rect">
            <a:avLst/>
          </a:prstGeom>
        </p:spPr>
        <p:txBody>
          <a:bodyPr vert="horz" lIns="91440" tIns="45720" rIns="91440" bIns="45720" rtlCol="0" anchor="ctr"/>
          <a:lstStyle>
            <a:lvl1pPr algn="r">
              <a:defRPr sz="800" spc="130" baseline="0">
                <a:solidFill>
                  <a:schemeClr val="tx1"/>
                </a:solidFill>
              </a:defRPr>
            </a:lvl1pPr>
          </a:lstStyle>
          <a:p>
            <a:r>
              <a:rPr lang="sl-SI"/>
              <a:t>SLIDE </a:t>
            </a:r>
            <a:fld id="{A2020574-600F-2C48-9440-FACC4120788B}" type="slidenum">
              <a:rPr lang="en-SI" smtClean="0"/>
              <a:pPr/>
              <a:t>‹#›</a:t>
            </a:fld>
            <a:endParaRPr lang="en-SI" dirty="0"/>
          </a:p>
        </p:txBody>
      </p:sp>
      <p:sp>
        <p:nvSpPr>
          <p:cNvPr id="9" name="Title 1">
            <a:extLst>
              <a:ext uri="{FF2B5EF4-FFF2-40B4-BE49-F238E27FC236}">
                <a16:creationId xmlns:a16="http://schemas.microsoft.com/office/drawing/2014/main" id="{31BB358F-01CA-E0D1-C5FB-CEBF66BA8870}"/>
              </a:ext>
            </a:extLst>
          </p:cNvPr>
          <p:cNvSpPr>
            <a:spLocks noGrp="1"/>
          </p:cNvSpPr>
          <p:nvPr>
            <p:ph type="title"/>
          </p:nvPr>
        </p:nvSpPr>
        <p:spPr>
          <a:xfrm>
            <a:off x="468351" y="365125"/>
            <a:ext cx="11403438" cy="1325563"/>
          </a:xfrm>
        </p:spPr>
        <p:txBody>
          <a:bodyPr/>
          <a:lstStyle>
            <a:lvl1pPr>
              <a:defRPr>
                <a:solidFill>
                  <a:schemeClr val="tx1"/>
                </a:solidFill>
              </a:defRPr>
            </a:lvl1pPr>
          </a:lstStyle>
          <a:p>
            <a:r>
              <a:rPr lang="en-GB" dirty="0"/>
              <a:t>Click to edit Master title style</a:t>
            </a:r>
            <a:endParaRPr lang="en-SI" dirty="0"/>
          </a:p>
        </p:txBody>
      </p:sp>
      <p:sp>
        <p:nvSpPr>
          <p:cNvPr id="10" name="Content Placeholder 2">
            <a:extLst>
              <a:ext uri="{FF2B5EF4-FFF2-40B4-BE49-F238E27FC236}">
                <a16:creationId xmlns:a16="http://schemas.microsoft.com/office/drawing/2014/main" id="{A32DA544-E2F1-E05B-A6C5-CBE24F906E6F}"/>
              </a:ext>
            </a:extLst>
          </p:cNvPr>
          <p:cNvSpPr>
            <a:spLocks noGrp="1"/>
          </p:cNvSpPr>
          <p:nvPr>
            <p:ph idx="1"/>
          </p:nvPr>
        </p:nvSpPr>
        <p:spPr>
          <a:xfrm>
            <a:off x="468351" y="1825625"/>
            <a:ext cx="11403438"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I" dirty="0"/>
          </a:p>
        </p:txBody>
      </p:sp>
      <p:pic>
        <p:nvPicPr>
          <p:cNvPr id="6" name="Grafika 5">
            <a:extLst>
              <a:ext uri="{FF2B5EF4-FFF2-40B4-BE49-F238E27FC236}">
                <a16:creationId xmlns:a16="http://schemas.microsoft.com/office/drawing/2014/main" id="{A45ECED0-6B21-538D-EBF2-16AE016F14A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9523" y="6306174"/>
            <a:ext cx="763660" cy="355190"/>
          </a:xfrm>
          <a:prstGeom prst="rect">
            <a:avLst/>
          </a:prstGeom>
        </p:spPr>
      </p:pic>
    </p:spTree>
    <p:extLst>
      <p:ext uri="{BB962C8B-B14F-4D97-AF65-F5344CB8AC3E}">
        <p14:creationId xmlns:p14="http://schemas.microsoft.com/office/powerpoint/2010/main" val="4129833969"/>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DFA5A9-D8E8-5941-8A40-4AECBEB0AC6B}"/>
              </a:ext>
            </a:extLst>
          </p:cNvPr>
          <p:cNvSpPr>
            <a:spLocks noGrp="1"/>
          </p:cNvSpPr>
          <p:nvPr>
            <p:ph type="dt" sz="half" idx="10"/>
          </p:nvPr>
        </p:nvSpPr>
        <p:spPr>
          <a:xfrm>
            <a:off x="9222442" y="6356350"/>
            <a:ext cx="1125070" cy="365125"/>
          </a:xfrm>
          <a:prstGeom prst="rect">
            <a:avLst/>
          </a:prstGeom>
        </p:spPr>
        <p:txBody>
          <a:bodyPr/>
          <a:lstStyle/>
          <a:p>
            <a:fld id="{2636D4A6-C830-1D4F-BB3F-22D7300547A0}" type="datetimeFigureOut">
              <a:rPr lang="en-SI" smtClean="0"/>
              <a:t>09/26/2025</a:t>
            </a:fld>
            <a:endParaRPr lang="en-SI"/>
          </a:p>
        </p:txBody>
      </p:sp>
      <p:sp>
        <p:nvSpPr>
          <p:cNvPr id="3" name="Footer Placeholder 2">
            <a:extLst>
              <a:ext uri="{FF2B5EF4-FFF2-40B4-BE49-F238E27FC236}">
                <a16:creationId xmlns:a16="http://schemas.microsoft.com/office/drawing/2014/main" id="{8A4F7B57-E0A4-784B-90B5-EE8A84E079FA}"/>
              </a:ext>
            </a:extLst>
          </p:cNvPr>
          <p:cNvSpPr>
            <a:spLocks noGrp="1"/>
          </p:cNvSpPr>
          <p:nvPr>
            <p:ph type="ftr" sz="quarter" idx="11"/>
          </p:nvPr>
        </p:nvSpPr>
        <p:spPr>
          <a:xfrm>
            <a:off x="5136775" y="6356350"/>
            <a:ext cx="3177989" cy="365125"/>
          </a:xfrm>
          <a:prstGeom prst="rect">
            <a:avLst/>
          </a:prstGeom>
        </p:spPr>
        <p:txBody>
          <a:bodyPr/>
          <a:lstStyle/>
          <a:p>
            <a:endParaRPr lang="en-SI"/>
          </a:p>
        </p:txBody>
      </p:sp>
      <p:sp>
        <p:nvSpPr>
          <p:cNvPr id="4" name="Slide Number Placeholder 3">
            <a:extLst>
              <a:ext uri="{FF2B5EF4-FFF2-40B4-BE49-F238E27FC236}">
                <a16:creationId xmlns:a16="http://schemas.microsoft.com/office/drawing/2014/main" id="{2FFFDD83-704D-6E4C-8623-B49995F1434B}"/>
              </a:ext>
            </a:extLst>
          </p:cNvPr>
          <p:cNvSpPr>
            <a:spLocks noGrp="1"/>
          </p:cNvSpPr>
          <p:nvPr>
            <p:ph type="sldNum" sz="quarter" idx="12"/>
          </p:nvPr>
        </p:nvSpPr>
        <p:spPr/>
        <p:txBody>
          <a:bodyPr/>
          <a:lstStyle/>
          <a:p>
            <a:fld id="{A2020574-600F-2C48-9440-FACC4120788B}" type="slidenum">
              <a:rPr lang="en-SI" smtClean="0"/>
              <a:t>‹#›</a:t>
            </a:fld>
            <a:endParaRPr lang="en-SI"/>
          </a:p>
        </p:txBody>
      </p:sp>
    </p:spTree>
    <p:extLst>
      <p:ext uri="{BB962C8B-B14F-4D97-AF65-F5344CB8AC3E}">
        <p14:creationId xmlns:p14="http://schemas.microsoft.com/office/powerpoint/2010/main" val="2741215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A1D21-EE6C-9644-8B6C-6FCF534A95B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I"/>
          </a:p>
        </p:txBody>
      </p:sp>
      <p:sp>
        <p:nvSpPr>
          <p:cNvPr id="3" name="Content Placeholder 2">
            <a:extLst>
              <a:ext uri="{FF2B5EF4-FFF2-40B4-BE49-F238E27FC236}">
                <a16:creationId xmlns:a16="http://schemas.microsoft.com/office/drawing/2014/main" id="{0964BDFF-67ED-E34F-8673-5BA995F1B7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4" name="Text Placeholder 3">
            <a:extLst>
              <a:ext uri="{FF2B5EF4-FFF2-40B4-BE49-F238E27FC236}">
                <a16:creationId xmlns:a16="http://schemas.microsoft.com/office/drawing/2014/main" id="{072FAD20-1251-DE4E-A358-F30EB915B1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6C3C858-386D-E44F-A6A3-A77567EFFD2E}"/>
              </a:ext>
            </a:extLst>
          </p:cNvPr>
          <p:cNvSpPr>
            <a:spLocks noGrp="1"/>
          </p:cNvSpPr>
          <p:nvPr>
            <p:ph type="dt" sz="half" idx="10"/>
          </p:nvPr>
        </p:nvSpPr>
        <p:spPr>
          <a:xfrm>
            <a:off x="9222442" y="6356350"/>
            <a:ext cx="1125070" cy="365125"/>
          </a:xfrm>
          <a:prstGeom prst="rect">
            <a:avLst/>
          </a:prstGeom>
        </p:spPr>
        <p:txBody>
          <a:bodyPr/>
          <a:lstStyle/>
          <a:p>
            <a:fld id="{2636D4A6-C830-1D4F-BB3F-22D7300547A0}" type="datetimeFigureOut">
              <a:rPr lang="en-SI" smtClean="0"/>
              <a:t>09/26/2025</a:t>
            </a:fld>
            <a:endParaRPr lang="en-SI"/>
          </a:p>
        </p:txBody>
      </p:sp>
      <p:sp>
        <p:nvSpPr>
          <p:cNvPr id="6" name="Footer Placeholder 5">
            <a:extLst>
              <a:ext uri="{FF2B5EF4-FFF2-40B4-BE49-F238E27FC236}">
                <a16:creationId xmlns:a16="http://schemas.microsoft.com/office/drawing/2014/main" id="{43F71890-C78E-C14D-A4EB-8EEC5718D406}"/>
              </a:ext>
            </a:extLst>
          </p:cNvPr>
          <p:cNvSpPr>
            <a:spLocks noGrp="1"/>
          </p:cNvSpPr>
          <p:nvPr>
            <p:ph type="ftr" sz="quarter" idx="11"/>
          </p:nvPr>
        </p:nvSpPr>
        <p:spPr>
          <a:xfrm>
            <a:off x="5136775" y="6356350"/>
            <a:ext cx="3177989" cy="365125"/>
          </a:xfrm>
          <a:prstGeom prst="rect">
            <a:avLst/>
          </a:prstGeom>
        </p:spPr>
        <p:txBody>
          <a:bodyPr/>
          <a:lstStyle/>
          <a:p>
            <a:endParaRPr lang="en-SI"/>
          </a:p>
        </p:txBody>
      </p:sp>
      <p:sp>
        <p:nvSpPr>
          <p:cNvPr id="7" name="Slide Number Placeholder 6">
            <a:extLst>
              <a:ext uri="{FF2B5EF4-FFF2-40B4-BE49-F238E27FC236}">
                <a16:creationId xmlns:a16="http://schemas.microsoft.com/office/drawing/2014/main" id="{AD476DE9-8E2D-C142-B6B4-49A6B515B2ED}"/>
              </a:ext>
            </a:extLst>
          </p:cNvPr>
          <p:cNvSpPr>
            <a:spLocks noGrp="1"/>
          </p:cNvSpPr>
          <p:nvPr>
            <p:ph type="sldNum" sz="quarter" idx="12"/>
          </p:nvPr>
        </p:nvSpPr>
        <p:spPr/>
        <p:txBody>
          <a:bodyPr/>
          <a:lstStyle/>
          <a:p>
            <a:fld id="{A2020574-600F-2C48-9440-FACC4120788B}" type="slidenum">
              <a:rPr lang="en-SI" smtClean="0"/>
              <a:t>‹#›</a:t>
            </a:fld>
            <a:endParaRPr lang="en-SI"/>
          </a:p>
        </p:txBody>
      </p:sp>
    </p:spTree>
    <p:extLst>
      <p:ext uri="{BB962C8B-B14F-4D97-AF65-F5344CB8AC3E}">
        <p14:creationId xmlns:p14="http://schemas.microsoft.com/office/powerpoint/2010/main" val="34956384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4E6DD-D7FC-2F4E-A1EC-A7638CD54D3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I"/>
          </a:p>
        </p:txBody>
      </p:sp>
      <p:sp>
        <p:nvSpPr>
          <p:cNvPr id="3" name="Picture Placeholder 2">
            <a:extLst>
              <a:ext uri="{FF2B5EF4-FFF2-40B4-BE49-F238E27FC236}">
                <a16:creationId xmlns:a16="http://schemas.microsoft.com/office/drawing/2014/main" id="{31F9B587-DEC7-E04E-90F8-30BC5993A1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I"/>
          </a:p>
        </p:txBody>
      </p:sp>
      <p:sp>
        <p:nvSpPr>
          <p:cNvPr id="4" name="Text Placeholder 3">
            <a:extLst>
              <a:ext uri="{FF2B5EF4-FFF2-40B4-BE49-F238E27FC236}">
                <a16:creationId xmlns:a16="http://schemas.microsoft.com/office/drawing/2014/main" id="{1C18EF13-D026-D148-843A-BAAD8236A4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ACCF7B2-8277-3148-856C-07716BCD542B}"/>
              </a:ext>
            </a:extLst>
          </p:cNvPr>
          <p:cNvSpPr>
            <a:spLocks noGrp="1"/>
          </p:cNvSpPr>
          <p:nvPr>
            <p:ph type="dt" sz="half" idx="10"/>
          </p:nvPr>
        </p:nvSpPr>
        <p:spPr>
          <a:xfrm>
            <a:off x="9222442" y="6356350"/>
            <a:ext cx="1125070" cy="365125"/>
          </a:xfrm>
          <a:prstGeom prst="rect">
            <a:avLst/>
          </a:prstGeom>
        </p:spPr>
        <p:txBody>
          <a:bodyPr/>
          <a:lstStyle/>
          <a:p>
            <a:fld id="{2636D4A6-C830-1D4F-BB3F-22D7300547A0}" type="datetimeFigureOut">
              <a:rPr lang="en-SI" smtClean="0"/>
              <a:t>09/26/2025</a:t>
            </a:fld>
            <a:endParaRPr lang="en-SI"/>
          </a:p>
        </p:txBody>
      </p:sp>
      <p:sp>
        <p:nvSpPr>
          <p:cNvPr id="6" name="Footer Placeholder 5">
            <a:extLst>
              <a:ext uri="{FF2B5EF4-FFF2-40B4-BE49-F238E27FC236}">
                <a16:creationId xmlns:a16="http://schemas.microsoft.com/office/drawing/2014/main" id="{09FD1ABE-EDF0-DC4E-AE0B-69F1439ECCDB}"/>
              </a:ext>
            </a:extLst>
          </p:cNvPr>
          <p:cNvSpPr>
            <a:spLocks noGrp="1"/>
          </p:cNvSpPr>
          <p:nvPr>
            <p:ph type="ftr" sz="quarter" idx="11"/>
          </p:nvPr>
        </p:nvSpPr>
        <p:spPr>
          <a:xfrm>
            <a:off x="5136775" y="6356350"/>
            <a:ext cx="3177989" cy="365125"/>
          </a:xfrm>
          <a:prstGeom prst="rect">
            <a:avLst/>
          </a:prstGeom>
        </p:spPr>
        <p:txBody>
          <a:bodyPr/>
          <a:lstStyle/>
          <a:p>
            <a:endParaRPr lang="en-SI"/>
          </a:p>
        </p:txBody>
      </p:sp>
      <p:sp>
        <p:nvSpPr>
          <p:cNvPr id="7" name="Slide Number Placeholder 6">
            <a:extLst>
              <a:ext uri="{FF2B5EF4-FFF2-40B4-BE49-F238E27FC236}">
                <a16:creationId xmlns:a16="http://schemas.microsoft.com/office/drawing/2014/main" id="{36134D6D-FB0B-BF48-B059-CADE20169404}"/>
              </a:ext>
            </a:extLst>
          </p:cNvPr>
          <p:cNvSpPr>
            <a:spLocks noGrp="1"/>
          </p:cNvSpPr>
          <p:nvPr>
            <p:ph type="sldNum" sz="quarter" idx="12"/>
          </p:nvPr>
        </p:nvSpPr>
        <p:spPr/>
        <p:txBody>
          <a:bodyPr/>
          <a:lstStyle/>
          <a:p>
            <a:fld id="{A2020574-600F-2C48-9440-FACC4120788B}" type="slidenum">
              <a:rPr lang="en-SI" smtClean="0"/>
              <a:t>‹#›</a:t>
            </a:fld>
            <a:endParaRPr lang="en-SI"/>
          </a:p>
        </p:txBody>
      </p:sp>
    </p:spTree>
    <p:extLst>
      <p:ext uri="{BB962C8B-B14F-4D97-AF65-F5344CB8AC3E}">
        <p14:creationId xmlns:p14="http://schemas.microsoft.com/office/powerpoint/2010/main" val="19123072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17C18-CE9A-B24E-A228-E024003233C3}"/>
              </a:ext>
            </a:extLst>
          </p:cNvPr>
          <p:cNvSpPr>
            <a:spLocks noGrp="1"/>
          </p:cNvSpPr>
          <p:nvPr>
            <p:ph type="title"/>
          </p:nvPr>
        </p:nvSpPr>
        <p:spPr/>
        <p:txBody>
          <a:bodyPr/>
          <a:lstStyle/>
          <a:p>
            <a:r>
              <a:rPr lang="en-GB"/>
              <a:t>Click to edit Master title style</a:t>
            </a:r>
            <a:endParaRPr lang="en-SI"/>
          </a:p>
        </p:txBody>
      </p:sp>
      <p:sp>
        <p:nvSpPr>
          <p:cNvPr id="3" name="Vertical Text Placeholder 2">
            <a:extLst>
              <a:ext uri="{FF2B5EF4-FFF2-40B4-BE49-F238E27FC236}">
                <a16:creationId xmlns:a16="http://schemas.microsoft.com/office/drawing/2014/main" id="{AD610DF3-1F7E-5A41-9D95-2B8732DA861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4" name="Date Placeholder 3">
            <a:extLst>
              <a:ext uri="{FF2B5EF4-FFF2-40B4-BE49-F238E27FC236}">
                <a16:creationId xmlns:a16="http://schemas.microsoft.com/office/drawing/2014/main" id="{A670BF23-5D38-AD4F-B44B-3B76A6ECFC31}"/>
              </a:ext>
            </a:extLst>
          </p:cNvPr>
          <p:cNvSpPr>
            <a:spLocks noGrp="1"/>
          </p:cNvSpPr>
          <p:nvPr>
            <p:ph type="dt" sz="half" idx="10"/>
          </p:nvPr>
        </p:nvSpPr>
        <p:spPr>
          <a:xfrm>
            <a:off x="9222442" y="6356350"/>
            <a:ext cx="1125070" cy="365125"/>
          </a:xfrm>
          <a:prstGeom prst="rect">
            <a:avLst/>
          </a:prstGeom>
        </p:spPr>
        <p:txBody>
          <a:bodyPr/>
          <a:lstStyle/>
          <a:p>
            <a:fld id="{2636D4A6-C830-1D4F-BB3F-22D7300547A0}" type="datetimeFigureOut">
              <a:rPr lang="en-SI" smtClean="0"/>
              <a:t>09/26/2025</a:t>
            </a:fld>
            <a:endParaRPr lang="en-SI"/>
          </a:p>
        </p:txBody>
      </p:sp>
      <p:sp>
        <p:nvSpPr>
          <p:cNvPr id="5" name="Footer Placeholder 4">
            <a:extLst>
              <a:ext uri="{FF2B5EF4-FFF2-40B4-BE49-F238E27FC236}">
                <a16:creationId xmlns:a16="http://schemas.microsoft.com/office/drawing/2014/main" id="{74CD5055-1618-F84E-985F-3BD0909FF22D}"/>
              </a:ext>
            </a:extLst>
          </p:cNvPr>
          <p:cNvSpPr>
            <a:spLocks noGrp="1"/>
          </p:cNvSpPr>
          <p:nvPr>
            <p:ph type="ftr" sz="quarter" idx="11"/>
          </p:nvPr>
        </p:nvSpPr>
        <p:spPr>
          <a:xfrm>
            <a:off x="5136775" y="6356350"/>
            <a:ext cx="3177989" cy="365125"/>
          </a:xfrm>
          <a:prstGeom prst="rect">
            <a:avLst/>
          </a:prstGeom>
        </p:spPr>
        <p:txBody>
          <a:bodyPr/>
          <a:lstStyle/>
          <a:p>
            <a:endParaRPr lang="en-SI"/>
          </a:p>
        </p:txBody>
      </p:sp>
      <p:sp>
        <p:nvSpPr>
          <p:cNvPr id="6" name="Slide Number Placeholder 5">
            <a:extLst>
              <a:ext uri="{FF2B5EF4-FFF2-40B4-BE49-F238E27FC236}">
                <a16:creationId xmlns:a16="http://schemas.microsoft.com/office/drawing/2014/main" id="{D28B270E-A340-4244-9F6E-F9CC985B138D}"/>
              </a:ext>
            </a:extLst>
          </p:cNvPr>
          <p:cNvSpPr>
            <a:spLocks noGrp="1"/>
          </p:cNvSpPr>
          <p:nvPr>
            <p:ph type="sldNum" sz="quarter" idx="12"/>
          </p:nvPr>
        </p:nvSpPr>
        <p:spPr/>
        <p:txBody>
          <a:bodyPr/>
          <a:lstStyle/>
          <a:p>
            <a:fld id="{A2020574-600F-2C48-9440-FACC4120788B}" type="slidenum">
              <a:rPr lang="en-SI" smtClean="0"/>
              <a:t>‹#›</a:t>
            </a:fld>
            <a:endParaRPr lang="en-SI"/>
          </a:p>
        </p:txBody>
      </p:sp>
    </p:spTree>
    <p:extLst>
      <p:ext uri="{BB962C8B-B14F-4D97-AF65-F5344CB8AC3E}">
        <p14:creationId xmlns:p14="http://schemas.microsoft.com/office/powerpoint/2010/main" val="3997089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2F6608-AB87-6443-A02C-F1894181436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SI"/>
          </a:p>
        </p:txBody>
      </p:sp>
      <p:sp>
        <p:nvSpPr>
          <p:cNvPr id="3" name="Vertical Text Placeholder 2">
            <a:extLst>
              <a:ext uri="{FF2B5EF4-FFF2-40B4-BE49-F238E27FC236}">
                <a16:creationId xmlns:a16="http://schemas.microsoft.com/office/drawing/2014/main" id="{6347C598-86A8-764F-B9D1-4A34E32B7D6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4" name="Date Placeholder 3">
            <a:extLst>
              <a:ext uri="{FF2B5EF4-FFF2-40B4-BE49-F238E27FC236}">
                <a16:creationId xmlns:a16="http://schemas.microsoft.com/office/drawing/2014/main" id="{DE63CBA1-2E48-C441-B526-09467385EDA8}"/>
              </a:ext>
            </a:extLst>
          </p:cNvPr>
          <p:cNvSpPr>
            <a:spLocks noGrp="1"/>
          </p:cNvSpPr>
          <p:nvPr>
            <p:ph type="dt" sz="half" idx="10"/>
          </p:nvPr>
        </p:nvSpPr>
        <p:spPr>
          <a:xfrm>
            <a:off x="9222442" y="6356350"/>
            <a:ext cx="1125070" cy="365125"/>
          </a:xfrm>
          <a:prstGeom prst="rect">
            <a:avLst/>
          </a:prstGeom>
        </p:spPr>
        <p:txBody>
          <a:bodyPr/>
          <a:lstStyle/>
          <a:p>
            <a:fld id="{2636D4A6-C830-1D4F-BB3F-22D7300547A0}" type="datetimeFigureOut">
              <a:rPr lang="en-SI" smtClean="0"/>
              <a:t>09/26/2025</a:t>
            </a:fld>
            <a:endParaRPr lang="en-SI"/>
          </a:p>
        </p:txBody>
      </p:sp>
      <p:sp>
        <p:nvSpPr>
          <p:cNvPr id="5" name="Footer Placeholder 4">
            <a:extLst>
              <a:ext uri="{FF2B5EF4-FFF2-40B4-BE49-F238E27FC236}">
                <a16:creationId xmlns:a16="http://schemas.microsoft.com/office/drawing/2014/main" id="{4A95433E-4099-E842-87C6-CB86066D9170}"/>
              </a:ext>
            </a:extLst>
          </p:cNvPr>
          <p:cNvSpPr>
            <a:spLocks noGrp="1"/>
          </p:cNvSpPr>
          <p:nvPr>
            <p:ph type="ftr" sz="quarter" idx="11"/>
          </p:nvPr>
        </p:nvSpPr>
        <p:spPr>
          <a:xfrm>
            <a:off x="5136775" y="6356350"/>
            <a:ext cx="3177989" cy="365125"/>
          </a:xfrm>
          <a:prstGeom prst="rect">
            <a:avLst/>
          </a:prstGeom>
        </p:spPr>
        <p:txBody>
          <a:bodyPr/>
          <a:lstStyle/>
          <a:p>
            <a:endParaRPr lang="en-SI"/>
          </a:p>
        </p:txBody>
      </p:sp>
      <p:sp>
        <p:nvSpPr>
          <p:cNvPr id="6" name="Slide Number Placeholder 5">
            <a:extLst>
              <a:ext uri="{FF2B5EF4-FFF2-40B4-BE49-F238E27FC236}">
                <a16:creationId xmlns:a16="http://schemas.microsoft.com/office/drawing/2014/main" id="{B23DDCA1-8A02-9B46-B84D-C0F6A024BFE6}"/>
              </a:ext>
            </a:extLst>
          </p:cNvPr>
          <p:cNvSpPr>
            <a:spLocks noGrp="1"/>
          </p:cNvSpPr>
          <p:nvPr>
            <p:ph type="sldNum" sz="quarter" idx="12"/>
          </p:nvPr>
        </p:nvSpPr>
        <p:spPr/>
        <p:txBody>
          <a:bodyPr/>
          <a:lstStyle/>
          <a:p>
            <a:fld id="{A2020574-600F-2C48-9440-FACC4120788B}" type="slidenum">
              <a:rPr lang="en-SI" smtClean="0"/>
              <a:t>‹#›</a:t>
            </a:fld>
            <a:endParaRPr lang="en-SI"/>
          </a:p>
        </p:txBody>
      </p:sp>
    </p:spTree>
    <p:extLst>
      <p:ext uri="{BB962C8B-B14F-4D97-AF65-F5344CB8AC3E}">
        <p14:creationId xmlns:p14="http://schemas.microsoft.com/office/powerpoint/2010/main" val="4183897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44D8-E893-1D58-6B76-D041D597B33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SI"/>
          </a:p>
        </p:txBody>
      </p:sp>
      <p:sp>
        <p:nvSpPr>
          <p:cNvPr id="3" name="Subtitle 2">
            <a:extLst>
              <a:ext uri="{FF2B5EF4-FFF2-40B4-BE49-F238E27FC236}">
                <a16:creationId xmlns:a16="http://schemas.microsoft.com/office/drawing/2014/main" id="{6527BA6F-28D8-2561-2F54-2A3D322DEE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SI"/>
          </a:p>
        </p:txBody>
      </p:sp>
      <p:sp>
        <p:nvSpPr>
          <p:cNvPr id="4" name="Date Placeholder 3">
            <a:extLst>
              <a:ext uri="{FF2B5EF4-FFF2-40B4-BE49-F238E27FC236}">
                <a16:creationId xmlns:a16="http://schemas.microsoft.com/office/drawing/2014/main" id="{A174091B-B7DB-FB4A-625C-CB40B0635A13}"/>
              </a:ext>
            </a:extLst>
          </p:cNvPr>
          <p:cNvSpPr>
            <a:spLocks noGrp="1"/>
          </p:cNvSpPr>
          <p:nvPr>
            <p:ph type="dt" sz="half" idx="10"/>
          </p:nvPr>
        </p:nvSpPr>
        <p:spPr/>
        <p:txBody>
          <a:bodyPr/>
          <a:lstStyle/>
          <a:p>
            <a:fld id="{6835B349-914A-644A-89D5-7CE5DAA436DE}" type="datetimeFigureOut">
              <a:rPr lang="en-SI" smtClean="0"/>
              <a:t>09/26/2025</a:t>
            </a:fld>
            <a:endParaRPr lang="en-SI"/>
          </a:p>
        </p:txBody>
      </p:sp>
      <p:sp>
        <p:nvSpPr>
          <p:cNvPr id="5" name="Footer Placeholder 4">
            <a:extLst>
              <a:ext uri="{FF2B5EF4-FFF2-40B4-BE49-F238E27FC236}">
                <a16:creationId xmlns:a16="http://schemas.microsoft.com/office/drawing/2014/main" id="{B5A01A8B-B70B-4A5B-EF66-DC154AA8BD13}"/>
              </a:ext>
            </a:extLst>
          </p:cNvPr>
          <p:cNvSpPr>
            <a:spLocks noGrp="1"/>
          </p:cNvSpPr>
          <p:nvPr>
            <p:ph type="ftr" sz="quarter" idx="11"/>
          </p:nvPr>
        </p:nvSpPr>
        <p:spPr/>
        <p:txBody>
          <a:bodyPr/>
          <a:lstStyle/>
          <a:p>
            <a:endParaRPr lang="en-SI"/>
          </a:p>
        </p:txBody>
      </p:sp>
      <p:sp>
        <p:nvSpPr>
          <p:cNvPr id="6" name="Slide Number Placeholder 5">
            <a:extLst>
              <a:ext uri="{FF2B5EF4-FFF2-40B4-BE49-F238E27FC236}">
                <a16:creationId xmlns:a16="http://schemas.microsoft.com/office/drawing/2014/main" id="{F729FB6F-2A6A-D505-AEEF-101CD152950B}"/>
              </a:ext>
            </a:extLst>
          </p:cNvPr>
          <p:cNvSpPr>
            <a:spLocks noGrp="1"/>
          </p:cNvSpPr>
          <p:nvPr>
            <p:ph type="sldNum" sz="quarter" idx="12"/>
          </p:nvPr>
        </p:nvSpPr>
        <p:spPr/>
        <p:txBody>
          <a:bodyPr/>
          <a:lstStyle/>
          <a:p>
            <a:fld id="{49332FFF-ED4F-714D-A9DD-01145BA8CEE8}" type="slidenum">
              <a:rPr lang="en-SI" smtClean="0"/>
              <a:t>‹#›</a:t>
            </a:fld>
            <a:endParaRPr lang="en-SI"/>
          </a:p>
        </p:txBody>
      </p:sp>
    </p:spTree>
    <p:extLst>
      <p:ext uri="{BB962C8B-B14F-4D97-AF65-F5344CB8AC3E}">
        <p14:creationId xmlns:p14="http://schemas.microsoft.com/office/powerpoint/2010/main" val="29486903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F477B-21E1-F29A-7B60-37C3E3165BEE}"/>
              </a:ext>
            </a:extLst>
          </p:cNvPr>
          <p:cNvSpPr>
            <a:spLocks noGrp="1"/>
          </p:cNvSpPr>
          <p:nvPr>
            <p:ph type="title"/>
          </p:nvPr>
        </p:nvSpPr>
        <p:spPr/>
        <p:txBody>
          <a:bodyPr/>
          <a:lstStyle/>
          <a:p>
            <a:r>
              <a:rPr lang="en-GB"/>
              <a:t>Click to edit Master title style</a:t>
            </a:r>
            <a:endParaRPr lang="en-SI"/>
          </a:p>
        </p:txBody>
      </p:sp>
      <p:sp>
        <p:nvSpPr>
          <p:cNvPr id="3" name="Content Placeholder 2">
            <a:extLst>
              <a:ext uri="{FF2B5EF4-FFF2-40B4-BE49-F238E27FC236}">
                <a16:creationId xmlns:a16="http://schemas.microsoft.com/office/drawing/2014/main" id="{71AAA256-03B0-2D67-EC9D-CD028A614BB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4" name="Date Placeholder 3">
            <a:extLst>
              <a:ext uri="{FF2B5EF4-FFF2-40B4-BE49-F238E27FC236}">
                <a16:creationId xmlns:a16="http://schemas.microsoft.com/office/drawing/2014/main" id="{A98E065A-DEA9-3EFC-20E3-8EAED5517691}"/>
              </a:ext>
            </a:extLst>
          </p:cNvPr>
          <p:cNvSpPr>
            <a:spLocks noGrp="1"/>
          </p:cNvSpPr>
          <p:nvPr>
            <p:ph type="dt" sz="half" idx="10"/>
          </p:nvPr>
        </p:nvSpPr>
        <p:spPr/>
        <p:txBody>
          <a:bodyPr/>
          <a:lstStyle/>
          <a:p>
            <a:fld id="{6835B349-914A-644A-89D5-7CE5DAA436DE}" type="datetimeFigureOut">
              <a:rPr lang="en-SI" smtClean="0"/>
              <a:t>09/26/2025</a:t>
            </a:fld>
            <a:endParaRPr lang="en-SI"/>
          </a:p>
        </p:txBody>
      </p:sp>
      <p:sp>
        <p:nvSpPr>
          <p:cNvPr id="5" name="Footer Placeholder 4">
            <a:extLst>
              <a:ext uri="{FF2B5EF4-FFF2-40B4-BE49-F238E27FC236}">
                <a16:creationId xmlns:a16="http://schemas.microsoft.com/office/drawing/2014/main" id="{109F5ECA-2CF4-F37E-780A-100AB4E3142D}"/>
              </a:ext>
            </a:extLst>
          </p:cNvPr>
          <p:cNvSpPr>
            <a:spLocks noGrp="1"/>
          </p:cNvSpPr>
          <p:nvPr>
            <p:ph type="ftr" sz="quarter" idx="11"/>
          </p:nvPr>
        </p:nvSpPr>
        <p:spPr/>
        <p:txBody>
          <a:bodyPr/>
          <a:lstStyle/>
          <a:p>
            <a:endParaRPr lang="en-SI"/>
          </a:p>
        </p:txBody>
      </p:sp>
      <p:sp>
        <p:nvSpPr>
          <p:cNvPr id="6" name="Slide Number Placeholder 5">
            <a:extLst>
              <a:ext uri="{FF2B5EF4-FFF2-40B4-BE49-F238E27FC236}">
                <a16:creationId xmlns:a16="http://schemas.microsoft.com/office/drawing/2014/main" id="{3AC60977-B55B-F3F1-51DC-0A7107F208B8}"/>
              </a:ext>
            </a:extLst>
          </p:cNvPr>
          <p:cNvSpPr>
            <a:spLocks noGrp="1"/>
          </p:cNvSpPr>
          <p:nvPr>
            <p:ph type="sldNum" sz="quarter" idx="12"/>
          </p:nvPr>
        </p:nvSpPr>
        <p:spPr/>
        <p:txBody>
          <a:bodyPr/>
          <a:lstStyle/>
          <a:p>
            <a:fld id="{49332FFF-ED4F-714D-A9DD-01145BA8CEE8}" type="slidenum">
              <a:rPr lang="en-SI" smtClean="0"/>
              <a:t>‹#›</a:t>
            </a:fld>
            <a:endParaRPr lang="en-SI"/>
          </a:p>
        </p:txBody>
      </p:sp>
    </p:spTree>
    <p:extLst>
      <p:ext uri="{BB962C8B-B14F-4D97-AF65-F5344CB8AC3E}">
        <p14:creationId xmlns:p14="http://schemas.microsoft.com/office/powerpoint/2010/main" val="23780935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D5F1D-93B5-17EC-4A9D-B330EC4DBF9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SI"/>
          </a:p>
        </p:txBody>
      </p:sp>
      <p:sp>
        <p:nvSpPr>
          <p:cNvPr id="3" name="Text Placeholder 2">
            <a:extLst>
              <a:ext uri="{FF2B5EF4-FFF2-40B4-BE49-F238E27FC236}">
                <a16:creationId xmlns:a16="http://schemas.microsoft.com/office/drawing/2014/main" id="{3F99710F-CB78-DBAF-2737-A0229390ACE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1834B0C-5927-EE9F-CAF7-7B7D39A32CBC}"/>
              </a:ext>
            </a:extLst>
          </p:cNvPr>
          <p:cNvSpPr>
            <a:spLocks noGrp="1"/>
          </p:cNvSpPr>
          <p:nvPr>
            <p:ph type="dt" sz="half" idx="10"/>
          </p:nvPr>
        </p:nvSpPr>
        <p:spPr/>
        <p:txBody>
          <a:bodyPr/>
          <a:lstStyle/>
          <a:p>
            <a:fld id="{6835B349-914A-644A-89D5-7CE5DAA436DE}" type="datetimeFigureOut">
              <a:rPr lang="en-SI" smtClean="0"/>
              <a:t>09/26/2025</a:t>
            </a:fld>
            <a:endParaRPr lang="en-SI"/>
          </a:p>
        </p:txBody>
      </p:sp>
      <p:sp>
        <p:nvSpPr>
          <p:cNvPr id="5" name="Footer Placeholder 4">
            <a:extLst>
              <a:ext uri="{FF2B5EF4-FFF2-40B4-BE49-F238E27FC236}">
                <a16:creationId xmlns:a16="http://schemas.microsoft.com/office/drawing/2014/main" id="{4652388E-551B-52C5-C986-43BB602D76AB}"/>
              </a:ext>
            </a:extLst>
          </p:cNvPr>
          <p:cNvSpPr>
            <a:spLocks noGrp="1"/>
          </p:cNvSpPr>
          <p:nvPr>
            <p:ph type="ftr" sz="quarter" idx="11"/>
          </p:nvPr>
        </p:nvSpPr>
        <p:spPr/>
        <p:txBody>
          <a:bodyPr/>
          <a:lstStyle/>
          <a:p>
            <a:endParaRPr lang="en-SI"/>
          </a:p>
        </p:txBody>
      </p:sp>
      <p:sp>
        <p:nvSpPr>
          <p:cNvPr id="6" name="Slide Number Placeholder 5">
            <a:extLst>
              <a:ext uri="{FF2B5EF4-FFF2-40B4-BE49-F238E27FC236}">
                <a16:creationId xmlns:a16="http://schemas.microsoft.com/office/drawing/2014/main" id="{750D8968-DB1D-D216-D3F6-5327C736E65A}"/>
              </a:ext>
            </a:extLst>
          </p:cNvPr>
          <p:cNvSpPr>
            <a:spLocks noGrp="1"/>
          </p:cNvSpPr>
          <p:nvPr>
            <p:ph type="sldNum" sz="quarter" idx="12"/>
          </p:nvPr>
        </p:nvSpPr>
        <p:spPr/>
        <p:txBody>
          <a:bodyPr/>
          <a:lstStyle/>
          <a:p>
            <a:fld id="{49332FFF-ED4F-714D-A9DD-01145BA8CEE8}" type="slidenum">
              <a:rPr lang="en-SI" smtClean="0"/>
              <a:t>‹#›</a:t>
            </a:fld>
            <a:endParaRPr lang="en-SI"/>
          </a:p>
        </p:txBody>
      </p:sp>
    </p:spTree>
    <p:extLst>
      <p:ext uri="{BB962C8B-B14F-4D97-AF65-F5344CB8AC3E}">
        <p14:creationId xmlns:p14="http://schemas.microsoft.com/office/powerpoint/2010/main" val="35622537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30613-E9F6-7FAF-958E-7E2659FBB60F}"/>
              </a:ext>
            </a:extLst>
          </p:cNvPr>
          <p:cNvSpPr>
            <a:spLocks noGrp="1"/>
          </p:cNvSpPr>
          <p:nvPr>
            <p:ph type="title"/>
          </p:nvPr>
        </p:nvSpPr>
        <p:spPr/>
        <p:txBody>
          <a:bodyPr/>
          <a:lstStyle/>
          <a:p>
            <a:r>
              <a:rPr lang="en-GB"/>
              <a:t>Click to edit Master title style</a:t>
            </a:r>
            <a:endParaRPr lang="en-SI"/>
          </a:p>
        </p:txBody>
      </p:sp>
      <p:sp>
        <p:nvSpPr>
          <p:cNvPr id="3" name="Content Placeholder 2">
            <a:extLst>
              <a:ext uri="{FF2B5EF4-FFF2-40B4-BE49-F238E27FC236}">
                <a16:creationId xmlns:a16="http://schemas.microsoft.com/office/drawing/2014/main" id="{77AE68AB-33A9-8379-47D3-5E114C0BE9F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4" name="Content Placeholder 3">
            <a:extLst>
              <a:ext uri="{FF2B5EF4-FFF2-40B4-BE49-F238E27FC236}">
                <a16:creationId xmlns:a16="http://schemas.microsoft.com/office/drawing/2014/main" id="{1838AD1E-F8E3-167F-5F0B-B4202DA4D21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5" name="Date Placeholder 4">
            <a:extLst>
              <a:ext uri="{FF2B5EF4-FFF2-40B4-BE49-F238E27FC236}">
                <a16:creationId xmlns:a16="http://schemas.microsoft.com/office/drawing/2014/main" id="{9E6D1AC3-0FEA-1829-0719-8E1AD5ABD061}"/>
              </a:ext>
            </a:extLst>
          </p:cNvPr>
          <p:cNvSpPr>
            <a:spLocks noGrp="1"/>
          </p:cNvSpPr>
          <p:nvPr>
            <p:ph type="dt" sz="half" idx="10"/>
          </p:nvPr>
        </p:nvSpPr>
        <p:spPr/>
        <p:txBody>
          <a:bodyPr/>
          <a:lstStyle/>
          <a:p>
            <a:fld id="{6835B349-914A-644A-89D5-7CE5DAA436DE}" type="datetimeFigureOut">
              <a:rPr lang="en-SI" smtClean="0"/>
              <a:t>09/26/2025</a:t>
            </a:fld>
            <a:endParaRPr lang="en-SI"/>
          </a:p>
        </p:txBody>
      </p:sp>
      <p:sp>
        <p:nvSpPr>
          <p:cNvPr id="6" name="Footer Placeholder 5">
            <a:extLst>
              <a:ext uri="{FF2B5EF4-FFF2-40B4-BE49-F238E27FC236}">
                <a16:creationId xmlns:a16="http://schemas.microsoft.com/office/drawing/2014/main" id="{8D63EC30-5A60-2E14-8E62-2D5CD7F99E5E}"/>
              </a:ext>
            </a:extLst>
          </p:cNvPr>
          <p:cNvSpPr>
            <a:spLocks noGrp="1"/>
          </p:cNvSpPr>
          <p:nvPr>
            <p:ph type="ftr" sz="quarter" idx="11"/>
          </p:nvPr>
        </p:nvSpPr>
        <p:spPr/>
        <p:txBody>
          <a:bodyPr/>
          <a:lstStyle/>
          <a:p>
            <a:endParaRPr lang="en-SI"/>
          </a:p>
        </p:txBody>
      </p:sp>
      <p:sp>
        <p:nvSpPr>
          <p:cNvPr id="7" name="Slide Number Placeholder 6">
            <a:extLst>
              <a:ext uri="{FF2B5EF4-FFF2-40B4-BE49-F238E27FC236}">
                <a16:creationId xmlns:a16="http://schemas.microsoft.com/office/drawing/2014/main" id="{B218BDC5-508D-11A3-237A-8DE71E15BCC4}"/>
              </a:ext>
            </a:extLst>
          </p:cNvPr>
          <p:cNvSpPr>
            <a:spLocks noGrp="1"/>
          </p:cNvSpPr>
          <p:nvPr>
            <p:ph type="sldNum" sz="quarter" idx="12"/>
          </p:nvPr>
        </p:nvSpPr>
        <p:spPr/>
        <p:txBody>
          <a:bodyPr/>
          <a:lstStyle/>
          <a:p>
            <a:fld id="{49332FFF-ED4F-714D-A9DD-01145BA8CEE8}" type="slidenum">
              <a:rPr lang="en-SI" smtClean="0"/>
              <a:t>‹#›</a:t>
            </a:fld>
            <a:endParaRPr lang="en-SI"/>
          </a:p>
        </p:txBody>
      </p:sp>
    </p:spTree>
    <p:extLst>
      <p:ext uri="{BB962C8B-B14F-4D97-AF65-F5344CB8AC3E}">
        <p14:creationId xmlns:p14="http://schemas.microsoft.com/office/powerpoint/2010/main" val="10340439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60667-E565-3BAE-24A8-55012F5A9220}"/>
              </a:ext>
            </a:extLst>
          </p:cNvPr>
          <p:cNvSpPr>
            <a:spLocks noGrp="1"/>
          </p:cNvSpPr>
          <p:nvPr>
            <p:ph type="title"/>
          </p:nvPr>
        </p:nvSpPr>
        <p:spPr>
          <a:xfrm>
            <a:off x="839788" y="365125"/>
            <a:ext cx="10515600" cy="1325563"/>
          </a:xfrm>
        </p:spPr>
        <p:txBody>
          <a:bodyPr/>
          <a:lstStyle/>
          <a:p>
            <a:r>
              <a:rPr lang="en-GB"/>
              <a:t>Click to edit Master title style</a:t>
            </a:r>
            <a:endParaRPr lang="en-SI"/>
          </a:p>
        </p:txBody>
      </p:sp>
      <p:sp>
        <p:nvSpPr>
          <p:cNvPr id="3" name="Text Placeholder 2">
            <a:extLst>
              <a:ext uri="{FF2B5EF4-FFF2-40B4-BE49-F238E27FC236}">
                <a16:creationId xmlns:a16="http://schemas.microsoft.com/office/drawing/2014/main" id="{76EAD9D2-68EE-879E-131A-C0639E1BC2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FC863E7-FACD-CF9A-FD72-6F353D8DB5F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5" name="Text Placeholder 4">
            <a:extLst>
              <a:ext uri="{FF2B5EF4-FFF2-40B4-BE49-F238E27FC236}">
                <a16:creationId xmlns:a16="http://schemas.microsoft.com/office/drawing/2014/main" id="{A50E259D-7711-A6F4-5BFC-359442D10B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17D6B30-71D9-9D3E-E66D-17B23350087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7" name="Date Placeholder 6">
            <a:extLst>
              <a:ext uri="{FF2B5EF4-FFF2-40B4-BE49-F238E27FC236}">
                <a16:creationId xmlns:a16="http://schemas.microsoft.com/office/drawing/2014/main" id="{F50B67A7-E996-EA89-F58F-B58C0704F08F}"/>
              </a:ext>
            </a:extLst>
          </p:cNvPr>
          <p:cNvSpPr>
            <a:spLocks noGrp="1"/>
          </p:cNvSpPr>
          <p:nvPr>
            <p:ph type="dt" sz="half" idx="10"/>
          </p:nvPr>
        </p:nvSpPr>
        <p:spPr/>
        <p:txBody>
          <a:bodyPr/>
          <a:lstStyle/>
          <a:p>
            <a:fld id="{6835B349-914A-644A-89D5-7CE5DAA436DE}" type="datetimeFigureOut">
              <a:rPr lang="en-SI" smtClean="0"/>
              <a:t>09/26/2025</a:t>
            </a:fld>
            <a:endParaRPr lang="en-SI"/>
          </a:p>
        </p:txBody>
      </p:sp>
      <p:sp>
        <p:nvSpPr>
          <p:cNvPr id="8" name="Footer Placeholder 7">
            <a:extLst>
              <a:ext uri="{FF2B5EF4-FFF2-40B4-BE49-F238E27FC236}">
                <a16:creationId xmlns:a16="http://schemas.microsoft.com/office/drawing/2014/main" id="{EDD07EF3-3BE0-DAD3-E715-0520F7EABF71}"/>
              </a:ext>
            </a:extLst>
          </p:cNvPr>
          <p:cNvSpPr>
            <a:spLocks noGrp="1"/>
          </p:cNvSpPr>
          <p:nvPr>
            <p:ph type="ftr" sz="quarter" idx="11"/>
          </p:nvPr>
        </p:nvSpPr>
        <p:spPr/>
        <p:txBody>
          <a:bodyPr/>
          <a:lstStyle/>
          <a:p>
            <a:endParaRPr lang="en-SI"/>
          </a:p>
        </p:txBody>
      </p:sp>
      <p:sp>
        <p:nvSpPr>
          <p:cNvPr id="9" name="Slide Number Placeholder 8">
            <a:extLst>
              <a:ext uri="{FF2B5EF4-FFF2-40B4-BE49-F238E27FC236}">
                <a16:creationId xmlns:a16="http://schemas.microsoft.com/office/drawing/2014/main" id="{FFB27091-61A5-764C-C00C-6861E688A0BD}"/>
              </a:ext>
            </a:extLst>
          </p:cNvPr>
          <p:cNvSpPr>
            <a:spLocks noGrp="1"/>
          </p:cNvSpPr>
          <p:nvPr>
            <p:ph type="sldNum" sz="quarter" idx="12"/>
          </p:nvPr>
        </p:nvSpPr>
        <p:spPr/>
        <p:txBody>
          <a:bodyPr/>
          <a:lstStyle/>
          <a:p>
            <a:fld id="{49332FFF-ED4F-714D-A9DD-01145BA8CEE8}" type="slidenum">
              <a:rPr lang="en-SI" smtClean="0"/>
              <a:t>‹#›</a:t>
            </a:fld>
            <a:endParaRPr lang="en-SI"/>
          </a:p>
        </p:txBody>
      </p:sp>
    </p:spTree>
    <p:extLst>
      <p:ext uri="{BB962C8B-B14F-4D97-AF65-F5344CB8AC3E}">
        <p14:creationId xmlns:p14="http://schemas.microsoft.com/office/powerpoint/2010/main" val="1095302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B0B55-38C4-B544-AC6C-3FC70EDAD1BF}"/>
              </a:ext>
            </a:extLst>
          </p:cNvPr>
          <p:cNvSpPr>
            <a:spLocks noGrp="1"/>
          </p:cNvSpPr>
          <p:nvPr>
            <p:ph type="title"/>
          </p:nvPr>
        </p:nvSpPr>
        <p:spPr/>
        <p:txBody>
          <a:bodyPr/>
          <a:lstStyle/>
          <a:p>
            <a:r>
              <a:rPr lang="en-GB"/>
              <a:t>Click to edit Master title style</a:t>
            </a:r>
            <a:endParaRPr lang="en-SI"/>
          </a:p>
        </p:txBody>
      </p:sp>
      <p:sp>
        <p:nvSpPr>
          <p:cNvPr id="3" name="Content Placeholder 2">
            <a:extLst>
              <a:ext uri="{FF2B5EF4-FFF2-40B4-BE49-F238E27FC236}">
                <a16:creationId xmlns:a16="http://schemas.microsoft.com/office/drawing/2014/main" id="{71C121E4-B0D2-D949-B2FA-94831B20405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4" name="Content Placeholder 3">
            <a:extLst>
              <a:ext uri="{FF2B5EF4-FFF2-40B4-BE49-F238E27FC236}">
                <a16:creationId xmlns:a16="http://schemas.microsoft.com/office/drawing/2014/main" id="{15BC9D19-1BC1-714E-94B3-06BD009C557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5" name="Date Placeholder 4">
            <a:extLst>
              <a:ext uri="{FF2B5EF4-FFF2-40B4-BE49-F238E27FC236}">
                <a16:creationId xmlns:a16="http://schemas.microsoft.com/office/drawing/2014/main" id="{0AF2C110-143A-D944-AFCF-94A02019F85E}"/>
              </a:ext>
            </a:extLst>
          </p:cNvPr>
          <p:cNvSpPr>
            <a:spLocks noGrp="1"/>
          </p:cNvSpPr>
          <p:nvPr>
            <p:ph type="dt" sz="half" idx="10"/>
          </p:nvPr>
        </p:nvSpPr>
        <p:spPr>
          <a:xfrm>
            <a:off x="9222442" y="6356350"/>
            <a:ext cx="1125070" cy="365125"/>
          </a:xfrm>
          <a:prstGeom prst="rect">
            <a:avLst/>
          </a:prstGeom>
        </p:spPr>
        <p:txBody>
          <a:bodyPr/>
          <a:lstStyle/>
          <a:p>
            <a:fld id="{2636D4A6-C830-1D4F-BB3F-22D7300547A0}" type="datetimeFigureOut">
              <a:rPr lang="en-SI" smtClean="0"/>
              <a:t>09/26/2025</a:t>
            </a:fld>
            <a:endParaRPr lang="en-SI"/>
          </a:p>
        </p:txBody>
      </p:sp>
      <p:sp>
        <p:nvSpPr>
          <p:cNvPr id="6" name="Footer Placeholder 5">
            <a:extLst>
              <a:ext uri="{FF2B5EF4-FFF2-40B4-BE49-F238E27FC236}">
                <a16:creationId xmlns:a16="http://schemas.microsoft.com/office/drawing/2014/main" id="{B006A0DB-8AD3-AC48-80B8-627A47C21B24}"/>
              </a:ext>
            </a:extLst>
          </p:cNvPr>
          <p:cNvSpPr>
            <a:spLocks noGrp="1"/>
          </p:cNvSpPr>
          <p:nvPr>
            <p:ph type="ftr" sz="quarter" idx="11"/>
          </p:nvPr>
        </p:nvSpPr>
        <p:spPr>
          <a:xfrm>
            <a:off x="5136775" y="6356350"/>
            <a:ext cx="3177989" cy="365125"/>
          </a:xfrm>
          <a:prstGeom prst="rect">
            <a:avLst/>
          </a:prstGeom>
        </p:spPr>
        <p:txBody>
          <a:bodyPr/>
          <a:lstStyle/>
          <a:p>
            <a:endParaRPr lang="en-SI"/>
          </a:p>
        </p:txBody>
      </p:sp>
      <p:sp>
        <p:nvSpPr>
          <p:cNvPr id="7" name="Slide Number Placeholder 6">
            <a:extLst>
              <a:ext uri="{FF2B5EF4-FFF2-40B4-BE49-F238E27FC236}">
                <a16:creationId xmlns:a16="http://schemas.microsoft.com/office/drawing/2014/main" id="{C9770BC7-6296-D34A-A7F2-735FC8313864}"/>
              </a:ext>
            </a:extLst>
          </p:cNvPr>
          <p:cNvSpPr>
            <a:spLocks noGrp="1"/>
          </p:cNvSpPr>
          <p:nvPr>
            <p:ph type="sldNum" sz="quarter" idx="12"/>
          </p:nvPr>
        </p:nvSpPr>
        <p:spPr/>
        <p:txBody>
          <a:bodyPr/>
          <a:lstStyle/>
          <a:p>
            <a:fld id="{A2020574-600F-2C48-9440-FACC4120788B}" type="slidenum">
              <a:rPr lang="en-SI" smtClean="0"/>
              <a:t>‹#›</a:t>
            </a:fld>
            <a:endParaRPr lang="en-SI"/>
          </a:p>
        </p:txBody>
      </p:sp>
      <p:pic>
        <p:nvPicPr>
          <p:cNvPr id="9" name="Grafika 8">
            <a:extLst>
              <a:ext uri="{FF2B5EF4-FFF2-40B4-BE49-F238E27FC236}">
                <a16:creationId xmlns:a16="http://schemas.microsoft.com/office/drawing/2014/main" id="{4EE656DB-3A76-8EB5-25AA-4C6EFB552C6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523" y="6306174"/>
            <a:ext cx="763660" cy="355191"/>
          </a:xfrm>
          <a:prstGeom prst="rect">
            <a:avLst/>
          </a:prstGeom>
        </p:spPr>
      </p:pic>
    </p:spTree>
    <p:extLst>
      <p:ext uri="{BB962C8B-B14F-4D97-AF65-F5344CB8AC3E}">
        <p14:creationId xmlns:p14="http://schemas.microsoft.com/office/powerpoint/2010/main" val="27906558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DE1CE-3F81-5053-1E84-0467A9EE9382}"/>
              </a:ext>
            </a:extLst>
          </p:cNvPr>
          <p:cNvSpPr>
            <a:spLocks noGrp="1"/>
          </p:cNvSpPr>
          <p:nvPr>
            <p:ph type="title"/>
          </p:nvPr>
        </p:nvSpPr>
        <p:spPr/>
        <p:txBody>
          <a:bodyPr/>
          <a:lstStyle/>
          <a:p>
            <a:r>
              <a:rPr lang="en-GB"/>
              <a:t>Click to edit Master title style</a:t>
            </a:r>
            <a:endParaRPr lang="en-SI"/>
          </a:p>
        </p:txBody>
      </p:sp>
      <p:sp>
        <p:nvSpPr>
          <p:cNvPr id="3" name="Date Placeholder 2">
            <a:extLst>
              <a:ext uri="{FF2B5EF4-FFF2-40B4-BE49-F238E27FC236}">
                <a16:creationId xmlns:a16="http://schemas.microsoft.com/office/drawing/2014/main" id="{3CF1197F-4532-61BF-3A8A-CE1192E2B475}"/>
              </a:ext>
            </a:extLst>
          </p:cNvPr>
          <p:cNvSpPr>
            <a:spLocks noGrp="1"/>
          </p:cNvSpPr>
          <p:nvPr>
            <p:ph type="dt" sz="half" idx="10"/>
          </p:nvPr>
        </p:nvSpPr>
        <p:spPr/>
        <p:txBody>
          <a:bodyPr/>
          <a:lstStyle/>
          <a:p>
            <a:fld id="{6835B349-914A-644A-89D5-7CE5DAA436DE}" type="datetimeFigureOut">
              <a:rPr lang="en-SI" smtClean="0"/>
              <a:t>09/26/2025</a:t>
            </a:fld>
            <a:endParaRPr lang="en-SI"/>
          </a:p>
        </p:txBody>
      </p:sp>
      <p:sp>
        <p:nvSpPr>
          <p:cNvPr id="4" name="Footer Placeholder 3">
            <a:extLst>
              <a:ext uri="{FF2B5EF4-FFF2-40B4-BE49-F238E27FC236}">
                <a16:creationId xmlns:a16="http://schemas.microsoft.com/office/drawing/2014/main" id="{E019FF19-418C-637A-52F8-214DB2DABA55}"/>
              </a:ext>
            </a:extLst>
          </p:cNvPr>
          <p:cNvSpPr>
            <a:spLocks noGrp="1"/>
          </p:cNvSpPr>
          <p:nvPr>
            <p:ph type="ftr" sz="quarter" idx="11"/>
          </p:nvPr>
        </p:nvSpPr>
        <p:spPr/>
        <p:txBody>
          <a:bodyPr/>
          <a:lstStyle/>
          <a:p>
            <a:endParaRPr lang="en-SI"/>
          </a:p>
        </p:txBody>
      </p:sp>
      <p:sp>
        <p:nvSpPr>
          <p:cNvPr id="5" name="Slide Number Placeholder 4">
            <a:extLst>
              <a:ext uri="{FF2B5EF4-FFF2-40B4-BE49-F238E27FC236}">
                <a16:creationId xmlns:a16="http://schemas.microsoft.com/office/drawing/2014/main" id="{78B1E24D-1E8E-301D-5D9E-78A3C8ED3D6E}"/>
              </a:ext>
            </a:extLst>
          </p:cNvPr>
          <p:cNvSpPr>
            <a:spLocks noGrp="1"/>
          </p:cNvSpPr>
          <p:nvPr>
            <p:ph type="sldNum" sz="quarter" idx="12"/>
          </p:nvPr>
        </p:nvSpPr>
        <p:spPr/>
        <p:txBody>
          <a:bodyPr/>
          <a:lstStyle/>
          <a:p>
            <a:fld id="{49332FFF-ED4F-714D-A9DD-01145BA8CEE8}" type="slidenum">
              <a:rPr lang="en-SI" smtClean="0"/>
              <a:t>‹#›</a:t>
            </a:fld>
            <a:endParaRPr lang="en-SI"/>
          </a:p>
        </p:txBody>
      </p:sp>
    </p:spTree>
    <p:extLst>
      <p:ext uri="{BB962C8B-B14F-4D97-AF65-F5344CB8AC3E}">
        <p14:creationId xmlns:p14="http://schemas.microsoft.com/office/powerpoint/2010/main" val="514241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3AB513-5365-883F-D1A5-9C3FB0FF2EC0}"/>
              </a:ext>
            </a:extLst>
          </p:cNvPr>
          <p:cNvSpPr>
            <a:spLocks noGrp="1"/>
          </p:cNvSpPr>
          <p:nvPr>
            <p:ph type="dt" sz="half" idx="10"/>
          </p:nvPr>
        </p:nvSpPr>
        <p:spPr/>
        <p:txBody>
          <a:bodyPr/>
          <a:lstStyle/>
          <a:p>
            <a:fld id="{6835B349-914A-644A-89D5-7CE5DAA436DE}" type="datetimeFigureOut">
              <a:rPr lang="en-SI" smtClean="0"/>
              <a:t>09/26/2025</a:t>
            </a:fld>
            <a:endParaRPr lang="en-SI"/>
          </a:p>
        </p:txBody>
      </p:sp>
      <p:sp>
        <p:nvSpPr>
          <p:cNvPr id="3" name="Footer Placeholder 2">
            <a:extLst>
              <a:ext uri="{FF2B5EF4-FFF2-40B4-BE49-F238E27FC236}">
                <a16:creationId xmlns:a16="http://schemas.microsoft.com/office/drawing/2014/main" id="{9328D99E-012C-CC5F-3964-56F8767D900B}"/>
              </a:ext>
            </a:extLst>
          </p:cNvPr>
          <p:cNvSpPr>
            <a:spLocks noGrp="1"/>
          </p:cNvSpPr>
          <p:nvPr>
            <p:ph type="ftr" sz="quarter" idx="11"/>
          </p:nvPr>
        </p:nvSpPr>
        <p:spPr/>
        <p:txBody>
          <a:bodyPr/>
          <a:lstStyle/>
          <a:p>
            <a:endParaRPr lang="en-SI"/>
          </a:p>
        </p:txBody>
      </p:sp>
      <p:sp>
        <p:nvSpPr>
          <p:cNvPr id="4" name="Slide Number Placeholder 3">
            <a:extLst>
              <a:ext uri="{FF2B5EF4-FFF2-40B4-BE49-F238E27FC236}">
                <a16:creationId xmlns:a16="http://schemas.microsoft.com/office/drawing/2014/main" id="{99BD5B2C-07F0-CC4B-96EB-9A5D43268BCB}"/>
              </a:ext>
            </a:extLst>
          </p:cNvPr>
          <p:cNvSpPr>
            <a:spLocks noGrp="1"/>
          </p:cNvSpPr>
          <p:nvPr>
            <p:ph type="sldNum" sz="quarter" idx="12"/>
          </p:nvPr>
        </p:nvSpPr>
        <p:spPr/>
        <p:txBody>
          <a:bodyPr/>
          <a:lstStyle/>
          <a:p>
            <a:fld id="{49332FFF-ED4F-714D-A9DD-01145BA8CEE8}" type="slidenum">
              <a:rPr lang="en-SI" smtClean="0"/>
              <a:t>‹#›</a:t>
            </a:fld>
            <a:endParaRPr lang="en-SI"/>
          </a:p>
        </p:txBody>
      </p:sp>
    </p:spTree>
    <p:extLst>
      <p:ext uri="{BB962C8B-B14F-4D97-AF65-F5344CB8AC3E}">
        <p14:creationId xmlns:p14="http://schemas.microsoft.com/office/powerpoint/2010/main" val="34410094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0E558-21C6-7E26-3E23-522176D5A65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I"/>
          </a:p>
        </p:txBody>
      </p:sp>
      <p:sp>
        <p:nvSpPr>
          <p:cNvPr id="3" name="Content Placeholder 2">
            <a:extLst>
              <a:ext uri="{FF2B5EF4-FFF2-40B4-BE49-F238E27FC236}">
                <a16:creationId xmlns:a16="http://schemas.microsoft.com/office/drawing/2014/main" id="{4F06DF38-40E5-B8B0-D346-801ED0FA34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4" name="Text Placeholder 3">
            <a:extLst>
              <a:ext uri="{FF2B5EF4-FFF2-40B4-BE49-F238E27FC236}">
                <a16:creationId xmlns:a16="http://schemas.microsoft.com/office/drawing/2014/main" id="{656B3BCF-0683-018E-F5BC-E4258B5A99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FE61326-56D0-C8DF-86E2-A2ADA2521687}"/>
              </a:ext>
            </a:extLst>
          </p:cNvPr>
          <p:cNvSpPr>
            <a:spLocks noGrp="1"/>
          </p:cNvSpPr>
          <p:nvPr>
            <p:ph type="dt" sz="half" idx="10"/>
          </p:nvPr>
        </p:nvSpPr>
        <p:spPr/>
        <p:txBody>
          <a:bodyPr/>
          <a:lstStyle/>
          <a:p>
            <a:fld id="{6835B349-914A-644A-89D5-7CE5DAA436DE}" type="datetimeFigureOut">
              <a:rPr lang="en-SI" smtClean="0"/>
              <a:t>09/26/2025</a:t>
            </a:fld>
            <a:endParaRPr lang="en-SI"/>
          </a:p>
        </p:txBody>
      </p:sp>
      <p:sp>
        <p:nvSpPr>
          <p:cNvPr id="6" name="Footer Placeholder 5">
            <a:extLst>
              <a:ext uri="{FF2B5EF4-FFF2-40B4-BE49-F238E27FC236}">
                <a16:creationId xmlns:a16="http://schemas.microsoft.com/office/drawing/2014/main" id="{EE8FB7F5-8C0D-C80A-1414-F314041BE5A7}"/>
              </a:ext>
            </a:extLst>
          </p:cNvPr>
          <p:cNvSpPr>
            <a:spLocks noGrp="1"/>
          </p:cNvSpPr>
          <p:nvPr>
            <p:ph type="ftr" sz="quarter" idx="11"/>
          </p:nvPr>
        </p:nvSpPr>
        <p:spPr/>
        <p:txBody>
          <a:bodyPr/>
          <a:lstStyle/>
          <a:p>
            <a:endParaRPr lang="en-SI"/>
          </a:p>
        </p:txBody>
      </p:sp>
      <p:sp>
        <p:nvSpPr>
          <p:cNvPr id="7" name="Slide Number Placeholder 6">
            <a:extLst>
              <a:ext uri="{FF2B5EF4-FFF2-40B4-BE49-F238E27FC236}">
                <a16:creationId xmlns:a16="http://schemas.microsoft.com/office/drawing/2014/main" id="{AF4179DF-4835-94F9-085A-09E1C4B428A5}"/>
              </a:ext>
            </a:extLst>
          </p:cNvPr>
          <p:cNvSpPr>
            <a:spLocks noGrp="1"/>
          </p:cNvSpPr>
          <p:nvPr>
            <p:ph type="sldNum" sz="quarter" idx="12"/>
          </p:nvPr>
        </p:nvSpPr>
        <p:spPr/>
        <p:txBody>
          <a:bodyPr/>
          <a:lstStyle/>
          <a:p>
            <a:fld id="{49332FFF-ED4F-714D-A9DD-01145BA8CEE8}" type="slidenum">
              <a:rPr lang="en-SI" smtClean="0"/>
              <a:t>‹#›</a:t>
            </a:fld>
            <a:endParaRPr lang="en-SI"/>
          </a:p>
        </p:txBody>
      </p:sp>
    </p:spTree>
    <p:extLst>
      <p:ext uri="{BB962C8B-B14F-4D97-AF65-F5344CB8AC3E}">
        <p14:creationId xmlns:p14="http://schemas.microsoft.com/office/powerpoint/2010/main" val="18873637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30C29-AD49-1800-99DC-44AE16A74A2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I"/>
          </a:p>
        </p:txBody>
      </p:sp>
      <p:sp>
        <p:nvSpPr>
          <p:cNvPr id="3" name="Picture Placeholder 2">
            <a:extLst>
              <a:ext uri="{FF2B5EF4-FFF2-40B4-BE49-F238E27FC236}">
                <a16:creationId xmlns:a16="http://schemas.microsoft.com/office/drawing/2014/main" id="{B8772BDC-33D8-630F-C910-1367598AEB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I"/>
          </a:p>
        </p:txBody>
      </p:sp>
      <p:sp>
        <p:nvSpPr>
          <p:cNvPr id="4" name="Text Placeholder 3">
            <a:extLst>
              <a:ext uri="{FF2B5EF4-FFF2-40B4-BE49-F238E27FC236}">
                <a16:creationId xmlns:a16="http://schemas.microsoft.com/office/drawing/2014/main" id="{52BBDCA2-7CC2-4A07-59A4-26D529568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B659B4D-B65A-9C74-4ACE-134EFDC78D89}"/>
              </a:ext>
            </a:extLst>
          </p:cNvPr>
          <p:cNvSpPr>
            <a:spLocks noGrp="1"/>
          </p:cNvSpPr>
          <p:nvPr>
            <p:ph type="dt" sz="half" idx="10"/>
          </p:nvPr>
        </p:nvSpPr>
        <p:spPr/>
        <p:txBody>
          <a:bodyPr/>
          <a:lstStyle/>
          <a:p>
            <a:fld id="{6835B349-914A-644A-89D5-7CE5DAA436DE}" type="datetimeFigureOut">
              <a:rPr lang="en-SI" smtClean="0"/>
              <a:t>09/26/2025</a:t>
            </a:fld>
            <a:endParaRPr lang="en-SI"/>
          </a:p>
        </p:txBody>
      </p:sp>
      <p:sp>
        <p:nvSpPr>
          <p:cNvPr id="6" name="Footer Placeholder 5">
            <a:extLst>
              <a:ext uri="{FF2B5EF4-FFF2-40B4-BE49-F238E27FC236}">
                <a16:creationId xmlns:a16="http://schemas.microsoft.com/office/drawing/2014/main" id="{EAE1AF74-A606-395F-FD36-75C47A0B271C}"/>
              </a:ext>
            </a:extLst>
          </p:cNvPr>
          <p:cNvSpPr>
            <a:spLocks noGrp="1"/>
          </p:cNvSpPr>
          <p:nvPr>
            <p:ph type="ftr" sz="quarter" idx="11"/>
          </p:nvPr>
        </p:nvSpPr>
        <p:spPr/>
        <p:txBody>
          <a:bodyPr/>
          <a:lstStyle/>
          <a:p>
            <a:endParaRPr lang="en-SI"/>
          </a:p>
        </p:txBody>
      </p:sp>
      <p:sp>
        <p:nvSpPr>
          <p:cNvPr id="7" name="Slide Number Placeholder 6">
            <a:extLst>
              <a:ext uri="{FF2B5EF4-FFF2-40B4-BE49-F238E27FC236}">
                <a16:creationId xmlns:a16="http://schemas.microsoft.com/office/drawing/2014/main" id="{AE41418A-42DD-AE5B-6E34-7E2F25ED33FF}"/>
              </a:ext>
            </a:extLst>
          </p:cNvPr>
          <p:cNvSpPr>
            <a:spLocks noGrp="1"/>
          </p:cNvSpPr>
          <p:nvPr>
            <p:ph type="sldNum" sz="quarter" idx="12"/>
          </p:nvPr>
        </p:nvSpPr>
        <p:spPr/>
        <p:txBody>
          <a:bodyPr/>
          <a:lstStyle/>
          <a:p>
            <a:fld id="{49332FFF-ED4F-714D-A9DD-01145BA8CEE8}" type="slidenum">
              <a:rPr lang="en-SI" smtClean="0"/>
              <a:t>‹#›</a:t>
            </a:fld>
            <a:endParaRPr lang="en-SI"/>
          </a:p>
        </p:txBody>
      </p:sp>
    </p:spTree>
    <p:extLst>
      <p:ext uri="{BB962C8B-B14F-4D97-AF65-F5344CB8AC3E}">
        <p14:creationId xmlns:p14="http://schemas.microsoft.com/office/powerpoint/2010/main" val="18511035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CBC08-E568-32A2-8C99-DF2CE1665A42}"/>
              </a:ext>
            </a:extLst>
          </p:cNvPr>
          <p:cNvSpPr>
            <a:spLocks noGrp="1"/>
          </p:cNvSpPr>
          <p:nvPr>
            <p:ph type="title"/>
          </p:nvPr>
        </p:nvSpPr>
        <p:spPr/>
        <p:txBody>
          <a:bodyPr/>
          <a:lstStyle/>
          <a:p>
            <a:r>
              <a:rPr lang="en-GB"/>
              <a:t>Click to edit Master title style</a:t>
            </a:r>
            <a:endParaRPr lang="en-SI"/>
          </a:p>
        </p:txBody>
      </p:sp>
      <p:sp>
        <p:nvSpPr>
          <p:cNvPr id="3" name="Vertical Text Placeholder 2">
            <a:extLst>
              <a:ext uri="{FF2B5EF4-FFF2-40B4-BE49-F238E27FC236}">
                <a16:creationId xmlns:a16="http://schemas.microsoft.com/office/drawing/2014/main" id="{461DE0DC-4E5D-580A-B904-245C9A4A327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4" name="Date Placeholder 3">
            <a:extLst>
              <a:ext uri="{FF2B5EF4-FFF2-40B4-BE49-F238E27FC236}">
                <a16:creationId xmlns:a16="http://schemas.microsoft.com/office/drawing/2014/main" id="{32EA4104-4F7A-AD48-D9F0-696FF6464356}"/>
              </a:ext>
            </a:extLst>
          </p:cNvPr>
          <p:cNvSpPr>
            <a:spLocks noGrp="1"/>
          </p:cNvSpPr>
          <p:nvPr>
            <p:ph type="dt" sz="half" idx="10"/>
          </p:nvPr>
        </p:nvSpPr>
        <p:spPr/>
        <p:txBody>
          <a:bodyPr/>
          <a:lstStyle/>
          <a:p>
            <a:fld id="{6835B349-914A-644A-89D5-7CE5DAA436DE}" type="datetimeFigureOut">
              <a:rPr lang="en-SI" smtClean="0"/>
              <a:t>09/26/2025</a:t>
            </a:fld>
            <a:endParaRPr lang="en-SI"/>
          </a:p>
        </p:txBody>
      </p:sp>
      <p:sp>
        <p:nvSpPr>
          <p:cNvPr id="5" name="Footer Placeholder 4">
            <a:extLst>
              <a:ext uri="{FF2B5EF4-FFF2-40B4-BE49-F238E27FC236}">
                <a16:creationId xmlns:a16="http://schemas.microsoft.com/office/drawing/2014/main" id="{DDCB2C88-FA10-9777-E2BC-13A36018CD9C}"/>
              </a:ext>
            </a:extLst>
          </p:cNvPr>
          <p:cNvSpPr>
            <a:spLocks noGrp="1"/>
          </p:cNvSpPr>
          <p:nvPr>
            <p:ph type="ftr" sz="quarter" idx="11"/>
          </p:nvPr>
        </p:nvSpPr>
        <p:spPr/>
        <p:txBody>
          <a:bodyPr/>
          <a:lstStyle/>
          <a:p>
            <a:endParaRPr lang="en-SI"/>
          </a:p>
        </p:txBody>
      </p:sp>
      <p:sp>
        <p:nvSpPr>
          <p:cNvPr id="6" name="Slide Number Placeholder 5">
            <a:extLst>
              <a:ext uri="{FF2B5EF4-FFF2-40B4-BE49-F238E27FC236}">
                <a16:creationId xmlns:a16="http://schemas.microsoft.com/office/drawing/2014/main" id="{11CF20D4-D6FE-C03D-32BD-8D98D33BDD38}"/>
              </a:ext>
            </a:extLst>
          </p:cNvPr>
          <p:cNvSpPr>
            <a:spLocks noGrp="1"/>
          </p:cNvSpPr>
          <p:nvPr>
            <p:ph type="sldNum" sz="quarter" idx="12"/>
          </p:nvPr>
        </p:nvSpPr>
        <p:spPr/>
        <p:txBody>
          <a:bodyPr/>
          <a:lstStyle/>
          <a:p>
            <a:fld id="{49332FFF-ED4F-714D-A9DD-01145BA8CEE8}" type="slidenum">
              <a:rPr lang="en-SI" smtClean="0"/>
              <a:t>‹#›</a:t>
            </a:fld>
            <a:endParaRPr lang="en-SI"/>
          </a:p>
        </p:txBody>
      </p:sp>
    </p:spTree>
    <p:extLst>
      <p:ext uri="{BB962C8B-B14F-4D97-AF65-F5344CB8AC3E}">
        <p14:creationId xmlns:p14="http://schemas.microsoft.com/office/powerpoint/2010/main" val="19794450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E02EEA-0DAA-5E0A-3748-A94C94AFCF5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SI"/>
          </a:p>
        </p:txBody>
      </p:sp>
      <p:sp>
        <p:nvSpPr>
          <p:cNvPr id="3" name="Vertical Text Placeholder 2">
            <a:extLst>
              <a:ext uri="{FF2B5EF4-FFF2-40B4-BE49-F238E27FC236}">
                <a16:creationId xmlns:a16="http://schemas.microsoft.com/office/drawing/2014/main" id="{2F2B21CC-1D0E-C8F4-0E37-F1A34541182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4" name="Date Placeholder 3">
            <a:extLst>
              <a:ext uri="{FF2B5EF4-FFF2-40B4-BE49-F238E27FC236}">
                <a16:creationId xmlns:a16="http://schemas.microsoft.com/office/drawing/2014/main" id="{7B90884C-189B-F48E-AEDE-2DF386E31D70}"/>
              </a:ext>
            </a:extLst>
          </p:cNvPr>
          <p:cNvSpPr>
            <a:spLocks noGrp="1"/>
          </p:cNvSpPr>
          <p:nvPr>
            <p:ph type="dt" sz="half" idx="10"/>
          </p:nvPr>
        </p:nvSpPr>
        <p:spPr/>
        <p:txBody>
          <a:bodyPr/>
          <a:lstStyle/>
          <a:p>
            <a:fld id="{6835B349-914A-644A-89D5-7CE5DAA436DE}" type="datetimeFigureOut">
              <a:rPr lang="en-SI" smtClean="0"/>
              <a:t>09/26/2025</a:t>
            </a:fld>
            <a:endParaRPr lang="en-SI"/>
          </a:p>
        </p:txBody>
      </p:sp>
      <p:sp>
        <p:nvSpPr>
          <p:cNvPr id="5" name="Footer Placeholder 4">
            <a:extLst>
              <a:ext uri="{FF2B5EF4-FFF2-40B4-BE49-F238E27FC236}">
                <a16:creationId xmlns:a16="http://schemas.microsoft.com/office/drawing/2014/main" id="{4EF58F1A-94CB-B21A-3DDE-DC26C03CFBBB}"/>
              </a:ext>
            </a:extLst>
          </p:cNvPr>
          <p:cNvSpPr>
            <a:spLocks noGrp="1"/>
          </p:cNvSpPr>
          <p:nvPr>
            <p:ph type="ftr" sz="quarter" idx="11"/>
          </p:nvPr>
        </p:nvSpPr>
        <p:spPr/>
        <p:txBody>
          <a:bodyPr/>
          <a:lstStyle/>
          <a:p>
            <a:endParaRPr lang="en-SI"/>
          </a:p>
        </p:txBody>
      </p:sp>
      <p:sp>
        <p:nvSpPr>
          <p:cNvPr id="6" name="Slide Number Placeholder 5">
            <a:extLst>
              <a:ext uri="{FF2B5EF4-FFF2-40B4-BE49-F238E27FC236}">
                <a16:creationId xmlns:a16="http://schemas.microsoft.com/office/drawing/2014/main" id="{9232F1F7-05F9-0C55-CEE8-CF4D729CA189}"/>
              </a:ext>
            </a:extLst>
          </p:cNvPr>
          <p:cNvSpPr>
            <a:spLocks noGrp="1"/>
          </p:cNvSpPr>
          <p:nvPr>
            <p:ph type="sldNum" sz="quarter" idx="12"/>
          </p:nvPr>
        </p:nvSpPr>
        <p:spPr/>
        <p:txBody>
          <a:bodyPr/>
          <a:lstStyle/>
          <a:p>
            <a:fld id="{49332FFF-ED4F-714D-A9DD-01145BA8CEE8}" type="slidenum">
              <a:rPr lang="en-SI" smtClean="0"/>
              <a:t>‹#›</a:t>
            </a:fld>
            <a:endParaRPr lang="en-SI"/>
          </a:p>
        </p:txBody>
      </p:sp>
    </p:spTree>
    <p:extLst>
      <p:ext uri="{BB962C8B-B14F-4D97-AF65-F5344CB8AC3E}">
        <p14:creationId xmlns:p14="http://schemas.microsoft.com/office/powerpoint/2010/main" val="1451701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2E257-2281-6445-B54B-7FD81673E095}"/>
              </a:ext>
            </a:extLst>
          </p:cNvPr>
          <p:cNvSpPr>
            <a:spLocks noGrp="1"/>
          </p:cNvSpPr>
          <p:nvPr>
            <p:ph type="title"/>
          </p:nvPr>
        </p:nvSpPr>
        <p:spPr>
          <a:xfrm>
            <a:off x="839788" y="365125"/>
            <a:ext cx="10515600" cy="1325563"/>
          </a:xfrm>
        </p:spPr>
        <p:txBody>
          <a:bodyPr/>
          <a:lstStyle/>
          <a:p>
            <a:r>
              <a:rPr lang="en-GB"/>
              <a:t>Click to edit Master title style</a:t>
            </a:r>
            <a:endParaRPr lang="en-SI"/>
          </a:p>
        </p:txBody>
      </p:sp>
      <p:sp>
        <p:nvSpPr>
          <p:cNvPr id="3" name="Text Placeholder 2">
            <a:extLst>
              <a:ext uri="{FF2B5EF4-FFF2-40B4-BE49-F238E27FC236}">
                <a16:creationId xmlns:a16="http://schemas.microsoft.com/office/drawing/2014/main" id="{B2B69F8C-86BB-7F43-8361-BA0497D6EF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2D71268-996E-6846-BED4-17F7C1D940B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5" name="Text Placeholder 4">
            <a:extLst>
              <a:ext uri="{FF2B5EF4-FFF2-40B4-BE49-F238E27FC236}">
                <a16:creationId xmlns:a16="http://schemas.microsoft.com/office/drawing/2014/main" id="{0BD54F56-DBF1-B744-9B9B-5E333634D1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AAEDC6B-D367-E247-AE13-21EE9D6155C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7" name="Date Placeholder 6">
            <a:extLst>
              <a:ext uri="{FF2B5EF4-FFF2-40B4-BE49-F238E27FC236}">
                <a16:creationId xmlns:a16="http://schemas.microsoft.com/office/drawing/2014/main" id="{D29F626E-EDC5-904A-B43D-51EAAFFDD0B8}"/>
              </a:ext>
            </a:extLst>
          </p:cNvPr>
          <p:cNvSpPr>
            <a:spLocks noGrp="1"/>
          </p:cNvSpPr>
          <p:nvPr>
            <p:ph type="dt" sz="half" idx="10"/>
          </p:nvPr>
        </p:nvSpPr>
        <p:spPr>
          <a:xfrm>
            <a:off x="9222442" y="6356350"/>
            <a:ext cx="1125070" cy="365125"/>
          </a:xfrm>
          <a:prstGeom prst="rect">
            <a:avLst/>
          </a:prstGeom>
        </p:spPr>
        <p:txBody>
          <a:bodyPr/>
          <a:lstStyle/>
          <a:p>
            <a:fld id="{2636D4A6-C830-1D4F-BB3F-22D7300547A0}" type="datetimeFigureOut">
              <a:rPr lang="en-SI" smtClean="0"/>
              <a:t>09/26/2025</a:t>
            </a:fld>
            <a:endParaRPr lang="en-SI"/>
          </a:p>
        </p:txBody>
      </p:sp>
      <p:sp>
        <p:nvSpPr>
          <p:cNvPr id="8" name="Footer Placeholder 7">
            <a:extLst>
              <a:ext uri="{FF2B5EF4-FFF2-40B4-BE49-F238E27FC236}">
                <a16:creationId xmlns:a16="http://schemas.microsoft.com/office/drawing/2014/main" id="{22E421E6-6190-3A4C-91F7-C263CF66CBB1}"/>
              </a:ext>
            </a:extLst>
          </p:cNvPr>
          <p:cNvSpPr>
            <a:spLocks noGrp="1"/>
          </p:cNvSpPr>
          <p:nvPr>
            <p:ph type="ftr" sz="quarter" idx="11"/>
          </p:nvPr>
        </p:nvSpPr>
        <p:spPr>
          <a:xfrm>
            <a:off x="5136775" y="6356350"/>
            <a:ext cx="3177989" cy="365125"/>
          </a:xfrm>
          <a:prstGeom prst="rect">
            <a:avLst/>
          </a:prstGeom>
        </p:spPr>
        <p:txBody>
          <a:bodyPr/>
          <a:lstStyle/>
          <a:p>
            <a:endParaRPr lang="en-SI"/>
          </a:p>
        </p:txBody>
      </p:sp>
      <p:sp>
        <p:nvSpPr>
          <p:cNvPr id="9" name="Slide Number Placeholder 8">
            <a:extLst>
              <a:ext uri="{FF2B5EF4-FFF2-40B4-BE49-F238E27FC236}">
                <a16:creationId xmlns:a16="http://schemas.microsoft.com/office/drawing/2014/main" id="{FFF5B117-3EB7-9C4D-B8D9-307E36BD663D}"/>
              </a:ext>
            </a:extLst>
          </p:cNvPr>
          <p:cNvSpPr>
            <a:spLocks noGrp="1"/>
          </p:cNvSpPr>
          <p:nvPr>
            <p:ph type="sldNum" sz="quarter" idx="12"/>
          </p:nvPr>
        </p:nvSpPr>
        <p:spPr/>
        <p:txBody>
          <a:bodyPr/>
          <a:lstStyle/>
          <a:p>
            <a:fld id="{A2020574-600F-2C48-9440-FACC4120788B}" type="slidenum">
              <a:rPr lang="en-SI" smtClean="0"/>
              <a:t>‹#›</a:t>
            </a:fld>
            <a:endParaRPr lang="en-SI"/>
          </a:p>
        </p:txBody>
      </p:sp>
      <p:pic>
        <p:nvPicPr>
          <p:cNvPr id="10" name="Grafika 9">
            <a:extLst>
              <a:ext uri="{FF2B5EF4-FFF2-40B4-BE49-F238E27FC236}">
                <a16:creationId xmlns:a16="http://schemas.microsoft.com/office/drawing/2014/main" id="{B2EA90D8-1B51-072B-77CE-F1F211BEBA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4459" y="6306174"/>
            <a:ext cx="763660" cy="355191"/>
          </a:xfrm>
          <a:prstGeom prst="rect">
            <a:avLst/>
          </a:prstGeom>
        </p:spPr>
      </p:pic>
    </p:spTree>
    <p:extLst>
      <p:ext uri="{BB962C8B-B14F-4D97-AF65-F5344CB8AC3E}">
        <p14:creationId xmlns:p14="http://schemas.microsoft.com/office/powerpoint/2010/main" val="3885651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DFA5A9-D8E8-5941-8A40-4AECBEB0AC6B}"/>
              </a:ext>
            </a:extLst>
          </p:cNvPr>
          <p:cNvSpPr>
            <a:spLocks noGrp="1"/>
          </p:cNvSpPr>
          <p:nvPr>
            <p:ph type="dt" sz="half" idx="10"/>
          </p:nvPr>
        </p:nvSpPr>
        <p:spPr>
          <a:xfrm>
            <a:off x="9222442" y="6356350"/>
            <a:ext cx="1125070" cy="365125"/>
          </a:xfrm>
          <a:prstGeom prst="rect">
            <a:avLst/>
          </a:prstGeom>
        </p:spPr>
        <p:txBody>
          <a:bodyPr/>
          <a:lstStyle/>
          <a:p>
            <a:fld id="{2636D4A6-C830-1D4F-BB3F-22D7300547A0}" type="datetimeFigureOut">
              <a:rPr lang="en-SI" smtClean="0"/>
              <a:t>09/26/2025</a:t>
            </a:fld>
            <a:endParaRPr lang="en-SI"/>
          </a:p>
        </p:txBody>
      </p:sp>
      <p:sp>
        <p:nvSpPr>
          <p:cNvPr id="3" name="Footer Placeholder 2">
            <a:extLst>
              <a:ext uri="{FF2B5EF4-FFF2-40B4-BE49-F238E27FC236}">
                <a16:creationId xmlns:a16="http://schemas.microsoft.com/office/drawing/2014/main" id="{8A4F7B57-E0A4-784B-90B5-EE8A84E079FA}"/>
              </a:ext>
            </a:extLst>
          </p:cNvPr>
          <p:cNvSpPr>
            <a:spLocks noGrp="1"/>
          </p:cNvSpPr>
          <p:nvPr>
            <p:ph type="ftr" sz="quarter" idx="11"/>
          </p:nvPr>
        </p:nvSpPr>
        <p:spPr>
          <a:xfrm>
            <a:off x="5136775" y="6356350"/>
            <a:ext cx="3177989" cy="365125"/>
          </a:xfrm>
          <a:prstGeom prst="rect">
            <a:avLst/>
          </a:prstGeom>
        </p:spPr>
        <p:txBody>
          <a:bodyPr/>
          <a:lstStyle/>
          <a:p>
            <a:endParaRPr lang="en-SI"/>
          </a:p>
        </p:txBody>
      </p:sp>
      <p:sp>
        <p:nvSpPr>
          <p:cNvPr id="4" name="Slide Number Placeholder 3">
            <a:extLst>
              <a:ext uri="{FF2B5EF4-FFF2-40B4-BE49-F238E27FC236}">
                <a16:creationId xmlns:a16="http://schemas.microsoft.com/office/drawing/2014/main" id="{2FFFDD83-704D-6E4C-8623-B49995F1434B}"/>
              </a:ext>
            </a:extLst>
          </p:cNvPr>
          <p:cNvSpPr>
            <a:spLocks noGrp="1"/>
          </p:cNvSpPr>
          <p:nvPr>
            <p:ph type="sldNum" sz="quarter" idx="12"/>
          </p:nvPr>
        </p:nvSpPr>
        <p:spPr/>
        <p:txBody>
          <a:bodyPr/>
          <a:lstStyle/>
          <a:p>
            <a:fld id="{A2020574-600F-2C48-9440-FACC4120788B}" type="slidenum">
              <a:rPr lang="en-SI" smtClean="0"/>
              <a:t>‹#›</a:t>
            </a:fld>
            <a:endParaRPr lang="en-SI"/>
          </a:p>
        </p:txBody>
      </p:sp>
    </p:spTree>
    <p:extLst>
      <p:ext uri="{BB962C8B-B14F-4D97-AF65-F5344CB8AC3E}">
        <p14:creationId xmlns:p14="http://schemas.microsoft.com/office/powerpoint/2010/main" val="1785930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A1D21-EE6C-9644-8B6C-6FCF534A95B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I"/>
          </a:p>
        </p:txBody>
      </p:sp>
      <p:sp>
        <p:nvSpPr>
          <p:cNvPr id="3" name="Content Placeholder 2">
            <a:extLst>
              <a:ext uri="{FF2B5EF4-FFF2-40B4-BE49-F238E27FC236}">
                <a16:creationId xmlns:a16="http://schemas.microsoft.com/office/drawing/2014/main" id="{0964BDFF-67ED-E34F-8673-5BA995F1B7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4" name="Text Placeholder 3">
            <a:extLst>
              <a:ext uri="{FF2B5EF4-FFF2-40B4-BE49-F238E27FC236}">
                <a16:creationId xmlns:a16="http://schemas.microsoft.com/office/drawing/2014/main" id="{072FAD20-1251-DE4E-A358-F30EB915B1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6C3C858-386D-E44F-A6A3-A77567EFFD2E}"/>
              </a:ext>
            </a:extLst>
          </p:cNvPr>
          <p:cNvSpPr>
            <a:spLocks noGrp="1"/>
          </p:cNvSpPr>
          <p:nvPr>
            <p:ph type="dt" sz="half" idx="10"/>
          </p:nvPr>
        </p:nvSpPr>
        <p:spPr>
          <a:xfrm>
            <a:off x="9222442" y="6356350"/>
            <a:ext cx="1125070" cy="365125"/>
          </a:xfrm>
          <a:prstGeom prst="rect">
            <a:avLst/>
          </a:prstGeom>
        </p:spPr>
        <p:txBody>
          <a:bodyPr/>
          <a:lstStyle/>
          <a:p>
            <a:fld id="{2636D4A6-C830-1D4F-BB3F-22D7300547A0}" type="datetimeFigureOut">
              <a:rPr lang="en-SI" smtClean="0"/>
              <a:t>09/26/2025</a:t>
            </a:fld>
            <a:endParaRPr lang="en-SI"/>
          </a:p>
        </p:txBody>
      </p:sp>
      <p:sp>
        <p:nvSpPr>
          <p:cNvPr id="6" name="Footer Placeholder 5">
            <a:extLst>
              <a:ext uri="{FF2B5EF4-FFF2-40B4-BE49-F238E27FC236}">
                <a16:creationId xmlns:a16="http://schemas.microsoft.com/office/drawing/2014/main" id="{43F71890-C78E-C14D-A4EB-8EEC5718D406}"/>
              </a:ext>
            </a:extLst>
          </p:cNvPr>
          <p:cNvSpPr>
            <a:spLocks noGrp="1"/>
          </p:cNvSpPr>
          <p:nvPr>
            <p:ph type="ftr" sz="quarter" idx="11"/>
          </p:nvPr>
        </p:nvSpPr>
        <p:spPr>
          <a:xfrm>
            <a:off x="5136775" y="6356350"/>
            <a:ext cx="3177989" cy="365125"/>
          </a:xfrm>
          <a:prstGeom prst="rect">
            <a:avLst/>
          </a:prstGeom>
        </p:spPr>
        <p:txBody>
          <a:bodyPr/>
          <a:lstStyle/>
          <a:p>
            <a:endParaRPr lang="en-SI"/>
          </a:p>
        </p:txBody>
      </p:sp>
      <p:sp>
        <p:nvSpPr>
          <p:cNvPr id="7" name="Slide Number Placeholder 6">
            <a:extLst>
              <a:ext uri="{FF2B5EF4-FFF2-40B4-BE49-F238E27FC236}">
                <a16:creationId xmlns:a16="http://schemas.microsoft.com/office/drawing/2014/main" id="{AD476DE9-8E2D-C142-B6B4-49A6B515B2ED}"/>
              </a:ext>
            </a:extLst>
          </p:cNvPr>
          <p:cNvSpPr>
            <a:spLocks noGrp="1"/>
          </p:cNvSpPr>
          <p:nvPr>
            <p:ph type="sldNum" sz="quarter" idx="12"/>
          </p:nvPr>
        </p:nvSpPr>
        <p:spPr/>
        <p:txBody>
          <a:bodyPr/>
          <a:lstStyle/>
          <a:p>
            <a:fld id="{A2020574-600F-2C48-9440-FACC4120788B}" type="slidenum">
              <a:rPr lang="en-SI" smtClean="0"/>
              <a:t>‹#›</a:t>
            </a:fld>
            <a:endParaRPr lang="en-SI"/>
          </a:p>
        </p:txBody>
      </p:sp>
    </p:spTree>
    <p:extLst>
      <p:ext uri="{BB962C8B-B14F-4D97-AF65-F5344CB8AC3E}">
        <p14:creationId xmlns:p14="http://schemas.microsoft.com/office/powerpoint/2010/main" val="2849858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4E6DD-D7FC-2F4E-A1EC-A7638CD54D3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I"/>
          </a:p>
        </p:txBody>
      </p:sp>
      <p:sp>
        <p:nvSpPr>
          <p:cNvPr id="3" name="Picture Placeholder 2">
            <a:extLst>
              <a:ext uri="{FF2B5EF4-FFF2-40B4-BE49-F238E27FC236}">
                <a16:creationId xmlns:a16="http://schemas.microsoft.com/office/drawing/2014/main" id="{31F9B587-DEC7-E04E-90F8-30BC5993A1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I"/>
          </a:p>
        </p:txBody>
      </p:sp>
      <p:sp>
        <p:nvSpPr>
          <p:cNvPr id="4" name="Text Placeholder 3">
            <a:extLst>
              <a:ext uri="{FF2B5EF4-FFF2-40B4-BE49-F238E27FC236}">
                <a16:creationId xmlns:a16="http://schemas.microsoft.com/office/drawing/2014/main" id="{1C18EF13-D026-D148-843A-BAAD8236A4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ACCF7B2-8277-3148-856C-07716BCD542B}"/>
              </a:ext>
            </a:extLst>
          </p:cNvPr>
          <p:cNvSpPr>
            <a:spLocks noGrp="1"/>
          </p:cNvSpPr>
          <p:nvPr>
            <p:ph type="dt" sz="half" idx="10"/>
          </p:nvPr>
        </p:nvSpPr>
        <p:spPr>
          <a:xfrm>
            <a:off x="9222442" y="6356350"/>
            <a:ext cx="1125070" cy="365125"/>
          </a:xfrm>
          <a:prstGeom prst="rect">
            <a:avLst/>
          </a:prstGeom>
        </p:spPr>
        <p:txBody>
          <a:bodyPr/>
          <a:lstStyle/>
          <a:p>
            <a:fld id="{2636D4A6-C830-1D4F-BB3F-22D7300547A0}" type="datetimeFigureOut">
              <a:rPr lang="en-SI" smtClean="0"/>
              <a:t>09/26/2025</a:t>
            </a:fld>
            <a:endParaRPr lang="en-SI"/>
          </a:p>
        </p:txBody>
      </p:sp>
      <p:sp>
        <p:nvSpPr>
          <p:cNvPr id="6" name="Footer Placeholder 5">
            <a:extLst>
              <a:ext uri="{FF2B5EF4-FFF2-40B4-BE49-F238E27FC236}">
                <a16:creationId xmlns:a16="http://schemas.microsoft.com/office/drawing/2014/main" id="{09FD1ABE-EDF0-DC4E-AE0B-69F1439ECCDB}"/>
              </a:ext>
            </a:extLst>
          </p:cNvPr>
          <p:cNvSpPr>
            <a:spLocks noGrp="1"/>
          </p:cNvSpPr>
          <p:nvPr>
            <p:ph type="ftr" sz="quarter" idx="11"/>
          </p:nvPr>
        </p:nvSpPr>
        <p:spPr>
          <a:xfrm>
            <a:off x="5136775" y="6356350"/>
            <a:ext cx="3177989" cy="365125"/>
          </a:xfrm>
          <a:prstGeom prst="rect">
            <a:avLst/>
          </a:prstGeom>
        </p:spPr>
        <p:txBody>
          <a:bodyPr/>
          <a:lstStyle/>
          <a:p>
            <a:endParaRPr lang="en-SI"/>
          </a:p>
        </p:txBody>
      </p:sp>
      <p:sp>
        <p:nvSpPr>
          <p:cNvPr id="7" name="Slide Number Placeholder 6">
            <a:extLst>
              <a:ext uri="{FF2B5EF4-FFF2-40B4-BE49-F238E27FC236}">
                <a16:creationId xmlns:a16="http://schemas.microsoft.com/office/drawing/2014/main" id="{36134D6D-FB0B-BF48-B059-CADE20169404}"/>
              </a:ext>
            </a:extLst>
          </p:cNvPr>
          <p:cNvSpPr>
            <a:spLocks noGrp="1"/>
          </p:cNvSpPr>
          <p:nvPr>
            <p:ph type="sldNum" sz="quarter" idx="12"/>
          </p:nvPr>
        </p:nvSpPr>
        <p:spPr/>
        <p:txBody>
          <a:bodyPr/>
          <a:lstStyle/>
          <a:p>
            <a:fld id="{A2020574-600F-2C48-9440-FACC4120788B}" type="slidenum">
              <a:rPr lang="en-SI" smtClean="0"/>
              <a:t>‹#›</a:t>
            </a:fld>
            <a:endParaRPr lang="en-SI"/>
          </a:p>
        </p:txBody>
      </p:sp>
    </p:spTree>
    <p:extLst>
      <p:ext uri="{BB962C8B-B14F-4D97-AF65-F5344CB8AC3E}">
        <p14:creationId xmlns:p14="http://schemas.microsoft.com/office/powerpoint/2010/main" val="1962107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37BB0B-74C1-B046-9D87-2888F2364B69}"/>
              </a:ext>
            </a:extLst>
          </p:cNvPr>
          <p:cNvSpPr>
            <a:spLocks noGrp="1"/>
          </p:cNvSpPr>
          <p:nvPr>
            <p:ph type="title"/>
          </p:nvPr>
        </p:nvSpPr>
        <p:spPr>
          <a:xfrm>
            <a:off x="354459" y="365125"/>
            <a:ext cx="11517330" cy="1325563"/>
          </a:xfrm>
          <a:prstGeom prst="rect">
            <a:avLst/>
          </a:prstGeom>
        </p:spPr>
        <p:txBody>
          <a:bodyPr vert="horz" lIns="91440" tIns="45720" rIns="91440" bIns="45720" rtlCol="0" anchor="ctr">
            <a:normAutofit/>
          </a:bodyPr>
          <a:lstStyle/>
          <a:p>
            <a:r>
              <a:rPr lang="en-GB" dirty="0"/>
              <a:t>Click to edit Master title style</a:t>
            </a:r>
            <a:endParaRPr lang="en-SI" dirty="0"/>
          </a:p>
        </p:txBody>
      </p:sp>
      <p:sp>
        <p:nvSpPr>
          <p:cNvPr id="3" name="Text Placeholder 2">
            <a:extLst>
              <a:ext uri="{FF2B5EF4-FFF2-40B4-BE49-F238E27FC236}">
                <a16:creationId xmlns:a16="http://schemas.microsoft.com/office/drawing/2014/main" id="{5F6260B0-26E6-D847-83FD-30CEF807A83A}"/>
              </a:ext>
            </a:extLst>
          </p:cNvPr>
          <p:cNvSpPr>
            <a:spLocks noGrp="1"/>
          </p:cNvSpPr>
          <p:nvPr>
            <p:ph type="body" idx="1"/>
          </p:nvPr>
        </p:nvSpPr>
        <p:spPr>
          <a:xfrm>
            <a:off x="354459" y="1825625"/>
            <a:ext cx="1151733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I" dirty="0"/>
          </a:p>
        </p:txBody>
      </p:sp>
      <p:sp>
        <p:nvSpPr>
          <p:cNvPr id="6" name="Slide Number Placeholder 5">
            <a:extLst>
              <a:ext uri="{FF2B5EF4-FFF2-40B4-BE49-F238E27FC236}">
                <a16:creationId xmlns:a16="http://schemas.microsoft.com/office/drawing/2014/main" id="{9584789D-6682-594C-97EB-72A95CF5A6B1}"/>
              </a:ext>
            </a:extLst>
          </p:cNvPr>
          <p:cNvSpPr>
            <a:spLocks noGrp="1"/>
          </p:cNvSpPr>
          <p:nvPr>
            <p:ph type="sldNum" sz="quarter" idx="4"/>
          </p:nvPr>
        </p:nvSpPr>
        <p:spPr>
          <a:xfrm>
            <a:off x="10279294" y="6356350"/>
            <a:ext cx="1592495" cy="365125"/>
          </a:xfrm>
          <a:prstGeom prst="rect">
            <a:avLst/>
          </a:prstGeom>
        </p:spPr>
        <p:txBody>
          <a:bodyPr vert="horz" lIns="91440" tIns="45720" rIns="91440" bIns="45720" rtlCol="0" anchor="ctr"/>
          <a:lstStyle>
            <a:lvl1pPr algn="r">
              <a:defRPr sz="800" spc="130" baseline="0">
                <a:solidFill>
                  <a:schemeClr val="accent2"/>
                </a:solidFill>
              </a:defRPr>
            </a:lvl1pPr>
          </a:lstStyle>
          <a:p>
            <a:r>
              <a:rPr lang="sl-SI" dirty="0"/>
              <a:t>SLIDE </a:t>
            </a:r>
            <a:fld id="{A2020574-600F-2C48-9440-FACC4120788B}" type="slidenum">
              <a:rPr lang="en-SI" smtClean="0"/>
              <a:pPr/>
              <a:t>‹#›</a:t>
            </a:fld>
            <a:endParaRPr lang="en-SI" dirty="0"/>
          </a:p>
        </p:txBody>
      </p:sp>
    </p:spTree>
    <p:extLst>
      <p:ext uri="{BB962C8B-B14F-4D97-AF65-F5344CB8AC3E}">
        <p14:creationId xmlns:p14="http://schemas.microsoft.com/office/powerpoint/2010/main" val="9519937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37BB0B-74C1-B046-9D87-2888F2364B69}"/>
              </a:ext>
            </a:extLst>
          </p:cNvPr>
          <p:cNvSpPr>
            <a:spLocks noGrp="1"/>
          </p:cNvSpPr>
          <p:nvPr>
            <p:ph type="title"/>
          </p:nvPr>
        </p:nvSpPr>
        <p:spPr>
          <a:xfrm>
            <a:off x="354459" y="365125"/>
            <a:ext cx="11517330" cy="1325563"/>
          </a:xfrm>
          <a:prstGeom prst="rect">
            <a:avLst/>
          </a:prstGeom>
        </p:spPr>
        <p:txBody>
          <a:bodyPr vert="horz" lIns="91440" tIns="45720" rIns="91440" bIns="45720" rtlCol="0" anchor="ctr">
            <a:normAutofit/>
          </a:bodyPr>
          <a:lstStyle/>
          <a:p>
            <a:r>
              <a:rPr lang="en-GB" dirty="0"/>
              <a:t>Click to edit Master title style</a:t>
            </a:r>
            <a:endParaRPr lang="en-SI" dirty="0"/>
          </a:p>
        </p:txBody>
      </p:sp>
      <p:sp>
        <p:nvSpPr>
          <p:cNvPr id="3" name="Text Placeholder 2">
            <a:extLst>
              <a:ext uri="{FF2B5EF4-FFF2-40B4-BE49-F238E27FC236}">
                <a16:creationId xmlns:a16="http://schemas.microsoft.com/office/drawing/2014/main" id="{5F6260B0-26E6-D847-83FD-30CEF807A83A}"/>
              </a:ext>
            </a:extLst>
          </p:cNvPr>
          <p:cNvSpPr>
            <a:spLocks noGrp="1"/>
          </p:cNvSpPr>
          <p:nvPr>
            <p:ph type="body" idx="1"/>
          </p:nvPr>
        </p:nvSpPr>
        <p:spPr>
          <a:xfrm>
            <a:off x="354459" y="1825625"/>
            <a:ext cx="1151733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I" dirty="0"/>
          </a:p>
        </p:txBody>
      </p:sp>
      <p:sp>
        <p:nvSpPr>
          <p:cNvPr id="6" name="Slide Number Placeholder 5">
            <a:extLst>
              <a:ext uri="{FF2B5EF4-FFF2-40B4-BE49-F238E27FC236}">
                <a16:creationId xmlns:a16="http://schemas.microsoft.com/office/drawing/2014/main" id="{9584789D-6682-594C-97EB-72A95CF5A6B1}"/>
              </a:ext>
            </a:extLst>
          </p:cNvPr>
          <p:cNvSpPr>
            <a:spLocks noGrp="1"/>
          </p:cNvSpPr>
          <p:nvPr>
            <p:ph type="sldNum" sz="quarter" idx="4"/>
          </p:nvPr>
        </p:nvSpPr>
        <p:spPr>
          <a:xfrm>
            <a:off x="10279294" y="6356350"/>
            <a:ext cx="1592495" cy="365125"/>
          </a:xfrm>
          <a:prstGeom prst="rect">
            <a:avLst/>
          </a:prstGeom>
        </p:spPr>
        <p:txBody>
          <a:bodyPr vert="horz" lIns="91440" tIns="45720" rIns="91440" bIns="45720" rtlCol="0" anchor="ctr"/>
          <a:lstStyle>
            <a:lvl1pPr algn="r">
              <a:defRPr sz="800" spc="130" baseline="0">
                <a:solidFill>
                  <a:schemeClr val="accent2"/>
                </a:solidFill>
              </a:defRPr>
            </a:lvl1pPr>
          </a:lstStyle>
          <a:p>
            <a:r>
              <a:rPr lang="sl-SI" dirty="0"/>
              <a:t>SLIDE </a:t>
            </a:r>
            <a:fld id="{A2020574-600F-2C48-9440-FACC4120788B}" type="slidenum">
              <a:rPr lang="en-SI" smtClean="0"/>
              <a:pPr/>
              <a:t>‹#›</a:t>
            </a:fld>
            <a:endParaRPr lang="en-SI" dirty="0"/>
          </a:p>
        </p:txBody>
      </p:sp>
    </p:spTree>
    <p:extLst>
      <p:ext uri="{BB962C8B-B14F-4D97-AF65-F5344CB8AC3E}">
        <p14:creationId xmlns:p14="http://schemas.microsoft.com/office/powerpoint/2010/main" val="287624694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37BB0B-74C1-B046-9D87-2888F2364B69}"/>
              </a:ext>
            </a:extLst>
          </p:cNvPr>
          <p:cNvSpPr>
            <a:spLocks noGrp="1"/>
          </p:cNvSpPr>
          <p:nvPr>
            <p:ph type="title"/>
          </p:nvPr>
        </p:nvSpPr>
        <p:spPr>
          <a:xfrm>
            <a:off x="354459" y="365125"/>
            <a:ext cx="11517330" cy="1325563"/>
          </a:xfrm>
          <a:prstGeom prst="rect">
            <a:avLst/>
          </a:prstGeom>
        </p:spPr>
        <p:txBody>
          <a:bodyPr vert="horz" lIns="91440" tIns="45720" rIns="91440" bIns="45720" rtlCol="0" anchor="ctr">
            <a:normAutofit/>
          </a:bodyPr>
          <a:lstStyle/>
          <a:p>
            <a:r>
              <a:rPr lang="en-GB" dirty="0"/>
              <a:t>Click to edit Master title style</a:t>
            </a:r>
            <a:endParaRPr lang="en-SI" dirty="0"/>
          </a:p>
        </p:txBody>
      </p:sp>
      <p:sp>
        <p:nvSpPr>
          <p:cNvPr id="3" name="Text Placeholder 2">
            <a:extLst>
              <a:ext uri="{FF2B5EF4-FFF2-40B4-BE49-F238E27FC236}">
                <a16:creationId xmlns:a16="http://schemas.microsoft.com/office/drawing/2014/main" id="{5F6260B0-26E6-D847-83FD-30CEF807A83A}"/>
              </a:ext>
            </a:extLst>
          </p:cNvPr>
          <p:cNvSpPr>
            <a:spLocks noGrp="1"/>
          </p:cNvSpPr>
          <p:nvPr>
            <p:ph type="body" idx="1"/>
          </p:nvPr>
        </p:nvSpPr>
        <p:spPr>
          <a:xfrm>
            <a:off x="354459" y="1825625"/>
            <a:ext cx="1151733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I" dirty="0"/>
          </a:p>
        </p:txBody>
      </p:sp>
      <p:sp>
        <p:nvSpPr>
          <p:cNvPr id="6" name="Slide Number Placeholder 5">
            <a:extLst>
              <a:ext uri="{FF2B5EF4-FFF2-40B4-BE49-F238E27FC236}">
                <a16:creationId xmlns:a16="http://schemas.microsoft.com/office/drawing/2014/main" id="{9584789D-6682-594C-97EB-72A95CF5A6B1}"/>
              </a:ext>
            </a:extLst>
          </p:cNvPr>
          <p:cNvSpPr>
            <a:spLocks noGrp="1"/>
          </p:cNvSpPr>
          <p:nvPr>
            <p:ph type="sldNum" sz="quarter" idx="4"/>
          </p:nvPr>
        </p:nvSpPr>
        <p:spPr>
          <a:xfrm>
            <a:off x="10279294" y="6356350"/>
            <a:ext cx="1592495" cy="365125"/>
          </a:xfrm>
          <a:prstGeom prst="rect">
            <a:avLst/>
          </a:prstGeom>
        </p:spPr>
        <p:txBody>
          <a:bodyPr vert="horz" lIns="91440" tIns="45720" rIns="91440" bIns="45720" rtlCol="0" anchor="ctr"/>
          <a:lstStyle>
            <a:lvl1pPr algn="r">
              <a:defRPr sz="800" spc="130" baseline="0">
                <a:solidFill>
                  <a:schemeClr val="accent2"/>
                </a:solidFill>
              </a:defRPr>
            </a:lvl1pPr>
          </a:lstStyle>
          <a:p>
            <a:r>
              <a:rPr lang="sl-SI" dirty="0"/>
              <a:t>SLIDE </a:t>
            </a:r>
            <a:fld id="{A2020574-600F-2C48-9440-FACC4120788B}" type="slidenum">
              <a:rPr lang="en-SI" smtClean="0"/>
              <a:pPr/>
              <a:t>‹#›</a:t>
            </a:fld>
            <a:endParaRPr lang="en-SI" dirty="0"/>
          </a:p>
        </p:txBody>
      </p:sp>
    </p:spTree>
    <p:extLst>
      <p:ext uri="{BB962C8B-B14F-4D97-AF65-F5344CB8AC3E}">
        <p14:creationId xmlns:p14="http://schemas.microsoft.com/office/powerpoint/2010/main" val="1592457504"/>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37BB0B-74C1-B046-9D87-2888F2364B69}"/>
              </a:ext>
            </a:extLst>
          </p:cNvPr>
          <p:cNvSpPr>
            <a:spLocks noGrp="1"/>
          </p:cNvSpPr>
          <p:nvPr>
            <p:ph type="title"/>
          </p:nvPr>
        </p:nvSpPr>
        <p:spPr>
          <a:xfrm>
            <a:off x="354459" y="365125"/>
            <a:ext cx="11517330" cy="1325563"/>
          </a:xfrm>
          <a:prstGeom prst="rect">
            <a:avLst/>
          </a:prstGeom>
        </p:spPr>
        <p:txBody>
          <a:bodyPr vert="horz" lIns="91440" tIns="45720" rIns="91440" bIns="45720" rtlCol="0" anchor="ctr">
            <a:normAutofit/>
          </a:bodyPr>
          <a:lstStyle/>
          <a:p>
            <a:r>
              <a:rPr lang="en-GB" dirty="0"/>
              <a:t>Click to edit Master title style</a:t>
            </a:r>
            <a:endParaRPr lang="en-SI" dirty="0"/>
          </a:p>
        </p:txBody>
      </p:sp>
      <p:sp>
        <p:nvSpPr>
          <p:cNvPr id="3" name="Text Placeholder 2">
            <a:extLst>
              <a:ext uri="{FF2B5EF4-FFF2-40B4-BE49-F238E27FC236}">
                <a16:creationId xmlns:a16="http://schemas.microsoft.com/office/drawing/2014/main" id="{5F6260B0-26E6-D847-83FD-30CEF807A83A}"/>
              </a:ext>
            </a:extLst>
          </p:cNvPr>
          <p:cNvSpPr>
            <a:spLocks noGrp="1"/>
          </p:cNvSpPr>
          <p:nvPr>
            <p:ph type="body" idx="1"/>
          </p:nvPr>
        </p:nvSpPr>
        <p:spPr>
          <a:xfrm>
            <a:off x="354459" y="1825625"/>
            <a:ext cx="1151733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I" dirty="0"/>
          </a:p>
        </p:txBody>
      </p:sp>
      <p:sp>
        <p:nvSpPr>
          <p:cNvPr id="6" name="Slide Number Placeholder 5">
            <a:extLst>
              <a:ext uri="{FF2B5EF4-FFF2-40B4-BE49-F238E27FC236}">
                <a16:creationId xmlns:a16="http://schemas.microsoft.com/office/drawing/2014/main" id="{9584789D-6682-594C-97EB-72A95CF5A6B1}"/>
              </a:ext>
            </a:extLst>
          </p:cNvPr>
          <p:cNvSpPr>
            <a:spLocks noGrp="1"/>
          </p:cNvSpPr>
          <p:nvPr>
            <p:ph type="sldNum" sz="quarter" idx="4"/>
          </p:nvPr>
        </p:nvSpPr>
        <p:spPr>
          <a:xfrm>
            <a:off x="10279294" y="6356350"/>
            <a:ext cx="1592495" cy="365125"/>
          </a:xfrm>
          <a:prstGeom prst="rect">
            <a:avLst/>
          </a:prstGeom>
        </p:spPr>
        <p:txBody>
          <a:bodyPr vert="horz" lIns="91440" tIns="45720" rIns="91440" bIns="45720" rtlCol="0" anchor="ctr"/>
          <a:lstStyle>
            <a:lvl1pPr algn="r">
              <a:defRPr sz="800" spc="130" baseline="0">
                <a:solidFill>
                  <a:schemeClr val="accent2"/>
                </a:solidFill>
              </a:defRPr>
            </a:lvl1pPr>
          </a:lstStyle>
          <a:p>
            <a:r>
              <a:rPr lang="sl-SI" dirty="0"/>
              <a:t>SLIDE </a:t>
            </a:r>
            <a:fld id="{A2020574-600F-2C48-9440-FACC4120788B}" type="slidenum">
              <a:rPr lang="en-SI" smtClean="0"/>
              <a:pPr/>
              <a:t>‹#›</a:t>
            </a:fld>
            <a:endParaRPr lang="en-SI" dirty="0"/>
          </a:p>
        </p:txBody>
      </p:sp>
    </p:spTree>
    <p:extLst>
      <p:ext uri="{BB962C8B-B14F-4D97-AF65-F5344CB8AC3E}">
        <p14:creationId xmlns:p14="http://schemas.microsoft.com/office/powerpoint/2010/main" val="111624049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DF4374-A26E-9215-8551-D26EF400FB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SI"/>
          </a:p>
        </p:txBody>
      </p:sp>
      <p:sp>
        <p:nvSpPr>
          <p:cNvPr id="3" name="Text Placeholder 2">
            <a:extLst>
              <a:ext uri="{FF2B5EF4-FFF2-40B4-BE49-F238E27FC236}">
                <a16:creationId xmlns:a16="http://schemas.microsoft.com/office/drawing/2014/main" id="{EE22CE18-4507-A6F1-0D8D-EE5A7B680E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4" name="Date Placeholder 3">
            <a:extLst>
              <a:ext uri="{FF2B5EF4-FFF2-40B4-BE49-F238E27FC236}">
                <a16:creationId xmlns:a16="http://schemas.microsoft.com/office/drawing/2014/main" id="{738AE44C-7470-B664-735D-8001FE2A0E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835B349-914A-644A-89D5-7CE5DAA436DE}" type="datetimeFigureOut">
              <a:rPr lang="en-SI" smtClean="0"/>
              <a:t>09/26/2025</a:t>
            </a:fld>
            <a:endParaRPr lang="en-SI"/>
          </a:p>
        </p:txBody>
      </p:sp>
      <p:sp>
        <p:nvSpPr>
          <p:cNvPr id="5" name="Footer Placeholder 4">
            <a:extLst>
              <a:ext uri="{FF2B5EF4-FFF2-40B4-BE49-F238E27FC236}">
                <a16:creationId xmlns:a16="http://schemas.microsoft.com/office/drawing/2014/main" id="{889ABC27-7586-446D-2F91-317247D92D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SI"/>
          </a:p>
        </p:txBody>
      </p:sp>
      <p:sp>
        <p:nvSpPr>
          <p:cNvPr id="6" name="Slide Number Placeholder 5">
            <a:extLst>
              <a:ext uri="{FF2B5EF4-FFF2-40B4-BE49-F238E27FC236}">
                <a16:creationId xmlns:a16="http://schemas.microsoft.com/office/drawing/2014/main" id="{C4147977-7AF8-A933-27AE-84A7252540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9332FFF-ED4F-714D-A9DD-01145BA8CEE8}" type="slidenum">
              <a:rPr lang="en-SI" smtClean="0"/>
              <a:t>‹#›</a:t>
            </a:fld>
            <a:endParaRPr lang="en-SI"/>
          </a:p>
        </p:txBody>
      </p:sp>
    </p:spTree>
    <p:extLst>
      <p:ext uri="{BB962C8B-B14F-4D97-AF65-F5344CB8AC3E}">
        <p14:creationId xmlns:p14="http://schemas.microsoft.com/office/powerpoint/2010/main" val="385849087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2.sv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3" Type="http://schemas.openxmlformats.org/officeDocument/2006/relationships/image" Target="../media/image30.png"/><Relationship Id="rId18" Type="http://schemas.openxmlformats.org/officeDocument/2006/relationships/image" Target="../media/image35.jpeg"/><Relationship Id="rId26" Type="http://schemas.openxmlformats.org/officeDocument/2006/relationships/image" Target="../media/image43.png"/><Relationship Id="rId39" Type="http://schemas.openxmlformats.org/officeDocument/2006/relationships/image" Target="../media/image56.jpg"/><Relationship Id="rId21" Type="http://schemas.openxmlformats.org/officeDocument/2006/relationships/image" Target="../media/image38.jpeg"/><Relationship Id="rId34" Type="http://schemas.openxmlformats.org/officeDocument/2006/relationships/image" Target="../media/image51.jpe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jpeg"/><Relationship Id="rId25" Type="http://schemas.openxmlformats.org/officeDocument/2006/relationships/image" Target="../media/image42.png"/><Relationship Id="rId33" Type="http://schemas.openxmlformats.org/officeDocument/2006/relationships/image" Target="../media/image50.png"/><Relationship Id="rId38" Type="http://schemas.openxmlformats.org/officeDocument/2006/relationships/image" Target="../media/image55.png"/><Relationship Id="rId2" Type="http://schemas.openxmlformats.org/officeDocument/2006/relationships/notesSlide" Target="../notesSlides/notesSlide10.xml"/><Relationship Id="rId16" Type="http://schemas.openxmlformats.org/officeDocument/2006/relationships/image" Target="../media/image33.png"/><Relationship Id="rId20" Type="http://schemas.openxmlformats.org/officeDocument/2006/relationships/image" Target="../media/image37.png"/><Relationship Id="rId29"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8.png"/><Relationship Id="rId24" Type="http://schemas.openxmlformats.org/officeDocument/2006/relationships/image" Target="../media/image41.png"/><Relationship Id="rId32" Type="http://schemas.openxmlformats.org/officeDocument/2006/relationships/image" Target="../media/image49.png"/><Relationship Id="rId37" Type="http://schemas.openxmlformats.org/officeDocument/2006/relationships/image" Target="../media/image54.png"/><Relationship Id="rId5" Type="http://schemas.openxmlformats.org/officeDocument/2006/relationships/image" Target="../media/image22.jpeg"/><Relationship Id="rId15" Type="http://schemas.openxmlformats.org/officeDocument/2006/relationships/image" Target="../media/image32.png"/><Relationship Id="rId23" Type="http://schemas.openxmlformats.org/officeDocument/2006/relationships/image" Target="../media/image40.png"/><Relationship Id="rId28" Type="http://schemas.openxmlformats.org/officeDocument/2006/relationships/image" Target="../media/image45.jpeg"/><Relationship Id="rId36" Type="http://schemas.openxmlformats.org/officeDocument/2006/relationships/image" Target="../media/image53.jpg"/><Relationship Id="rId10" Type="http://schemas.openxmlformats.org/officeDocument/2006/relationships/image" Target="../media/image27.png"/><Relationship Id="rId19" Type="http://schemas.openxmlformats.org/officeDocument/2006/relationships/image" Target="../media/image36.png"/><Relationship Id="rId31" Type="http://schemas.openxmlformats.org/officeDocument/2006/relationships/image" Target="../media/image48.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jpeg"/><Relationship Id="rId22" Type="http://schemas.openxmlformats.org/officeDocument/2006/relationships/image" Target="../media/image39.png"/><Relationship Id="rId27" Type="http://schemas.openxmlformats.org/officeDocument/2006/relationships/image" Target="../media/image44.png"/><Relationship Id="rId30" Type="http://schemas.openxmlformats.org/officeDocument/2006/relationships/image" Target="../media/image47.png"/><Relationship Id="rId35" Type="http://schemas.openxmlformats.org/officeDocument/2006/relationships/image" Target="../media/image52.png"/><Relationship Id="rId8" Type="http://schemas.openxmlformats.org/officeDocument/2006/relationships/image" Target="../media/image25.jpeg"/><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png"/><Relationship Id="rId7"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59.png"/><Relationship Id="rId5" Type="http://schemas.openxmlformats.org/officeDocument/2006/relationships/image" Target="../media/image49.png"/><Relationship Id="rId10" Type="http://schemas.openxmlformats.org/officeDocument/2006/relationships/image" Target="../media/image62.png"/><Relationship Id="rId4" Type="http://schemas.openxmlformats.org/officeDocument/2006/relationships/image" Target="../media/image58.jpg"/><Relationship Id="rId9" Type="http://schemas.openxmlformats.org/officeDocument/2006/relationships/image" Target="../media/image6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64.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image" Target="../media/image66.jpe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openxmlformats.org/officeDocument/2006/relationships/image" Target="../media/image68.jpe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5.jpg"/><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75.svg"/></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77.svg"/></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76.png"/><Relationship Id="rId7"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2.png"/><Relationship Id="rId4" Type="http://schemas.openxmlformats.org/officeDocument/2006/relationships/image" Target="../media/image77.svg"/><Relationship Id="rId9" Type="http://schemas.openxmlformats.org/officeDocument/2006/relationships/image" Target="../media/image51.jpeg"/></Relationships>
</file>

<file path=ppt/slides/_rels/slide2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4.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5.xml"/><Relationship Id="rId1" Type="http://schemas.openxmlformats.org/officeDocument/2006/relationships/slideLayout" Target="../slideLayouts/slideLayout26.xml"/><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26.xml"/><Relationship Id="rId1" Type="http://schemas.openxmlformats.org/officeDocument/2006/relationships/slideLayout" Target="../slideLayouts/slideLayout24.xml"/><Relationship Id="rId5" Type="http://schemas.openxmlformats.org/officeDocument/2006/relationships/image" Target="../media/image87.jpg"/><Relationship Id="rId4" Type="http://schemas.openxmlformats.org/officeDocument/2006/relationships/image" Target="../media/image86.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3" Type="http://schemas.openxmlformats.org/officeDocument/2006/relationships/image" Target="../media/image89.svg"/><Relationship Id="rId7" Type="http://schemas.openxmlformats.org/officeDocument/2006/relationships/image" Target="../media/image93.svg"/><Relationship Id="rId2" Type="http://schemas.openxmlformats.org/officeDocument/2006/relationships/image" Target="../media/image88.png"/><Relationship Id="rId1" Type="http://schemas.openxmlformats.org/officeDocument/2006/relationships/slideLayout" Target="../slideLayouts/slideLayout35.xml"/><Relationship Id="rId6" Type="http://schemas.openxmlformats.org/officeDocument/2006/relationships/image" Target="../media/image92.png"/><Relationship Id="rId5" Type="http://schemas.openxmlformats.org/officeDocument/2006/relationships/image" Target="../media/image91.svg"/><Relationship Id="rId4" Type="http://schemas.openxmlformats.org/officeDocument/2006/relationships/image" Target="../media/image90.png"/></Relationships>
</file>

<file path=ppt/slides/_rels/slide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3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4.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102.svg"/></Relationships>
</file>

<file path=ppt/slides/_rels/slide41.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73.svg"/><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105.png"/></Relationships>
</file>

<file path=ppt/slides/_rels/slide4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107.svg"/></Relationships>
</file>

<file path=ppt/slides/_rels/slide4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107.svg"/><Relationship Id="rId4" Type="http://schemas.openxmlformats.org/officeDocument/2006/relationships/image" Target="../media/image106.png"/></Relationships>
</file>

<file path=ppt/slides/_rels/slide4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9.jpg"/></Relationships>
</file>

<file path=ppt/slides/_rels/slide4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8" Type="http://schemas.openxmlformats.org/officeDocument/2006/relationships/image" Target="../media/image115.svg"/><Relationship Id="rId3" Type="http://schemas.openxmlformats.org/officeDocument/2006/relationships/image" Target="../media/image72.png"/><Relationship Id="rId7" Type="http://schemas.openxmlformats.org/officeDocument/2006/relationships/image" Target="../media/image114.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13.svg"/><Relationship Id="rId5" Type="http://schemas.openxmlformats.org/officeDocument/2006/relationships/image" Target="../media/image112.png"/><Relationship Id="rId10" Type="http://schemas.openxmlformats.org/officeDocument/2006/relationships/image" Target="../media/image117.svg"/><Relationship Id="rId4" Type="http://schemas.openxmlformats.org/officeDocument/2006/relationships/image" Target="../media/image73.svg"/><Relationship Id="rId9" Type="http://schemas.openxmlformats.org/officeDocument/2006/relationships/image" Target="../media/image116.png"/></Relationships>
</file>

<file path=ppt/slides/_rels/slide5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119.png"/><Relationship Id="rId7" Type="http://schemas.openxmlformats.org/officeDocument/2006/relationships/image" Target="../media/image72.png"/><Relationship Id="rId12" Type="http://schemas.openxmlformats.org/officeDocument/2006/relationships/image" Target="../media/image126.sv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22.svg"/><Relationship Id="rId11" Type="http://schemas.openxmlformats.org/officeDocument/2006/relationships/image" Target="../media/image125.png"/><Relationship Id="rId5" Type="http://schemas.openxmlformats.org/officeDocument/2006/relationships/image" Target="../media/image121.png"/><Relationship Id="rId10" Type="http://schemas.openxmlformats.org/officeDocument/2006/relationships/image" Target="../media/image124.svg"/><Relationship Id="rId4" Type="http://schemas.openxmlformats.org/officeDocument/2006/relationships/image" Target="../media/image120.svg"/><Relationship Id="rId9" Type="http://schemas.openxmlformats.org/officeDocument/2006/relationships/image" Target="../media/image123.png"/></Relationships>
</file>

<file path=ppt/slides/_rels/slide53.xml.rels><?xml version="1.0" encoding="UTF-8" standalone="yes"?>
<Relationships xmlns="http://schemas.openxmlformats.org/package/2006/relationships"><Relationship Id="rId3" Type="http://schemas.openxmlformats.org/officeDocument/2006/relationships/image" Target="../media/image128.svg"/><Relationship Id="rId2" Type="http://schemas.openxmlformats.org/officeDocument/2006/relationships/image" Target="../media/image127.png"/><Relationship Id="rId1" Type="http://schemas.openxmlformats.org/officeDocument/2006/relationships/slideLayout" Target="../slideLayouts/slideLayout2.xml"/><Relationship Id="rId5" Type="http://schemas.openxmlformats.org/officeDocument/2006/relationships/image" Target="../media/image120.svg"/><Relationship Id="rId4" Type="http://schemas.openxmlformats.org/officeDocument/2006/relationships/image" Target="../media/image119.png"/></Relationships>
</file>

<file path=ppt/slides/_rels/slide5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30.png"/></Relationships>
</file>

<file path=ppt/slides/_rels/slide55.xml.rels><?xml version="1.0" encoding="UTF-8" standalone="yes"?>
<Relationships xmlns="http://schemas.openxmlformats.org/package/2006/relationships"><Relationship Id="rId8" Type="http://schemas.openxmlformats.org/officeDocument/2006/relationships/image" Target="../media/image132.svg"/><Relationship Id="rId3" Type="http://schemas.openxmlformats.org/officeDocument/2006/relationships/image" Target="../media/image72.png"/><Relationship Id="rId7" Type="http://schemas.openxmlformats.org/officeDocument/2006/relationships/image" Target="../media/image131.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73.svg"/></Relationships>
</file>

<file path=ppt/slides/_rels/slide5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dnaslov 4">
            <a:extLst>
              <a:ext uri="{FF2B5EF4-FFF2-40B4-BE49-F238E27FC236}">
                <a16:creationId xmlns:a16="http://schemas.microsoft.com/office/drawing/2014/main" id="{9C8671CC-210D-C5C3-2DA3-DAD8F1F66258}"/>
              </a:ext>
            </a:extLst>
          </p:cNvPr>
          <p:cNvSpPr>
            <a:spLocks noGrp="1"/>
          </p:cNvSpPr>
          <p:nvPr>
            <p:ph type="subTitle" idx="1"/>
          </p:nvPr>
        </p:nvSpPr>
        <p:spPr>
          <a:xfrm>
            <a:off x="569137" y="5570119"/>
            <a:ext cx="5117609" cy="985372"/>
          </a:xfrm>
        </p:spPr>
        <p:txBody>
          <a:bodyPr/>
          <a:lstStyle/>
          <a:p>
            <a:r>
              <a:rPr lang="en-US" dirty="0"/>
              <a:t>Mag. Matej Rus</a:t>
            </a:r>
          </a:p>
        </p:txBody>
      </p:sp>
      <p:pic>
        <p:nvPicPr>
          <p:cNvPr id="7" name="Grafika 6">
            <a:extLst>
              <a:ext uri="{FF2B5EF4-FFF2-40B4-BE49-F238E27FC236}">
                <a16:creationId xmlns:a16="http://schemas.microsoft.com/office/drawing/2014/main" id="{7ED8BA8C-C46C-0EEA-9359-4769F68B30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3954" y="4491992"/>
            <a:ext cx="6060055" cy="1868381"/>
          </a:xfrm>
          <a:prstGeom prst="rect">
            <a:avLst/>
          </a:prstGeom>
        </p:spPr>
      </p:pic>
      <p:sp>
        <p:nvSpPr>
          <p:cNvPr id="3" name="TextBox 2">
            <a:extLst>
              <a:ext uri="{FF2B5EF4-FFF2-40B4-BE49-F238E27FC236}">
                <a16:creationId xmlns:a16="http://schemas.microsoft.com/office/drawing/2014/main" id="{C065FBE5-777B-FEF1-355D-F463F4CF2CAE}"/>
              </a:ext>
            </a:extLst>
          </p:cNvPr>
          <p:cNvSpPr txBox="1"/>
          <p:nvPr/>
        </p:nvSpPr>
        <p:spPr>
          <a:xfrm>
            <a:off x="569137" y="2321004"/>
            <a:ext cx="7313222" cy="2215991"/>
          </a:xfrm>
          <a:prstGeom prst="rect">
            <a:avLst/>
          </a:prstGeom>
          <a:noFill/>
        </p:spPr>
        <p:txBody>
          <a:bodyPr wrap="square" rtlCol="0">
            <a:spAutoFit/>
          </a:bodyPr>
          <a:lstStyle/>
          <a:p>
            <a:r>
              <a:rPr lang="en-US" sz="4800" b="1" dirty="0" err="1">
                <a:latin typeface="+mj-lt"/>
                <a:ea typeface="+mj-ea"/>
                <a:cs typeface="+mj-cs"/>
              </a:rPr>
              <a:t>Prenos</a:t>
            </a:r>
            <a:r>
              <a:rPr lang="en-US" sz="4800" b="1" dirty="0">
                <a:latin typeface="+mj-lt"/>
                <a:ea typeface="+mj-ea"/>
                <a:cs typeface="+mj-cs"/>
              </a:rPr>
              <a:t> </a:t>
            </a:r>
            <a:r>
              <a:rPr lang="en-US" sz="4800" b="1" dirty="0" err="1">
                <a:latin typeface="+mj-lt"/>
                <a:ea typeface="+mj-ea"/>
                <a:cs typeface="+mj-cs"/>
              </a:rPr>
              <a:t>znanja</a:t>
            </a:r>
            <a:r>
              <a:rPr lang="en-US" sz="4800" b="1" dirty="0">
                <a:latin typeface="+mj-lt"/>
                <a:ea typeface="+mj-ea"/>
                <a:cs typeface="+mj-cs"/>
              </a:rPr>
              <a:t> v </a:t>
            </a:r>
            <a:r>
              <a:rPr lang="en-US" sz="4800" b="1" dirty="0" err="1">
                <a:latin typeface="+mj-lt"/>
                <a:ea typeface="+mj-ea"/>
                <a:cs typeface="+mj-cs"/>
              </a:rPr>
              <a:t>prakso</a:t>
            </a:r>
            <a:r>
              <a:rPr lang="en-US" sz="4800" b="1" dirty="0">
                <a:latin typeface="+mj-lt"/>
                <a:ea typeface="+mj-ea"/>
                <a:cs typeface="+mj-cs"/>
              </a:rPr>
              <a:t> in </a:t>
            </a:r>
            <a:r>
              <a:rPr lang="en-US" sz="4800" b="1" dirty="0" err="1">
                <a:latin typeface="+mj-lt"/>
                <a:ea typeface="+mj-ea"/>
                <a:cs typeface="+mj-cs"/>
              </a:rPr>
              <a:t>podjetništvo</a:t>
            </a:r>
            <a:r>
              <a:rPr lang="en-US" sz="4800" b="1" dirty="0">
                <a:latin typeface="+mj-lt"/>
                <a:ea typeface="+mj-ea"/>
                <a:cs typeface="+mj-cs"/>
              </a:rPr>
              <a:t> </a:t>
            </a:r>
          </a:p>
          <a:p>
            <a:r>
              <a:rPr lang="sl-SI" sz="2400" b="1" dirty="0">
                <a:solidFill>
                  <a:schemeClr val="accent4"/>
                </a:solidFill>
              </a:rPr>
              <a:t>Podjetniške priložnosti in inovacije </a:t>
            </a:r>
          </a:p>
          <a:p>
            <a:endParaRPr lang="en-SI" dirty="0"/>
          </a:p>
        </p:txBody>
      </p:sp>
    </p:spTree>
    <p:extLst>
      <p:ext uri="{BB962C8B-B14F-4D97-AF65-F5344CB8AC3E}">
        <p14:creationId xmlns:p14="http://schemas.microsoft.com/office/powerpoint/2010/main" val="1915372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partnership mechanism&#10;&#10;Description automatically generated">
            <a:extLst>
              <a:ext uri="{FF2B5EF4-FFF2-40B4-BE49-F238E27FC236}">
                <a16:creationId xmlns:a16="http://schemas.microsoft.com/office/drawing/2014/main" id="{0A323F67-B069-B677-2380-B3331D2FA85D}"/>
              </a:ext>
            </a:extLst>
          </p:cNvPr>
          <p:cNvPicPr>
            <a:picLocks noChangeAspect="1"/>
          </p:cNvPicPr>
          <p:nvPr/>
        </p:nvPicPr>
        <p:blipFill>
          <a:blip r:embed="rId2"/>
          <a:srcRect t="13250"/>
          <a:stretch/>
        </p:blipFill>
        <p:spPr>
          <a:xfrm>
            <a:off x="1596797" y="1690688"/>
            <a:ext cx="8515391" cy="5023828"/>
          </a:xfrm>
          <a:prstGeom prst="rect">
            <a:avLst/>
          </a:prstGeom>
        </p:spPr>
      </p:pic>
      <p:sp>
        <p:nvSpPr>
          <p:cNvPr id="2" name="Title 1">
            <a:extLst>
              <a:ext uri="{FF2B5EF4-FFF2-40B4-BE49-F238E27FC236}">
                <a16:creationId xmlns:a16="http://schemas.microsoft.com/office/drawing/2014/main" id="{E3720DA7-669E-8060-BE2C-CBCD40B89292}"/>
              </a:ext>
            </a:extLst>
          </p:cNvPr>
          <p:cNvSpPr>
            <a:spLocks noGrp="1"/>
          </p:cNvSpPr>
          <p:nvPr>
            <p:ph type="title"/>
          </p:nvPr>
        </p:nvSpPr>
        <p:spPr>
          <a:xfrm>
            <a:off x="498087" y="365125"/>
            <a:ext cx="11373701" cy="1325563"/>
          </a:xfrm>
        </p:spPr>
        <p:txBody>
          <a:bodyPr>
            <a:normAutofit fontScale="90000"/>
          </a:bodyPr>
          <a:lstStyle/>
          <a:p>
            <a:r>
              <a:rPr lang="en-SI" sz="2200" dirty="0">
                <a:solidFill>
                  <a:schemeClr val="tx2"/>
                </a:solidFill>
              </a:rPr>
              <a:t>Tovarna podjemov </a:t>
            </a:r>
            <a:br>
              <a:rPr lang="en-SI" dirty="0">
                <a:solidFill>
                  <a:schemeClr val="tx2"/>
                </a:solidFill>
              </a:rPr>
            </a:br>
            <a:r>
              <a:rPr lang="en-SI" dirty="0"/>
              <a:t>Jederni partner inovacijskega ekosistema </a:t>
            </a:r>
            <a:br>
              <a:rPr lang="en-SI" dirty="0"/>
            </a:br>
            <a:r>
              <a:rPr lang="en-SI" dirty="0"/>
              <a:t>Univerze v Mariboru - INNOVUM</a:t>
            </a:r>
          </a:p>
        </p:txBody>
      </p:sp>
    </p:spTree>
    <p:extLst>
      <p:ext uri="{BB962C8B-B14F-4D97-AF65-F5344CB8AC3E}">
        <p14:creationId xmlns:p14="http://schemas.microsoft.com/office/powerpoint/2010/main" val="4285674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4">
            <a:extLst>
              <a:ext uri="{FF2B5EF4-FFF2-40B4-BE49-F238E27FC236}">
                <a16:creationId xmlns:a16="http://schemas.microsoft.com/office/drawing/2014/main" id="{EAFE4037-DA61-05A9-48AF-7556E03C1530}"/>
              </a:ext>
            </a:extLst>
          </p:cNvPr>
          <p:cNvSpPr>
            <a:spLocks noGrp="1"/>
          </p:cNvSpPr>
          <p:nvPr>
            <p:ph type="title"/>
          </p:nvPr>
        </p:nvSpPr>
        <p:spPr>
          <a:xfrm>
            <a:off x="5750186" y="2653119"/>
            <a:ext cx="6441814" cy="1831610"/>
          </a:xfrm>
        </p:spPr>
        <p:txBody>
          <a:bodyPr>
            <a:noAutofit/>
          </a:bodyPr>
          <a:lstStyle/>
          <a:p>
            <a:r>
              <a:rPr lang="sl-SI" sz="4200" dirty="0"/>
              <a:t>startupov</a:t>
            </a:r>
            <a:br>
              <a:rPr lang="sl-SI" sz="4200" dirty="0"/>
            </a:br>
            <a:r>
              <a:rPr lang="sl-SI" sz="4200" dirty="0"/>
              <a:t>v okviru programov </a:t>
            </a:r>
            <a:br>
              <a:rPr lang="sl-SI" sz="4200" dirty="0"/>
            </a:br>
            <a:r>
              <a:rPr lang="sl-SI" sz="4200" dirty="0"/>
              <a:t>Tovarne podjemov</a:t>
            </a:r>
            <a:endParaRPr lang="en-GB" sz="4200" dirty="0"/>
          </a:p>
        </p:txBody>
      </p:sp>
      <p:sp>
        <p:nvSpPr>
          <p:cNvPr id="2" name="Slide Number Placeholder 5">
            <a:extLst>
              <a:ext uri="{FF2B5EF4-FFF2-40B4-BE49-F238E27FC236}">
                <a16:creationId xmlns:a16="http://schemas.microsoft.com/office/drawing/2014/main" id="{31FE8FFF-7D78-6DED-1536-14D220BD37CC}"/>
              </a:ext>
            </a:extLst>
          </p:cNvPr>
          <p:cNvSpPr>
            <a:spLocks noGrp="1"/>
          </p:cNvSpPr>
          <p:nvPr>
            <p:ph type="sldNum" sz="quarter" idx="4"/>
          </p:nvPr>
        </p:nvSpPr>
        <p:spPr>
          <a:xfrm>
            <a:off x="10279294" y="6356350"/>
            <a:ext cx="1592495" cy="365125"/>
          </a:xfrm>
          <a:prstGeom prst="rect">
            <a:avLst/>
          </a:prstGeom>
        </p:spPr>
        <p:txBody>
          <a:bodyPr vert="horz" lIns="91440" tIns="45720" rIns="91440" bIns="45720" rtlCol="0" anchor="ctr"/>
          <a:lstStyle>
            <a:lvl1pPr algn="r">
              <a:defRPr sz="800" spc="130" baseline="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l-SI" sz="800" b="0" i="0" u="none" strike="noStrike" kern="1200" cap="none" spc="130" normalizeH="0" baseline="0" noProof="0" dirty="0">
                <a:ln>
                  <a:noFill/>
                </a:ln>
                <a:solidFill>
                  <a:prstClr val="white"/>
                </a:solidFill>
                <a:effectLst/>
                <a:uLnTx/>
                <a:uFillTx/>
                <a:latin typeface="Arial" panose="020B0604020202020204"/>
                <a:ea typeface="+mn-ea"/>
                <a:cs typeface="+mn-cs"/>
              </a:rPr>
              <a:t>SLIDE </a:t>
            </a:r>
            <a:fld id="{A2020574-600F-2C48-9440-FACC4120788B}" type="slidenum">
              <a:rPr kumimoji="0" lang="en-SI" sz="800" b="0" i="0" u="none" strike="noStrike" kern="1200" cap="none" spc="13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SI" sz="800" b="0" i="0" u="none" strike="noStrike" kern="1200" cap="none" spc="130" normalizeH="0" baseline="0" noProof="0" dirty="0">
              <a:ln>
                <a:noFill/>
              </a:ln>
              <a:solidFill>
                <a:prstClr val="white"/>
              </a:solidFill>
              <a:effectLst/>
              <a:uLnTx/>
              <a:uFillTx/>
              <a:latin typeface="Arial" panose="020B0604020202020204"/>
              <a:ea typeface="+mn-ea"/>
              <a:cs typeface="+mn-cs"/>
            </a:endParaRPr>
          </a:p>
        </p:txBody>
      </p:sp>
      <p:sp>
        <p:nvSpPr>
          <p:cNvPr id="3" name="Označba mesta vsebine 2">
            <a:extLst>
              <a:ext uri="{FF2B5EF4-FFF2-40B4-BE49-F238E27FC236}">
                <a16:creationId xmlns:a16="http://schemas.microsoft.com/office/drawing/2014/main" id="{0E777CD8-FE41-49B1-C42A-0B0AC5891782}"/>
              </a:ext>
            </a:extLst>
          </p:cNvPr>
          <p:cNvSpPr>
            <a:spLocks noGrp="1"/>
          </p:cNvSpPr>
          <p:nvPr>
            <p:ph idx="1"/>
          </p:nvPr>
        </p:nvSpPr>
        <p:spPr>
          <a:xfrm>
            <a:off x="461052" y="1430892"/>
            <a:ext cx="11373702" cy="576058"/>
          </a:xfrm>
        </p:spPr>
        <p:txBody>
          <a:bodyPr>
            <a:normAutofit/>
          </a:bodyPr>
          <a:lstStyle/>
          <a:p>
            <a:pPr marL="0" indent="0" algn="ctr">
              <a:buNone/>
            </a:pPr>
            <a:r>
              <a:rPr lang="pl-PL" sz="1800" b="1" spc="260" dirty="0"/>
              <a:t>ŠTEVILO PODPRTIH PODJETNIŠKIH POBUD</a:t>
            </a:r>
            <a:endParaRPr lang="en-US" sz="1800" b="1" spc="260" dirty="0"/>
          </a:p>
        </p:txBody>
      </p:sp>
      <p:sp>
        <p:nvSpPr>
          <p:cNvPr id="6" name="TextBox 5">
            <a:extLst>
              <a:ext uri="{FF2B5EF4-FFF2-40B4-BE49-F238E27FC236}">
                <a16:creationId xmlns:a16="http://schemas.microsoft.com/office/drawing/2014/main" id="{5C0E920F-911A-3B76-EACD-0ECEB63AED3B}"/>
              </a:ext>
            </a:extLst>
          </p:cNvPr>
          <p:cNvSpPr txBox="1"/>
          <p:nvPr/>
        </p:nvSpPr>
        <p:spPr>
          <a:xfrm>
            <a:off x="5272391" y="620624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I"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433838A2-60F8-AF94-D134-ACF15202D94F}"/>
              </a:ext>
            </a:extLst>
          </p:cNvPr>
          <p:cNvSpPr txBox="1"/>
          <p:nvPr/>
        </p:nvSpPr>
        <p:spPr>
          <a:xfrm>
            <a:off x="294940" y="2311998"/>
            <a:ext cx="5309652" cy="264687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6600" b="1" i="0" u="none" strike="noStrike" kern="1200" cap="none" spc="0" normalizeH="0" baseline="0" noProof="0" dirty="0">
                <a:ln>
                  <a:noFill/>
                </a:ln>
                <a:solidFill>
                  <a:prstClr val="white"/>
                </a:solidFill>
                <a:effectLst/>
                <a:uLnTx/>
                <a:uFillTx/>
                <a:latin typeface="Arial" panose="020B0604020202020204"/>
                <a:ea typeface="+mn-ea"/>
                <a:cs typeface="+mn-cs"/>
              </a:rPr>
              <a:t>+100</a:t>
            </a:r>
            <a:endParaRPr kumimoji="0" lang="en-SI" sz="166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72807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Slika 28">
            <a:extLst>
              <a:ext uri="{FF2B5EF4-FFF2-40B4-BE49-F238E27FC236}">
                <a16:creationId xmlns:a16="http://schemas.microsoft.com/office/drawing/2014/main" id="{7AE16C2C-6689-C15D-37B3-6508B11E6A68}"/>
              </a:ext>
            </a:extLst>
          </p:cNvPr>
          <p:cNvPicPr>
            <a:picLocks noChangeAspect="1"/>
          </p:cNvPicPr>
          <p:nvPr/>
        </p:nvPicPr>
        <p:blipFill rotWithShape="1">
          <a:blip r:embed="rId3"/>
          <a:srcRect b="18363"/>
          <a:stretch/>
        </p:blipFill>
        <p:spPr>
          <a:xfrm>
            <a:off x="4710050" y="2310348"/>
            <a:ext cx="1159290" cy="315469"/>
          </a:xfrm>
          <a:prstGeom prst="rect">
            <a:avLst/>
          </a:prstGeom>
        </p:spPr>
      </p:pic>
      <p:pic>
        <p:nvPicPr>
          <p:cNvPr id="31" name="Picture 2" descr="https://www.startup.si/Data/Images/StartupMapa/Ball%20Back%20System_logo_seznam.png">
            <a:extLst>
              <a:ext uri="{FF2B5EF4-FFF2-40B4-BE49-F238E27FC236}">
                <a16:creationId xmlns:a16="http://schemas.microsoft.com/office/drawing/2014/main" id="{CCC31D7E-85E7-CE1C-5E7D-B903D09880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0612" y="2291757"/>
            <a:ext cx="1237017" cy="412339"/>
          </a:xfrm>
          <a:prstGeom prst="rect">
            <a:avLst/>
          </a:prstGeom>
          <a:noFill/>
          <a:extLst>
            <a:ext uri="{909E8E84-426E-40DD-AFC4-6F175D3DCCD1}">
              <a14:hiddenFill xmlns:a14="http://schemas.microsoft.com/office/drawing/2010/main">
                <a:solidFill>
                  <a:srgbClr val="FFFFFF"/>
                </a:solidFill>
              </a14:hiddenFill>
            </a:ext>
          </a:extLst>
        </p:spPr>
      </p:pic>
      <p:pic>
        <p:nvPicPr>
          <p:cNvPr id="225" name="Picture 4" descr="https://www.startup.si/Data/Images/StartupMapa/ChoreoMate_logo_seznam.jpg">
            <a:extLst>
              <a:ext uri="{FF2B5EF4-FFF2-40B4-BE49-F238E27FC236}">
                <a16:creationId xmlns:a16="http://schemas.microsoft.com/office/drawing/2014/main" id="{0DB96EE3-BDD9-70E3-9692-30F7FB0658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6214" y="2343383"/>
            <a:ext cx="1237018" cy="412339"/>
          </a:xfrm>
          <a:prstGeom prst="rect">
            <a:avLst/>
          </a:prstGeom>
          <a:noFill/>
          <a:extLst>
            <a:ext uri="{909E8E84-426E-40DD-AFC4-6F175D3DCCD1}">
              <a14:hiddenFill xmlns:a14="http://schemas.microsoft.com/office/drawing/2010/main">
                <a:solidFill>
                  <a:srgbClr val="FFFFFF"/>
                </a:solidFill>
              </a14:hiddenFill>
            </a:ext>
          </a:extLst>
        </p:spPr>
      </p:pic>
      <p:pic>
        <p:nvPicPr>
          <p:cNvPr id="226" name="Picture 42" descr="https://www.startup.si/Data/Images/StartupMapa/Altron_logo_seznam.jpg">
            <a:extLst>
              <a:ext uri="{FF2B5EF4-FFF2-40B4-BE49-F238E27FC236}">
                <a16:creationId xmlns:a16="http://schemas.microsoft.com/office/drawing/2014/main" id="{17A0E71D-0BD3-BC60-E827-FFA975AA57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447" y="2291757"/>
            <a:ext cx="1237017" cy="412339"/>
          </a:xfrm>
          <a:prstGeom prst="rect">
            <a:avLst/>
          </a:prstGeom>
          <a:noFill/>
          <a:extLst>
            <a:ext uri="{909E8E84-426E-40DD-AFC4-6F175D3DCCD1}">
              <a14:hiddenFill xmlns:a14="http://schemas.microsoft.com/office/drawing/2010/main">
                <a:solidFill>
                  <a:srgbClr val="FFFFFF"/>
                </a:solidFill>
              </a14:hiddenFill>
            </a:ext>
          </a:extLst>
        </p:spPr>
      </p:pic>
      <p:pic>
        <p:nvPicPr>
          <p:cNvPr id="228" name="Picture 44" descr="https://www.startup.si/Data/Images/StartupMapa/Arvio_logo_seznam.png">
            <a:extLst>
              <a:ext uri="{FF2B5EF4-FFF2-40B4-BE49-F238E27FC236}">
                <a16:creationId xmlns:a16="http://schemas.microsoft.com/office/drawing/2014/main" id="{4EDCA345-DE2F-8FEE-6382-991C3D9074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3301" y="2317666"/>
            <a:ext cx="1159290" cy="386430"/>
          </a:xfrm>
          <a:prstGeom prst="rect">
            <a:avLst/>
          </a:prstGeom>
          <a:noFill/>
          <a:extLst>
            <a:ext uri="{909E8E84-426E-40DD-AFC4-6F175D3DCCD1}">
              <a14:hiddenFill xmlns:a14="http://schemas.microsoft.com/office/drawing/2010/main">
                <a:solidFill>
                  <a:srgbClr val="FFFFFF"/>
                </a:solidFill>
              </a14:hiddenFill>
            </a:ext>
          </a:extLst>
        </p:spPr>
      </p:pic>
      <p:pic>
        <p:nvPicPr>
          <p:cNvPr id="229" name="Picture 46" descr="https://www.startup.si/Data/Images/Podjetja/Chicatella_logo_seznam.jpg">
            <a:extLst>
              <a:ext uri="{FF2B5EF4-FFF2-40B4-BE49-F238E27FC236}">
                <a16:creationId xmlns:a16="http://schemas.microsoft.com/office/drawing/2014/main" id="{EA0EBAD1-9D52-4E25-2519-E8F85C164B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46010" y="2313995"/>
            <a:ext cx="1237017" cy="412339"/>
          </a:xfrm>
          <a:prstGeom prst="rect">
            <a:avLst/>
          </a:prstGeom>
          <a:noFill/>
          <a:extLst>
            <a:ext uri="{909E8E84-426E-40DD-AFC4-6F175D3DCCD1}">
              <a14:hiddenFill xmlns:a14="http://schemas.microsoft.com/office/drawing/2010/main">
                <a:solidFill>
                  <a:srgbClr val="FFFFFF"/>
                </a:solidFill>
              </a14:hiddenFill>
            </a:ext>
          </a:extLst>
        </p:spPr>
      </p:pic>
      <p:pic>
        <p:nvPicPr>
          <p:cNvPr id="230" name="Picture 16" descr="https://www.startup.si/Data/Images/StartupMapa/Logotipi/i4cube_logo_V2.png">
            <a:extLst>
              <a:ext uri="{FF2B5EF4-FFF2-40B4-BE49-F238E27FC236}">
                <a16:creationId xmlns:a16="http://schemas.microsoft.com/office/drawing/2014/main" id="{F1D21839-2B52-E441-1598-9FD128E5682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4930" y="3941506"/>
            <a:ext cx="1166050" cy="388683"/>
          </a:xfrm>
          <a:prstGeom prst="rect">
            <a:avLst/>
          </a:prstGeom>
          <a:noFill/>
          <a:extLst>
            <a:ext uri="{909E8E84-426E-40DD-AFC4-6F175D3DCCD1}">
              <a14:hiddenFill xmlns:a14="http://schemas.microsoft.com/office/drawing/2010/main">
                <a:solidFill>
                  <a:srgbClr val="FFFFFF"/>
                </a:solidFill>
              </a14:hiddenFill>
            </a:ext>
          </a:extLst>
        </p:spPr>
      </p:pic>
      <p:pic>
        <p:nvPicPr>
          <p:cNvPr id="231" name="Slika 230">
            <a:extLst>
              <a:ext uri="{FF2B5EF4-FFF2-40B4-BE49-F238E27FC236}">
                <a16:creationId xmlns:a16="http://schemas.microsoft.com/office/drawing/2014/main" id="{7418A3B2-41BE-DB79-E088-5091DE860D4F}"/>
              </a:ext>
            </a:extLst>
          </p:cNvPr>
          <p:cNvPicPr>
            <a:picLocks noChangeAspect="1"/>
          </p:cNvPicPr>
          <p:nvPr/>
        </p:nvPicPr>
        <p:blipFill>
          <a:blip r:embed="rId10"/>
          <a:stretch>
            <a:fillRect/>
          </a:stretch>
        </p:blipFill>
        <p:spPr>
          <a:xfrm>
            <a:off x="4977017" y="3809159"/>
            <a:ext cx="625356" cy="507903"/>
          </a:xfrm>
          <a:prstGeom prst="rect">
            <a:avLst/>
          </a:prstGeom>
        </p:spPr>
      </p:pic>
      <p:pic>
        <p:nvPicPr>
          <p:cNvPr id="233" name="Picture 52" descr="https://www.startup.si/Data/Images/Podjetja/IN%20Composite_logo_seznam.png">
            <a:extLst>
              <a:ext uri="{FF2B5EF4-FFF2-40B4-BE49-F238E27FC236}">
                <a16:creationId xmlns:a16="http://schemas.microsoft.com/office/drawing/2014/main" id="{8493E295-60C9-7F3E-6B8F-63A4F4FD271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92881" y="3910147"/>
            <a:ext cx="1260130" cy="420042"/>
          </a:xfrm>
          <a:prstGeom prst="rect">
            <a:avLst/>
          </a:prstGeom>
          <a:noFill/>
          <a:extLst>
            <a:ext uri="{909E8E84-426E-40DD-AFC4-6F175D3DCCD1}">
              <a14:hiddenFill xmlns:a14="http://schemas.microsoft.com/office/drawing/2010/main">
                <a:solidFill>
                  <a:srgbClr val="FFFFFF"/>
                </a:solidFill>
              </a14:hiddenFill>
            </a:ext>
          </a:extLst>
        </p:spPr>
      </p:pic>
      <p:pic>
        <p:nvPicPr>
          <p:cNvPr id="234" name="Picture 54" descr="https://www.startup.si/Data/Images/Podjetja/Interceptor_logo_seznam.png">
            <a:extLst>
              <a:ext uri="{FF2B5EF4-FFF2-40B4-BE49-F238E27FC236}">
                <a16:creationId xmlns:a16="http://schemas.microsoft.com/office/drawing/2014/main" id="{E4CBA940-37C3-0E3C-358A-9D0FB1D8B5D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09448" y="3910147"/>
            <a:ext cx="1584901" cy="528301"/>
          </a:xfrm>
          <a:prstGeom prst="rect">
            <a:avLst/>
          </a:prstGeom>
          <a:noFill/>
          <a:extLst>
            <a:ext uri="{909E8E84-426E-40DD-AFC4-6F175D3DCCD1}">
              <a14:hiddenFill xmlns:a14="http://schemas.microsoft.com/office/drawing/2010/main">
                <a:solidFill>
                  <a:srgbClr val="FFFFFF"/>
                </a:solidFill>
              </a14:hiddenFill>
            </a:ext>
          </a:extLst>
        </p:spPr>
      </p:pic>
      <p:pic>
        <p:nvPicPr>
          <p:cNvPr id="235" name="Picture 56" descr="https://www.startup.si/Data/Images/StartupMapa/Labiport_logo_seznam.png">
            <a:extLst>
              <a:ext uri="{FF2B5EF4-FFF2-40B4-BE49-F238E27FC236}">
                <a16:creationId xmlns:a16="http://schemas.microsoft.com/office/drawing/2014/main" id="{F2E4D3D3-6E6C-0961-7029-5E34B2CB4C7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91909" y="3978558"/>
            <a:ext cx="1145218" cy="381740"/>
          </a:xfrm>
          <a:prstGeom prst="rect">
            <a:avLst/>
          </a:prstGeom>
          <a:noFill/>
          <a:extLst>
            <a:ext uri="{909E8E84-426E-40DD-AFC4-6F175D3DCCD1}">
              <a14:hiddenFill xmlns:a14="http://schemas.microsoft.com/office/drawing/2010/main">
                <a:solidFill>
                  <a:srgbClr val="FFFFFF"/>
                </a:solidFill>
              </a14:hiddenFill>
            </a:ext>
          </a:extLst>
        </p:spPr>
      </p:pic>
      <p:pic>
        <p:nvPicPr>
          <p:cNvPr id="237" name="Picture 22" descr="https://www.startup.si/Data/Images/StartupMapa/pametna%20tovarna%20logo_kvadratni.jpg">
            <a:extLst>
              <a:ext uri="{FF2B5EF4-FFF2-40B4-BE49-F238E27FC236}">
                <a16:creationId xmlns:a16="http://schemas.microsoft.com/office/drawing/2014/main" id="{49170E98-6990-B218-B4CF-4393C58DCDC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412673" y="3951087"/>
            <a:ext cx="1284100" cy="428033"/>
          </a:xfrm>
          <a:prstGeom prst="rect">
            <a:avLst/>
          </a:prstGeom>
          <a:noFill/>
          <a:extLst>
            <a:ext uri="{909E8E84-426E-40DD-AFC4-6F175D3DCCD1}">
              <a14:hiddenFill xmlns:a14="http://schemas.microsoft.com/office/drawing/2010/main">
                <a:solidFill>
                  <a:srgbClr val="FFFFFF"/>
                </a:solidFill>
              </a14:hiddenFill>
            </a:ext>
          </a:extLst>
        </p:spPr>
      </p:pic>
      <p:pic>
        <p:nvPicPr>
          <p:cNvPr id="243" name="Picture 28" descr="https://www.startup.si/Data/Images/StartupMapa/Risarnica_logo_seznam.png">
            <a:extLst>
              <a:ext uri="{FF2B5EF4-FFF2-40B4-BE49-F238E27FC236}">
                <a16:creationId xmlns:a16="http://schemas.microsoft.com/office/drawing/2014/main" id="{8EB1ACBB-B7FC-B532-AEE3-770708F0919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29901" y="4765141"/>
            <a:ext cx="1186090" cy="395363"/>
          </a:xfrm>
          <a:prstGeom prst="rect">
            <a:avLst/>
          </a:prstGeom>
          <a:noFill/>
          <a:extLst>
            <a:ext uri="{909E8E84-426E-40DD-AFC4-6F175D3DCCD1}">
              <a14:hiddenFill xmlns:a14="http://schemas.microsoft.com/office/drawing/2010/main">
                <a:solidFill>
                  <a:srgbClr val="FFFFFF"/>
                </a:solidFill>
              </a14:hiddenFill>
            </a:ext>
          </a:extLst>
        </p:spPr>
      </p:pic>
      <p:pic>
        <p:nvPicPr>
          <p:cNvPr id="245" name="Picture 30" descr="https://www.startup.si/Data/Images/StartupMapa/Solar%20Integrated_Logo%20kvadratni.png">
            <a:extLst>
              <a:ext uri="{FF2B5EF4-FFF2-40B4-BE49-F238E27FC236}">
                <a16:creationId xmlns:a16="http://schemas.microsoft.com/office/drawing/2014/main" id="{5D016449-F7E4-579B-3AFA-813B216FC4C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11443" y="4731432"/>
            <a:ext cx="1356505" cy="452169"/>
          </a:xfrm>
          <a:prstGeom prst="rect">
            <a:avLst/>
          </a:prstGeom>
          <a:noFill/>
          <a:extLst>
            <a:ext uri="{909E8E84-426E-40DD-AFC4-6F175D3DCCD1}">
              <a14:hiddenFill xmlns:a14="http://schemas.microsoft.com/office/drawing/2010/main">
                <a:solidFill>
                  <a:srgbClr val="FFFFFF"/>
                </a:solidFill>
              </a14:hiddenFill>
            </a:ext>
          </a:extLst>
        </p:spPr>
      </p:pic>
      <p:pic>
        <p:nvPicPr>
          <p:cNvPr id="246" name="Picture 32" descr="https://www.startup.si/Data/Images/StartupMapa/Sound%20Elements%20Maker_logo_seznam.jpg">
            <a:extLst>
              <a:ext uri="{FF2B5EF4-FFF2-40B4-BE49-F238E27FC236}">
                <a16:creationId xmlns:a16="http://schemas.microsoft.com/office/drawing/2014/main" id="{3000459B-F1EF-A136-8154-B35D2D138B5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63528" y="4731432"/>
            <a:ext cx="1471185" cy="490778"/>
          </a:xfrm>
          <a:prstGeom prst="rect">
            <a:avLst/>
          </a:prstGeom>
          <a:noFill/>
          <a:extLst>
            <a:ext uri="{909E8E84-426E-40DD-AFC4-6F175D3DCCD1}">
              <a14:hiddenFill xmlns:a14="http://schemas.microsoft.com/office/drawing/2010/main">
                <a:solidFill>
                  <a:srgbClr val="FFFFFF"/>
                </a:solidFill>
              </a14:hiddenFill>
            </a:ext>
          </a:extLst>
        </p:spPr>
      </p:pic>
      <p:pic>
        <p:nvPicPr>
          <p:cNvPr id="248" name="Picture 34" descr="https://www.startup.si/Data/Images/StartupMapa/Tina_logo_seznam.jpg">
            <a:extLst>
              <a:ext uri="{FF2B5EF4-FFF2-40B4-BE49-F238E27FC236}">
                <a16:creationId xmlns:a16="http://schemas.microsoft.com/office/drawing/2014/main" id="{EC131E22-42A0-4604-555D-025B9E2FFC3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496126" y="4776623"/>
            <a:ext cx="1117195" cy="372398"/>
          </a:xfrm>
          <a:prstGeom prst="rect">
            <a:avLst/>
          </a:prstGeom>
          <a:noFill/>
          <a:extLst>
            <a:ext uri="{909E8E84-426E-40DD-AFC4-6F175D3DCCD1}">
              <a14:hiddenFill xmlns:a14="http://schemas.microsoft.com/office/drawing/2010/main">
                <a:solidFill>
                  <a:srgbClr val="FFFFFF"/>
                </a:solidFill>
              </a14:hiddenFill>
            </a:ext>
          </a:extLst>
        </p:spPr>
      </p:pic>
      <p:pic>
        <p:nvPicPr>
          <p:cNvPr id="249" name="Picture 62" descr="https://www.startup.si/Data/Images/Podjetja/Pokica_logo_seznam.png">
            <a:extLst>
              <a:ext uri="{FF2B5EF4-FFF2-40B4-BE49-F238E27FC236}">
                <a16:creationId xmlns:a16="http://schemas.microsoft.com/office/drawing/2014/main" id="{8CCD8CDE-39B4-66F9-1750-170306E1D6E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26039" y="4718114"/>
            <a:ext cx="1423833" cy="474611"/>
          </a:xfrm>
          <a:prstGeom prst="rect">
            <a:avLst/>
          </a:prstGeom>
          <a:noFill/>
          <a:extLst>
            <a:ext uri="{909E8E84-426E-40DD-AFC4-6F175D3DCCD1}">
              <a14:hiddenFill xmlns:a14="http://schemas.microsoft.com/office/drawing/2010/main">
                <a:solidFill>
                  <a:srgbClr val="FFFFFF"/>
                </a:solidFill>
              </a14:hiddenFill>
            </a:ext>
          </a:extLst>
        </p:spPr>
      </p:pic>
      <p:pic>
        <p:nvPicPr>
          <p:cNvPr id="251" name="Picture 64" descr="https://www.startup.si/Data/Images/Podjetja/sparklpg-logo1.png">
            <a:extLst>
              <a:ext uri="{FF2B5EF4-FFF2-40B4-BE49-F238E27FC236}">
                <a16:creationId xmlns:a16="http://schemas.microsoft.com/office/drawing/2014/main" id="{77288D0F-26E6-3C94-A90B-007CA347260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486266" y="4731432"/>
            <a:ext cx="1356504" cy="452168"/>
          </a:xfrm>
          <a:prstGeom prst="rect">
            <a:avLst/>
          </a:prstGeom>
          <a:noFill/>
          <a:extLst>
            <a:ext uri="{909E8E84-426E-40DD-AFC4-6F175D3DCCD1}">
              <a14:hiddenFill xmlns:a14="http://schemas.microsoft.com/office/drawing/2010/main">
                <a:solidFill>
                  <a:srgbClr val="FFFFFF"/>
                </a:solidFill>
              </a14:hiddenFill>
            </a:ext>
          </a:extLst>
        </p:spPr>
      </p:pic>
      <p:pic>
        <p:nvPicPr>
          <p:cNvPr id="238" name="Picture 24" descr="https://www.startup.si/Data/Images/StartupMapa/Optivus_logo_seznam.jpg">
            <a:extLst>
              <a:ext uri="{FF2B5EF4-FFF2-40B4-BE49-F238E27FC236}">
                <a16:creationId xmlns:a16="http://schemas.microsoft.com/office/drawing/2014/main" id="{96880AE6-3107-F338-F7B7-558297EB0A1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474369" y="5619549"/>
            <a:ext cx="1160709" cy="386903"/>
          </a:xfrm>
          <a:prstGeom prst="rect">
            <a:avLst/>
          </a:prstGeom>
          <a:noFill/>
          <a:extLst>
            <a:ext uri="{909E8E84-426E-40DD-AFC4-6F175D3DCCD1}">
              <a14:hiddenFill xmlns:a14="http://schemas.microsoft.com/office/drawing/2010/main">
                <a:solidFill>
                  <a:srgbClr val="FFFFFF"/>
                </a:solidFill>
              </a14:hiddenFill>
            </a:ext>
          </a:extLst>
        </p:spPr>
      </p:pic>
      <p:pic>
        <p:nvPicPr>
          <p:cNvPr id="252" name="Picture 36" descr="https://www.startup.si/Data/Images/StartupMapa/TipPri_logo_seznam.png">
            <a:extLst>
              <a:ext uri="{FF2B5EF4-FFF2-40B4-BE49-F238E27FC236}">
                <a16:creationId xmlns:a16="http://schemas.microsoft.com/office/drawing/2014/main" id="{2E340EB6-0AEA-4354-2FC9-CABCF0FED46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59703" y="5547309"/>
            <a:ext cx="1356504" cy="452168"/>
          </a:xfrm>
          <a:prstGeom prst="rect">
            <a:avLst/>
          </a:prstGeom>
          <a:noFill/>
          <a:extLst>
            <a:ext uri="{909E8E84-426E-40DD-AFC4-6F175D3DCCD1}">
              <a14:hiddenFill xmlns:a14="http://schemas.microsoft.com/office/drawing/2010/main">
                <a:solidFill>
                  <a:srgbClr val="FFFFFF"/>
                </a:solidFill>
              </a14:hiddenFill>
            </a:ext>
          </a:extLst>
        </p:spPr>
      </p:pic>
      <p:pic>
        <p:nvPicPr>
          <p:cNvPr id="255" name="Slika 254">
            <a:extLst>
              <a:ext uri="{FF2B5EF4-FFF2-40B4-BE49-F238E27FC236}">
                <a16:creationId xmlns:a16="http://schemas.microsoft.com/office/drawing/2014/main" id="{ED151002-55FA-3AEB-AE17-CEA270B78A2A}"/>
              </a:ext>
            </a:extLst>
          </p:cNvPr>
          <p:cNvPicPr>
            <a:picLocks noChangeAspect="1"/>
          </p:cNvPicPr>
          <p:nvPr/>
        </p:nvPicPr>
        <p:blipFill>
          <a:blip r:embed="rId23"/>
          <a:stretch>
            <a:fillRect/>
          </a:stretch>
        </p:blipFill>
        <p:spPr>
          <a:xfrm>
            <a:off x="8486266" y="5597018"/>
            <a:ext cx="1356504" cy="452168"/>
          </a:xfrm>
          <a:prstGeom prst="rect">
            <a:avLst/>
          </a:prstGeom>
        </p:spPr>
      </p:pic>
      <p:pic>
        <p:nvPicPr>
          <p:cNvPr id="258" name="Picture 40" descr="https://www.startup.si/Data/Images/StartupMapa/Windero_logo_seznam.png">
            <a:extLst>
              <a:ext uri="{FF2B5EF4-FFF2-40B4-BE49-F238E27FC236}">
                <a16:creationId xmlns:a16="http://schemas.microsoft.com/office/drawing/2014/main" id="{C922AF4B-4347-481A-3B47-363524132942}"/>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769786" y="5646657"/>
            <a:ext cx="1058669" cy="352890"/>
          </a:xfrm>
          <a:prstGeom prst="rect">
            <a:avLst/>
          </a:prstGeom>
          <a:noFill/>
          <a:extLst>
            <a:ext uri="{909E8E84-426E-40DD-AFC4-6F175D3DCCD1}">
              <a14:hiddenFill xmlns:a14="http://schemas.microsoft.com/office/drawing/2010/main">
                <a:solidFill>
                  <a:srgbClr val="FFFFFF"/>
                </a:solidFill>
              </a14:hiddenFill>
            </a:ext>
          </a:extLst>
        </p:spPr>
      </p:pic>
      <p:pic>
        <p:nvPicPr>
          <p:cNvPr id="259" name="Picture 66" descr="https://www.startup.si/Data/Images/StartupMapa/Vitjashop_logo_seznam.png">
            <a:extLst>
              <a:ext uri="{FF2B5EF4-FFF2-40B4-BE49-F238E27FC236}">
                <a16:creationId xmlns:a16="http://schemas.microsoft.com/office/drawing/2014/main" id="{E5A25F6B-2822-08D4-0436-DE6453B7D910}"/>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577779" y="5502188"/>
            <a:ext cx="1423833" cy="474611"/>
          </a:xfrm>
          <a:prstGeom prst="rect">
            <a:avLst/>
          </a:prstGeom>
          <a:noFill/>
          <a:extLst>
            <a:ext uri="{909E8E84-426E-40DD-AFC4-6F175D3DCCD1}">
              <a14:hiddenFill xmlns:a14="http://schemas.microsoft.com/office/drawing/2010/main">
                <a:solidFill>
                  <a:srgbClr val="FFFFFF"/>
                </a:solidFill>
              </a14:hiddenFill>
            </a:ext>
          </a:extLst>
        </p:spPr>
      </p:pic>
      <p:pic>
        <p:nvPicPr>
          <p:cNvPr id="23" name="Slika 22">
            <a:extLst>
              <a:ext uri="{FF2B5EF4-FFF2-40B4-BE49-F238E27FC236}">
                <a16:creationId xmlns:a16="http://schemas.microsoft.com/office/drawing/2014/main" id="{E01C0DE4-73B2-CF01-69DD-BBF68995C710}"/>
              </a:ext>
            </a:extLst>
          </p:cNvPr>
          <p:cNvPicPr>
            <a:picLocks noChangeAspect="1"/>
          </p:cNvPicPr>
          <p:nvPr/>
        </p:nvPicPr>
        <p:blipFill>
          <a:blip r:embed="rId26"/>
          <a:stretch>
            <a:fillRect/>
          </a:stretch>
        </p:blipFill>
        <p:spPr>
          <a:xfrm>
            <a:off x="2539886" y="3150535"/>
            <a:ext cx="1166121" cy="356583"/>
          </a:xfrm>
          <a:prstGeom prst="rect">
            <a:avLst/>
          </a:prstGeom>
        </p:spPr>
      </p:pic>
      <p:pic>
        <p:nvPicPr>
          <p:cNvPr id="24" name="Picture 10" descr="https://www.startup.si/Data/Images/StartupMapa/ElderOn_logo_seznam.png">
            <a:extLst>
              <a:ext uri="{FF2B5EF4-FFF2-40B4-BE49-F238E27FC236}">
                <a16:creationId xmlns:a16="http://schemas.microsoft.com/office/drawing/2014/main" id="{F170CC41-3BB7-2DE9-94F5-2534D0B942EC}"/>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647645" y="3108135"/>
            <a:ext cx="1284100" cy="42803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descr="https://www.startup.si/Data/Images/StartupMapa/FLIQA%20logo_kvadratni.jpg">
            <a:extLst>
              <a:ext uri="{FF2B5EF4-FFF2-40B4-BE49-F238E27FC236}">
                <a16:creationId xmlns:a16="http://schemas.microsoft.com/office/drawing/2014/main" id="{BCCC586A-AC2E-3A68-5CE8-A3F8520C59D2}"/>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712302" y="3129985"/>
            <a:ext cx="1173636" cy="391212"/>
          </a:xfrm>
          <a:prstGeom prst="rect">
            <a:avLst/>
          </a:prstGeom>
          <a:noFill/>
          <a:extLst>
            <a:ext uri="{909E8E84-426E-40DD-AFC4-6F175D3DCCD1}">
              <a14:hiddenFill xmlns:a14="http://schemas.microsoft.com/office/drawing/2010/main">
                <a:solidFill>
                  <a:srgbClr val="FFFFFF"/>
                </a:solidFill>
              </a14:hiddenFill>
            </a:ext>
          </a:extLst>
        </p:spPr>
      </p:pic>
      <p:pic>
        <p:nvPicPr>
          <p:cNvPr id="232" name="Picture 48" descr="https://www.startup.si/Data/Images/StartupMapa/HiFlyer_logo_seznam.png">
            <a:extLst>
              <a:ext uri="{FF2B5EF4-FFF2-40B4-BE49-F238E27FC236}">
                <a16:creationId xmlns:a16="http://schemas.microsoft.com/office/drawing/2014/main" id="{635E61D7-4828-DC69-4755-FBD90706DDA9}"/>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0450240" y="3122997"/>
            <a:ext cx="1208966" cy="402989"/>
          </a:xfrm>
          <a:prstGeom prst="rect">
            <a:avLst/>
          </a:prstGeom>
          <a:noFill/>
          <a:extLst>
            <a:ext uri="{909E8E84-426E-40DD-AFC4-6F175D3DCCD1}">
              <a14:hiddenFill xmlns:a14="http://schemas.microsoft.com/office/drawing/2010/main">
                <a:solidFill>
                  <a:srgbClr val="FFFFFF"/>
                </a:solidFill>
              </a14:hiddenFill>
            </a:ext>
          </a:extLst>
        </p:spPr>
      </p:pic>
      <p:pic>
        <p:nvPicPr>
          <p:cNvPr id="260" name="Picture 12">
            <a:extLst>
              <a:ext uri="{FF2B5EF4-FFF2-40B4-BE49-F238E27FC236}">
                <a16:creationId xmlns:a16="http://schemas.microsoft.com/office/drawing/2014/main" id="{D5924488-9965-116A-A1D8-10CF07168726}"/>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55079" y="3118534"/>
            <a:ext cx="1165753" cy="388584"/>
          </a:xfrm>
          <a:prstGeom prst="rect">
            <a:avLst/>
          </a:prstGeom>
          <a:noFill/>
          <a:extLst>
            <a:ext uri="{909E8E84-426E-40DD-AFC4-6F175D3DCCD1}">
              <a14:hiddenFill xmlns:a14="http://schemas.microsoft.com/office/drawing/2010/main">
                <a:solidFill>
                  <a:srgbClr val="FFFFFF"/>
                </a:solidFill>
              </a14:hiddenFill>
            </a:ext>
          </a:extLst>
        </p:spPr>
      </p:pic>
      <p:sp>
        <p:nvSpPr>
          <p:cNvPr id="436" name="Označba mesta vsebine 2">
            <a:extLst>
              <a:ext uri="{FF2B5EF4-FFF2-40B4-BE49-F238E27FC236}">
                <a16:creationId xmlns:a16="http://schemas.microsoft.com/office/drawing/2014/main" id="{1D447DD1-A916-8132-485F-4D18A3BA6805}"/>
              </a:ext>
            </a:extLst>
          </p:cNvPr>
          <p:cNvSpPr>
            <a:spLocks noGrp="1"/>
          </p:cNvSpPr>
          <p:nvPr>
            <p:ph idx="1"/>
          </p:nvPr>
        </p:nvSpPr>
        <p:spPr>
          <a:xfrm>
            <a:off x="498088" y="563640"/>
            <a:ext cx="6169904" cy="379688"/>
          </a:xfrm>
        </p:spPr>
        <p:txBody>
          <a:bodyPr>
            <a:normAutofit/>
          </a:bodyPr>
          <a:lstStyle/>
          <a:p>
            <a:pPr marL="0" indent="0">
              <a:buNone/>
            </a:pPr>
            <a:r>
              <a:rPr lang="pl-PL" sz="1800" dirty="0">
                <a:solidFill>
                  <a:schemeClr val="accent1"/>
                </a:solidFill>
              </a:rPr>
              <a:t>Izbrana podjetja </a:t>
            </a:r>
            <a:endParaRPr lang="en-US" sz="1800" dirty="0">
              <a:solidFill>
                <a:schemeClr val="accent1"/>
              </a:solidFill>
            </a:endParaRPr>
          </a:p>
        </p:txBody>
      </p:sp>
      <p:pic>
        <p:nvPicPr>
          <p:cNvPr id="437" name="Picture 2" descr="https://www.startup.si/Data/Images/Podjetja/Logotipi_SK75_jesen15/simarine-logo-f2.png">
            <a:extLst>
              <a:ext uri="{FF2B5EF4-FFF2-40B4-BE49-F238E27FC236}">
                <a16:creationId xmlns:a16="http://schemas.microsoft.com/office/drawing/2014/main" id="{CE0268F3-FF01-AB9A-BE0F-D9259123561E}"/>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429474" y="1325982"/>
            <a:ext cx="1386944" cy="462315"/>
          </a:xfrm>
          <a:prstGeom prst="rect">
            <a:avLst/>
          </a:prstGeom>
          <a:noFill/>
          <a:extLst>
            <a:ext uri="{909E8E84-426E-40DD-AFC4-6F175D3DCCD1}">
              <a14:hiddenFill xmlns:a14="http://schemas.microsoft.com/office/drawing/2010/main">
                <a:solidFill>
                  <a:srgbClr val="FFFFFF"/>
                </a:solidFill>
              </a14:hiddenFill>
            </a:ext>
          </a:extLst>
        </p:spPr>
      </p:pic>
      <p:pic>
        <p:nvPicPr>
          <p:cNvPr id="438" name="Picture 4" descr="https://www.startup.si/Data/Images/Podjetja/daibau-logo1.png">
            <a:extLst>
              <a:ext uri="{FF2B5EF4-FFF2-40B4-BE49-F238E27FC236}">
                <a16:creationId xmlns:a16="http://schemas.microsoft.com/office/drawing/2014/main" id="{052165E4-2D92-9A30-BDE5-BE1479748AB5}"/>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34400" y="1282432"/>
            <a:ext cx="1607110" cy="535703"/>
          </a:xfrm>
          <a:prstGeom prst="rect">
            <a:avLst/>
          </a:prstGeom>
          <a:noFill/>
          <a:extLst>
            <a:ext uri="{909E8E84-426E-40DD-AFC4-6F175D3DCCD1}">
              <a14:hiddenFill xmlns:a14="http://schemas.microsoft.com/office/drawing/2010/main">
                <a:solidFill>
                  <a:srgbClr val="FFFFFF"/>
                </a:solidFill>
              </a14:hiddenFill>
            </a:ext>
          </a:extLst>
        </p:spPr>
      </p:pic>
      <p:grpSp>
        <p:nvGrpSpPr>
          <p:cNvPr id="443" name="Skupina 442">
            <a:extLst>
              <a:ext uri="{FF2B5EF4-FFF2-40B4-BE49-F238E27FC236}">
                <a16:creationId xmlns:a16="http://schemas.microsoft.com/office/drawing/2014/main" id="{C7983A8C-D400-DB73-3177-A2E187C27200}"/>
              </a:ext>
            </a:extLst>
          </p:cNvPr>
          <p:cNvGrpSpPr/>
          <p:nvPr/>
        </p:nvGrpSpPr>
        <p:grpSpPr>
          <a:xfrm>
            <a:off x="4474516" y="1339832"/>
            <a:ext cx="1440968" cy="438975"/>
            <a:chOff x="1908176" y="934540"/>
            <a:chExt cx="1564857" cy="476716"/>
          </a:xfrm>
        </p:grpSpPr>
        <p:pic>
          <p:nvPicPr>
            <p:cNvPr id="440" name="Picture 2" descr="nChain Blockchain technology company sponsor the KnowNow annual event">
              <a:extLst>
                <a:ext uri="{FF2B5EF4-FFF2-40B4-BE49-F238E27FC236}">
                  <a16:creationId xmlns:a16="http://schemas.microsoft.com/office/drawing/2014/main" id="{2342A590-4ADA-2340-1AB3-EC98A4E04D0D}"/>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565502" y="954419"/>
              <a:ext cx="907531" cy="436959"/>
            </a:xfrm>
            <a:prstGeom prst="rect">
              <a:avLst/>
            </a:prstGeom>
            <a:noFill/>
            <a:extLst>
              <a:ext uri="{909E8E84-426E-40DD-AFC4-6F175D3DCCD1}">
                <a14:hiddenFill xmlns:a14="http://schemas.microsoft.com/office/drawing/2010/main">
                  <a:solidFill>
                    <a:srgbClr val="FFFFFF"/>
                  </a:solidFill>
                </a14:hiddenFill>
              </a:ext>
            </a:extLst>
          </p:spPr>
        </p:pic>
        <p:pic>
          <p:nvPicPr>
            <p:cNvPr id="441" name="Picture 6" descr="Equaleyes Solutions Ltd | LinkedIn">
              <a:extLst>
                <a:ext uri="{FF2B5EF4-FFF2-40B4-BE49-F238E27FC236}">
                  <a16:creationId xmlns:a16="http://schemas.microsoft.com/office/drawing/2014/main" id="{0425EFAC-1912-C9E1-62A2-4409DCAE8513}"/>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908176" y="934540"/>
              <a:ext cx="476716" cy="476716"/>
            </a:xfrm>
            <a:prstGeom prst="rect">
              <a:avLst/>
            </a:prstGeom>
            <a:noFill/>
            <a:extLst>
              <a:ext uri="{909E8E84-426E-40DD-AFC4-6F175D3DCCD1}">
                <a14:hiddenFill xmlns:a14="http://schemas.microsoft.com/office/drawing/2010/main">
                  <a:solidFill>
                    <a:srgbClr val="FFFFFF"/>
                  </a:solidFill>
                </a14:hiddenFill>
              </a:ext>
            </a:extLst>
          </p:spPr>
        </p:pic>
      </p:grpSp>
      <p:pic>
        <p:nvPicPr>
          <p:cNvPr id="442" name="Picture 2" descr="KEFIRKO - Vse, kar potrebujete za pripravo kefirja doma!">
            <a:extLst>
              <a:ext uri="{FF2B5EF4-FFF2-40B4-BE49-F238E27FC236}">
                <a16:creationId xmlns:a16="http://schemas.microsoft.com/office/drawing/2014/main" id="{756AAB77-D9CF-36B4-1EF3-5159F1AAE293}"/>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8689216" y="1363687"/>
            <a:ext cx="950604" cy="447685"/>
          </a:xfrm>
          <a:prstGeom prst="rect">
            <a:avLst/>
          </a:prstGeom>
          <a:noFill/>
          <a:extLst>
            <a:ext uri="{909E8E84-426E-40DD-AFC4-6F175D3DCCD1}">
              <a14:hiddenFill xmlns:a14="http://schemas.microsoft.com/office/drawing/2010/main">
                <a:solidFill>
                  <a:srgbClr val="FFFFFF"/>
                </a:solidFill>
              </a14:hiddenFill>
            </a:ext>
          </a:extLst>
        </p:spPr>
      </p:pic>
      <p:pic>
        <p:nvPicPr>
          <p:cNvPr id="445" name="Slika 444">
            <a:extLst>
              <a:ext uri="{FF2B5EF4-FFF2-40B4-BE49-F238E27FC236}">
                <a16:creationId xmlns:a16="http://schemas.microsoft.com/office/drawing/2014/main" id="{8894DC8C-7BEB-58D9-1C23-9C210A060C08}"/>
              </a:ext>
            </a:extLst>
          </p:cNvPr>
          <p:cNvPicPr>
            <a:picLocks noChangeAspect="1"/>
          </p:cNvPicPr>
          <p:nvPr/>
        </p:nvPicPr>
        <p:blipFill>
          <a:blip r:embed="rId36"/>
          <a:stretch>
            <a:fillRect/>
          </a:stretch>
        </p:blipFill>
        <p:spPr>
          <a:xfrm>
            <a:off x="10733878" y="1282431"/>
            <a:ext cx="641691" cy="641691"/>
          </a:xfrm>
          <a:prstGeom prst="rect">
            <a:avLst/>
          </a:prstGeom>
        </p:spPr>
      </p:pic>
      <p:pic>
        <p:nvPicPr>
          <p:cNvPr id="447" name="Slika 446">
            <a:extLst>
              <a:ext uri="{FF2B5EF4-FFF2-40B4-BE49-F238E27FC236}">
                <a16:creationId xmlns:a16="http://schemas.microsoft.com/office/drawing/2014/main" id="{C80F9980-3BEA-2C79-5A3B-06B08B24C024}"/>
              </a:ext>
            </a:extLst>
          </p:cNvPr>
          <p:cNvPicPr>
            <a:picLocks noChangeAspect="1"/>
          </p:cNvPicPr>
          <p:nvPr/>
        </p:nvPicPr>
        <p:blipFill>
          <a:blip r:embed="rId37"/>
          <a:stretch>
            <a:fillRect/>
          </a:stretch>
        </p:blipFill>
        <p:spPr>
          <a:xfrm>
            <a:off x="6660578" y="1368907"/>
            <a:ext cx="1277089" cy="425696"/>
          </a:xfrm>
          <a:prstGeom prst="rect">
            <a:avLst/>
          </a:prstGeom>
        </p:spPr>
      </p:pic>
      <p:pic>
        <p:nvPicPr>
          <p:cNvPr id="3" name="Slika 2">
            <a:extLst>
              <a:ext uri="{FF2B5EF4-FFF2-40B4-BE49-F238E27FC236}">
                <a16:creationId xmlns:a16="http://schemas.microsoft.com/office/drawing/2014/main" id="{AF97B7C1-E70D-5B31-C4EB-C3728619FD0E}"/>
              </a:ext>
            </a:extLst>
          </p:cNvPr>
          <p:cNvPicPr>
            <a:picLocks noChangeAspect="1"/>
          </p:cNvPicPr>
          <p:nvPr/>
        </p:nvPicPr>
        <p:blipFill>
          <a:blip r:embed="rId38"/>
          <a:stretch>
            <a:fillRect/>
          </a:stretch>
        </p:blipFill>
        <p:spPr>
          <a:xfrm>
            <a:off x="2598226" y="5636783"/>
            <a:ext cx="1049440" cy="348064"/>
          </a:xfrm>
          <a:prstGeom prst="rect">
            <a:avLst/>
          </a:prstGeom>
        </p:spPr>
      </p:pic>
      <p:pic>
        <p:nvPicPr>
          <p:cNvPr id="4" name="Slika 3">
            <a:extLst>
              <a:ext uri="{FF2B5EF4-FFF2-40B4-BE49-F238E27FC236}">
                <a16:creationId xmlns:a16="http://schemas.microsoft.com/office/drawing/2014/main" id="{5D34318F-8F91-62A8-ABDE-4F07EE174DF3}"/>
              </a:ext>
            </a:extLst>
          </p:cNvPr>
          <p:cNvPicPr>
            <a:picLocks noChangeAspect="1"/>
          </p:cNvPicPr>
          <p:nvPr/>
        </p:nvPicPr>
        <p:blipFill>
          <a:blip r:embed="rId39"/>
          <a:stretch>
            <a:fillRect/>
          </a:stretch>
        </p:blipFill>
        <p:spPr>
          <a:xfrm>
            <a:off x="8623321" y="3147789"/>
            <a:ext cx="1082394" cy="307230"/>
          </a:xfrm>
          <a:prstGeom prst="rect">
            <a:avLst/>
          </a:prstGeom>
        </p:spPr>
      </p:pic>
      <p:sp>
        <p:nvSpPr>
          <p:cNvPr id="5" name="Slide Number Placeholder 5">
            <a:extLst>
              <a:ext uri="{FF2B5EF4-FFF2-40B4-BE49-F238E27FC236}">
                <a16:creationId xmlns:a16="http://schemas.microsoft.com/office/drawing/2014/main" id="{3B61E1CE-FE7E-1673-05C3-E8B963F09069}"/>
              </a:ext>
            </a:extLst>
          </p:cNvPr>
          <p:cNvSpPr>
            <a:spLocks noGrp="1"/>
          </p:cNvSpPr>
          <p:nvPr>
            <p:ph type="sldNum" sz="quarter" idx="4"/>
          </p:nvPr>
        </p:nvSpPr>
        <p:spPr>
          <a:xfrm>
            <a:off x="10279294" y="6356350"/>
            <a:ext cx="1592495" cy="365125"/>
          </a:xfrm>
          <a:prstGeom prst="rect">
            <a:avLst/>
          </a:prstGeom>
        </p:spPr>
        <p:txBody>
          <a:bodyPr vert="horz" lIns="91440" tIns="45720" rIns="91440" bIns="45720" rtlCol="0" anchor="ctr"/>
          <a:lstStyle>
            <a:lvl1pPr algn="r">
              <a:defRPr sz="800" spc="130" baseline="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l-SI" sz="800" b="0" i="0" u="none" strike="noStrike" kern="1200" cap="none" spc="130" normalizeH="0" baseline="0" noProof="0" dirty="0">
                <a:ln>
                  <a:noFill/>
                </a:ln>
                <a:solidFill>
                  <a:srgbClr val="272532"/>
                </a:solidFill>
                <a:effectLst/>
                <a:uLnTx/>
                <a:uFillTx/>
                <a:latin typeface="Arial" panose="020B0604020202020204"/>
                <a:ea typeface="+mn-ea"/>
                <a:cs typeface="+mn-cs"/>
              </a:rPr>
              <a:t>SLIDE </a:t>
            </a:r>
            <a:fld id="{A2020574-600F-2C48-9440-FACC4120788B}" type="slidenum">
              <a:rPr kumimoji="0" lang="en-SI" sz="800" b="0" i="0" u="none" strike="noStrike" kern="1200" cap="none" spc="130" normalizeH="0" baseline="0" noProof="0" smtClean="0">
                <a:ln>
                  <a:noFill/>
                </a:ln>
                <a:solidFill>
                  <a:srgbClr val="272532"/>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SI" sz="800" b="0" i="0" u="none" strike="noStrike" kern="1200" cap="none" spc="130" normalizeH="0" baseline="0" noProof="0" dirty="0">
              <a:ln>
                <a:noFill/>
              </a:ln>
              <a:solidFill>
                <a:srgbClr val="272532"/>
              </a:solidFill>
              <a:effectLst/>
              <a:uLnTx/>
              <a:uFillTx/>
              <a:latin typeface="Arial" panose="020B0604020202020204"/>
              <a:ea typeface="+mn-ea"/>
              <a:cs typeface="+mn-cs"/>
            </a:endParaRPr>
          </a:p>
        </p:txBody>
      </p:sp>
      <p:sp>
        <p:nvSpPr>
          <p:cNvPr id="6" name="Rectangle 3">
            <a:extLst>
              <a:ext uri="{FF2B5EF4-FFF2-40B4-BE49-F238E27FC236}">
                <a16:creationId xmlns:a16="http://schemas.microsoft.com/office/drawing/2014/main" id="{41F79C33-1748-4169-0E7E-6FFDD63740FD}"/>
              </a:ext>
            </a:extLst>
          </p:cNvPr>
          <p:cNvSpPr/>
          <p:nvPr/>
        </p:nvSpPr>
        <p:spPr>
          <a:xfrm>
            <a:off x="9906412" y="665399"/>
            <a:ext cx="424515" cy="263197"/>
          </a:xfrm>
          <a:prstGeom prst="rect">
            <a:avLst/>
          </a:prstGeom>
          <a:solidFill>
            <a:srgbClr val="00F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I" sz="1200" b="0" i="0" u="none" strike="noStrike" kern="1200" cap="none" spc="0" normalizeH="0" baseline="0" noProof="0" dirty="0">
                <a:ln>
                  <a:noFill/>
                </a:ln>
                <a:solidFill>
                  <a:prstClr val="black"/>
                </a:solidFill>
                <a:effectLst/>
                <a:uLnTx/>
                <a:uFillTx/>
                <a:latin typeface="Arial" panose="020B0604020202020204"/>
                <a:ea typeface="+mn-ea"/>
                <a:cs typeface="+mn-cs"/>
              </a:rPr>
              <a:t>P2</a:t>
            </a:r>
          </a:p>
        </p:txBody>
      </p:sp>
      <p:sp>
        <p:nvSpPr>
          <p:cNvPr id="7" name="Rectangle 4">
            <a:extLst>
              <a:ext uri="{FF2B5EF4-FFF2-40B4-BE49-F238E27FC236}">
                <a16:creationId xmlns:a16="http://schemas.microsoft.com/office/drawing/2014/main" id="{54634D71-39E5-E521-7CE0-FC0C8E7A71FC}"/>
              </a:ext>
            </a:extLst>
          </p:cNvPr>
          <p:cNvSpPr/>
          <p:nvPr/>
        </p:nvSpPr>
        <p:spPr>
          <a:xfrm>
            <a:off x="10404277" y="665399"/>
            <a:ext cx="640962" cy="263197"/>
          </a:xfrm>
          <a:prstGeom prst="rect">
            <a:avLst/>
          </a:prstGeom>
          <a:solidFill>
            <a:srgbClr val="000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I" sz="1200" b="0" i="0" u="none" strike="noStrike" kern="1200" cap="none" spc="0" normalizeH="0" baseline="0" noProof="0" dirty="0">
                <a:ln>
                  <a:noFill/>
                </a:ln>
                <a:solidFill>
                  <a:prstClr val="white"/>
                </a:solidFill>
                <a:effectLst/>
                <a:uLnTx/>
                <a:uFillTx/>
                <a:latin typeface="Arial" panose="020B0604020202020204"/>
                <a:ea typeface="+mn-ea"/>
                <a:cs typeface="+mn-cs"/>
              </a:rPr>
              <a:t>SK50</a:t>
            </a:r>
          </a:p>
        </p:txBody>
      </p:sp>
      <p:sp>
        <p:nvSpPr>
          <p:cNvPr id="8" name="Rectangle 5">
            <a:extLst>
              <a:ext uri="{FF2B5EF4-FFF2-40B4-BE49-F238E27FC236}">
                <a16:creationId xmlns:a16="http://schemas.microsoft.com/office/drawing/2014/main" id="{6E94C9AE-CA71-2FA6-F5B7-148F0B2CDDBF}"/>
              </a:ext>
            </a:extLst>
          </p:cNvPr>
          <p:cNvSpPr/>
          <p:nvPr/>
        </p:nvSpPr>
        <p:spPr>
          <a:xfrm>
            <a:off x="11131204" y="665399"/>
            <a:ext cx="424515" cy="2631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I" sz="1200" b="0" i="0" u="none" strike="noStrike" kern="1200" cap="none" spc="0" normalizeH="0" baseline="0" noProof="0" dirty="0">
                <a:ln>
                  <a:noFill/>
                </a:ln>
                <a:solidFill>
                  <a:prstClr val="white"/>
                </a:solidFill>
                <a:effectLst/>
                <a:uLnTx/>
                <a:uFillTx/>
                <a:latin typeface="Arial" panose="020B0604020202020204"/>
                <a:ea typeface="+mn-ea"/>
                <a:cs typeface="+mn-cs"/>
              </a:rPr>
              <a:t>VC</a:t>
            </a:r>
          </a:p>
        </p:txBody>
      </p:sp>
      <p:sp>
        <p:nvSpPr>
          <p:cNvPr id="9" name="Rectangle 3">
            <a:extLst>
              <a:ext uri="{FF2B5EF4-FFF2-40B4-BE49-F238E27FC236}">
                <a16:creationId xmlns:a16="http://schemas.microsoft.com/office/drawing/2014/main" id="{0B3E92FB-85DB-42D1-AB39-B61C9AC95030}"/>
              </a:ext>
            </a:extLst>
          </p:cNvPr>
          <p:cNvSpPr/>
          <p:nvPr/>
        </p:nvSpPr>
        <p:spPr>
          <a:xfrm>
            <a:off x="7727193" y="665399"/>
            <a:ext cx="2136236" cy="2631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dirty="0">
                <a:ln>
                  <a:noFill/>
                </a:ln>
                <a:solidFill>
                  <a:prstClr val="black"/>
                </a:solidFill>
                <a:effectLst/>
                <a:uLnTx/>
                <a:uFillTx/>
                <a:latin typeface="Arial" panose="020B0604020202020204"/>
                <a:ea typeface="+mn-ea"/>
                <a:cs typeface="+mn-cs"/>
              </a:rPr>
              <a:t>Legenda (tip financiranja):</a:t>
            </a:r>
            <a:endParaRPr kumimoji="0" lang="en-SI"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11" name="Raven povezovalnik 10">
            <a:extLst>
              <a:ext uri="{FF2B5EF4-FFF2-40B4-BE49-F238E27FC236}">
                <a16:creationId xmlns:a16="http://schemas.microsoft.com/office/drawing/2014/main" id="{B8C97C24-AD17-124E-EC1A-EB81C1BE38DC}"/>
              </a:ext>
            </a:extLst>
          </p:cNvPr>
          <p:cNvCxnSpPr>
            <a:cxnSpLocks/>
          </p:cNvCxnSpPr>
          <p:nvPr/>
        </p:nvCxnSpPr>
        <p:spPr>
          <a:xfrm>
            <a:off x="736959" y="1942481"/>
            <a:ext cx="291101" cy="0"/>
          </a:xfrm>
          <a:prstGeom prst="line">
            <a:avLst/>
          </a:prstGeom>
          <a:ln w="57150">
            <a:solidFill>
              <a:srgbClr val="00FF9D"/>
            </a:solidFill>
          </a:ln>
        </p:spPr>
        <p:style>
          <a:lnRef idx="1">
            <a:schemeClr val="accent1"/>
          </a:lnRef>
          <a:fillRef idx="0">
            <a:schemeClr val="accent1"/>
          </a:fillRef>
          <a:effectRef idx="0">
            <a:schemeClr val="accent1"/>
          </a:effectRef>
          <a:fontRef idx="minor">
            <a:schemeClr val="tx1"/>
          </a:fontRef>
        </p:style>
      </p:cxnSp>
      <p:cxnSp>
        <p:nvCxnSpPr>
          <p:cNvPr id="18" name="Raven povezovalnik 17">
            <a:extLst>
              <a:ext uri="{FF2B5EF4-FFF2-40B4-BE49-F238E27FC236}">
                <a16:creationId xmlns:a16="http://schemas.microsoft.com/office/drawing/2014/main" id="{D0B3CBAA-7E35-0A9A-8217-85764662EF42}"/>
              </a:ext>
            </a:extLst>
          </p:cNvPr>
          <p:cNvCxnSpPr>
            <a:cxnSpLocks/>
          </p:cNvCxnSpPr>
          <p:nvPr/>
        </p:nvCxnSpPr>
        <p:spPr>
          <a:xfrm>
            <a:off x="1092404" y="1942481"/>
            <a:ext cx="291101" cy="0"/>
          </a:xfrm>
          <a:prstGeom prst="line">
            <a:avLst/>
          </a:prstGeom>
          <a:ln w="57150">
            <a:solidFill>
              <a:srgbClr val="0000FE"/>
            </a:solidFill>
          </a:ln>
        </p:spPr>
        <p:style>
          <a:lnRef idx="1">
            <a:schemeClr val="accent1"/>
          </a:lnRef>
          <a:fillRef idx="0">
            <a:schemeClr val="accent1"/>
          </a:fillRef>
          <a:effectRef idx="0">
            <a:schemeClr val="accent1"/>
          </a:effectRef>
          <a:fontRef idx="minor">
            <a:schemeClr val="tx1"/>
          </a:fontRef>
        </p:style>
      </p:cxnSp>
      <p:cxnSp>
        <p:nvCxnSpPr>
          <p:cNvPr id="21" name="Raven povezovalnik 20">
            <a:extLst>
              <a:ext uri="{FF2B5EF4-FFF2-40B4-BE49-F238E27FC236}">
                <a16:creationId xmlns:a16="http://schemas.microsoft.com/office/drawing/2014/main" id="{26951211-FF6D-3D62-0DF0-C07A5988AAF4}"/>
              </a:ext>
            </a:extLst>
          </p:cNvPr>
          <p:cNvCxnSpPr>
            <a:cxnSpLocks/>
          </p:cNvCxnSpPr>
          <p:nvPr/>
        </p:nvCxnSpPr>
        <p:spPr>
          <a:xfrm>
            <a:off x="1447850" y="1942481"/>
            <a:ext cx="291101"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Raven povezovalnik 26">
            <a:extLst>
              <a:ext uri="{FF2B5EF4-FFF2-40B4-BE49-F238E27FC236}">
                <a16:creationId xmlns:a16="http://schemas.microsoft.com/office/drawing/2014/main" id="{9CEAA5F7-2496-0A68-9A83-71850A6533C2}"/>
              </a:ext>
            </a:extLst>
          </p:cNvPr>
          <p:cNvCxnSpPr>
            <a:cxnSpLocks/>
          </p:cNvCxnSpPr>
          <p:nvPr/>
        </p:nvCxnSpPr>
        <p:spPr>
          <a:xfrm>
            <a:off x="2621950" y="1942481"/>
            <a:ext cx="291101" cy="0"/>
          </a:xfrm>
          <a:prstGeom prst="line">
            <a:avLst/>
          </a:prstGeom>
          <a:ln w="57150">
            <a:solidFill>
              <a:srgbClr val="00FF9D"/>
            </a:solidFill>
          </a:ln>
        </p:spPr>
        <p:style>
          <a:lnRef idx="1">
            <a:schemeClr val="accent1"/>
          </a:lnRef>
          <a:fillRef idx="0">
            <a:schemeClr val="accent1"/>
          </a:fillRef>
          <a:effectRef idx="0">
            <a:schemeClr val="accent1"/>
          </a:effectRef>
          <a:fontRef idx="minor">
            <a:schemeClr val="tx1"/>
          </a:fontRef>
        </p:style>
      </p:cxnSp>
      <p:cxnSp>
        <p:nvCxnSpPr>
          <p:cNvPr id="28" name="Raven povezovalnik 27">
            <a:extLst>
              <a:ext uri="{FF2B5EF4-FFF2-40B4-BE49-F238E27FC236}">
                <a16:creationId xmlns:a16="http://schemas.microsoft.com/office/drawing/2014/main" id="{AABA9DB7-4CE3-76CE-7CF0-98F40D73D01B}"/>
              </a:ext>
            </a:extLst>
          </p:cNvPr>
          <p:cNvCxnSpPr>
            <a:cxnSpLocks/>
          </p:cNvCxnSpPr>
          <p:nvPr/>
        </p:nvCxnSpPr>
        <p:spPr>
          <a:xfrm>
            <a:off x="2977395" y="1942481"/>
            <a:ext cx="291101" cy="0"/>
          </a:xfrm>
          <a:prstGeom prst="line">
            <a:avLst/>
          </a:prstGeom>
          <a:ln w="57150">
            <a:solidFill>
              <a:srgbClr val="0000FE"/>
            </a:solidFill>
          </a:ln>
        </p:spPr>
        <p:style>
          <a:lnRef idx="1">
            <a:schemeClr val="accent1"/>
          </a:lnRef>
          <a:fillRef idx="0">
            <a:schemeClr val="accent1"/>
          </a:fillRef>
          <a:effectRef idx="0">
            <a:schemeClr val="accent1"/>
          </a:effectRef>
          <a:fontRef idx="minor">
            <a:schemeClr val="tx1"/>
          </a:fontRef>
        </p:style>
      </p:cxnSp>
      <p:cxnSp>
        <p:nvCxnSpPr>
          <p:cNvPr id="30" name="Raven povezovalnik 29">
            <a:extLst>
              <a:ext uri="{FF2B5EF4-FFF2-40B4-BE49-F238E27FC236}">
                <a16:creationId xmlns:a16="http://schemas.microsoft.com/office/drawing/2014/main" id="{555146FD-B393-540B-7359-58E16FB1CA2F}"/>
              </a:ext>
            </a:extLst>
          </p:cNvPr>
          <p:cNvCxnSpPr>
            <a:cxnSpLocks/>
          </p:cNvCxnSpPr>
          <p:nvPr/>
        </p:nvCxnSpPr>
        <p:spPr>
          <a:xfrm>
            <a:off x="3332841" y="1942481"/>
            <a:ext cx="291101"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27" name="Raven povezovalnik 226">
            <a:extLst>
              <a:ext uri="{FF2B5EF4-FFF2-40B4-BE49-F238E27FC236}">
                <a16:creationId xmlns:a16="http://schemas.microsoft.com/office/drawing/2014/main" id="{72921296-DF8D-504B-622D-F8F945A173FA}"/>
              </a:ext>
            </a:extLst>
          </p:cNvPr>
          <p:cNvCxnSpPr>
            <a:cxnSpLocks/>
          </p:cNvCxnSpPr>
          <p:nvPr/>
        </p:nvCxnSpPr>
        <p:spPr>
          <a:xfrm>
            <a:off x="4718743" y="1942481"/>
            <a:ext cx="291101" cy="0"/>
          </a:xfrm>
          <a:prstGeom prst="line">
            <a:avLst/>
          </a:prstGeom>
          <a:ln w="57150">
            <a:solidFill>
              <a:srgbClr val="00FF9D"/>
            </a:solidFill>
          </a:ln>
        </p:spPr>
        <p:style>
          <a:lnRef idx="1">
            <a:schemeClr val="accent1"/>
          </a:lnRef>
          <a:fillRef idx="0">
            <a:schemeClr val="accent1"/>
          </a:fillRef>
          <a:effectRef idx="0">
            <a:schemeClr val="accent1"/>
          </a:effectRef>
          <a:fontRef idx="minor">
            <a:schemeClr val="tx1"/>
          </a:fontRef>
        </p:style>
      </p:cxnSp>
      <p:cxnSp>
        <p:nvCxnSpPr>
          <p:cNvPr id="236" name="Raven povezovalnik 235">
            <a:extLst>
              <a:ext uri="{FF2B5EF4-FFF2-40B4-BE49-F238E27FC236}">
                <a16:creationId xmlns:a16="http://schemas.microsoft.com/office/drawing/2014/main" id="{7F6D4E8D-517C-8050-D696-728C7E03BFBB}"/>
              </a:ext>
            </a:extLst>
          </p:cNvPr>
          <p:cNvCxnSpPr>
            <a:cxnSpLocks/>
          </p:cNvCxnSpPr>
          <p:nvPr/>
        </p:nvCxnSpPr>
        <p:spPr>
          <a:xfrm>
            <a:off x="5074188" y="1942481"/>
            <a:ext cx="291101" cy="0"/>
          </a:xfrm>
          <a:prstGeom prst="line">
            <a:avLst/>
          </a:prstGeom>
          <a:ln w="57150">
            <a:solidFill>
              <a:srgbClr val="0000FE"/>
            </a:solidFill>
          </a:ln>
        </p:spPr>
        <p:style>
          <a:lnRef idx="1">
            <a:schemeClr val="accent1"/>
          </a:lnRef>
          <a:fillRef idx="0">
            <a:schemeClr val="accent1"/>
          </a:fillRef>
          <a:effectRef idx="0">
            <a:schemeClr val="accent1"/>
          </a:effectRef>
          <a:fontRef idx="minor">
            <a:schemeClr val="tx1"/>
          </a:fontRef>
        </p:style>
      </p:cxnSp>
      <p:cxnSp>
        <p:nvCxnSpPr>
          <p:cNvPr id="239" name="Raven povezovalnik 238">
            <a:extLst>
              <a:ext uri="{FF2B5EF4-FFF2-40B4-BE49-F238E27FC236}">
                <a16:creationId xmlns:a16="http://schemas.microsoft.com/office/drawing/2014/main" id="{A2FFE17F-F9DE-B109-0B7D-EF7AFEF3C2D7}"/>
              </a:ext>
            </a:extLst>
          </p:cNvPr>
          <p:cNvCxnSpPr>
            <a:cxnSpLocks/>
          </p:cNvCxnSpPr>
          <p:nvPr/>
        </p:nvCxnSpPr>
        <p:spPr>
          <a:xfrm>
            <a:off x="5429634" y="1942481"/>
            <a:ext cx="291101"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1" name="Raven povezovalnik 240">
            <a:extLst>
              <a:ext uri="{FF2B5EF4-FFF2-40B4-BE49-F238E27FC236}">
                <a16:creationId xmlns:a16="http://schemas.microsoft.com/office/drawing/2014/main" id="{3C390384-90B4-B793-2A74-F4A5AFD7E083}"/>
              </a:ext>
            </a:extLst>
          </p:cNvPr>
          <p:cNvCxnSpPr>
            <a:cxnSpLocks/>
          </p:cNvCxnSpPr>
          <p:nvPr/>
        </p:nvCxnSpPr>
        <p:spPr>
          <a:xfrm>
            <a:off x="6798126" y="1942481"/>
            <a:ext cx="291101" cy="0"/>
          </a:xfrm>
          <a:prstGeom prst="line">
            <a:avLst/>
          </a:prstGeom>
          <a:ln w="57150">
            <a:solidFill>
              <a:srgbClr val="00FF9D"/>
            </a:solidFill>
          </a:ln>
        </p:spPr>
        <p:style>
          <a:lnRef idx="1">
            <a:schemeClr val="accent1"/>
          </a:lnRef>
          <a:fillRef idx="0">
            <a:schemeClr val="accent1"/>
          </a:fillRef>
          <a:effectRef idx="0">
            <a:schemeClr val="accent1"/>
          </a:effectRef>
          <a:fontRef idx="minor">
            <a:schemeClr val="tx1"/>
          </a:fontRef>
        </p:style>
      </p:cxnSp>
      <p:cxnSp>
        <p:nvCxnSpPr>
          <p:cNvPr id="242" name="Raven povezovalnik 241">
            <a:extLst>
              <a:ext uri="{FF2B5EF4-FFF2-40B4-BE49-F238E27FC236}">
                <a16:creationId xmlns:a16="http://schemas.microsoft.com/office/drawing/2014/main" id="{DEB6C7CA-7B20-0744-CBC2-F7F0BBF33630}"/>
              </a:ext>
            </a:extLst>
          </p:cNvPr>
          <p:cNvCxnSpPr>
            <a:cxnSpLocks/>
          </p:cNvCxnSpPr>
          <p:nvPr/>
        </p:nvCxnSpPr>
        <p:spPr>
          <a:xfrm>
            <a:off x="7153571" y="1942481"/>
            <a:ext cx="291101" cy="0"/>
          </a:xfrm>
          <a:prstGeom prst="line">
            <a:avLst/>
          </a:prstGeom>
          <a:ln w="57150">
            <a:solidFill>
              <a:srgbClr val="0000FE"/>
            </a:solidFill>
          </a:ln>
        </p:spPr>
        <p:style>
          <a:lnRef idx="1">
            <a:schemeClr val="accent1"/>
          </a:lnRef>
          <a:fillRef idx="0">
            <a:schemeClr val="accent1"/>
          </a:fillRef>
          <a:effectRef idx="0">
            <a:schemeClr val="accent1"/>
          </a:effectRef>
          <a:fontRef idx="minor">
            <a:schemeClr val="tx1"/>
          </a:fontRef>
        </p:style>
      </p:cxnSp>
      <p:cxnSp>
        <p:nvCxnSpPr>
          <p:cNvPr id="244" name="Raven povezovalnik 243">
            <a:extLst>
              <a:ext uri="{FF2B5EF4-FFF2-40B4-BE49-F238E27FC236}">
                <a16:creationId xmlns:a16="http://schemas.microsoft.com/office/drawing/2014/main" id="{F68518C2-DDA2-AE54-958E-BE7B050F650B}"/>
              </a:ext>
            </a:extLst>
          </p:cNvPr>
          <p:cNvCxnSpPr>
            <a:cxnSpLocks/>
          </p:cNvCxnSpPr>
          <p:nvPr/>
        </p:nvCxnSpPr>
        <p:spPr>
          <a:xfrm>
            <a:off x="7509017" y="1942481"/>
            <a:ext cx="291101"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0" name="Raven povezovalnik 249">
            <a:extLst>
              <a:ext uri="{FF2B5EF4-FFF2-40B4-BE49-F238E27FC236}">
                <a16:creationId xmlns:a16="http://schemas.microsoft.com/office/drawing/2014/main" id="{CEB4E2D2-2104-C885-D533-7946FC5D3B48}"/>
              </a:ext>
            </a:extLst>
          </p:cNvPr>
          <p:cNvCxnSpPr>
            <a:cxnSpLocks/>
          </p:cNvCxnSpPr>
          <p:nvPr/>
        </p:nvCxnSpPr>
        <p:spPr>
          <a:xfrm>
            <a:off x="8663522" y="1942481"/>
            <a:ext cx="291101" cy="0"/>
          </a:xfrm>
          <a:prstGeom prst="line">
            <a:avLst/>
          </a:prstGeom>
          <a:ln w="57150">
            <a:solidFill>
              <a:srgbClr val="00FF9D"/>
            </a:solidFill>
          </a:ln>
        </p:spPr>
        <p:style>
          <a:lnRef idx="1">
            <a:schemeClr val="accent1"/>
          </a:lnRef>
          <a:fillRef idx="0">
            <a:schemeClr val="accent1"/>
          </a:fillRef>
          <a:effectRef idx="0">
            <a:schemeClr val="accent1"/>
          </a:effectRef>
          <a:fontRef idx="minor">
            <a:schemeClr val="tx1"/>
          </a:fontRef>
        </p:style>
      </p:cxnSp>
      <p:cxnSp>
        <p:nvCxnSpPr>
          <p:cNvPr id="253" name="Raven povezovalnik 252">
            <a:extLst>
              <a:ext uri="{FF2B5EF4-FFF2-40B4-BE49-F238E27FC236}">
                <a16:creationId xmlns:a16="http://schemas.microsoft.com/office/drawing/2014/main" id="{B6EDAE73-115D-08AE-6FE9-F7C84DC932CA}"/>
              </a:ext>
            </a:extLst>
          </p:cNvPr>
          <p:cNvCxnSpPr>
            <a:cxnSpLocks/>
          </p:cNvCxnSpPr>
          <p:nvPr/>
        </p:nvCxnSpPr>
        <p:spPr>
          <a:xfrm>
            <a:off x="9018967" y="1942481"/>
            <a:ext cx="291101" cy="0"/>
          </a:xfrm>
          <a:prstGeom prst="line">
            <a:avLst/>
          </a:prstGeom>
          <a:ln w="57150">
            <a:solidFill>
              <a:srgbClr val="0000FE"/>
            </a:solidFill>
          </a:ln>
        </p:spPr>
        <p:style>
          <a:lnRef idx="1">
            <a:schemeClr val="accent1"/>
          </a:lnRef>
          <a:fillRef idx="0">
            <a:schemeClr val="accent1"/>
          </a:fillRef>
          <a:effectRef idx="0">
            <a:schemeClr val="accent1"/>
          </a:effectRef>
          <a:fontRef idx="minor">
            <a:schemeClr val="tx1"/>
          </a:fontRef>
        </p:style>
      </p:cxnSp>
      <p:cxnSp>
        <p:nvCxnSpPr>
          <p:cNvPr id="254" name="Raven povezovalnik 253">
            <a:extLst>
              <a:ext uri="{FF2B5EF4-FFF2-40B4-BE49-F238E27FC236}">
                <a16:creationId xmlns:a16="http://schemas.microsoft.com/office/drawing/2014/main" id="{A705FB62-DFDC-238E-F8BE-71CC16F37C1E}"/>
              </a:ext>
            </a:extLst>
          </p:cNvPr>
          <p:cNvCxnSpPr>
            <a:cxnSpLocks/>
          </p:cNvCxnSpPr>
          <p:nvPr/>
        </p:nvCxnSpPr>
        <p:spPr>
          <a:xfrm>
            <a:off x="9374413" y="1942481"/>
            <a:ext cx="291101"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7" name="Raven povezovalnik 256">
            <a:extLst>
              <a:ext uri="{FF2B5EF4-FFF2-40B4-BE49-F238E27FC236}">
                <a16:creationId xmlns:a16="http://schemas.microsoft.com/office/drawing/2014/main" id="{2DB3D530-FE0F-7D61-FAFD-F52562803999}"/>
              </a:ext>
            </a:extLst>
          </p:cNvPr>
          <p:cNvCxnSpPr>
            <a:cxnSpLocks/>
          </p:cNvCxnSpPr>
          <p:nvPr/>
        </p:nvCxnSpPr>
        <p:spPr>
          <a:xfrm>
            <a:off x="10553727" y="1942481"/>
            <a:ext cx="291101" cy="0"/>
          </a:xfrm>
          <a:prstGeom prst="line">
            <a:avLst/>
          </a:prstGeom>
          <a:ln w="57150">
            <a:solidFill>
              <a:srgbClr val="00FF9D"/>
            </a:solidFill>
          </a:ln>
        </p:spPr>
        <p:style>
          <a:lnRef idx="1">
            <a:schemeClr val="accent1"/>
          </a:lnRef>
          <a:fillRef idx="0">
            <a:schemeClr val="accent1"/>
          </a:fillRef>
          <a:effectRef idx="0">
            <a:schemeClr val="accent1"/>
          </a:effectRef>
          <a:fontRef idx="minor">
            <a:schemeClr val="tx1"/>
          </a:fontRef>
        </p:style>
      </p:cxnSp>
      <p:cxnSp>
        <p:nvCxnSpPr>
          <p:cNvPr id="261" name="Raven povezovalnik 260">
            <a:extLst>
              <a:ext uri="{FF2B5EF4-FFF2-40B4-BE49-F238E27FC236}">
                <a16:creationId xmlns:a16="http://schemas.microsoft.com/office/drawing/2014/main" id="{3D402720-5322-C7D9-F3B4-FFD2881276FA}"/>
              </a:ext>
            </a:extLst>
          </p:cNvPr>
          <p:cNvCxnSpPr>
            <a:cxnSpLocks/>
          </p:cNvCxnSpPr>
          <p:nvPr/>
        </p:nvCxnSpPr>
        <p:spPr>
          <a:xfrm>
            <a:off x="10909172" y="1942481"/>
            <a:ext cx="291101" cy="0"/>
          </a:xfrm>
          <a:prstGeom prst="line">
            <a:avLst/>
          </a:prstGeom>
          <a:ln w="57150">
            <a:solidFill>
              <a:srgbClr val="0000FE"/>
            </a:solidFill>
          </a:ln>
        </p:spPr>
        <p:style>
          <a:lnRef idx="1">
            <a:schemeClr val="accent1"/>
          </a:lnRef>
          <a:fillRef idx="0">
            <a:schemeClr val="accent1"/>
          </a:fillRef>
          <a:effectRef idx="0">
            <a:schemeClr val="accent1"/>
          </a:effectRef>
          <a:fontRef idx="minor">
            <a:schemeClr val="tx1"/>
          </a:fontRef>
        </p:style>
      </p:cxnSp>
      <p:cxnSp>
        <p:nvCxnSpPr>
          <p:cNvPr id="262" name="Raven povezovalnik 261">
            <a:extLst>
              <a:ext uri="{FF2B5EF4-FFF2-40B4-BE49-F238E27FC236}">
                <a16:creationId xmlns:a16="http://schemas.microsoft.com/office/drawing/2014/main" id="{7A25D458-E280-3550-E5F1-95EB40FC8F9D}"/>
              </a:ext>
            </a:extLst>
          </p:cNvPr>
          <p:cNvCxnSpPr>
            <a:cxnSpLocks/>
          </p:cNvCxnSpPr>
          <p:nvPr/>
        </p:nvCxnSpPr>
        <p:spPr>
          <a:xfrm>
            <a:off x="11264618" y="1942481"/>
            <a:ext cx="291101"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530" name="Skupina 529">
            <a:extLst>
              <a:ext uri="{FF2B5EF4-FFF2-40B4-BE49-F238E27FC236}">
                <a16:creationId xmlns:a16="http://schemas.microsoft.com/office/drawing/2014/main" id="{D8907DF3-A5F8-95AC-4BFF-3160EBE8E98F}"/>
              </a:ext>
            </a:extLst>
          </p:cNvPr>
          <p:cNvGrpSpPr/>
          <p:nvPr/>
        </p:nvGrpSpPr>
        <p:grpSpPr>
          <a:xfrm>
            <a:off x="914682" y="2772350"/>
            <a:ext cx="646546" cy="0"/>
            <a:chOff x="736959" y="2772350"/>
            <a:chExt cx="646546" cy="0"/>
          </a:xfrm>
        </p:grpSpPr>
        <p:cxnSp>
          <p:nvCxnSpPr>
            <p:cNvPr id="264" name="Raven povezovalnik 263">
              <a:extLst>
                <a:ext uri="{FF2B5EF4-FFF2-40B4-BE49-F238E27FC236}">
                  <a16:creationId xmlns:a16="http://schemas.microsoft.com/office/drawing/2014/main" id="{3194A093-3ABC-0215-0B27-963071C4616C}"/>
                </a:ext>
              </a:extLst>
            </p:cNvPr>
            <p:cNvCxnSpPr>
              <a:cxnSpLocks/>
            </p:cNvCxnSpPr>
            <p:nvPr/>
          </p:nvCxnSpPr>
          <p:spPr>
            <a:xfrm>
              <a:off x="736959" y="2772350"/>
              <a:ext cx="291101" cy="0"/>
            </a:xfrm>
            <a:prstGeom prst="line">
              <a:avLst/>
            </a:prstGeom>
            <a:ln w="57150">
              <a:solidFill>
                <a:srgbClr val="00FF9D"/>
              </a:solidFill>
            </a:ln>
          </p:spPr>
          <p:style>
            <a:lnRef idx="1">
              <a:schemeClr val="accent1"/>
            </a:lnRef>
            <a:fillRef idx="0">
              <a:schemeClr val="accent1"/>
            </a:fillRef>
            <a:effectRef idx="0">
              <a:schemeClr val="accent1"/>
            </a:effectRef>
            <a:fontRef idx="minor">
              <a:schemeClr val="tx1"/>
            </a:fontRef>
          </p:style>
        </p:cxnSp>
        <p:cxnSp>
          <p:nvCxnSpPr>
            <p:cNvPr id="265" name="Raven povezovalnik 264">
              <a:extLst>
                <a:ext uri="{FF2B5EF4-FFF2-40B4-BE49-F238E27FC236}">
                  <a16:creationId xmlns:a16="http://schemas.microsoft.com/office/drawing/2014/main" id="{A527FEB2-30CC-B5DB-DD17-414B232912E7}"/>
                </a:ext>
              </a:extLst>
            </p:cNvPr>
            <p:cNvCxnSpPr>
              <a:cxnSpLocks/>
            </p:cNvCxnSpPr>
            <p:nvPr/>
          </p:nvCxnSpPr>
          <p:spPr>
            <a:xfrm>
              <a:off x="1092404" y="2772350"/>
              <a:ext cx="291101" cy="0"/>
            </a:xfrm>
            <a:prstGeom prst="line">
              <a:avLst/>
            </a:prstGeom>
            <a:ln w="57150">
              <a:solidFill>
                <a:srgbClr val="0000FE"/>
              </a:solidFill>
            </a:ln>
          </p:spPr>
          <p:style>
            <a:lnRef idx="1">
              <a:schemeClr val="accent1"/>
            </a:lnRef>
            <a:fillRef idx="0">
              <a:schemeClr val="accent1"/>
            </a:fillRef>
            <a:effectRef idx="0">
              <a:schemeClr val="accent1"/>
            </a:effectRef>
            <a:fontRef idx="minor">
              <a:schemeClr val="tx1"/>
            </a:fontRef>
          </p:style>
        </p:cxnSp>
      </p:grpSp>
      <p:grpSp>
        <p:nvGrpSpPr>
          <p:cNvPr id="531" name="Skupina 530">
            <a:extLst>
              <a:ext uri="{FF2B5EF4-FFF2-40B4-BE49-F238E27FC236}">
                <a16:creationId xmlns:a16="http://schemas.microsoft.com/office/drawing/2014/main" id="{2DDF5050-130D-5C2D-6EB9-459F2B2377CA}"/>
              </a:ext>
            </a:extLst>
          </p:cNvPr>
          <p:cNvGrpSpPr/>
          <p:nvPr/>
        </p:nvGrpSpPr>
        <p:grpSpPr>
          <a:xfrm>
            <a:off x="2799673" y="2772350"/>
            <a:ext cx="646546" cy="0"/>
            <a:chOff x="2621950" y="2772350"/>
            <a:chExt cx="646546" cy="0"/>
          </a:xfrm>
        </p:grpSpPr>
        <p:cxnSp>
          <p:nvCxnSpPr>
            <p:cNvPr id="268" name="Raven povezovalnik 267">
              <a:extLst>
                <a:ext uri="{FF2B5EF4-FFF2-40B4-BE49-F238E27FC236}">
                  <a16:creationId xmlns:a16="http://schemas.microsoft.com/office/drawing/2014/main" id="{64BF8A02-1FBC-5848-654E-FE04F2779D02}"/>
                </a:ext>
              </a:extLst>
            </p:cNvPr>
            <p:cNvCxnSpPr>
              <a:cxnSpLocks/>
            </p:cNvCxnSpPr>
            <p:nvPr/>
          </p:nvCxnSpPr>
          <p:spPr>
            <a:xfrm>
              <a:off x="2621950" y="2772350"/>
              <a:ext cx="291101" cy="0"/>
            </a:xfrm>
            <a:prstGeom prst="line">
              <a:avLst/>
            </a:prstGeom>
            <a:ln w="57150">
              <a:solidFill>
                <a:srgbClr val="00FF9D"/>
              </a:solidFill>
            </a:ln>
          </p:spPr>
          <p:style>
            <a:lnRef idx="1">
              <a:schemeClr val="accent1"/>
            </a:lnRef>
            <a:fillRef idx="0">
              <a:schemeClr val="accent1"/>
            </a:fillRef>
            <a:effectRef idx="0">
              <a:schemeClr val="accent1"/>
            </a:effectRef>
            <a:fontRef idx="minor">
              <a:schemeClr val="tx1"/>
            </a:fontRef>
          </p:style>
        </p:cxnSp>
        <p:cxnSp>
          <p:nvCxnSpPr>
            <p:cNvPr id="269" name="Raven povezovalnik 268">
              <a:extLst>
                <a:ext uri="{FF2B5EF4-FFF2-40B4-BE49-F238E27FC236}">
                  <a16:creationId xmlns:a16="http://schemas.microsoft.com/office/drawing/2014/main" id="{FCB64C70-8075-772F-B282-4B0E67F1F466}"/>
                </a:ext>
              </a:extLst>
            </p:cNvPr>
            <p:cNvCxnSpPr>
              <a:cxnSpLocks/>
            </p:cNvCxnSpPr>
            <p:nvPr/>
          </p:nvCxnSpPr>
          <p:spPr>
            <a:xfrm>
              <a:off x="2977395" y="2772350"/>
              <a:ext cx="291101" cy="0"/>
            </a:xfrm>
            <a:prstGeom prst="line">
              <a:avLst/>
            </a:prstGeom>
            <a:ln w="57150">
              <a:solidFill>
                <a:srgbClr val="0000FE"/>
              </a:solidFill>
            </a:ln>
          </p:spPr>
          <p:style>
            <a:lnRef idx="1">
              <a:schemeClr val="accent1"/>
            </a:lnRef>
            <a:fillRef idx="0">
              <a:schemeClr val="accent1"/>
            </a:fillRef>
            <a:effectRef idx="0">
              <a:schemeClr val="accent1"/>
            </a:effectRef>
            <a:fontRef idx="minor">
              <a:schemeClr val="tx1"/>
            </a:fontRef>
          </p:style>
        </p:cxnSp>
      </p:grpSp>
      <p:cxnSp>
        <p:nvCxnSpPr>
          <p:cNvPr id="272" name="Raven povezovalnik 271">
            <a:extLst>
              <a:ext uri="{FF2B5EF4-FFF2-40B4-BE49-F238E27FC236}">
                <a16:creationId xmlns:a16="http://schemas.microsoft.com/office/drawing/2014/main" id="{CECD8440-B2F9-83C9-FF72-8088BADB1C3E}"/>
              </a:ext>
            </a:extLst>
          </p:cNvPr>
          <p:cNvCxnSpPr>
            <a:cxnSpLocks/>
          </p:cNvCxnSpPr>
          <p:nvPr/>
        </p:nvCxnSpPr>
        <p:spPr>
          <a:xfrm>
            <a:off x="5144145" y="2772350"/>
            <a:ext cx="291101" cy="0"/>
          </a:xfrm>
          <a:prstGeom prst="line">
            <a:avLst/>
          </a:prstGeom>
          <a:ln w="57150">
            <a:solidFill>
              <a:srgbClr val="00FF9D"/>
            </a:solidFill>
          </a:ln>
        </p:spPr>
        <p:style>
          <a:lnRef idx="1">
            <a:schemeClr val="accent1"/>
          </a:lnRef>
          <a:fillRef idx="0">
            <a:schemeClr val="accent1"/>
          </a:fillRef>
          <a:effectRef idx="0">
            <a:schemeClr val="accent1"/>
          </a:effectRef>
          <a:fontRef idx="minor">
            <a:schemeClr val="tx1"/>
          </a:fontRef>
        </p:style>
      </p:cxnSp>
      <p:cxnSp>
        <p:nvCxnSpPr>
          <p:cNvPr id="276" name="Raven povezovalnik 275">
            <a:extLst>
              <a:ext uri="{FF2B5EF4-FFF2-40B4-BE49-F238E27FC236}">
                <a16:creationId xmlns:a16="http://schemas.microsoft.com/office/drawing/2014/main" id="{66D94CF8-891E-EBE2-A6EA-5888A650082E}"/>
              </a:ext>
            </a:extLst>
          </p:cNvPr>
          <p:cNvCxnSpPr>
            <a:cxnSpLocks/>
          </p:cNvCxnSpPr>
          <p:nvPr/>
        </p:nvCxnSpPr>
        <p:spPr>
          <a:xfrm>
            <a:off x="7153570" y="2772350"/>
            <a:ext cx="291101" cy="0"/>
          </a:xfrm>
          <a:prstGeom prst="line">
            <a:avLst/>
          </a:prstGeom>
          <a:ln w="57150">
            <a:solidFill>
              <a:srgbClr val="00FF9D"/>
            </a:solidFill>
          </a:ln>
        </p:spPr>
        <p:style>
          <a:lnRef idx="1">
            <a:schemeClr val="accent1"/>
          </a:lnRef>
          <a:fillRef idx="0">
            <a:schemeClr val="accent1"/>
          </a:fillRef>
          <a:effectRef idx="0">
            <a:schemeClr val="accent1"/>
          </a:effectRef>
          <a:fontRef idx="minor">
            <a:schemeClr val="tx1"/>
          </a:fontRef>
        </p:style>
      </p:cxnSp>
      <p:grpSp>
        <p:nvGrpSpPr>
          <p:cNvPr id="526" name="Skupina 525">
            <a:extLst>
              <a:ext uri="{FF2B5EF4-FFF2-40B4-BE49-F238E27FC236}">
                <a16:creationId xmlns:a16="http://schemas.microsoft.com/office/drawing/2014/main" id="{6E5E0A6C-4B81-E05A-1D72-E96E11867510}"/>
              </a:ext>
            </a:extLst>
          </p:cNvPr>
          <p:cNvGrpSpPr/>
          <p:nvPr/>
        </p:nvGrpSpPr>
        <p:grpSpPr>
          <a:xfrm>
            <a:off x="8841245" y="2772350"/>
            <a:ext cx="646546" cy="0"/>
            <a:chOff x="8663522" y="2772350"/>
            <a:chExt cx="646546" cy="0"/>
          </a:xfrm>
        </p:grpSpPr>
        <p:cxnSp>
          <p:nvCxnSpPr>
            <p:cNvPr id="280" name="Raven povezovalnik 279">
              <a:extLst>
                <a:ext uri="{FF2B5EF4-FFF2-40B4-BE49-F238E27FC236}">
                  <a16:creationId xmlns:a16="http://schemas.microsoft.com/office/drawing/2014/main" id="{569F9419-9FFA-172D-CB00-60CC4011124E}"/>
                </a:ext>
              </a:extLst>
            </p:cNvPr>
            <p:cNvCxnSpPr>
              <a:cxnSpLocks/>
            </p:cNvCxnSpPr>
            <p:nvPr/>
          </p:nvCxnSpPr>
          <p:spPr>
            <a:xfrm>
              <a:off x="8663522" y="2772350"/>
              <a:ext cx="291101" cy="0"/>
            </a:xfrm>
            <a:prstGeom prst="line">
              <a:avLst/>
            </a:prstGeom>
            <a:ln w="57150">
              <a:solidFill>
                <a:srgbClr val="00FF9D"/>
              </a:solidFill>
            </a:ln>
          </p:spPr>
          <p:style>
            <a:lnRef idx="1">
              <a:schemeClr val="accent1"/>
            </a:lnRef>
            <a:fillRef idx="0">
              <a:schemeClr val="accent1"/>
            </a:fillRef>
            <a:effectRef idx="0">
              <a:schemeClr val="accent1"/>
            </a:effectRef>
            <a:fontRef idx="minor">
              <a:schemeClr val="tx1"/>
            </a:fontRef>
          </p:style>
        </p:cxnSp>
        <p:cxnSp>
          <p:nvCxnSpPr>
            <p:cNvPr id="281" name="Raven povezovalnik 280">
              <a:extLst>
                <a:ext uri="{FF2B5EF4-FFF2-40B4-BE49-F238E27FC236}">
                  <a16:creationId xmlns:a16="http://schemas.microsoft.com/office/drawing/2014/main" id="{41AA20B2-1390-14D7-7FF7-ED8864845F65}"/>
                </a:ext>
              </a:extLst>
            </p:cNvPr>
            <p:cNvCxnSpPr>
              <a:cxnSpLocks/>
            </p:cNvCxnSpPr>
            <p:nvPr/>
          </p:nvCxnSpPr>
          <p:spPr>
            <a:xfrm>
              <a:off x="9018967" y="2772350"/>
              <a:ext cx="291101" cy="0"/>
            </a:xfrm>
            <a:prstGeom prst="line">
              <a:avLst/>
            </a:prstGeom>
            <a:ln w="57150">
              <a:solidFill>
                <a:srgbClr val="0000FE"/>
              </a:solidFill>
            </a:ln>
          </p:spPr>
          <p:style>
            <a:lnRef idx="1">
              <a:schemeClr val="accent1"/>
            </a:lnRef>
            <a:fillRef idx="0">
              <a:schemeClr val="accent1"/>
            </a:fillRef>
            <a:effectRef idx="0">
              <a:schemeClr val="accent1"/>
            </a:effectRef>
            <a:fontRef idx="minor">
              <a:schemeClr val="tx1"/>
            </a:fontRef>
          </p:style>
        </p:cxnSp>
      </p:grpSp>
      <p:cxnSp>
        <p:nvCxnSpPr>
          <p:cNvPr id="284" name="Raven povezovalnik 283">
            <a:extLst>
              <a:ext uri="{FF2B5EF4-FFF2-40B4-BE49-F238E27FC236}">
                <a16:creationId xmlns:a16="http://schemas.microsoft.com/office/drawing/2014/main" id="{55FC2A1C-E3F5-2105-70A9-148CCD63C804}"/>
              </a:ext>
            </a:extLst>
          </p:cNvPr>
          <p:cNvCxnSpPr>
            <a:cxnSpLocks/>
          </p:cNvCxnSpPr>
          <p:nvPr/>
        </p:nvCxnSpPr>
        <p:spPr>
          <a:xfrm>
            <a:off x="10909173" y="2772350"/>
            <a:ext cx="291101" cy="0"/>
          </a:xfrm>
          <a:prstGeom prst="line">
            <a:avLst/>
          </a:prstGeom>
          <a:ln w="57150">
            <a:solidFill>
              <a:srgbClr val="00FF9D"/>
            </a:solidFill>
          </a:ln>
        </p:spPr>
        <p:style>
          <a:lnRef idx="1">
            <a:schemeClr val="accent1"/>
          </a:lnRef>
          <a:fillRef idx="0">
            <a:schemeClr val="accent1"/>
          </a:fillRef>
          <a:effectRef idx="0">
            <a:schemeClr val="accent1"/>
          </a:effectRef>
          <a:fontRef idx="minor">
            <a:schemeClr val="tx1"/>
          </a:fontRef>
        </p:style>
      </p:cxnSp>
      <p:grpSp>
        <p:nvGrpSpPr>
          <p:cNvPr id="529" name="Skupina 528">
            <a:extLst>
              <a:ext uri="{FF2B5EF4-FFF2-40B4-BE49-F238E27FC236}">
                <a16:creationId xmlns:a16="http://schemas.microsoft.com/office/drawing/2014/main" id="{E91F3DB8-4C54-4368-F8D8-A9FBCF1D656F}"/>
              </a:ext>
            </a:extLst>
          </p:cNvPr>
          <p:cNvGrpSpPr/>
          <p:nvPr/>
        </p:nvGrpSpPr>
        <p:grpSpPr>
          <a:xfrm>
            <a:off x="914682" y="3602219"/>
            <a:ext cx="646546" cy="0"/>
            <a:chOff x="736959" y="3602219"/>
            <a:chExt cx="646546" cy="0"/>
          </a:xfrm>
        </p:grpSpPr>
        <p:cxnSp>
          <p:nvCxnSpPr>
            <p:cNvPr id="416" name="Raven povezovalnik 415">
              <a:extLst>
                <a:ext uri="{FF2B5EF4-FFF2-40B4-BE49-F238E27FC236}">
                  <a16:creationId xmlns:a16="http://schemas.microsoft.com/office/drawing/2014/main" id="{974F940C-371A-FF30-1B77-DA4F44DCA60F}"/>
                </a:ext>
              </a:extLst>
            </p:cNvPr>
            <p:cNvCxnSpPr>
              <a:cxnSpLocks/>
            </p:cNvCxnSpPr>
            <p:nvPr/>
          </p:nvCxnSpPr>
          <p:spPr>
            <a:xfrm>
              <a:off x="736959" y="3602219"/>
              <a:ext cx="291101" cy="0"/>
            </a:xfrm>
            <a:prstGeom prst="line">
              <a:avLst/>
            </a:prstGeom>
            <a:ln w="57150">
              <a:solidFill>
                <a:srgbClr val="00FF9D"/>
              </a:solidFill>
            </a:ln>
          </p:spPr>
          <p:style>
            <a:lnRef idx="1">
              <a:schemeClr val="accent1"/>
            </a:lnRef>
            <a:fillRef idx="0">
              <a:schemeClr val="accent1"/>
            </a:fillRef>
            <a:effectRef idx="0">
              <a:schemeClr val="accent1"/>
            </a:effectRef>
            <a:fontRef idx="minor">
              <a:schemeClr val="tx1"/>
            </a:fontRef>
          </p:style>
        </p:cxnSp>
        <p:cxnSp>
          <p:nvCxnSpPr>
            <p:cNvPr id="418" name="Raven povezovalnik 417">
              <a:extLst>
                <a:ext uri="{FF2B5EF4-FFF2-40B4-BE49-F238E27FC236}">
                  <a16:creationId xmlns:a16="http://schemas.microsoft.com/office/drawing/2014/main" id="{871BCA88-DB96-0338-2441-F19848723F4C}"/>
                </a:ext>
              </a:extLst>
            </p:cNvPr>
            <p:cNvCxnSpPr>
              <a:cxnSpLocks/>
            </p:cNvCxnSpPr>
            <p:nvPr/>
          </p:nvCxnSpPr>
          <p:spPr>
            <a:xfrm>
              <a:off x="1092404" y="3602219"/>
              <a:ext cx="291101"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cxnSp>
        <p:nvCxnSpPr>
          <p:cNvPr id="420" name="Raven povezovalnik 419">
            <a:extLst>
              <a:ext uri="{FF2B5EF4-FFF2-40B4-BE49-F238E27FC236}">
                <a16:creationId xmlns:a16="http://schemas.microsoft.com/office/drawing/2014/main" id="{FF41C1F1-232C-232C-D5B6-74DFF9000BF3}"/>
              </a:ext>
            </a:extLst>
          </p:cNvPr>
          <p:cNvCxnSpPr>
            <a:cxnSpLocks/>
          </p:cNvCxnSpPr>
          <p:nvPr/>
        </p:nvCxnSpPr>
        <p:spPr>
          <a:xfrm>
            <a:off x="2977396" y="3602219"/>
            <a:ext cx="291101" cy="0"/>
          </a:xfrm>
          <a:prstGeom prst="line">
            <a:avLst/>
          </a:prstGeom>
          <a:ln w="57150">
            <a:solidFill>
              <a:srgbClr val="00FF9D"/>
            </a:solidFill>
          </a:ln>
        </p:spPr>
        <p:style>
          <a:lnRef idx="1">
            <a:schemeClr val="accent1"/>
          </a:lnRef>
          <a:fillRef idx="0">
            <a:schemeClr val="accent1"/>
          </a:fillRef>
          <a:effectRef idx="0">
            <a:schemeClr val="accent1"/>
          </a:effectRef>
          <a:fontRef idx="minor">
            <a:schemeClr val="tx1"/>
          </a:fontRef>
        </p:style>
      </p:cxnSp>
      <p:grpSp>
        <p:nvGrpSpPr>
          <p:cNvPr id="528" name="Skupina 527">
            <a:extLst>
              <a:ext uri="{FF2B5EF4-FFF2-40B4-BE49-F238E27FC236}">
                <a16:creationId xmlns:a16="http://schemas.microsoft.com/office/drawing/2014/main" id="{A24EB1C8-7D52-51F5-5A4C-B8DF9B1FE76C}"/>
              </a:ext>
            </a:extLst>
          </p:cNvPr>
          <p:cNvGrpSpPr/>
          <p:nvPr/>
        </p:nvGrpSpPr>
        <p:grpSpPr>
          <a:xfrm>
            <a:off x="4966422" y="3602219"/>
            <a:ext cx="646546" cy="0"/>
            <a:chOff x="4697646" y="3602219"/>
            <a:chExt cx="646546" cy="0"/>
          </a:xfrm>
        </p:grpSpPr>
        <p:cxnSp>
          <p:nvCxnSpPr>
            <p:cNvPr id="424" name="Raven povezovalnik 423">
              <a:extLst>
                <a:ext uri="{FF2B5EF4-FFF2-40B4-BE49-F238E27FC236}">
                  <a16:creationId xmlns:a16="http://schemas.microsoft.com/office/drawing/2014/main" id="{E919A45C-8957-7A73-F8F6-8A4E672A8D1E}"/>
                </a:ext>
              </a:extLst>
            </p:cNvPr>
            <p:cNvCxnSpPr>
              <a:cxnSpLocks/>
            </p:cNvCxnSpPr>
            <p:nvPr/>
          </p:nvCxnSpPr>
          <p:spPr>
            <a:xfrm>
              <a:off x="4697646" y="3602219"/>
              <a:ext cx="291101" cy="0"/>
            </a:xfrm>
            <a:prstGeom prst="line">
              <a:avLst/>
            </a:prstGeom>
            <a:ln w="57150">
              <a:solidFill>
                <a:srgbClr val="00FF9D"/>
              </a:solidFill>
            </a:ln>
          </p:spPr>
          <p:style>
            <a:lnRef idx="1">
              <a:schemeClr val="accent1"/>
            </a:lnRef>
            <a:fillRef idx="0">
              <a:schemeClr val="accent1"/>
            </a:fillRef>
            <a:effectRef idx="0">
              <a:schemeClr val="accent1"/>
            </a:effectRef>
            <a:fontRef idx="minor">
              <a:schemeClr val="tx1"/>
            </a:fontRef>
          </p:style>
        </p:cxnSp>
        <p:cxnSp>
          <p:nvCxnSpPr>
            <p:cNvPr id="425" name="Raven povezovalnik 424">
              <a:extLst>
                <a:ext uri="{FF2B5EF4-FFF2-40B4-BE49-F238E27FC236}">
                  <a16:creationId xmlns:a16="http://schemas.microsoft.com/office/drawing/2014/main" id="{82C087E6-8C47-4366-E651-B84DBF15ABA9}"/>
                </a:ext>
              </a:extLst>
            </p:cNvPr>
            <p:cNvCxnSpPr>
              <a:cxnSpLocks/>
            </p:cNvCxnSpPr>
            <p:nvPr/>
          </p:nvCxnSpPr>
          <p:spPr>
            <a:xfrm>
              <a:off x="5053091" y="3602219"/>
              <a:ext cx="291101" cy="0"/>
            </a:xfrm>
            <a:prstGeom prst="line">
              <a:avLst/>
            </a:prstGeom>
            <a:ln w="57150">
              <a:solidFill>
                <a:srgbClr val="0000FE"/>
              </a:solidFill>
            </a:ln>
          </p:spPr>
          <p:style>
            <a:lnRef idx="1">
              <a:schemeClr val="accent1"/>
            </a:lnRef>
            <a:fillRef idx="0">
              <a:schemeClr val="accent1"/>
            </a:fillRef>
            <a:effectRef idx="0">
              <a:schemeClr val="accent1"/>
            </a:effectRef>
            <a:fontRef idx="minor">
              <a:schemeClr val="tx1"/>
            </a:fontRef>
          </p:style>
        </p:cxnSp>
      </p:grpSp>
      <p:grpSp>
        <p:nvGrpSpPr>
          <p:cNvPr id="527" name="Skupina 526">
            <a:extLst>
              <a:ext uri="{FF2B5EF4-FFF2-40B4-BE49-F238E27FC236}">
                <a16:creationId xmlns:a16="http://schemas.microsoft.com/office/drawing/2014/main" id="{0C9442EB-ADB0-E26A-0104-4E58904007A1}"/>
              </a:ext>
            </a:extLst>
          </p:cNvPr>
          <p:cNvGrpSpPr/>
          <p:nvPr/>
        </p:nvGrpSpPr>
        <p:grpSpPr>
          <a:xfrm>
            <a:off x="6975847" y="3602219"/>
            <a:ext cx="646546" cy="0"/>
            <a:chOff x="6798126" y="3602219"/>
            <a:chExt cx="646546" cy="0"/>
          </a:xfrm>
        </p:grpSpPr>
        <p:cxnSp>
          <p:nvCxnSpPr>
            <p:cNvPr id="428" name="Raven povezovalnik 427">
              <a:extLst>
                <a:ext uri="{FF2B5EF4-FFF2-40B4-BE49-F238E27FC236}">
                  <a16:creationId xmlns:a16="http://schemas.microsoft.com/office/drawing/2014/main" id="{D4F8CA60-5C1E-D2A9-5F1F-5DEF8E04F930}"/>
                </a:ext>
              </a:extLst>
            </p:cNvPr>
            <p:cNvCxnSpPr>
              <a:cxnSpLocks/>
            </p:cNvCxnSpPr>
            <p:nvPr/>
          </p:nvCxnSpPr>
          <p:spPr>
            <a:xfrm>
              <a:off x="6798126" y="3602219"/>
              <a:ext cx="291101" cy="0"/>
            </a:xfrm>
            <a:prstGeom prst="line">
              <a:avLst/>
            </a:prstGeom>
            <a:ln w="57150">
              <a:solidFill>
                <a:srgbClr val="00FF9D"/>
              </a:solidFill>
            </a:ln>
          </p:spPr>
          <p:style>
            <a:lnRef idx="1">
              <a:schemeClr val="accent1"/>
            </a:lnRef>
            <a:fillRef idx="0">
              <a:schemeClr val="accent1"/>
            </a:fillRef>
            <a:effectRef idx="0">
              <a:schemeClr val="accent1"/>
            </a:effectRef>
            <a:fontRef idx="minor">
              <a:schemeClr val="tx1"/>
            </a:fontRef>
          </p:style>
        </p:cxnSp>
        <p:cxnSp>
          <p:nvCxnSpPr>
            <p:cNvPr id="430" name="Raven povezovalnik 429">
              <a:extLst>
                <a:ext uri="{FF2B5EF4-FFF2-40B4-BE49-F238E27FC236}">
                  <a16:creationId xmlns:a16="http://schemas.microsoft.com/office/drawing/2014/main" id="{3800853B-AF77-AA9A-750D-B4CE7040D715}"/>
                </a:ext>
              </a:extLst>
            </p:cNvPr>
            <p:cNvCxnSpPr>
              <a:cxnSpLocks/>
            </p:cNvCxnSpPr>
            <p:nvPr/>
          </p:nvCxnSpPr>
          <p:spPr>
            <a:xfrm>
              <a:off x="7153571" y="3602219"/>
              <a:ext cx="291101"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cxnSp>
        <p:nvCxnSpPr>
          <p:cNvPr id="432" name="Raven povezovalnik 431">
            <a:extLst>
              <a:ext uri="{FF2B5EF4-FFF2-40B4-BE49-F238E27FC236}">
                <a16:creationId xmlns:a16="http://schemas.microsoft.com/office/drawing/2014/main" id="{3162AB15-6DA7-7664-D23E-CB4F1C7F03B9}"/>
              </a:ext>
            </a:extLst>
          </p:cNvPr>
          <p:cNvCxnSpPr>
            <a:cxnSpLocks/>
          </p:cNvCxnSpPr>
          <p:nvPr/>
        </p:nvCxnSpPr>
        <p:spPr>
          <a:xfrm>
            <a:off x="9018968" y="3602219"/>
            <a:ext cx="291101" cy="0"/>
          </a:xfrm>
          <a:prstGeom prst="line">
            <a:avLst/>
          </a:prstGeom>
          <a:ln w="57150">
            <a:solidFill>
              <a:srgbClr val="00FF9D"/>
            </a:solidFill>
          </a:ln>
        </p:spPr>
        <p:style>
          <a:lnRef idx="1">
            <a:schemeClr val="accent1"/>
          </a:lnRef>
          <a:fillRef idx="0">
            <a:schemeClr val="accent1"/>
          </a:fillRef>
          <a:effectRef idx="0">
            <a:schemeClr val="accent1"/>
          </a:effectRef>
          <a:fontRef idx="minor">
            <a:schemeClr val="tx1"/>
          </a:fontRef>
        </p:style>
      </p:cxnSp>
      <p:grpSp>
        <p:nvGrpSpPr>
          <p:cNvPr id="525" name="Skupina 524">
            <a:extLst>
              <a:ext uri="{FF2B5EF4-FFF2-40B4-BE49-F238E27FC236}">
                <a16:creationId xmlns:a16="http://schemas.microsoft.com/office/drawing/2014/main" id="{C312C354-4326-C258-7F4C-4AA640FC7AF7}"/>
              </a:ext>
            </a:extLst>
          </p:cNvPr>
          <p:cNvGrpSpPr/>
          <p:nvPr/>
        </p:nvGrpSpPr>
        <p:grpSpPr>
          <a:xfrm>
            <a:off x="10731450" y="3602219"/>
            <a:ext cx="646546" cy="0"/>
            <a:chOff x="10553727" y="3602219"/>
            <a:chExt cx="646546" cy="0"/>
          </a:xfrm>
        </p:grpSpPr>
        <p:cxnSp>
          <p:nvCxnSpPr>
            <p:cNvPr id="439" name="Raven povezovalnik 438">
              <a:extLst>
                <a:ext uri="{FF2B5EF4-FFF2-40B4-BE49-F238E27FC236}">
                  <a16:creationId xmlns:a16="http://schemas.microsoft.com/office/drawing/2014/main" id="{5A289925-ABEE-0EE5-A203-DF7AEB5759DA}"/>
                </a:ext>
              </a:extLst>
            </p:cNvPr>
            <p:cNvCxnSpPr>
              <a:cxnSpLocks/>
            </p:cNvCxnSpPr>
            <p:nvPr/>
          </p:nvCxnSpPr>
          <p:spPr>
            <a:xfrm>
              <a:off x="10553727" y="3602219"/>
              <a:ext cx="291101" cy="0"/>
            </a:xfrm>
            <a:prstGeom prst="line">
              <a:avLst/>
            </a:prstGeom>
            <a:ln w="57150">
              <a:solidFill>
                <a:srgbClr val="00FF9D"/>
              </a:solidFill>
            </a:ln>
          </p:spPr>
          <p:style>
            <a:lnRef idx="1">
              <a:schemeClr val="accent1"/>
            </a:lnRef>
            <a:fillRef idx="0">
              <a:schemeClr val="accent1"/>
            </a:fillRef>
            <a:effectRef idx="0">
              <a:schemeClr val="accent1"/>
            </a:effectRef>
            <a:fontRef idx="minor">
              <a:schemeClr val="tx1"/>
            </a:fontRef>
          </p:style>
        </p:cxnSp>
        <p:cxnSp>
          <p:nvCxnSpPr>
            <p:cNvPr id="444" name="Raven povezovalnik 443">
              <a:extLst>
                <a:ext uri="{FF2B5EF4-FFF2-40B4-BE49-F238E27FC236}">
                  <a16:creationId xmlns:a16="http://schemas.microsoft.com/office/drawing/2014/main" id="{F021C686-5E33-B24D-CC04-F0084755D899}"/>
                </a:ext>
              </a:extLst>
            </p:cNvPr>
            <p:cNvCxnSpPr>
              <a:cxnSpLocks/>
            </p:cNvCxnSpPr>
            <p:nvPr/>
          </p:nvCxnSpPr>
          <p:spPr>
            <a:xfrm>
              <a:off x="10909172" y="3602219"/>
              <a:ext cx="291101" cy="0"/>
            </a:xfrm>
            <a:prstGeom prst="line">
              <a:avLst/>
            </a:prstGeom>
            <a:ln w="57150">
              <a:solidFill>
                <a:srgbClr val="0000FE"/>
              </a:solidFill>
            </a:ln>
          </p:spPr>
          <p:style>
            <a:lnRef idx="1">
              <a:schemeClr val="accent1"/>
            </a:lnRef>
            <a:fillRef idx="0">
              <a:schemeClr val="accent1"/>
            </a:fillRef>
            <a:effectRef idx="0">
              <a:schemeClr val="accent1"/>
            </a:effectRef>
            <a:fontRef idx="minor">
              <a:schemeClr val="tx1"/>
            </a:fontRef>
          </p:style>
        </p:cxnSp>
      </p:grpSp>
      <p:grpSp>
        <p:nvGrpSpPr>
          <p:cNvPr id="532" name="Skupina 531">
            <a:extLst>
              <a:ext uri="{FF2B5EF4-FFF2-40B4-BE49-F238E27FC236}">
                <a16:creationId xmlns:a16="http://schemas.microsoft.com/office/drawing/2014/main" id="{0999E512-0F87-BC76-4B56-69378F3C3EF7}"/>
              </a:ext>
            </a:extLst>
          </p:cNvPr>
          <p:cNvGrpSpPr/>
          <p:nvPr/>
        </p:nvGrpSpPr>
        <p:grpSpPr>
          <a:xfrm>
            <a:off x="914682" y="4432088"/>
            <a:ext cx="646546" cy="0"/>
            <a:chOff x="736959" y="4432088"/>
            <a:chExt cx="646546" cy="0"/>
          </a:xfrm>
        </p:grpSpPr>
        <p:cxnSp>
          <p:nvCxnSpPr>
            <p:cNvPr id="472" name="Raven povezovalnik 471">
              <a:extLst>
                <a:ext uri="{FF2B5EF4-FFF2-40B4-BE49-F238E27FC236}">
                  <a16:creationId xmlns:a16="http://schemas.microsoft.com/office/drawing/2014/main" id="{8FE74506-A97A-A0D7-D060-788F82610A6D}"/>
                </a:ext>
              </a:extLst>
            </p:cNvPr>
            <p:cNvCxnSpPr>
              <a:cxnSpLocks/>
            </p:cNvCxnSpPr>
            <p:nvPr/>
          </p:nvCxnSpPr>
          <p:spPr>
            <a:xfrm>
              <a:off x="736959" y="4432088"/>
              <a:ext cx="291101" cy="0"/>
            </a:xfrm>
            <a:prstGeom prst="line">
              <a:avLst/>
            </a:prstGeom>
            <a:ln w="57150">
              <a:solidFill>
                <a:srgbClr val="00FF9D"/>
              </a:solidFill>
            </a:ln>
          </p:spPr>
          <p:style>
            <a:lnRef idx="1">
              <a:schemeClr val="accent1"/>
            </a:lnRef>
            <a:fillRef idx="0">
              <a:schemeClr val="accent1"/>
            </a:fillRef>
            <a:effectRef idx="0">
              <a:schemeClr val="accent1"/>
            </a:effectRef>
            <a:fontRef idx="minor">
              <a:schemeClr val="tx1"/>
            </a:fontRef>
          </p:style>
        </p:cxnSp>
        <p:cxnSp>
          <p:nvCxnSpPr>
            <p:cNvPr id="473" name="Raven povezovalnik 472">
              <a:extLst>
                <a:ext uri="{FF2B5EF4-FFF2-40B4-BE49-F238E27FC236}">
                  <a16:creationId xmlns:a16="http://schemas.microsoft.com/office/drawing/2014/main" id="{4125A50B-DDF2-4CA0-0102-463703D26BA4}"/>
                </a:ext>
              </a:extLst>
            </p:cNvPr>
            <p:cNvCxnSpPr>
              <a:cxnSpLocks/>
            </p:cNvCxnSpPr>
            <p:nvPr/>
          </p:nvCxnSpPr>
          <p:spPr>
            <a:xfrm>
              <a:off x="1092404" y="4432088"/>
              <a:ext cx="291101" cy="0"/>
            </a:xfrm>
            <a:prstGeom prst="line">
              <a:avLst/>
            </a:prstGeom>
            <a:ln w="57150">
              <a:solidFill>
                <a:srgbClr val="0000FE"/>
              </a:solidFill>
            </a:ln>
          </p:spPr>
          <p:style>
            <a:lnRef idx="1">
              <a:schemeClr val="accent1"/>
            </a:lnRef>
            <a:fillRef idx="0">
              <a:schemeClr val="accent1"/>
            </a:fillRef>
            <a:effectRef idx="0">
              <a:schemeClr val="accent1"/>
            </a:effectRef>
            <a:fontRef idx="minor">
              <a:schemeClr val="tx1"/>
            </a:fontRef>
          </p:style>
        </p:cxnSp>
      </p:grpSp>
      <p:grpSp>
        <p:nvGrpSpPr>
          <p:cNvPr id="533" name="Skupina 532">
            <a:extLst>
              <a:ext uri="{FF2B5EF4-FFF2-40B4-BE49-F238E27FC236}">
                <a16:creationId xmlns:a16="http://schemas.microsoft.com/office/drawing/2014/main" id="{2A71C27C-8F4D-04B1-6174-BE82E109CF71}"/>
              </a:ext>
            </a:extLst>
          </p:cNvPr>
          <p:cNvGrpSpPr/>
          <p:nvPr/>
        </p:nvGrpSpPr>
        <p:grpSpPr>
          <a:xfrm>
            <a:off x="2818284" y="4432088"/>
            <a:ext cx="609325" cy="0"/>
            <a:chOff x="2621950" y="4432088"/>
            <a:chExt cx="609325" cy="0"/>
          </a:xfrm>
        </p:grpSpPr>
        <p:cxnSp>
          <p:nvCxnSpPr>
            <p:cNvPr id="469" name="Raven povezovalnik 468">
              <a:extLst>
                <a:ext uri="{FF2B5EF4-FFF2-40B4-BE49-F238E27FC236}">
                  <a16:creationId xmlns:a16="http://schemas.microsoft.com/office/drawing/2014/main" id="{BB9859DD-F8F9-342D-7545-A621C5B8F29D}"/>
                </a:ext>
              </a:extLst>
            </p:cNvPr>
            <p:cNvCxnSpPr>
              <a:cxnSpLocks/>
            </p:cNvCxnSpPr>
            <p:nvPr/>
          </p:nvCxnSpPr>
          <p:spPr>
            <a:xfrm>
              <a:off x="2621950" y="4432088"/>
              <a:ext cx="291101" cy="0"/>
            </a:xfrm>
            <a:prstGeom prst="line">
              <a:avLst/>
            </a:prstGeom>
            <a:ln w="57150">
              <a:solidFill>
                <a:srgbClr val="00FF9D"/>
              </a:solidFill>
            </a:ln>
          </p:spPr>
          <p:style>
            <a:lnRef idx="1">
              <a:schemeClr val="accent1"/>
            </a:lnRef>
            <a:fillRef idx="0">
              <a:schemeClr val="accent1"/>
            </a:fillRef>
            <a:effectRef idx="0">
              <a:schemeClr val="accent1"/>
            </a:effectRef>
            <a:fontRef idx="minor">
              <a:schemeClr val="tx1"/>
            </a:fontRef>
          </p:style>
        </p:cxnSp>
        <p:cxnSp>
          <p:nvCxnSpPr>
            <p:cNvPr id="470" name="Raven povezovalnik 469">
              <a:extLst>
                <a:ext uri="{FF2B5EF4-FFF2-40B4-BE49-F238E27FC236}">
                  <a16:creationId xmlns:a16="http://schemas.microsoft.com/office/drawing/2014/main" id="{0FBD25B3-1874-DC96-F971-16C199E69AA7}"/>
                </a:ext>
              </a:extLst>
            </p:cNvPr>
            <p:cNvCxnSpPr>
              <a:cxnSpLocks/>
            </p:cNvCxnSpPr>
            <p:nvPr/>
          </p:nvCxnSpPr>
          <p:spPr>
            <a:xfrm>
              <a:off x="2940174" y="4432088"/>
              <a:ext cx="291101" cy="0"/>
            </a:xfrm>
            <a:prstGeom prst="line">
              <a:avLst/>
            </a:prstGeom>
            <a:ln w="57150">
              <a:solidFill>
                <a:srgbClr val="0000FE"/>
              </a:solidFill>
            </a:ln>
          </p:spPr>
          <p:style>
            <a:lnRef idx="1">
              <a:schemeClr val="accent1"/>
            </a:lnRef>
            <a:fillRef idx="0">
              <a:schemeClr val="accent1"/>
            </a:fillRef>
            <a:effectRef idx="0">
              <a:schemeClr val="accent1"/>
            </a:effectRef>
            <a:fontRef idx="minor">
              <a:schemeClr val="tx1"/>
            </a:fontRef>
          </p:style>
        </p:cxnSp>
      </p:grpSp>
      <p:grpSp>
        <p:nvGrpSpPr>
          <p:cNvPr id="534" name="Skupina 533">
            <a:extLst>
              <a:ext uri="{FF2B5EF4-FFF2-40B4-BE49-F238E27FC236}">
                <a16:creationId xmlns:a16="http://schemas.microsoft.com/office/drawing/2014/main" id="{51EB3664-57CF-F23A-EFFB-DAAA70BCE339}"/>
              </a:ext>
            </a:extLst>
          </p:cNvPr>
          <p:cNvGrpSpPr/>
          <p:nvPr/>
        </p:nvGrpSpPr>
        <p:grpSpPr>
          <a:xfrm>
            <a:off x="4964556" y="4432088"/>
            <a:ext cx="650279" cy="0"/>
            <a:chOff x="4697646" y="4432088"/>
            <a:chExt cx="650279" cy="0"/>
          </a:xfrm>
        </p:grpSpPr>
        <p:cxnSp>
          <p:nvCxnSpPr>
            <p:cNvPr id="466" name="Raven povezovalnik 465">
              <a:extLst>
                <a:ext uri="{FF2B5EF4-FFF2-40B4-BE49-F238E27FC236}">
                  <a16:creationId xmlns:a16="http://schemas.microsoft.com/office/drawing/2014/main" id="{02A41899-817A-8565-DB31-C7BB6C43B872}"/>
                </a:ext>
              </a:extLst>
            </p:cNvPr>
            <p:cNvCxnSpPr>
              <a:cxnSpLocks/>
            </p:cNvCxnSpPr>
            <p:nvPr/>
          </p:nvCxnSpPr>
          <p:spPr>
            <a:xfrm>
              <a:off x="4697646" y="4432088"/>
              <a:ext cx="291101" cy="0"/>
            </a:xfrm>
            <a:prstGeom prst="line">
              <a:avLst/>
            </a:prstGeom>
            <a:ln w="57150">
              <a:solidFill>
                <a:srgbClr val="00FF9D"/>
              </a:solidFill>
            </a:ln>
          </p:spPr>
          <p:style>
            <a:lnRef idx="1">
              <a:schemeClr val="accent1"/>
            </a:lnRef>
            <a:fillRef idx="0">
              <a:schemeClr val="accent1"/>
            </a:fillRef>
            <a:effectRef idx="0">
              <a:schemeClr val="accent1"/>
            </a:effectRef>
            <a:fontRef idx="minor">
              <a:schemeClr val="tx1"/>
            </a:fontRef>
          </p:style>
        </p:cxnSp>
        <p:cxnSp>
          <p:nvCxnSpPr>
            <p:cNvPr id="468" name="Raven povezovalnik 467">
              <a:extLst>
                <a:ext uri="{FF2B5EF4-FFF2-40B4-BE49-F238E27FC236}">
                  <a16:creationId xmlns:a16="http://schemas.microsoft.com/office/drawing/2014/main" id="{6710E810-F224-5A93-8471-F6414928831E}"/>
                </a:ext>
              </a:extLst>
            </p:cNvPr>
            <p:cNvCxnSpPr>
              <a:cxnSpLocks/>
            </p:cNvCxnSpPr>
            <p:nvPr/>
          </p:nvCxnSpPr>
          <p:spPr>
            <a:xfrm>
              <a:off x="5056824" y="4432088"/>
              <a:ext cx="291101"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cxnSp>
        <p:nvCxnSpPr>
          <p:cNvPr id="464" name="Raven povezovalnik 463">
            <a:extLst>
              <a:ext uri="{FF2B5EF4-FFF2-40B4-BE49-F238E27FC236}">
                <a16:creationId xmlns:a16="http://schemas.microsoft.com/office/drawing/2014/main" id="{D98A9072-D3B4-6632-06D4-D27AEFF8A2F7}"/>
              </a:ext>
            </a:extLst>
          </p:cNvPr>
          <p:cNvCxnSpPr>
            <a:cxnSpLocks/>
          </p:cNvCxnSpPr>
          <p:nvPr/>
        </p:nvCxnSpPr>
        <p:spPr>
          <a:xfrm>
            <a:off x="7153570" y="4432088"/>
            <a:ext cx="291101" cy="0"/>
          </a:xfrm>
          <a:prstGeom prst="line">
            <a:avLst/>
          </a:prstGeom>
          <a:ln w="57150">
            <a:solidFill>
              <a:srgbClr val="0000FE"/>
            </a:solidFill>
          </a:ln>
        </p:spPr>
        <p:style>
          <a:lnRef idx="1">
            <a:schemeClr val="accent1"/>
          </a:lnRef>
          <a:fillRef idx="0">
            <a:schemeClr val="accent1"/>
          </a:fillRef>
          <a:effectRef idx="0">
            <a:schemeClr val="accent1"/>
          </a:effectRef>
          <a:fontRef idx="minor">
            <a:schemeClr val="tx1"/>
          </a:fontRef>
        </p:style>
      </p:cxnSp>
      <p:cxnSp>
        <p:nvCxnSpPr>
          <p:cNvPr id="461" name="Raven povezovalnik 460">
            <a:extLst>
              <a:ext uri="{FF2B5EF4-FFF2-40B4-BE49-F238E27FC236}">
                <a16:creationId xmlns:a16="http://schemas.microsoft.com/office/drawing/2014/main" id="{D9991043-362C-4AFF-A9E3-F9B04C020712}"/>
              </a:ext>
            </a:extLst>
          </p:cNvPr>
          <p:cNvCxnSpPr>
            <a:cxnSpLocks/>
          </p:cNvCxnSpPr>
          <p:nvPr/>
        </p:nvCxnSpPr>
        <p:spPr>
          <a:xfrm>
            <a:off x="9018968" y="4432088"/>
            <a:ext cx="291101" cy="0"/>
          </a:xfrm>
          <a:prstGeom prst="line">
            <a:avLst/>
          </a:prstGeom>
          <a:ln w="57150">
            <a:solidFill>
              <a:srgbClr val="0000FE"/>
            </a:solidFill>
          </a:ln>
        </p:spPr>
        <p:style>
          <a:lnRef idx="1">
            <a:schemeClr val="accent1"/>
          </a:lnRef>
          <a:fillRef idx="0">
            <a:schemeClr val="accent1"/>
          </a:fillRef>
          <a:effectRef idx="0">
            <a:schemeClr val="accent1"/>
          </a:effectRef>
          <a:fontRef idx="minor">
            <a:schemeClr val="tx1"/>
          </a:fontRef>
        </p:style>
      </p:cxnSp>
      <p:cxnSp>
        <p:nvCxnSpPr>
          <p:cNvPr id="457" name="Raven povezovalnik 456">
            <a:extLst>
              <a:ext uri="{FF2B5EF4-FFF2-40B4-BE49-F238E27FC236}">
                <a16:creationId xmlns:a16="http://schemas.microsoft.com/office/drawing/2014/main" id="{9CA21257-BDC5-EB68-B0F5-055B1ED5D231}"/>
              </a:ext>
            </a:extLst>
          </p:cNvPr>
          <p:cNvCxnSpPr>
            <a:cxnSpLocks/>
          </p:cNvCxnSpPr>
          <p:nvPr/>
        </p:nvCxnSpPr>
        <p:spPr>
          <a:xfrm>
            <a:off x="10909173" y="4432088"/>
            <a:ext cx="291101" cy="0"/>
          </a:xfrm>
          <a:prstGeom prst="line">
            <a:avLst/>
          </a:prstGeom>
          <a:ln w="57150">
            <a:solidFill>
              <a:srgbClr val="00FF9D"/>
            </a:solidFill>
          </a:ln>
        </p:spPr>
        <p:style>
          <a:lnRef idx="1">
            <a:schemeClr val="accent1"/>
          </a:lnRef>
          <a:fillRef idx="0">
            <a:schemeClr val="accent1"/>
          </a:fillRef>
          <a:effectRef idx="0">
            <a:schemeClr val="accent1"/>
          </a:effectRef>
          <a:fontRef idx="minor">
            <a:schemeClr val="tx1"/>
          </a:fontRef>
        </p:style>
      </p:cxnSp>
      <p:grpSp>
        <p:nvGrpSpPr>
          <p:cNvPr id="538" name="Skupina 537">
            <a:extLst>
              <a:ext uri="{FF2B5EF4-FFF2-40B4-BE49-F238E27FC236}">
                <a16:creationId xmlns:a16="http://schemas.microsoft.com/office/drawing/2014/main" id="{7478028A-64A1-2A2D-2F9D-E033250055EE}"/>
              </a:ext>
            </a:extLst>
          </p:cNvPr>
          <p:cNvGrpSpPr/>
          <p:nvPr/>
        </p:nvGrpSpPr>
        <p:grpSpPr>
          <a:xfrm>
            <a:off x="914682" y="5261957"/>
            <a:ext cx="646546" cy="0"/>
            <a:chOff x="736959" y="5261957"/>
            <a:chExt cx="646546" cy="0"/>
          </a:xfrm>
        </p:grpSpPr>
        <p:cxnSp>
          <p:nvCxnSpPr>
            <p:cNvPr id="497" name="Raven povezovalnik 496">
              <a:extLst>
                <a:ext uri="{FF2B5EF4-FFF2-40B4-BE49-F238E27FC236}">
                  <a16:creationId xmlns:a16="http://schemas.microsoft.com/office/drawing/2014/main" id="{9A75C0E1-82B3-277A-46B8-24F44C08FC04}"/>
                </a:ext>
              </a:extLst>
            </p:cNvPr>
            <p:cNvCxnSpPr>
              <a:cxnSpLocks/>
            </p:cNvCxnSpPr>
            <p:nvPr/>
          </p:nvCxnSpPr>
          <p:spPr>
            <a:xfrm>
              <a:off x="736959" y="5261957"/>
              <a:ext cx="291101" cy="0"/>
            </a:xfrm>
            <a:prstGeom prst="line">
              <a:avLst/>
            </a:prstGeom>
            <a:ln w="57150">
              <a:solidFill>
                <a:srgbClr val="00FF9D"/>
              </a:solidFill>
            </a:ln>
          </p:spPr>
          <p:style>
            <a:lnRef idx="1">
              <a:schemeClr val="accent1"/>
            </a:lnRef>
            <a:fillRef idx="0">
              <a:schemeClr val="accent1"/>
            </a:fillRef>
            <a:effectRef idx="0">
              <a:schemeClr val="accent1"/>
            </a:effectRef>
            <a:fontRef idx="minor">
              <a:schemeClr val="tx1"/>
            </a:fontRef>
          </p:style>
        </p:cxnSp>
        <p:cxnSp>
          <p:nvCxnSpPr>
            <p:cNvPr id="498" name="Raven povezovalnik 497">
              <a:extLst>
                <a:ext uri="{FF2B5EF4-FFF2-40B4-BE49-F238E27FC236}">
                  <a16:creationId xmlns:a16="http://schemas.microsoft.com/office/drawing/2014/main" id="{60EC5C20-67A7-E360-6C05-EE56116B48C9}"/>
                </a:ext>
              </a:extLst>
            </p:cNvPr>
            <p:cNvCxnSpPr>
              <a:cxnSpLocks/>
            </p:cNvCxnSpPr>
            <p:nvPr/>
          </p:nvCxnSpPr>
          <p:spPr>
            <a:xfrm>
              <a:off x="1092404" y="5261957"/>
              <a:ext cx="291101" cy="0"/>
            </a:xfrm>
            <a:prstGeom prst="line">
              <a:avLst/>
            </a:prstGeom>
            <a:ln w="57150">
              <a:solidFill>
                <a:srgbClr val="0000FE"/>
              </a:solidFill>
            </a:ln>
          </p:spPr>
          <p:style>
            <a:lnRef idx="1">
              <a:schemeClr val="accent1"/>
            </a:lnRef>
            <a:fillRef idx="0">
              <a:schemeClr val="accent1"/>
            </a:fillRef>
            <a:effectRef idx="0">
              <a:schemeClr val="accent1"/>
            </a:effectRef>
            <a:fontRef idx="minor">
              <a:schemeClr val="tx1"/>
            </a:fontRef>
          </p:style>
        </p:cxnSp>
      </p:grpSp>
      <p:grpSp>
        <p:nvGrpSpPr>
          <p:cNvPr id="537" name="Skupina 536">
            <a:extLst>
              <a:ext uri="{FF2B5EF4-FFF2-40B4-BE49-F238E27FC236}">
                <a16:creationId xmlns:a16="http://schemas.microsoft.com/office/drawing/2014/main" id="{5D7BBE58-87CD-F7B2-8BB7-CD28CC637703}"/>
              </a:ext>
            </a:extLst>
          </p:cNvPr>
          <p:cNvGrpSpPr/>
          <p:nvPr/>
        </p:nvGrpSpPr>
        <p:grpSpPr>
          <a:xfrm>
            <a:off x="2799223" y="5261957"/>
            <a:ext cx="647446" cy="0"/>
            <a:chOff x="2621950" y="5261957"/>
            <a:chExt cx="647446" cy="0"/>
          </a:xfrm>
        </p:grpSpPr>
        <p:cxnSp>
          <p:nvCxnSpPr>
            <p:cNvPr id="494" name="Raven povezovalnik 493">
              <a:extLst>
                <a:ext uri="{FF2B5EF4-FFF2-40B4-BE49-F238E27FC236}">
                  <a16:creationId xmlns:a16="http://schemas.microsoft.com/office/drawing/2014/main" id="{6E41B069-8935-0DE9-A396-EFCC14196727}"/>
                </a:ext>
              </a:extLst>
            </p:cNvPr>
            <p:cNvCxnSpPr>
              <a:cxnSpLocks/>
            </p:cNvCxnSpPr>
            <p:nvPr/>
          </p:nvCxnSpPr>
          <p:spPr>
            <a:xfrm>
              <a:off x="2621950" y="5261957"/>
              <a:ext cx="291101" cy="0"/>
            </a:xfrm>
            <a:prstGeom prst="line">
              <a:avLst/>
            </a:prstGeom>
            <a:ln w="57150">
              <a:solidFill>
                <a:srgbClr val="00FF9D"/>
              </a:solidFill>
            </a:ln>
          </p:spPr>
          <p:style>
            <a:lnRef idx="1">
              <a:schemeClr val="accent1"/>
            </a:lnRef>
            <a:fillRef idx="0">
              <a:schemeClr val="accent1"/>
            </a:fillRef>
            <a:effectRef idx="0">
              <a:schemeClr val="accent1"/>
            </a:effectRef>
            <a:fontRef idx="minor">
              <a:schemeClr val="tx1"/>
            </a:fontRef>
          </p:style>
        </p:cxnSp>
        <p:cxnSp>
          <p:nvCxnSpPr>
            <p:cNvPr id="496" name="Raven povezovalnik 495">
              <a:extLst>
                <a:ext uri="{FF2B5EF4-FFF2-40B4-BE49-F238E27FC236}">
                  <a16:creationId xmlns:a16="http://schemas.microsoft.com/office/drawing/2014/main" id="{6246A655-7021-3A5E-788F-093F225CE0F3}"/>
                </a:ext>
              </a:extLst>
            </p:cNvPr>
            <p:cNvCxnSpPr>
              <a:cxnSpLocks/>
            </p:cNvCxnSpPr>
            <p:nvPr/>
          </p:nvCxnSpPr>
          <p:spPr>
            <a:xfrm>
              <a:off x="2978295" y="5261957"/>
              <a:ext cx="291101"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cxnSp>
        <p:nvCxnSpPr>
          <p:cNvPr id="491" name="Raven povezovalnik 490">
            <a:extLst>
              <a:ext uri="{FF2B5EF4-FFF2-40B4-BE49-F238E27FC236}">
                <a16:creationId xmlns:a16="http://schemas.microsoft.com/office/drawing/2014/main" id="{AE17CFD2-E0D9-4AB0-FDB5-3270B4F54CF2}"/>
              </a:ext>
            </a:extLst>
          </p:cNvPr>
          <p:cNvCxnSpPr>
            <a:cxnSpLocks/>
          </p:cNvCxnSpPr>
          <p:nvPr/>
        </p:nvCxnSpPr>
        <p:spPr>
          <a:xfrm>
            <a:off x="5144145" y="5261957"/>
            <a:ext cx="291101" cy="0"/>
          </a:xfrm>
          <a:prstGeom prst="line">
            <a:avLst/>
          </a:prstGeom>
          <a:ln w="57150">
            <a:solidFill>
              <a:srgbClr val="00FF9D"/>
            </a:solidFill>
          </a:ln>
        </p:spPr>
        <p:style>
          <a:lnRef idx="1">
            <a:schemeClr val="accent1"/>
          </a:lnRef>
          <a:fillRef idx="0">
            <a:schemeClr val="accent1"/>
          </a:fillRef>
          <a:effectRef idx="0">
            <a:schemeClr val="accent1"/>
          </a:effectRef>
          <a:fontRef idx="minor">
            <a:schemeClr val="tx1"/>
          </a:fontRef>
        </p:style>
      </p:cxnSp>
      <p:cxnSp>
        <p:nvCxnSpPr>
          <p:cNvPr id="488" name="Raven povezovalnik 487">
            <a:extLst>
              <a:ext uri="{FF2B5EF4-FFF2-40B4-BE49-F238E27FC236}">
                <a16:creationId xmlns:a16="http://schemas.microsoft.com/office/drawing/2014/main" id="{60B0F7FF-1C9A-363F-C23D-99406477914C}"/>
              </a:ext>
            </a:extLst>
          </p:cNvPr>
          <p:cNvCxnSpPr>
            <a:cxnSpLocks/>
          </p:cNvCxnSpPr>
          <p:nvPr/>
        </p:nvCxnSpPr>
        <p:spPr>
          <a:xfrm>
            <a:off x="7153570" y="5261957"/>
            <a:ext cx="291101" cy="0"/>
          </a:xfrm>
          <a:prstGeom prst="line">
            <a:avLst/>
          </a:prstGeom>
          <a:ln w="57150">
            <a:solidFill>
              <a:srgbClr val="00FF9D"/>
            </a:solidFill>
          </a:ln>
        </p:spPr>
        <p:style>
          <a:lnRef idx="1">
            <a:schemeClr val="accent1"/>
          </a:lnRef>
          <a:fillRef idx="0">
            <a:schemeClr val="accent1"/>
          </a:fillRef>
          <a:effectRef idx="0">
            <a:schemeClr val="accent1"/>
          </a:effectRef>
          <a:fontRef idx="minor">
            <a:schemeClr val="tx1"/>
          </a:fontRef>
        </p:style>
      </p:cxnSp>
      <p:grpSp>
        <p:nvGrpSpPr>
          <p:cNvPr id="535" name="Skupina 534">
            <a:extLst>
              <a:ext uri="{FF2B5EF4-FFF2-40B4-BE49-F238E27FC236}">
                <a16:creationId xmlns:a16="http://schemas.microsoft.com/office/drawing/2014/main" id="{FBE0BFC8-ED26-53DA-9D12-DC5AE78E5988}"/>
              </a:ext>
            </a:extLst>
          </p:cNvPr>
          <p:cNvGrpSpPr/>
          <p:nvPr/>
        </p:nvGrpSpPr>
        <p:grpSpPr>
          <a:xfrm>
            <a:off x="8841245" y="5261957"/>
            <a:ext cx="646546" cy="0"/>
            <a:chOff x="8663522" y="5261957"/>
            <a:chExt cx="646546" cy="0"/>
          </a:xfrm>
        </p:grpSpPr>
        <p:cxnSp>
          <p:nvCxnSpPr>
            <p:cNvPr id="485" name="Raven povezovalnik 484">
              <a:extLst>
                <a:ext uri="{FF2B5EF4-FFF2-40B4-BE49-F238E27FC236}">
                  <a16:creationId xmlns:a16="http://schemas.microsoft.com/office/drawing/2014/main" id="{C7B060FB-7CAF-D5DD-FCC3-EA9ECCBCD676}"/>
                </a:ext>
              </a:extLst>
            </p:cNvPr>
            <p:cNvCxnSpPr>
              <a:cxnSpLocks/>
            </p:cNvCxnSpPr>
            <p:nvPr/>
          </p:nvCxnSpPr>
          <p:spPr>
            <a:xfrm>
              <a:off x="8663522" y="5261957"/>
              <a:ext cx="291101" cy="0"/>
            </a:xfrm>
            <a:prstGeom prst="line">
              <a:avLst/>
            </a:prstGeom>
            <a:ln w="57150">
              <a:solidFill>
                <a:srgbClr val="00FF9D"/>
              </a:solidFill>
            </a:ln>
          </p:spPr>
          <p:style>
            <a:lnRef idx="1">
              <a:schemeClr val="accent1"/>
            </a:lnRef>
            <a:fillRef idx="0">
              <a:schemeClr val="accent1"/>
            </a:fillRef>
            <a:effectRef idx="0">
              <a:schemeClr val="accent1"/>
            </a:effectRef>
            <a:fontRef idx="minor">
              <a:schemeClr val="tx1"/>
            </a:fontRef>
          </p:style>
        </p:cxnSp>
        <p:cxnSp>
          <p:nvCxnSpPr>
            <p:cNvPr id="486" name="Raven povezovalnik 485">
              <a:extLst>
                <a:ext uri="{FF2B5EF4-FFF2-40B4-BE49-F238E27FC236}">
                  <a16:creationId xmlns:a16="http://schemas.microsoft.com/office/drawing/2014/main" id="{6764B320-3F93-DA80-FAF5-552E6DDA740E}"/>
                </a:ext>
              </a:extLst>
            </p:cNvPr>
            <p:cNvCxnSpPr>
              <a:cxnSpLocks/>
            </p:cNvCxnSpPr>
            <p:nvPr/>
          </p:nvCxnSpPr>
          <p:spPr>
            <a:xfrm>
              <a:off x="9018967" y="5261957"/>
              <a:ext cx="291101" cy="0"/>
            </a:xfrm>
            <a:prstGeom prst="line">
              <a:avLst/>
            </a:prstGeom>
            <a:ln w="57150">
              <a:solidFill>
                <a:srgbClr val="0000FE"/>
              </a:solidFill>
            </a:ln>
          </p:spPr>
          <p:style>
            <a:lnRef idx="1">
              <a:schemeClr val="accent1"/>
            </a:lnRef>
            <a:fillRef idx="0">
              <a:schemeClr val="accent1"/>
            </a:fillRef>
            <a:effectRef idx="0">
              <a:schemeClr val="accent1"/>
            </a:effectRef>
            <a:fontRef idx="minor">
              <a:schemeClr val="tx1"/>
            </a:fontRef>
          </p:style>
        </p:cxnSp>
      </p:grpSp>
      <p:cxnSp>
        <p:nvCxnSpPr>
          <p:cNvPr id="482" name="Raven povezovalnik 481">
            <a:extLst>
              <a:ext uri="{FF2B5EF4-FFF2-40B4-BE49-F238E27FC236}">
                <a16:creationId xmlns:a16="http://schemas.microsoft.com/office/drawing/2014/main" id="{ABDBEAC3-9193-26A6-6FD6-B8E361914F42}"/>
              </a:ext>
            </a:extLst>
          </p:cNvPr>
          <p:cNvCxnSpPr>
            <a:cxnSpLocks/>
          </p:cNvCxnSpPr>
          <p:nvPr/>
        </p:nvCxnSpPr>
        <p:spPr>
          <a:xfrm>
            <a:off x="10909173" y="5261957"/>
            <a:ext cx="291101" cy="0"/>
          </a:xfrm>
          <a:prstGeom prst="line">
            <a:avLst/>
          </a:prstGeom>
          <a:ln w="57150">
            <a:solidFill>
              <a:srgbClr val="00FF9D"/>
            </a:solidFill>
          </a:ln>
        </p:spPr>
        <p:style>
          <a:lnRef idx="1">
            <a:schemeClr val="accent1"/>
          </a:lnRef>
          <a:fillRef idx="0">
            <a:schemeClr val="accent1"/>
          </a:fillRef>
          <a:effectRef idx="0">
            <a:schemeClr val="accent1"/>
          </a:effectRef>
          <a:fontRef idx="minor">
            <a:schemeClr val="tx1"/>
          </a:fontRef>
        </p:style>
      </p:cxnSp>
      <p:cxnSp>
        <p:nvCxnSpPr>
          <p:cNvPr id="522" name="Raven povezovalnik 521">
            <a:extLst>
              <a:ext uri="{FF2B5EF4-FFF2-40B4-BE49-F238E27FC236}">
                <a16:creationId xmlns:a16="http://schemas.microsoft.com/office/drawing/2014/main" id="{626678FA-D131-92EF-FDE9-7350BAE2DBB1}"/>
              </a:ext>
            </a:extLst>
          </p:cNvPr>
          <p:cNvCxnSpPr>
            <a:cxnSpLocks/>
          </p:cNvCxnSpPr>
          <p:nvPr/>
        </p:nvCxnSpPr>
        <p:spPr>
          <a:xfrm>
            <a:off x="1092405" y="6091825"/>
            <a:ext cx="291101" cy="0"/>
          </a:xfrm>
          <a:prstGeom prst="line">
            <a:avLst/>
          </a:prstGeom>
          <a:ln w="57150">
            <a:solidFill>
              <a:srgbClr val="00FF9D"/>
            </a:solidFill>
          </a:ln>
        </p:spPr>
        <p:style>
          <a:lnRef idx="1">
            <a:schemeClr val="accent1"/>
          </a:lnRef>
          <a:fillRef idx="0">
            <a:schemeClr val="accent1"/>
          </a:fillRef>
          <a:effectRef idx="0">
            <a:schemeClr val="accent1"/>
          </a:effectRef>
          <a:fontRef idx="minor">
            <a:schemeClr val="tx1"/>
          </a:fontRef>
        </p:style>
      </p:cxnSp>
      <p:grpSp>
        <p:nvGrpSpPr>
          <p:cNvPr id="536" name="Skupina 535">
            <a:extLst>
              <a:ext uri="{FF2B5EF4-FFF2-40B4-BE49-F238E27FC236}">
                <a16:creationId xmlns:a16="http://schemas.microsoft.com/office/drawing/2014/main" id="{B8F8A47F-7555-196A-404A-F2B7359A0798}"/>
              </a:ext>
            </a:extLst>
          </p:cNvPr>
          <p:cNvGrpSpPr/>
          <p:nvPr/>
        </p:nvGrpSpPr>
        <p:grpSpPr>
          <a:xfrm>
            <a:off x="2799673" y="6091825"/>
            <a:ext cx="646547" cy="0"/>
            <a:chOff x="2977395" y="6091825"/>
            <a:chExt cx="646547" cy="0"/>
          </a:xfrm>
        </p:grpSpPr>
        <p:cxnSp>
          <p:nvCxnSpPr>
            <p:cNvPr id="520" name="Raven povezovalnik 519">
              <a:extLst>
                <a:ext uri="{FF2B5EF4-FFF2-40B4-BE49-F238E27FC236}">
                  <a16:creationId xmlns:a16="http://schemas.microsoft.com/office/drawing/2014/main" id="{4571224B-19B9-1421-1742-805B210551FB}"/>
                </a:ext>
              </a:extLst>
            </p:cNvPr>
            <p:cNvCxnSpPr>
              <a:cxnSpLocks/>
            </p:cNvCxnSpPr>
            <p:nvPr/>
          </p:nvCxnSpPr>
          <p:spPr>
            <a:xfrm>
              <a:off x="2977395" y="6091825"/>
              <a:ext cx="291101" cy="0"/>
            </a:xfrm>
            <a:prstGeom prst="line">
              <a:avLst/>
            </a:prstGeom>
            <a:ln w="57150">
              <a:solidFill>
                <a:srgbClr val="0000FE"/>
              </a:solidFill>
            </a:ln>
          </p:spPr>
          <p:style>
            <a:lnRef idx="1">
              <a:schemeClr val="accent1"/>
            </a:lnRef>
            <a:fillRef idx="0">
              <a:schemeClr val="accent1"/>
            </a:fillRef>
            <a:effectRef idx="0">
              <a:schemeClr val="accent1"/>
            </a:effectRef>
            <a:fontRef idx="minor">
              <a:schemeClr val="tx1"/>
            </a:fontRef>
          </p:style>
        </p:cxnSp>
        <p:cxnSp>
          <p:nvCxnSpPr>
            <p:cNvPr id="521" name="Raven povezovalnik 520">
              <a:extLst>
                <a:ext uri="{FF2B5EF4-FFF2-40B4-BE49-F238E27FC236}">
                  <a16:creationId xmlns:a16="http://schemas.microsoft.com/office/drawing/2014/main" id="{821698B4-8C8E-2C17-D512-1A6DDACC6B2A}"/>
                </a:ext>
              </a:extLst>
            </p:cNvPr>
            <p:cNvCxnSpPr>
              <a:cxnSpLocks/>
            </p:cNvCxnSpPr>
            <p:nvPr/>
          </p:nvCxnSpPr>
          <p:spPr>
            <a:xfrm>
              <a:off x="3332841" y="6091825"/>
              <a:ext cx="291101"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cxnSp>
        <p:nvCxnSpPr>
          <p:cNvPr id="517" name="Raven povezovalnik 516">
            <a:extLst>
              <a:ext uri="{FF2B5EF4-FFF2-40B4-BE49-F238E27FC236}">
                <a16:creationId xmlns:a16="http://schemas.microsoft.com/office/drawing/2014/main" id="{47F58C38-1CD0-F1FD-10C8-75D10E3AB8E4}"/>
              </a:ext>
            </a:extLst>
          </p:cNvPr>
          <p:cNvCxnSpPr>
            <a:cxnSpLocks/>
          </p:cNvCxnSpPr>
          <p:nvPr/>
        </p:nvCxnSpPr>
        <p:spPr>
          <a:xfrm>
            <a:off x="5144145" y="6091825"/>
            <a:ext cx="291101" cy="0"/>
          </a:xfrm>
          <a:prstGeom prst="line">
            <a:avLst/>
          </a:prstGeom>
          <a:ln w="57150">
            <a:solidFill>
              <a:srgbClr val="0000FE"/>
            </a:solidFill>
          </a:ln>
        </p:spPr>
        <p:style>
          <a:lnRef idx="1">
            <a:schemeClr val="accent1"/>
          </a:lnRef>
          <a:fillRef idx="0">
            <a:schemeClr val="accent1"/>
          </a:fillRef>
          <a:effectRef idx="0">
            <a:schemeClr val="accent1"/>
          </a:effectRef>
          <a:fontRef idx="minor">
            <a:schemeClr val="tx1"/>
          </a:fontRef>
        </p:style>
      </p:cxnSp>
      <p:cxnSp>
        <p:nvCxnSpPr>
          <p:cNvPr id="513" name="Raven povezovalnik 512">
            <a:extLst>
              <a:ext uri="{FF2B5EF4-FFF2-40B4-BE49-F238E27FC236}">
                <a16:creationId xmlns:a16="http://schemas.microsoft.com/office/drawing/2014/main" id="{87B314E4-A373-1E18-CC73-97AAEA3FFCC8}"/>
              </a:ext>
            </a:extLst>
          </p:cNvPr>
          <p:cNvCxnSpPr>
            <a:cxnSpLocks/>
          </p:cNvCxnSpPr>
          <p:nvPr/>
        </p:nvCxnSpPr>
        <p:spPr>
          <a:xfrm>
            <a:off x="7153570" y="6091825"/>
            <a:ext cx="291101" cy="0"/>
          </a:xfrm>
          <a:prstGeom prst="line">
            <a:avLst/>
          </a:prstGeom>
          <a:ln w="57150">
            <a:solidFill>
              <a:srgbClr val="00FF9D"/>
            </a:solidFill>
          </a:ln>
        </p:spPr>
        <p:style>
          <a:lnRef idx="1">
            <a:schemeClr val="accent1"/>
          </a:lnRef>
          <a:fillRef idx="0">
            <a:schemeClr val="accent1"/>
          </a:fillRef>
          <a:effectRef idx="0">
            <a:schemeClr val="accent1"/>
          </a:effectRef>
          <a:fontRef idx="minor">
            <a:schemeClr val="tx1"/>
          </a:fontRef>
        </p:style>
      </p:cxnSp>
      <p:cxnSp>
        <p:nvCxnSpPr>
          <p:cNvPr id="510" name="Raven povezovalnik 509">
            <a:extLst>
              <a:ext uri="{FF2B5EF4-FFF2-40B4-BE49-F238E27FC236}">
                <a16:creationId xmlns:a16="http://schemas.microsoft.com/office/drawing/2014/main" id="{CB605B24-008A-69BC-0208-051D0C339662}"/>
              </a:ext>
            </a:extLst>
          </p:cNvPr>
          <p:cNvCxnSpPr>
            <a:cxnSpLocks/>
          </p:cNvCxnSpPr>
          <p:nvPr/>
        </p:nvCxnSpPr>
        <p:spPr>
          <a:xfrm>
            <a:off x="9018968" y="6091825"/>
            <a:ext cx="291101" cy="0"/>
          </a:xfrm>
          <a:prstGeom prst="line">
            <a:avLst/>
          </a:prstGeom>
          <a:ln w="57150">
            <a:solidFill>
              <a:srgbClr val="00FF9D"/>
            </a:solidFill>
          </a:ln>
        </p:spPr>
        <p:style>
          <a:lnRef idx="1">
            <a:schemeClr val="accent1"/>
          </a:lnRef>
          <a:fillRef idx="0">
            <a:schemeClr val="accent1"/>
          </a:fillRef>
          <a:effectRef idx="0">
            <a:schemeClr val="accent1"/>
          </a:effectRef>
          <a:fontRef idx="minor">
            <a:schemeClr val="tx1"/>
          </a:fontRef>
        </p:style>
      </p:cxnSp>
      <p:cxnSp>
        <p:nvCxnSpPr>
          <p:cNvPr id="507" name="Raven povezovalnik 506">
            <a:extLst>
              <a:ext uri="{FF2B5EF4-FFF2-40B4-BE49-F238E27FC236}">
                <a16:creationId xmlns:a16="http://schemas.microsoft.com/office/drawing/2014/main" id="{84A605E6-BB74-4283-A17F-66A20C5C8825}"/>
              </a:ext>
            </a:extLst>
          </p:cNvPr>
          <p:cNvCxnSpPr>
            <a:cxnSpLocks/>
          </p:cNvCxnSpPr>
          <p:nvPr/>
        </p:nvCxnSpPr>
        <p:spPr>
          <a:xfrm>
            <a:off x="10909173" y="6091825"/>
            <a:ext cx="291101" cy="0"/>
          </a:xfrm>
          <a:prstGeom prst="line">
            <a:avLst/>
          </a:prstGeom>
          <a:ln w="57150">
            <a:solidFill>
              <a:srgbClr val="00FF9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8968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4">
            <a:extLst>
              <a:ext uri="{FF2B5EF4-FFF2-40B4-BE49-F238E27FC236}">
                <a16:creationId xmlns:a16="http://schemas.microsoft.com/office/drawing/2014/main" id="{EAFE4037-DA61-05A9-48AF-7556E03C1530}"/>
              </a:ext>
            </a:extLst>
          </p:cNvPr>
          <p:cNvSpPr>
            <a:spLocks noGrp="1"/>
          </p:cNvSpPr>
          <p:nvPr>
            <p:ph type="title"/>
          </p:nvPr>
        </p:nvSpPr>
        <p:spPr>
          <a:xfrm>
            <a:off x="446184" y="3032788"/>
            <a:ext cx="11403438" cy="1831610"/>
          </a:xfrm>
        </p:spPr>
        <p:txBody>
          <a:bodyPr>
            <a:noAutofit/>
          </a:bodyPr>
          <a:lstStyle/>
          <a:p>
            <a:pPr algn="ctr"/>
            <a:r>
              <a:rPr lang="sl-SI" sz="8200" dirty="0"/>
              <a:t>+7,5 MIO EUR </a:t>
            </a:r>
            <a:br>
              <a:rPr lang="sl-SI" sz="4400" dirty="0"/>
            </a:br>
            <a:r>
              <a:rPr lang="sl-SI" sz="4400" dirty="0"/>
              <a:t>zbranih virov startup financiranja</a:t>
            </a:r>
            <a:endParaRPr lang="en-GB" sz="4400" dirty="0"/>
          </a:p>
        </p:txBody>
      </p:sp>
      <p:sp>
        <p:nvSpPr>
          <p:cNvPr id="2" name="Slide Number Placeholder 5">
            <a:extLst>
              <a:ext uri="{FF2B5EF4-FFF2-40B4-BE49-F238E27FC236}">
                <a16:creationId xmlns:a16="http://schemas.microsoft.com/office/drawing/2014/main" id="{31FE8FFF-7D78-6DED-1536-14D220BD37CC}"/>
              </a:ext>
            </a:extLst>
          </p:cNvPr>
          <p:cNvSpPr>
            <a:spLocks noGrp="1"/>
          </p:cNvSpPr>
          <p:nvPr>
            <p:ph type="sldNum" sz="quarter" idx="4"/>
          </p:nvPr>
        </p:nvSpPr>
        <p:spPr>
          <a:xfrm>
            <a:off x="10279294" y="6356350"/>
            <a:ext cx="1592495" cy="365125"/>
          </a:xfrm>
          <a:prstGeom prst="rect">
            <a:avLst/>
          </a:prstGeom>
        </p:spPr>
        <p:txBody>
          <a:bodyPr vert="horz" lIns="91440" tIns="45720" rIns="91440" bIns="45720" rtlCol="0" anchor="ctr"/>
          <a:lstStyle>
            <a:lvl1pPr algn="r">
              <a:defRPr sz="800" spc="130" baseline="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l-SI" sz="800" b="0" i="0" u="none" strike="noStrike" kern="1200" cap="none" spc="130" normalizeH="0" baseline="0" noProof="0" dirty="0">
                <a:ln>
                  <a:noFill/>
                </a:ln>
                <a:solidFill>
                  <a:prstClr val="white"/>
                </a:solidFill>
                <a:effectLst/>
                <a:uLnTx/>
                <a:uFillTx/>
                <a:latin typeface="Arial" panose="020B0604020202020204"/>
                <a:ea typeface="+mn-ea"/>
                <a:cs typeface="+mn-cs"/>
              </a:rPr>
              <a:t>SLIDE </a:t>
            </a:r>
            <a:fld id="{A2020574-600F-2C48-9440-FACC4120788B}" type="slidenum">
              <a:rPr kumimoji="0" lang="en-SI" sz="800" b="0" i="0" u="none" strike="noStrike" kern="1200" cap="none" spc="13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SI" sz="800" b="0" i="0" u="none" strike="noStrike" kern="1200" cap="none" spc="130" normalizeH="0" baseline="0" noProof="0" dirty="0">
              <a:ln>
                <a:noFill/>
              </a:ln>
              <a:solidFill>
                <a:prstClr val="white"/>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5C0E920F-911A-3B76-EACD-0ECEB63AED3B}"/>
              </a:ext>
            </a:extLst>
          </p:cNvPr>
          <p:cNvSpPr txBox="1"/>
          <p:nvPr/>
        </p:nvSpPr>
        <p:spPr>
          <a:xfrm>
            <a:off x="5272391" y="620624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I"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Označba mesta vsebine 2">
            <a:extLst>
              <a:ext uri="{FF2B5EF4-FFF2-40B4-BE49-F238E27FC236}">
                <a16:creationId xmlns:a16="http://schemas.microsoft.com/office/drawing/2014/main" id="{985D473C-0DD0-1614-1D98-119286415E18}"/>
              </a:ext>
            </a:extLst>
          </p:cNvPr>
          <p:cNvSpPr txBox="1">
            <a:spLocks/>
          </p:cNvSpPr>
          <p:nvPr/>
        </p:nvSpPr>
        <p:spPr>
          <a:xfrm>
            <a:off x="461052" y="1430892"/>
            <a:ext cx="11373702" cy="5760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l-PL" sz="1800" b="1" i="0" u="none" strike="noStrike" kern="1200" cap="none" spc="260" normalizeH="0" baseline="0" noProof="0" dirty="0">
                <a:ln>
                  <a:noFill/>
                </a:ln>
                <a:solidFill>
                  <a:prstClr val="white"/>
                </a:solidFill>
                <a:effectLst/>
                <a:uLnTx/>
                <a:uFillTx/>
                <a:latin typeface="Arial" panose="020B0604020202020204"/>
                <a:ea typeface="+mn-ea"/>
                <a:cs typeface="+mn-cs"/>
              </a:rPr>
              <a:t>METRIKA, KI NAJVEČ ŠTEJE</a:t>
            </a:r>
            <a:endParaRPr kumimoji="0" lang="en-US" sz="1800" b="1" i="0" u="none" strike="noStrike" kern="1200" cap="none" spc="26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88443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lika 10">
            <a:extLst>
              <a:ext uri="{FF2B5EF4-FFF2-40B4-BE49-F238E27FC236}">
                <a16:creationId xmlns:a16="http://schemas.microsoft.com/office/drawing/2014/main" id="{839D122E-FDA7-A89D-7489-8C065DEC4E0A}"/>
              </a:ext>
            </a:extLst>
          </p:cNvPr>
          <p:cNvPicPr>
            <a:picLocks noChangeAspect="1"/>
          </p:cNvPicPr>
          <p:nvPr/>
        </p:nvPicPr>
        <p:blipFill>
          <a:blip r:embed="rId3"/>
          <a:stretch>
            <a:fillRect/>
          </a:stretch>
        </p:blipFill>
        <p:spPr>
          <a:xfrm>
            <a:off x="595527" y="3657503"/>
            <a:ext cx="5066590" cy="3200497"/>
          </a:xfrm>
          <a:prstGeom prst="rect">
            <a:avLst/>
          </a:prstGeom>
        </p:spPr>
      </p:pic>
      <p:pic>
        <p:nvPicPr>
          <p:cNvPr id="22" name="Slika 21">
            <a:extLst>
              <a:ext uri="{FF2B5EF4-FFF2-40B4-BE49-F238E27FC236}">
                <a16:creationId xmlns:a16="http://schemas.microsoft.com/office/drawing/2014/main" id="{301322C4-A0BC-7C2B-53BF-A53685158B0F}"/>
              </a:ext>
            </a:extLst>
          </p:cNvPr>
          <p:cNvPicPr>
            <a:picLocks noChangeAspect="1"/>
          </p:cNvPicPr>
          <p:nvPr/>
        </p:nvPicPr>
        <p:blipFill>
          <a:blip r:embed="rId4"/>
          <a:stretch>
            <a:fillRect/>
          </a:stretch>
        </p:blipFill>
        <p:spPr>
          <a:xfrm>
            <a:off x="7322198" y="4020466"/>
            <a:ext cx="4371715" cy="2460491"/>
          </a:xfrm>
          <a:prstGeom prst="rect">
            <a:avLst/>
          </a:prstGeom>
        </p:spPr>
      </p:pic>
      <p:sp>
        <p:nvSpPr>
          <p:cNvPr id="3" name="Označba mesta vsebine 2">
            <a:extLst>
              <a:ext uri="{FF2B5EF4-FFF2-40B4-BE49-F238E27FC236}">
                <a16:creationId xmlns:a16="http://schemas.microsoft.com/office/drawing/2014/main" id="{D0E8FD40-3810-2CD7-D24B-503DF19FBEB5}"/>
              </a:ext>
            </a:extLst>
          </p:cNvPr>
          <p:cNvSpPr>
            <a:spLocks noGrp="1"/>
          </p:cNvSpPr>
          <p:nvPr>
            <p:ph idx="1"/>
          </p:nvPr>
        </p:nvSpPr>
        <p:spPr>
          <a:xfrm>
            <a:off x="498087" y="563640"/>
            <a:ext cx="8058615" cy="888806"/>
          </a:xfrm>
        </p:spPr>
        <p:txBody>
          <a:bodyPr>
            <a:normAutofit/>
          </a:bodyPr>
          <a:lstStyle/>
          <a:p>
            <a:pPr marL="0" indent="0">
              <a:buNone/>
            </a:pPr>
            <a:r>
              <a:rPr lang="pl-PL" sz="1800" b="1" dirty="0" err="1">
                <a:solidFill>
                  <a:schemeClr val="accent1"/>
                </a:solidFill>
              </a:rPr>
              <a:t>Vloga</a:t>
            </a:r>
            <a:r>
              <a:rPr lang="pl-PL" sz="1800" b="1" dirty="0">
                <a:solidFill>
                  <a:schemeClr val="accent1"/>
                </a:solidFill>
              </a:rPr>
              <a:t> </a:t>
            </a:r>
            <a:r>
              <a:rPr lang="pl-PL" sz="1800" b="1" dirty="0" err="1">
                <a:solidFill>
                  <a:schemeClr val="accent1"/>
                </a:solidFill>
              </a:rPr>
              <a:t>Tovarne</a:t>
            </a:r>
            <a:r>
              <a:rPr lang="pl-PL" sz="1800" b="1" dirty="0">
                <a:solidFill>
                  <a:schemeClr val="accent1"/>
                </a:solidFill>
              </a:rPr>
              <a:t> </a:t>
            </a:r>
            <a:r>
              <a:rPr lang="pl-PL" sz="1800" b="1" dirty="0" err="1">
                <a:solidFill>
                  <a:schemeClr val="accent1"/>
                </a:solidFill>
              </a:rPr>
              <a:t>podjemov</a:t>
            </a:r>
            <a:r>
              <a:rPr lang="pl-PL" sz="1800" b="1" dirty="0">
                <a:solidFill>
                  <a:schemeClr val="accent1"/>
                </a:solidFill>
              </a:rPr>
              <a:t> </a:t>
            </a:r>
            <a:r>
              <a:rPr lang="pl-PL" sz="1800" b="1" dirty="0" err="1">
                <a:solidFill>
                  <a:schemeClr val="accent1"/>
                </a:solidFill>
              </a:rPr>
              <a:t>pri</a:t>
            </a:r>
            <a:r>
              <a:rPr lang="pl-PL" sz="1800" b="1" dirty="0">
                <a:solidFill>
                  <a:schemeClr val="accent1"/>
                </a:solidFill>
              </a:rPr>
              <a:t> </a:t>
            </a:r>
            <a:r>
              <a:rPr lang="pl-PL" sz="1800" b="1" dirty="0" err="1">
                <a:solidFill>
                  <a:schemeClr val="accent1"/>
                </a:solidFill>
              </a:rPr>
              <a:t>rasti</a:t>
            </a:r>
            <a:endParaRPr lang="en-US" sz="1800" b="1" dirty="0">
              <a:solidFill>
                <a:schemeClr val="accent1"/>
              </a:solidFill>
            </a:endParaRPr>
          </a:p>
        </p:txBody>
      </p:sp>
      <p:sp>
        <p:nvSpPr>
          <p:cNvPr id="4" name="Slide Number Placeholder 5">
            <a:extLst>
              <a:ext uri="{FF2B5EF4-FFF2-40B4-BE49-F238E27FC236}">
                <a16:creationId xmlns:a16="http://schemas.microsoft.com/office/drawing/2014/main" id="{60CD1AE3-FE15-35DD-0645-BEF0EAE4BE4B}"/>
              </a:ext>
            </a:extLst>
          </p:cNvPr>
          <p:cNvSpPr>
            <a:spLocks noGrp="1"/>
          </p:cNvSpPr>
          <p:nvPr>
            <p:ph type="sldNum" sz="quarter" idx="4"/>
          </p:nvPr>
        </p:nvSpPr>
        <p:spPr>
          <a:xfrm>
            <a:off x="10279294" y="6356350"/>
            <a:ext cx="1592495" cy="365125"/>
          </a:xfrm>
          <a:prstGeom prst="rect">
            <a:avLst/>
          </a:prstGeom>
        </p:spPr>
        <p:txBody>
          <a:bodyPr vert="horz" lIns="91440" tIns="45720" rIns="91440" bIns="45720" rtlCol="0" anchor="ctr"/>
          <a:lstStyle>
            <a:lvl1pPr algn="r">
              <a:defRPr sz="800" spc="130" baseline="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l-SI" sz="800" b="0" i="0" u="none" strike="noStrike" kern="1200" cap="none" spc="130" normalizeH="0" baseline="0" noProof="0" dirty="0">
                <a:ln>
                  <a:noFill/>
                </a:ln>
                <a:solidFill>
                  <a:srgbClr val="272532"/>
                </a:solidFill>
                <a:effectLst/>
                <a:uLnTx/>
                <a:uFillTx/>
                <a:latin typeface="Arial" panose="020B0604020202020204"/>
                <a:ea typeface="+mn-ea"/>
                <a:cs typeface="+mn-cs"/>
              </a:rPr>
              <a:t>SLIDE </a:t>
            </a:r>
            <a:fld id="{A2020574-600F-2C48-9440-FACC4120788B}" type="slidenum">
              <a:rPr kumimoji="0" lang="en-SI" sz="800" b="0" i="0" u="none" strike="noStrike" kern="1200" cap="none" spc="130" normalizeH="0" baseline="0" noProof="0" smtClean="0">
                <a:ln>
                  <a:noFill/>
                </a:ln>
                <a:solidFill>
                  <a:srgbClr val="272532"/>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SI" sz="800" b="0" i="0" u="none" strike="noStrike" kern="1200" cap="none" spc="130" normalizeH="0" baseline="0" noProof="0" dirty="0">
              <a:ln>
                <a:noFill/>
              </a:ln>
              <a:solidFill>
                <a:srgbClr val="272532"/>
              </a:solidFill>
              <a:effectLst/>
              <a:uLnTx/>
              <a:uFillTx/>
              <a:latin typeface="Arial" panose="020B0604020202020204"/>
              <a:ea typeface="+mn-ea"/>
              <a:cs typeface="+mn-cs"/>
            </a:endParaRPr>
          </a:p>
        </p:txBody>
      </p:sp>
      <p:sp>
        <p:nvSpPr>
          <p:cNvPr id="8" name="Naslov 1">
            <a:extLst>
              <a:ext uri="{FF2B5EF4-FFF2-40B4-BE49-F238E27FC236}">
                <a16:creationId xmlns:a16="http://schemas.microsoft.com/office/drawing/2014/main" id="{50D5801B-5D13-7F36-3CE1-FB1230A0E1A1}"/>
              </a:ext>
            </a:extLst>
          </p:cNvPr>
          <p:cNvSpPr>
            <a:spLocks noGrp="1"/>
          </p:cNvSpPr>
          <p:nvPr>
            <p:ph type="title"/>
          </p:nvPr>
        </p:nvSpPr>
        <p:spPr>
          <a:xfrm>
            <a:off x="498087" y="3014443"/>
            <a:ext cx="4181863" cy="2899340"/>
          </a:xfrm>
        </p:spPr>
        <p:txBody>
          <a:bodyPr anchor="t">
            <a:normAutofit/>
          </a:bodyPr>
          <a:lstStyle/>
          <a:p>
            <a:pPr>
              <a:lnSpc>
                <a:spcPct val="100000"/>
              </a:lnSpc>
            </a:pPr>
            <a:r>
              <a:rPr lang="sl-SI" sz="2000" b="0" dirty="0"/>
              <a:t>Povprečna letna rast prihodkov v zadnjih treh letih: </a:t>
            </a:r>
            <a:r>
              <a:rPr lang="sl-SI" sz="2000" dirty="0"/>
              <a:t>78,40 %</a:t>
            </a:r>
            <a:br>
              <a:rPr lang="sl-SI" sz="2000" b="0" dirty="0"/>
            </a:br>
            <a:br>
              <a:rPr lang="sl-SI" sz="2000" b="0" dirty="0"/>
            </a:br>
            <a:r>
              <a:rPr lang="sl-SI" sz="2000" b="0" dirty="0"/>
              <a:t>Globalna rast v sodelovanju s korporacijo Henkel</a:t>
            </a:r>
            <a:br>
              <a:rPr lang="sl-SI" sz="2000" b="0" dirty="0"/>
            </a:br>
            <a:br>
              <a:rPr lang="sl-SI" sz="2000" b="0" dirty="0"/>
            </a:br>
            <a:r>
              <a:rPr lang="sl-SI" sz="2000" b="0" dirty="0"/>
              <a:t>Povezava do investitorjev </a:t>
            </a:r>
            <a:r>
              <a:rPr lang="sl-SI" sz="2000" dirty="0"/>
              <a:t>Vito ONE </a:t>
            </a:r>
            <a:r>
              <a:rPr lang="sl-SI" sz="2000" b="0" dirty="0"/>
              <a:t>in </a:t>
            </a:r>
            <a:r>
              <a:rPr lang="sl-SI" sz="2000" dirty="0"/>
              <a:t>South Central Ventures, Henkel </a:t>
            </a:r>
            <a:endParaRPr lang="en-US" sz="2000" b="0" dirty="0"/>
          </a:p>
        </p:txBody>
      </p:sp>
      <p:sp>
        <p:nvSpPr>
          <p:cNvPr id="9" name="Naslov 1">
            <a:extLst>
              <a:ext uri="{FF2B5EF4-FFF2-40B4-BE49-F238E27FC236}">
                <a16:creationId xmlns:a16="http://schemas.microsoft.com/office/drawing/2014/main" id="{B314730E-1B11-7286-B1B8-CCAF956C976B}"/>
              </a:ext>
            </a:extLst>
          </p:cNvPr>
          <p:cNvSpPr txBox="1">
            <a:spLocks/>
          </p:cNvSpPr>
          <p:nvPr/>
        </p:nvSpPr>
        <p:spPr>
          <a:xfrm>
            <a:off x="5943600" y="3014444"/>
            <a:ext cx="5079999" cy="254153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l-SI" sz="2100" b="0" i="0" u="none" strike="noStrike" kern="1200" cap="none" spc="0" normalizeH="0" baseline="0" noProof="0" dirty="0">
                <a:ln>
                  <a:noFill/>
                </a:ln>
                <a:solidFill>
                  <a:prstClr val="black"/>
                </a:solidFill>
                <a:effectLst/>
                <a:uLnTx/>
                <a:uFillTx/>
                <a:latin typeface="Arial" panose="020B0604020202020204"/>
                <a:ea typeface="+mj-ea"/>
                <a:cs typeface="+mj-cs"/>
              </a:rPr>
              <a:t>Povprečna letna rast prihodkov v </a:t>
            </a:r>
            <a:br>
              <a:rPr kumimoji="0" lang="sl-SI" sz="2100" b="0" i="0" u="none" strike="noStrike" kern="1200" cap="none" spc="0" normalizeH="0" baseline="0" noProof="0" dirty="0">
                <a:ln>
                  <a:noFill/>
                </a:ln>
                <a:solidFill>
                  <a:prstClr val="black"/>
                </a:solidFill>
                <a:effectLst/>
                <a:uLnTx/>
                <a:uFillTx/>
                <a:latin typeface="Arial" panose="020B0604020202020204"/>
                <a:ea typeface="+mj-ea"/>
                <a:cs typeface="+mj-cs"/>
              </a:rPr>
            </a:br>
            <a:r>
              <a:rPr kumimoji="0" lang="sl-SI" sz="2100" b="0" i="0" u="none" strike="noStrike" kern="1200" cap="none" spc="0" normalizeH="0" baseline="0" noProof="0" dirty="0">
                <a:ln>
                  <a:noFill/>
                </a:ln>
                <a:solidFill>
                  <a:prstClr val="black"/>
                </a:solidFill>
                <a:effectLst/>
                <a:uLnTx/>
                <a:uFillTx/>
                <a:latin typeface="Arial" panose="020B0604020202020204"/>
                <a:ea typeface="+mj-ea"/>
                <a:cs typeface="+mj-cs"/>
              </a:rPr>
              <a:t>zadnjih treh letih: </a:t>
            </a:r>
            <a:r>
              <a:rPr kumimoji="0" lang="sl-SI" sz="2100" b="1" i="0" u="none" strike="noStrike" kern="1200" cap="none" spc="0" normalizeH="0" baseline="0" noProof="0" dirty="0">
                <a:ln>
                  <a:noFill/>
                </a:ln>
                <a:solidFill>
                  <a:prstClr val="black"/>
                </a:solidFill>
                <a:effectLst/>
                <a:uLnTx/>
                <a:uFillTx/>
                <a:latin typeface="Arial" panose="020B0604020202020204"/>
                <a:ea typeface="+mj-ea"/>
                <a:cs typeface="+mj-cs"/>
              </a:rPr>
              <a:t>54,50 %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sl-SI" sz="2100" b="0" i="0" u="none" strike="noStrike" kern="1200" cap="none" spc="0" normalizeH="0" baseline="0" noProof="0" dirty="0">
              <a:ln>
                <a:noFill/>
              </a:ln>
              <a:solidFill>
                <a:prstClr val="black"/>
              </a:solidFill>
              <a:effectLst/>
              <a:uLnTx/>
              <a:uFillTx/>
              <a:latin typeface="Arial" panose="020B0604020202020204"/>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sl-SI" sz="2100" b="0" i="0" u="none" strike="noStrike" kern="1200" cap="none" spc="0" normalizeH="0" baseline="0" noProof="0" dirty="0">
                <a:ln>
                  <a:noFill/>
                </a:ln>
                <a:solidFill>
                  <a:prstClr val="black"/>
                </a:solidFill>
                <a:effectLst/>
                <a:uLnTx/>
                <a:uFillTx/>
                <a:latin typeface="Arial" panose="020B0604020202020204"/>
                <a:ea typeface="+mj-ea"/>
                <a:cs typeface="+mj-cs"/>
              </a:rPr>
              <a:t>Multiplikator v skupnosti</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sl-SI" sz="2100" b="0" i="0" u="none" strike="noStrike" kern="1200" cap="none" spc="0" normalizeH="0" baseline="0" noProof="0" dirty="0">
              <a:ln>
                <a:noFill/>
              </a:ln>
              <a:solidFill>
                <a:prstClr val="black"/>
              </a:solidFill>
              <a:effectLst/>
              <a:uLnTx/>
              <a:uFillTx/>
              <a:latin typeface="Arial" panose="020B0604020202020204"/>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sl-SI" sz="2100" b="0" i="0" u="none" strike="noStrike" kern="1200" cap="none" spc="0" normalizeH="0" baseline="0" noProof="0" dirty="0">
                <a:ln>
                  <a:noFill/>
                </a:ln>
                <a:solidFill>
                  <a:prstClr val="black"/>
                </a:solidFill>
                <a:effectLst/>
                <a:uLnTx/>
                <a:uFillTx/>
                <a:latin typeface="Arial" panose="020B0604020202020204"/>
                <a:ea typeface="+mj-ea"/>
                <a:cs typeface="+mj-cs"/>
              </a:rPr>
              <a:t>Povezava do investitorja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sl-SI" sz="2100" b="1" i="0" u="none" strike="noStrike" kern="1200" cap="none" spc="0" normalizeH="0" baseline="0" noProof="0" dirty="0">
                <a:ln>
                  <a:noFill/>
                </a:ln>
                <a:solidFill>
                  <a:prstClr val="black"/>
                </a:solidFill>
                <a:effectLst/>
                <a:uLnTx/>
                <a:uFillTx/>
                <a:latin typeface="Arial" panose="020B0604020202020204"/>
                <a:ea typeface="+mj-ea"/>
                <a:cs typeface="+mj-cs"/>
              </a:rPr>
              <a:t>TQ Group</a:t>
            </a:r>
            <a:r>
              <a:rPr kumimoji="0" lang="sl-SI" sz="2100" b="0" i="0" u="none" strike="noStrike" kern="1200" cap="none" spc="0" normalizeH="0" baseline="0" noProof="0" dirty="0">
                <a:ln>
                  <a:noFill/>
                </a:ln>
                <a:solidFill>
                  <a:prstClr val="black"/>
                </a:solidFill>
                <a:effectLst/>
                <a:uLnTx/>
                <a:uFillTx/>
                <a:latin typeface="Arial" panose="020B0604020202020204"/>
                <a:ea typeface="+mj-ea"/>
                <a:cs typeface="+mj-cs"/>
              </a:rPr>
              <a:t>, ki je tudi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sl-SI" sz="2100" b="0" i="0" u="none" strike="noStrike" kern="1200" cap="none" spc="0" normalizeH="0" baseline="0" noProof="0" dirty="0">
                <a:ln>
                  <a:noFill/>
                </a:ln>
                <a:solidFill>
                  <a:prstClr val="black"/>
                </a:solidFill>
                <a:effectLst/>
                <a:uLnTx/>
                <a:uFillTx/>
                <a:latin typeface="Arial" panose="020B0604020202020204"/>
                <a:ea typeface="+mj-ea"/>
                <a:cs typeface="+mj-cs"/>
              </a:rPr>
              <a:t>Partner </a:t>
            </a:r>
            <a:r>
              <a:rPr kumimoji="0" lang="sl-SI" sz="2100" b="1" i="0" u="none" strike="noStrike" kern="1200" cap="none" spc="0" normalizeH="0" baseline="0" noProof="0" dirty="0">
                <a:ln>
                  <a:noFill/>
                </a:ln>
                <a:solidFill>
                  <a:prstClr val="black"/>
                </a:solidFill>
                <a:effectLst/>
                <a:uLnTx/>
                <a:uFillTx/>
                <a:latin typeface="Arial" panose="020B0604020202020204"/>
                <a:ea typeface="+mj-ea"/>
                <a:cs typeface="+mj-cs"/>
              </a:rPr>
              <a:t>INFI7</a:t>
            </a:r>
            <a:r>
              <a:rPr kumimoji="0" lang="sl-SI" sz="2100" b="0" i="0" u="none" strike="noStrike" kern="1200" cap="none" spc="0" normalizeH="0" baseline="0" noProof="0" dirty="0">
                <a:ln>
                  <a:noFill/>
                </a:ln>
                <a:solidFill>
                  <a:prstClr val="black"/>
                </a:solidFill>
                <a:effectLst/>
                <a:uLnTx/>
                <a:uFillTx/>
                <a:latin typeface="Arial" panose="020B0604020202020204"/>
                <a:ea typeface="+mj-ea"/>
                <a:cs typeface="+mj-cs"/>
              </a:rPr>
              <a:t> </a:t>
            </a:r>
          </a:p>
        </p:txBody>
      </p:sp>
      <p:pic>
        <p:nvPicPr>
          <p:cNvPr id="2" name="Picture 4" descr="https://www.startup.si/Data/Images/Podjetja/daibau-logo1.png">
            <a:extLst>
              <a:ext uri="{FF2B5EF4-FFF2-40B4-BE49-F238E27FC236}">
                <a16:creationId xmlns:a16="http://schemas.microsoft.com/office/drawing/2014/main" id="{82446378-5A50-6F07-A2F4-167B606E55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487" y="1026932"/>
            <a:ext cx="3705613" cy="12352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henkel">
            <a:extLst>
              <a:ext uri="{FF2B5EF4-FFF2-40B4-BE49-F238E27FC236}">
                <a16:creationId xmlns:a16="http://schemas.microsoft.com/office/drawing/2014/main" id="{F133944F-B7AC-BB9E-2694-C8554B7C7E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718" y="5820676"/>
            <a:ext cx="1327251" cy="7437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www.startup.si/Data/Images/Podjetja/Logotipi_SK75_jesen15/simarine-logo-f2.png">
            <a:extLst>
              <a:ext uri="{FF2B5EF4-FFF2-40B4-BE49-F238E27FC236}">
                <a16:creationId xmlns:a16="http://schemas.microsoft.com/office/drawing/2014/main" id="{A2CB505C-1173-F533-EC77-F29DA6A3A3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9660" y="1113153"/>
            <a:ext cx="2927350" cy="9757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075ED4BF-9F68-3CF5-3D5B-6E07A6C7B52E}"/>
              </a:ext>
            </a:extLst>
          </p:cNvPr>
          <p:cNvSpPr/>
          <p:nvPr/>
        </p:nvSpPr>
        <p:spPr>
          <a:xfrm>
            <a:off x="595527" y="2609009"/>
            <a:ext cx="424515" cy="263197"/>
          </a:xfrm>
          <a:prstGeom prst="rect">
            <a:avLst/>
          </a:prstGeom>
          <a:solidFill>
            <a:srgbClr val="00F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I" sz="1200" b="0" i="0" u="none" strike="noStrike" kern="1200" cap="none" spc="0" normalizeH="0" baseline="0" noProof="0" dirty="0">
                <a:ln>
                  <a:noFill/>
                </a:ln>
                <a:solidFill>
                  <a:prstClr val="black"/>
                </a:solidFill>
                <a:effectLst/>
                <a:uLnTx/>
                <a:uFillTx/>
                <a:latin typeface="Arial" panose="020B0604020202020204"/>
                <a:ea typeface="+mn-ea"/>
                <a:cs typeface="+mn-cs"/>
              </a:rPr>
              <a:t>P2</a:t>
            </a:r>
          </a:p>
        </p:txBody>
      </p:sp>
      <p:sp>
        <p:nvSpPr>
          <p:cNvPr id="12" name="Rectangle 4">
            <a:extLst>
              <a:ext uri="{FF2B5EF4-FFF2-40B4-BE49-F238E27FC236}">
                <a16:creationId xmlns:a16="http://schemas.microsoft.com/office/drawing/2014/main" id="{0BDEE83C-66FD-8CCB-C405-C60A879A15BC}"/>
              </a:ext>
            </a:extLst>
          </p:cNvPr>
          <p:cNvSpPr/>
          <p:nvPr/>
        </p:nvSpPr>
        <p:spPr>
          <a:xfrm>
            <a:off x="1106008" y="2609009"/>
            <a:ext cx="640962" cy="263197"/>
          </a:xfrm>
          <a:prstGeom prst="rect">
            <a:avLst/>
          </a:prstGeom>
          <a:solidFill>
            <a:srgbClr val="000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I" sz="1200" b="0" i="0" u="none" strike="noStrike" kern="1200" cap="none" spc="0" normalizeH="0" baseline="0" noProof="0" dirty="0">
                <a:ln>
                  <a:noFill/>
                </a:ln>
                <a:solidFill>
                  <a:prstClr val="white"/>
                </a:solidFill>
                <a:effectLst/>
                <a:uLnTx/>
                <a:uFillTx/>
                <a:latin typeface="Arial" panose="020B0604020202020204"/>
                <a:ea typeface="+mn-ea"/>
                <a:cs typeface="+mn-cs"/>
              </a:rPr>
              <a:t>SK50</a:t>
            </a:r>
          </a:p>
        </p:txBody>
      </p:sp>
      <p:sp>
        <p:nvSpPr>
          <p:cNvPr id="13" name="Rectangle 5">
            <a:extLst>
              <a:ext uri="{FF2B5EF4-FFF2-40B4-BE49-F238E27FC236}">
                <a16:creationId xmlns:a16="http://schemas.microsoft.com/office/drawing/2014/main" id="{1C378F34-74E2-E942-F783-258D60CA4CDF}"/>
              </a:ext>
            </a:extLst>
          </p:cNvPr>
          <p:cNvSpPr/>
          <p:nvPr/>
        </p:nvSpPr>
        <p:spPr>
          <a:xfrm>
            <a:off x="1832935" y="2609009"/>
            <a:ext cx="424515" cy="2631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I" sz="1200" b="0" i="0" u="none" strike="noStrike" kern="1200" cap="none" spc="0" normalizeH="0" baseline="0" noProof="0" dirty="0">
                <a:ln>
                  <a:noFill/>
                </a:ln>
                <a:solidFill>
                  <a:prstClr val="white"/>
                </a:solidFill>
                <a:effectLst/>
                <a:uLnTx/>
                <a:uFillTx/>
                <a:latin typeface="Arial" panose="020B0604020202020204"/>
                <a:ea typeface="+mn-ea"/>
                <a:cs typeface="+mn-cs"/>
              </a:rPr>
              <a:t>VC</a:t>
            </a:r>
          </a:p>
        </p:txBody>
      </p:sp>
      <p:sp>
        <p:nvSpPr>
          <p:cNvPr id="28" name="Rectangle 3">
            <a:extLst>
              <a:ext uri="{FF2B5EF4-FFF2-40B4-BE49-F238E27FC236}">
                <a16:creationId xmlns:a16="http://schemas.microsoft.com/office/drawing/2014/main" id="{D3F1A12F-3B9F-3DB9-5FCA-48F56902FDD8}"/>
              </a:ext>
            </a:extLst>
          </p:cNvPr>
          <p:cNvSpPr/>
          <p:nvPr/>
        </p:nvSpPr>
        <p:spPr>
          <a:xfrm>
            <a:off x="6057900" y="2609009"/>
            <a:ext cx="424515" cy="263197"/>
          </a:xfrm>
          <a:prstGeom prst="rect">
            <a:avLst/>
          </a:prstGeom>
          <a:solidFill>
            <a:srgbClr val="00F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I" sz="1200" b="0" i="0" u="none" strike="noStrike" kern="1200" cap="none" spc="0" normalizeH="0" baseline="0" noProof="0" dirty="0">
                <a:ln>
                  <a:noFill/>
                </a:ln>
                <a:solidFill>
                  <a:prstClr val="black"/>
                </a:solidFill>
                <a:effectLst/>
                <a:uLnTx/>
                <a:uFillTx/>
                <a:latin typeface="Arial" panose="020B0604020202020204"/>
                <a:ea typeface="+mn-ea"/>
                <a:cs typeface="+mn-cs"/>
              </a:rPr>
              <a:t>P2</a:t>
            </a:r>
          </a:p>
        </p:txBody>
      </p:sp>
      <p:sp>
        <p:nvSpPr>
          <p:cNvPr id="29" name="Rectangle 4">
            <a:extLst>
              <a:ext uri="{FF2B5EF4-FFF2-40B4-BE49-F238E27FC236}">
                <a16:creationId xmlns:a16="http://schemas.microsoft.com/office/drawing/2014/main" id="{97D61881-CC11-66D4-6AE0-54BF73F5B1D7}"/>
              </a:ext>
            </a:extLst>
          </p:cNvPr>
          <p:cNvSpPr/>
          <p:nvPr/>
        </p:nvSpPr>
        <p:spPr>
          <a:xfrm>
            <a:off x="6568381" y="2609009"/>
            <a:ext cx="640962" cy="263197"/>
          </a:xfrm>
          <a:prstGeom prst="rect">
            <a:avLst/>
          </a:prstGeom>
          <a:solidFill>
            <a:srgbClr val="000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I" sz="1200" b="0" i="0" u="none" strike="noStrike" kern="1200" cap="none" spc="0" normalizeH="0" baseline="0" noProof="0" dirty="0">
                <a:ln>
                  <a:noFill/>
                </a:ln>
                <a:solidFill>
                  <a:prstClr val="white"/>
                </a:solidFill>
                <a:effectLst/>
                <a:uLnTx/>
                <a:uFillTx/>
                <a:latin typeface="Arial" panose="020B0604020202020204"/>
                <a:ea typeface="+mn-ea"/>
                <a:cs typeface="+mn-cs"/>
              </a:rPr>
              <a:t>SK</a:t>
            </a:r>
            <a:r>
              <a:rPr kumimoji="0" lang="sl-SI" sz="1200" b="0" i="0" u="none" strike="noStrike" kern="1200" cap="none" spc="0" normalizeH="0" baseline="0" noProof="0" dirty="0">
                <a:ln>
                  <a:noFill/>
                </a:ln>
                <a:solidFill>
                  <a:prstClr val="white"/>
                </a:solidFill>
                <a:effectLst/>
                <a:uLnTx/>
                <a:uFillTx/>
                <a:latin typeface="Arial" panose="020B0604020202020204"/>
                <a:ea typeface="+mn-ea"/>
                <a:cs typeface="+mn-cs"/>
              </a:rPr>
              <a:t>75</a:t>
            </a:r>
            <a:endParaRPr kumimoji="0" lang="en-SI"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0" name="Rectangle 5">
            <a:extLst>
              <a:ext uri="{FF2B5EF4-FFF2-40B4-BE49-F238E27FC236}">
                <a16:creationId xmlns:a16="http://schemas.microsoft.com/office/drawing/2014/main" id="{F03AC2D8-C62E-FC06-FF13-9399C4FAFF11}"/>
              </a:ext>
            </a:extLst>
          </p:cNvPr>
          <p:cNvSpPr/>
          <p:nvPr/>
        </p:nvSpPr>
        <p:spPr>
          <a:xfrm>
            <a:off x="7295308" y="2609009"/>
            <a:ext cx="424515" cy="2631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I" sz="1200" b="0" i="0" u="none" strike="noStrike" kern="1200" cap="none" spc="0" normalizeH="0" baseline="0" noProof="0" dirty="0">
                <a:ln>
                  <a:noFill/>
                </a:ln>
                <a:solidFill>
                  <a:prstClr val="white"/>
                </a:solidFill>
                <a:effectLst/>
                <a:uLnTx/>
                <a:uFillTx/>
                <a:latin typeface="Arial" panose="020B0604020202020204"/>
                <a:ea typeface="+mn-ea"/>
                <a:cs typeface="+mn-cs"/>
              </a:rPr>
              <a:t>VC</a:t>
            </a:r>
          </a:p>
        </p:txBody>
      </p:sp>
      <p:pic>
        <p:nvPicPr>
          <p:cNvPr id="3074" name="Picture 2" descr="TQ-Group | Seefeld">
            <a:extLst>
              <a:ext uri="{FF2B5EF4-FFF2-40B4-BE49-F238E27FC236}">
                <a16:creationId xmlns:a16="http://schemas.microsoft.com/office/drawing/2014/main" id="{86506C02-0228-0B24-CFA2-054F600D0B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23650" y="5593534"/>
            <a:ext cx="968462" cy="9684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mart marine battery monitor system - Simarine">
            <a:extLst>
              <a:ext uri="{FF2B5EF4-FFF2-40B4-BE49-F238E27FC236}">
                <a16:creationId xmlns:a16="http://schemas.microsoft.com/office/drawing/2014/main" id="{003B759C-9D1A-4548-41B1-FD10281A25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69529" y="666508"/>
            <a:ext cx="2229465" cy="18493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EA23FC1-E0CF-C227-8B79-3D888FCAD26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72126" y="5651489"/>
            <a:ext cx="1024033" cy="872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574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536F35B-1E49-A245-BDA8-AB95586BD2DC}"/>
              </a:ext>
            </a:extLst>
          </p:cNvPr>
          <p:cNvSpPr>
            <a:spLocks noGrp="1"/>
          </p:cNvSpPr>
          <p:nvPr>
            <p:ph type="sldNum" sz="quarter" idx="4"/>
          </p:nvPr>
        </p:nvSpPr>
        <p:spPr>
          <a:prstGeom prst="rect">
            <a:avLst/>
          </a:prstGeom>
        </p:spPr>
        <p:txBody>
          <a:bodyPr vert="horz" lIns="91440" tIns="45720" rIns="91440" bIns="45720" rtlCol="0" anchor="ctr"/>
          <a:lstStyle>
            <a:lvl1pPr algn="r">
              <a:defRPr sz="800" spc="130" baseline="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l-SI" sz="800" b="0" i="0" u="none" strike="noStrike" kern="1200" cap="none" spc="130" normalizeH="0" baseline="0" noProof="0" dirty="0">
                <a:ln>
                  <a:noFill/>
                </a:ln>
                <a:solidFill>
                  <a:srgbClr val="EBEEF0">
                    <a:lumMod val="90000"/>
                  </a:srgbClr>
                </a:solidFill>
                <a:effectLst/>
                <a:uLnTx/>
                <a:uFillTx/>
                <a:latin typeface="Arial" panose="020B0604020202020204"/>
                <a:ea typeface="+mn-ea"/>
                <a:cs typeface="+mn-cs"/>
              </a:rPr>
              <a:t>SLIDE </a:t>
            </a:r>
            <a:fld id="{A2020574-600F-2C48-9440-FACC4120788B}" type="slidenum">
              <a:rPr kumimoji="0" lang="en-SI" sz="800" b="0" i="0" u="none" strike="noStrike" kern="1200" cap="none" spc="130" normalizeH="0" baseline="0" noProof="0" smtClean="0">
                <a:ln>
                  <a:noFill/>
                </a:ln>
                <a:solidFill>
                  <a:srgbClr val="EBEEF0">
                    <a:lumMod val="9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SI" sz="800" b="0" i="0" u="none" strike="noStrike" kern="1200" cap="none" spc="130" normalizeH="0" baseline="0" noProof="0" dirty="0">
              <a:ln>
                <a:noFill/>
              </a:ln>
              <a:solidFill>
                <a:srgbClr val="EBEEF0">
                  <a:lumMod val="90000"/>
                </a:srgbClr>
              </a:solidFill>
              <a:effectLst/>
              <a:uLnTx/>
              <a:uFillTx/>
              <a:latin typeface="Arial" panose="020B0604020202020204"/>
              <a:ea typeface="+mn-ea"/>
              <a:cs typeface="+mn-cs"/>
            </a:endParaRPr>
          </a:p>
        </p:txBody>
      </p:sp>
      <p:sp>
        <p:nvSpPr>
          <p:cNvPr id="3" name="Naslov 2">
            <a:extLst>
              <a:ext uri="{FF2B5EF4-FFF2-40B4-BE49-F238E27FC236}">
                <a16:creationId xmlns:a16="http://schemas.microsoft.com/office/drawing/2014/main" id="{1921355A-C0EA-FD84-17B3-71C89AFD19E1}"/>
              </a:ext>
            </a:extLst>
          </p:cNvPr>
          <p:cNvSpPr>
            <a:spLocks noGrp="1"/>
          </p:cNvSpPr>
          <p:nvPr>
            <p:ph type="title"/>
          </p:nvPr>
        </p:nvSpPr>
        <p:spPr>
          <a:xfrm>
            <a:off x="2743200" y="2066276"/>
            <a:ext cx="5730240" cy="3122155"/>
          </a:xfrm>
        </p:spPr>
        <p:txBody>
          <a:bodyPr>
            <a:noAutofit/>
          </a:bodyPr>
          <a:lstStyle/>
          <a:p>
            <a:pPr algn="ctr"/>
            <a:r>
              <a:rPr lang="en-GB" sz="5400" dirty="0" err="1">
                <a:latin typeface="+mn-lt"/>
              </a:rPr>
              <a:t>Graditi</a:t>
            </a:r>
            <a:r>
              <a:rPr lang="en-GB" sz="5400" dirty="0">
                <a:latin typeface="+mn-lt"/>
              </a:rPr>
              <a:t> </a:t>
            </a:r>
            <a:r>
              <a:rPr lang="en-GB" sz="5400" dirty="0" err="1">
                <a:latin typeface="+mn-lt"/>
              </a:rPr>
              <a:t>nekaj</a:t>
            </a:r>
            <a:r>
              <a:rPr lang="en-GB" sz="5400" dirty="0">
                <a:latin typeface="+mn-lt"/>
              </a:rPr>
              <a:t> </a:t>
            </a:r>
            <a:br>
              <a:rPr lang="en-GB" sz="5400" dirty="0">
                <a:latin typeface="+mn-lt"/>
              </a:rPr>
            </a:br>
            <a:r>
              <a:rPr lang="en-GB" sz="5400" dirty="0" err="1">
                <a:solidFill>
                  <a:srgbClr val="FFC000"/>
                </a:solidFill>
                <a:latin typeface="+mn-lt"/>
              </a:rPr>
              <a:t>iz</a:t>
            </a:r>
            <a:r>
              <a:rPr lang="en-GB" sz="5400" dirty="0">
                <a:solidFill>
                  <a:srgbClr val="FFC000"/>
                </a:solidFill>
                <a:latin typeface="+mn-lt"/>
              </a:rPr>
              <a:t> </a:t>
            </a:r>
            <a:r>
              <a:rPr lang="en-GB" sz="5400" dirty="0" err="1">
                <a:solidFill>
                  <a:srgbClr val="FFC000"/>
                </a:solidFill>
                <a:latin typeface="+mn-lt"/>
              </a:rPr>
              <a:t>nič</a:t>
            </a:r>
            <a:br>
              <a:rPr lang="en-GB" sz="5400" dirty="0">
                <a:solidFill>
                  <a:srgbClr val="FFC000"/>
                </a:solidFill>
                <a:latin typeface="+mn-lt"/>
              </a:rPr>
            </a:br>
            <a:r>
              <a:rPr lang="en-GB" sz="5400" dirty="0">
                <a:latin typeface="+mn-lt"/>
              </a:rPr>
              <a:t>je </a:t>
            </a:r>
            <a:r>
              <a:rPr lang="en-GB" sz="5400" dirty="0" err="1">
                <a:latin typeface="+mn-lt"/>
              </a:rPr>
              <a:t>zelo</a:t>
            </a:r>
            <a:r>
              <a:rPr lang="en-GB" sz="5400" dirty="0">
                <a:latin typeface="+mn-lt"/>
              </a:rPr>
              <a:t> </a:t>
            </a:r>
            <a:r>
              <a:rPr lang="en-GB" sz="5400" dirty="0" err="1">
                <a:latin typeface="+mn-lt"/>
              </a:rPr>
              <a:t>zahtevno</a:t>
            </a:r>
            <a:r>
              <a:rPr lang="en-GB" sz="5400" dirty="0">
                <a:latin typeface="+mn-lt"/>
              </a:rPr>
              <a:t>.</a:t>
            </a:r>
            <a:endParaRPr lang="en-US" sz="5400" dirty="0">
              <a:latin typeface="+mn-lt"/>
            </a:endParaRPr>
          </a:p>
        </p:txBody>
      </p:sp>
    </p:spTree>
    <p:extLst>
      <p:ext uri="{BB962C8B-B14F-4D97-AF65-F5344CB8AC3E}">
        <p14:creationId xmlns:p14="http://schemas.microsoft.com/office/powerpoint/2010/main" val="1572954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143F6-DC96-B6FA-F100-B2C17B4B283D}"/>
              </a:ext>
            </a:extLst>
          </p:cNvPr>
          <p:cNvSpPr>
            <a:spLocks noGrp="1"/>
          </p:cNvSpPr>
          <p:nvPr>
            <p:ph type="title"/>
          </p:nvPr>
        </p:nvSpPr>
        <p:spPr>
          <a:xfrm>
            <a:off x="498088" y="365125"/>
            <a:ext cx="5174292" cy="2642092"/>
          </a:xfrm>
        </p:spPr>
        <p:txBody>
          <a:bodyPr>
            <a:normAutofit fontScale="90000"/>
          </a:bodyPr>
          <a:lstStyle/>
          <a:p>
            <a:r>
              <a:rPr lang="en-GB" sz="2200" b="0" dirty="0">
                <a:solidFill>
                  <a:srgbClr val="1B47CC"/>
                </a:solidFill>
                <a:latin typeface="Arial" panose="020B0604020202020204"/>
              </a:rPr>
              <a:t>New Venture Building</a:t>
            </a:r>
            <a:br>
              <a:rPr kumimoji="0" lang="en-GB" sz="3600" b="0" i="0" u="none" strike="noStrike" kern="1200" cap="none" spc="0" normalizeH="0" baseline="0" noProof="0" dirty="0">
                <a:ln>
                  <a:noFill/>
                </a:ln>
                <a:solidFill>
                  <a:srgbClr val="1B47CC"/>
                </a:solidFill>
                <a:effectLst/>
                <a:uLnTx/>
                <a:uFillTx/>
                <a:latin typeface="Arial" panose="020B0604020202020204"/>
                <a:ea typeface="+mj-ea"/>
                <a:cs typeface="+mj-cs"/>
              </a:rPr>
            </a:br>
            <a:r>
              <a:rPr lang="en-GB" sz="4000" dirty="0"/>
              <a:t>Ideas are nice, </a:t>
            </a:r>
            <a:br>
              <a:rPr lang="en-GB" sz="4000" dirty="0"/>
            </a:br>
            <a:r>
              <a:rPr lang="en-GB" sz="4000" dirty="0"/>
              <a:t>but effective execution </a:t>
            </a:r>
            <a:br>
              <a:rPr lang="en-GB" sz="4000" dirty="0"/>
            </a:br>
            <a:r>
              <a:rPr lang="en-GB" sz="4000" dirty="0"/>
              <a:t>is much more important</a:t>
            </a:r>
            <a:endParaRPr lang="en-SI" sz="4000" dirty="0">
              <a:cs typeface="Times New Roman" panose="02020603050405020304" pitchFamily="18" charset="0"/>
            </a:endParaRPr>
          </a:p>
        </p:txBody>
      </p:sp>
      <p:sp>
        <p:nvSpPr>
          <p:cNvPr id="4" name="Rectangle 2">
            <a:extLst>
              <a:ext uri="{FF2B5EF4-FFF2-40B4-BE49-F238E27FC236}">
                <a16:creationId xmlns:a16="http://schemas.microsoft.com/office/drawing/2014/main" id="{FB73B06D-E411-BCD2-1909-0871613DDFEF}"/>
              </a:ext>
            </a:extLst>
          </p:cNvPr>
          <p:cNvSpPr>
            <a:spLocks noChangeArrowheads="1"/>
          </p:cNvSpPr>
          <p:nvPr/>
        </p:nvSpPr>
        <p:spPr bwMode="auto">
          <a:xfrm>
            <a:off x="2057400" y="24460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I"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Slide Number Placeholder 5">
            <a:extLst>
              <a:ext uri="{FF2B5EF4-FFF2-40B4-BE49-F238E27FC236}">
                <a16:creationId xmlns:a16="http://schemas.microsoft.com/office/drawing/2014/main" id="{E1EEAAA6-F5C1-3A25-3C05-B082C914B958}"/>
              </a:ext>
            </a:extLst>
          </p:cNvPr>
          <p:cNvSpPr>
            <a:spLocks noGrp="1"/>
          </p:cNvSpPr>
          <p:nvPr>
            <p:ph type="sldNum" sz="quarter" idx="4"/>
          </p:nvPr>
        </p:nvSpPr>
        <p:spPr>
          <a:xfrm>
            <a:off x="10279294" y="6356350"/>
            <a:ext cx="1592495" cy="365125"/>
          </a:xfrm>
          <a:prstGeom prst="rect">
            <a:avLst/>
          </a:prstGeom>
        </p:spPr>
        <p:txBody>
          <a:bodyPr vert="horz" lIns="91440" tIns="45720" rIns="91440" bIns="45720" rtlCol="0" anchor="ctr"/>
          <a:lstStyle>
            <a:lvl1pPr algn="r">
              <a:defRPr sz="800" spc="130" baseline="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l-SI" sz="800" b="0" i="0" u="none" strike="noStrike" kern="1200" cap="none" spc="130" normalizeH="0" baseline="0" noProof="0" dirty="0">
                <a:ln>
                  <a:noFill/>
                </a:ln>
                <a:solidFill>
                  <a:srgbClr val="272532"/>
                </a:solidFill>
                <a:effectLst/>
                <a:uLnTx/>
                <a:uFillTx/>
                <a:latin typeface="Arial" panose="020B0604020202020204"/>
                <a:ea typeface="+mn-ea"/>
                <a:cs typeface="+mn-cs"/>
              </a:rPr>
              <a:t>SLIDE </a:t>
            </a:r>
            <a:fld id="{A2020574-600F-2C48-9440-FACC4120788B}" type="slidenum">
              <a:rPr kumimoji="0" lang="en-SI" sz="800" b="0" i="0" u="none" strike="noStrike" kern="1200" cap="none" spc="130" normalizeH="0" baseline="0" noProof="0" smtClean="0">
                <a:ln>
                  <a:noFill/>
                </a:ln>
                <a:solidFill>
                  <a:srgbClr val="272532"/>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SI" sz="800" b="0" i="0" u="none" strike="noStrike" kern="1200" cap="none" spc="130" normalizeH="0" baseline="0" noProof="0" dirty="0">
              <a:ln>
                <a:noFill/>
              </a:ln>
              <a:solidFill>
                <a:srgbClr val="272532"/>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1FDBBC9F-8E7B-BD4D-3B58-7BDA544E48D8}"/>
              </a:ext>
            </a:extLst>
          </p:cNvPr>
          <p:cNvSpPr txBox="1"/>
          <p:nvPr/>
        </p:nvSpPr>
        <p:spPr>
          <a:xfrm>
            <a:off x="1194196" y="3390947"/>
            <a:ext cx="31603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rPr>
              <a:t>The share of success coming from the idea itself. </a:t>
            </a:r>
            <a:endParaRPr kumimoji="0" lang="en-SI"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F2B4CDBC-1166-3FCD-BD60-B0A7668FBCAB}"/>
              </a:ext>
            </a:extLst>
          </p:cNvPr>
          <p:cNvSpPr txBox="1"/>
          <p:nvPr/>
        </p:nvSpPr>
        <p:spPr>
          <a:xfrm>
            <a:off x="1194196" y="4467132"/>
            <a:ext cx="34548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rPr>
              <a:t>The share of success coming from proper execution.</a:t>
            </a:r>
            <a:endParaRPr kumimoji="0" lang="en-SI"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 name="Pravokotnik 8">
            <a:extLst>
              <a:ext uri="{FF2B5EF4-FFF2-40B4-BE49-F238E27FC236}">
                <a16:creationId xmlns:a16="http://schemas.microsoft.com/office/drawing/2014/main" id="{096B4823-BD4E-97EC-4C30-BB180F5FA493}"/>
              </a:ext>
            </a:extLst>
          </p:cNvPr>
          <p:cNvSpPr/>
          <p:nvPr/>
        </p:nvSpPr>
        <p:spPr>
          <a:xfrm>
            <a:off x="631823" y="3446913"/>
            <a:ext cx="372330" cy="37233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Pravokotnik 10">
            <a:extLst>
              <a:ext uri="{FF2B5EF4-FFF2-40B4-BE49-F238E27FC236}">
                <a16:creationId xmlns:a16="http://schemas.microsoft.com/office/drawing/2014/main" id="{58C6A5F8-0A73-0B81-387B-FAD326EE4AFD}"/>
              </a:ext>
            </a:extLst>
          </p:cNvPr>
          <p:cNvSpPr/>
          <p:nvPr/>
        </p:nvSpPr>
        <p:spPr>
          <a:xfrm>
            <a:off x="631823" y="4560906"/>
            <a:ext cx="372330" cy="372330"/>
          </a:xfrm>
          <a:prstGeom prst="rect">
            <a:avLst/>
          </a:prstGeom>
          <a:solidFill>
            <a:srgbClr val="1A28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8" name="Grafika 7">
            <a:extLst>
              <a:ext uri="{FF2B5EF4-FFF2-40B4-BE49-F238E27FC236}">
                <a16:creationId xmlns:a16="http://schemas.microsoft.com/office/drawing/2014/main" id="{1D68DDF9-ACC5-DF93-FF6D-13342632ED2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517105" y="307152"/>
            <a:ext cx="6136062" cy="6136062"/>
          </a:xfrm>
          <a:prstGeom prst="rect">
            <a:avLst/>
          </a:prstGeom>
        </p:spPr>
      </p:pic>
      <p:sp>
        <p:nvSpPr>
          <p:cNvPr id="17" name="TextBox 12">
            <a:extLst>
              <a:ext uri="{FF2B5EF4-FFF2-40B4-BE49-F238E27FC236}">
                <a16:creationId xmlns:a16="http://schemas.microsoft.com/office/drawing/2014/main" id="{412D5D31-845A-423A-0121-A0979CF8B1E9}"/>
              </a:ext>
            </a:extLst>
          </p:cNvPr>
          <p:cNvSpPr txBox="1"/>
          <p:nvPr/>
        </p:nvSpPr>
        <p:spPr>
          <a:xfrm>
            <a:off x="8572434" y="689710"/>
            <a:ext cx="85151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3600" b="1" i="0" u="none" strike="noStrike" kern="1200" cap="none" spc="0" normalizeH="0" baseline="0" noProof="0" dirty="0">
                <a:ln>
                  <a:noFill/>
                </a:ln>
                <a:solidFill>
                  <a:prstClr val="black"/>
                </a:solidFill>
                <a:effectLst/>
                <a:uLnTx/>
                <a:uFillTx/>
                <a:latin typeface="Arial" panose="020B0604020202020204"/>
                <a:ea typeface="+mn-ea"/>
                <a:cs typeface="+mn-cs"/>
              </a:rPr>
              <a:t>5%</a:t>
            </a:r>
            <a:endParaRPr kumimoji="0" lang="en-SI" sz="36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 name="TextBox 12">
            <a:extLst>
              <a:ext uri="{FF2B5EF4-FFF2-40B4-BE49-F238E27FC236}">
                <a16:creationId xmlns:a16="http://schemas.microsoft.com/office/drawing/2014/main" id="{55368E32-0F78-35AD-601B-15888289D125}"/>
              </a:ext>
            </a:extLst>
          </p:cNvPr>
          <p:cNvSpPr txBox="1"/>
          <p:nvPr/>
        </p:nvSpPr>
        <p:spPr>
          <a:xfrm>
            <a:off x="8096130" y="5518896"/>
            <a:ext cx="110799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3600" b="1" i="0" u="none" strike="noStrike" kern="1200" cap="none" spc="0" normalizeH="0" baseline="0" noProof="0" dirty="0">
                <a:ln>
                  <a:noFill/>
                </a:ln>
                <a:solidFill>
                  <a:prstClr val="white"/>
                </a:solidFill>
                <a:effectLst/>
                <a:uLnTx/>
                <a:uFillTx/>
                <a:latin typeface="Arial" panose="020B0604020202020204"/>
                <a:ea typeface="+mn-ea"/>
                <a:cs typeface="+mn-cs"/>
              </a:rPr>
              <a:t>95%</a:t>
            </a:r>
            <a:endParaRPr kumimoji="0" lang="en-SI" sz="36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06207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C2D2D7D-8B07-0785-2944-8E701E10C1BF}"/>
              </a:ext>
            </a:extLst>
          </p:cNvPr>
          <p:cNvSpPr>
            <a:spLocks noGrp="1"/>
          </p:cNvSpPr>
          <p:nvPr>
            <p:ph type="sldNum" sz="quarter" idx="4"/>
          </p:nvPr>
        </p:nvSpPr>
        <p:spPr>
          <a:xfrm>
            <a:off x="10279294" y="6356350"/>
            <a:ext cx="1592495" cy="365125"/>
          </a:xfrm>
          <a:prstGeom prst="rect">
            <a:avLst/>
          </a:prstGeom>
        </p:spPr>
        <p:txBody>
          <a:bodyPr vert="horz" lIns="91440" tIns="45720" rIns="91440" bIns="45720" rtlCol="0" anchor="ctr"/>
          <a:lstStyle>
            <a:lvl1pPr algn="r">
              <a:defRPr sz="800" spc="130" baseline="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l-SI" sz="800" b="0" i="0" u="none" strike="noStrike" kern="1200" cap="none" spc="130" normalizeH="0" baseline="0" noProof="0" dirty="0">
                <a:ln>
                  <a:noFill/>
                </a:ln>
                <a:solidFill>
                  <a:prstClr val="black"/>
                </a:solidFill>
                <a:effectLst/>
                <a:uLnTx/>
                <a:uFillTx/>
                <a:latin typeface="Arial" panose="020B0604020202020204"/>
                <a:ea typeface="+mn-ea"/>
                <a:cs typeface="+mn-cs"/>
              </a:rPr>
              <a:t>SLIDE </a:t>
            </a:r>
            <a:fld id="{A2020574-600F-2C48-9440-FACC4120788B}" type="slidenum">
              <a:rPr kumimoji="0" lang="en-SI" sz="800" b="0" i="0" u="none" strike="noStrike" kern="1200" cap="none" spc="13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SI" sz="800" b="0" i="0" u="none" strike="noStrike" kern="1200" cap="none" spc="130" normalizeH="0" baseline="0" noProof="0" dirty="0">
              <a:ln>
                <a:noFill/>
              </a:ln>
              <a:solidFill>
                <a:prstClr val="black"/>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847B80E0-247B-F4FC-890B-9301AF596042}"/>
              </a:ext>
            </a:extLst>
          </p:cNvPr>
          <p:cNvSpPr/>
          <p:nvPr/>
        </p:nvSpPr>
        <p:spPr>
          <a:xfrm>
            <a:off x="4450779" y="3147925"/>
            <a:ext cx="1804373" cy="34469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Oval 11">
            <a:extLst>
              <a:ext uri="{FF2B5EF4-FFF2-40B4-BE49-F238E27FC236}">
                <a16:creationId xmlns:a16="http://schemas.microsoft.com/office/drawing/2014/main" id="{C084C190-74B1-B2FE-1085-079B862C4099}"/>
              </a:ext>
            </a:extLst>
          </p:cNvPr>
          <p:cNvSpPr/>
          <p:nvPr/>
        </p:nvSpPr>
        <p:spPr>
          <a:xfrm>
            <a:off x="1940952" y="1424141"/>
            <a:ext cx="1620000" cy="1620000"/>
          </a:xfrm>
          <a:prstGeom prst="ellipse">
            <a:avLst/>
          </a:prstGeom>
          <a:solidFill>
            <a:srgbClr val="1B47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I"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I"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Oval 13">
            <a:extLst>
              <a:ext uri="{FF2B5EF4-FFF2-40B4-BE49-F238E27FC236}">
                <a16:creationId xmlns:a16="http://schemas.microsoft.com/office/drawing/2014/main" id="{1231CD11-F429-B14C-7BB6-77674A577518}"/>
              </a:ext>
            </a:extLst>
          </p:cNvPr>
          <p:cNvSpPr/>
          <p:nvPr/>
        </p:nvSpPr>
        <p:spPr>
          <a:xfrm>
            <a:off x="7026512" y="1447703"/>
            <a:ext cx="1620000" cy="1620000"/>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I"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I"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I"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 name="Oval 38">
            <a:extLst>
              <a:ext uri="{FF2B5EF4-FFF2-40B4-BE49-F238E27FC236}">
                <a16:creationId xmlns:a16="http://schemas.microsoft.com/office/drawing/2014/main" id="{848E6962-B26E-810F-4850-B3071C5A669C}"/>
              </a:ext>
            </a:extLst>
          </p:cNvPr>
          <p:cNvSpPr/>
          <p:nvPr/>
        </p:nvSpPr>
        <p:spPr>
          <a:xfrm>
            <a:off x="4460888" y="4245531"/>
            <a:ext cx="1672683" cy="1572322"/>
          </a:xfrm>
          <a:prstGeom prst="ellipse">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I" sz="1200" b="1" i="0" u="none" strike="noStrike" kern="1200" cap="none" spc="0" normalizeH="0" baseline="0" noProof="0" dirty="0">
              <a:ln>
                <a:noFill/>
              </a:ln>
              <a:solidFill>
                <a:srgbClr val="1B47CC"/>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I"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40" name="Straight Arrow Connector 39">
            <a:extLst>
              <a:ext uri="{FF2B5EF4-FFF2-40B4-BE49-F238E27FC236}">
                <a16:creationId xmlns:a16="http://schemas.microsoft.com/office/drawing/2014/main" id="{C0815659-0D71-9A33-9E31-49115AD344B2}"/>
              </a:ext>
            </a:extLst>
          </p:cNvPr>
          <p:cNvCxnSpPr>
            <a:cxnSpLocks/>
            <a:stCxn id="12" idx="6"/>
            <a:endCxn id="14" idx="2"/>
          </p:cNvCxnSpPr>
          <p:nvPr/>
        </p:nvCxnSpPr>
        <p:spPr>
          <a:xfrm>
            <a:off x="3560952" y="2234141"/>
            <a:ext cx="3465560" cy="23562"/>
          </a:xfrm>
          <a:prstGeom prst="straightConnector1">
            <a:avLst/>
          </a:prstGeom>
          <a:ln w="25400">
            <a:solidFill>
              <a:schemeClr val="tx1"/>
            </a:solidFill>
            <a:prstDash val="dash"/>
            <a:headEnd type="triangl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560CCD85-3231-0DD9-4456-7CD9E9FD55A3}"/>
              </a:ext>
            </a:extLst>
          </p:cNvPr>
          <p:cNvCxnSpPr>
            <a:cxnSpLocks/>
          </p:cNvCxnSpPr>
          <p:nvPr/>
        </p:nvCxnSpPr>
        <p:spPr>
          <a:xfrm flipV="1">
            <a:off x="5889449" y="2934550"/>
            <a:ext cx="1506501" cy="1596438"/>
          </a:xfrm>
          <a:prstGeom prst="straightConnector1">
            <a:avLst/>
          </a:prstGeom>
          <a:ln w="25400">
            <a:solidFill>
              <a:schemeClr val="tx1"/>
            </a:solidFill>
            <a:prstDash val="dash"/>
            <a:headEnd type="triangl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99B3B56A-6950-A153-E447-457A86782BD7}"/>
              </a:ext>
            </a:extLst>
          </p:cNvPr>
          <p:cNvCxnSpPr>
            <a:cxnSpLocks/>
            <a:endCxn id="39" idx="1"/>
          </p:cNvCxnSpPr>
          <p:nvPr/>
        </p:nvCxnSpPr>
        <p:spPr>
          <a:xfrm>
            <a:off x="3190697" y="2913071"/>
            <a:ext cx="1515150" cy="1562721"/>
          </a:xfrm>
          <a:prstGeom prst="straightConnector1">
            <a:avLst/>
          </a:prstGeom>
          <a:ln w="25400">
            <a:solidFill>
              <a:schemeClr val="tx1"/>
            </a:solidFill>
            <a:prstDash val="dash"/>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B0B073A0-495F-0FA5-0338-FBE6200D466D}"/>
              </a:ext>
            </a:extLst>
          </p:cNvPr>
          <p:cNvSpPr txBox="1"/>
          <p:nvPr/>
        </p:nvSpPr>
        <p:spPr>
          <a:xfrm>
            <a:off x="9445237" y="2897314"/>
            <a:ext cx="97815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I"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Legenda:</a:t>
            </a:r>
          </a:p>
        </p:txBody>
      </p:sp>
      <p:sp>
        <p:nvSpPr>
          <p:cNvPr id="44" name="Oval 43">
            <a:extLst>
              <a:ext uri="{FF2B5EF4-FFF2-40B4-BE49-F238E27FC236}">
                <a16:creationId xmlns:a16="http://schemas.microsoft.com/office/drawing/2014/main" id="{A9DDCCB2-B47E-E042-522B-8A99616CA7A3}"/>
              </a:ext>
            </a:extLst>
          </p:cNvPr>
          <p:cNvSpPr/>
          <p:nvPr/>
        </p:nvSpPr>
        <p:spPr>
          <a:xfrm>
            <a:off x="9549425" y="3345368"/>
            <a:ext cx="280986" cy="277000"/>
          </a:xfrm>
          <a:prstGeom prst="ellipse">
            <a:avLst/>
          </a:prstGeom>
          <a:solidFill>
            <a:srgbClr val="1B47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I"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 name="TextBox 45">
            <a:extLst>
              <a:ext uri="{FF2B5EF4-FFF2-40B4-BE49-F238E27FC236}">
                <a16:creationId xmlns:a16="http://schemas.microsoft.com/office/drawing/2014/main" id="{25C50CDC-9B07-CF85-2E63-2FDBA7E7790A}"/>
              </a:ext>
            </a:extLst>
          </p:cNvPr>
          <p:cNvSpPr txBox="1"/>
          <p:nvPr/>
        </p:nvSpPr>
        <p:spPr>
          <a:xfrm>
            <a:off x="4258073" y="2686321"/>
            <a:ext cx="2384626"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“Pitch” in </a:t>
            </a:r>
            <a:r>
              <a:rPr kumimoji="0" lang="en-GB" sz="1200" b="0" i="0" u="none" strike="noStrike" kern="1200" cap="none" spc="0" normalizeH="0" baseline="0" noProof="0" dirty="0" err="1">
                <a:ln>
                  <a:noFill/>
                </a:ln>
                <a:solidFill>
                  <a:prstClr val="black"/>
                </a:solidFill>
                <a:effectLst/>
                <a:uLnTx/>
                <a:uFillTx/>
                <a:latin typeface="Arial" panose="020B0604020202020204"/>
                <a:ea typeface="+mn-ea"/>
                <a:cs typeface="+mn-cs"/>
              </a:rPr>
              <a:t>poslovni</a:t>
            </a: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1200" b="0" i="0" u="none" strike="noStrike" kern="1200" cap="none" spc="0" normalizeH="0" baseline="0" noProof="0" dirty="0" err="1">
                <a:ln>
                  <a:noFill/>
                </a:ln>
                <a:solidFill>
                  <a:prstClr val="black"/>
                </a:solidFill>
                <a:effectLst/>
                <a:uLnTx/>
                <a:uFillTx/>
                <a:latin typeface="Arial" panose="020B0604020202020204"/>
                <a:ea typeface="+mn-ea"/>
                <a:cs typeface="+mn-cs"/>
              </a:rPr>
              <a:t>načrt</a:t>
            </a: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a:t>
            </a:r>
            <a:endParaRPr kumimoji="0" lang="en-SI"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TextBox 46">
            <a:extLst>
              <a:ext uri="{FF2B5EF4-FFF2-40B4-BE49-F238E27FC236}">
                <a16:creationId xmlns:a16="http://schemas.microsoft.com/office/drawing/2014/main" id="{96C66B4F-9CB9-A951-BB0D-67DCA31CAC98}"/>
              </a:ext>
            </a:extLst>
          </p:cNvPr>
          <p:cNvSpPr txBox="1"/>
          <p:nvPr/>
        </p:nvSpPr>
        <p:spPr>
          <a:xfrm>
            <a:off x="4400916" y="3707007"/>
            <a:ext cx="210242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I"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Vizija in poslanstvo. </a:t>
            </a:r>
            <a:endParaRPr kumimoji="0" lang="en-SI"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 name="TextBox 47">
            <a:extLst>
              <a:ext uri="{FF2B5EF4-FFF2-40B4-BE49-F238E27FC236}">
                <a16:creationId xmlns:a16="http://schemas.microsoft.com/office/drawing/2014/main" id="{F62A47C4-1E26-5FED-062C-F65689DB59E2}"/>
              </a:ext>
            </a:extLst>
          </p:cNvPr>
          <p:cNvSpPr txBox="1"/>
          <p:nvPr/>
        </p:nvSpPr>
        <p:spPr>
          <a:xfrm>
            <a:off x="1931701" y="3660840"/>
            <a:ext cx="1806054" cy="64633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SI"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PODJETNIŠKE METODE IN KREATIVNOST</a:t>
            </a:r>
          </a:p>
        </p:txBody>
      </p:sp>
      <p:sp>
        <p:nvSpPr>
          <p:cNvPr id="52" name="TextBox 51">
            <a:extLst>
              <a:ext uri="{FF2B5EF4-FFF2-40B4-BE49-F238E27FC236}">
                <a16:creationId xmlns:a16="http://schemas.microsoft.com/office/drawing/2014/main" id="{464CE05D-7F16-2D59-0A03-4CAE385CDB92}"/>
              </a:ext>
            </a:extLst>
          </p:cNvPr>
          <p:cNvSpPr txBox="1"/>
          <p:nvPr/>
        </p:nvSpPr>
        <p:spPr>
          <a:xfrm>
            <a:off x="4457390" y="1662979"/>
            <a:ext cx="167268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I"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JASNA KOMUNIKACIJA</a:t>
            </a:r>
            <a:endParaRPr kumimoji="0" lang="en-SI"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3" name="TextBox 52">
            <a:extLst>
              <a:ext uri="{FF2B5EF4-FFF2-40B4-BE49-F238E27FC236}">
                <a16:creationId xmlns:a16="http://schemas.microsoft.com/office/drawing/2014/main" id="{4E4A8BC7-088D-AD5D-4691-4EE9F9A8A5FA}"/>
              </a:ext>
            </a:extLst>
          </p:cNvPr>
          <p:cNvSpPr txBox="1"/>
          <p:nvPr/>
        </p:nvSpPr>
        <p:spPr>
          <a:xfrm>
            <a:off x="6863235" y="3702747"/>
            <a:ext cx="173017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I"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VODSTVENE SPOSOBNOSTI</a:t>
            </a:r>
            <a:endParaRPr kumimoji="0" lang="en-SI"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4" name="TextBox 53">
            <a:extLst>
              <a:ext uri="{FF2B5EF4-FFF2-40B4-BE49-F238E27FC236}">
                <a16:creationId xmlns:a16="http://schemas.microsoft.com/office/drawing/2014/main" id="{2D53C061-7DDE-D6F9-0503-ED51833ABC8A}"/>
              </a:ext>
            </a:extLst>
          </p:cNvPr>
          <p:cNvSpPr txBox="1"/>
          <p:nvPr/>
        </p:nvSpPr>
        <p:spPr>
          <a:xfrm>
            <a:off x="761680" y="1871715"/>
            <a:ext cx="1062032"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SI"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Veliko neznank &amp; negotovost.</a:t>
            </a:r>
          </a:p>
        </p:txBody>
      </p:sp>
      <p:sp>
        <p:nvSpPr>
          <p:cNvPr id="55" name="TextBox 54">
            <a:extLst>
              <a:ext uri="{FF2B5EF4-FFF2-40B4-BE49-F238E27FC236}">
                <a16:creationId xmlns:a16="http://schemas.microsoft.com/office/drawing/2014/main" id="{E8B5E99B-3EDA-88F7-FC88-1063ABBD889B}"/>
              </a:ext>
            </a:extLst>
          </p:cNvPr>
          <p:cNvSpPr txBox="1"/>
          <p:nvPr/>
        </p:nvSpPr>
        <p:spPr>
          <a:xfrm>
            <a:off x="8659294" y="1816398"/>
            <a:ext cx="15917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I"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Značilnosti trga kapitala &amp; drugi zunanji dejavniki.</a:t>
            </a:r>
            <a:endParaRPr kumimoji="0" lang="en-SI"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 name="TextBox 55">
            <a:extLst>
              <a:ext uri="{FF2B5EF4-FFF2-40B4-BE49-F238E27FC236}">
                <a16:creationId xmlns:a16="http://schemas.microsoft.com/office/drawing/2014/main" id="{77AA6D95-15F1-F82A-CD4A-66A88C5B8DD1}"/>
              </a:ext>
            </a:extLst>
          </p:cNvPr>
          <p:cNvSpPr txBox="1"/>
          <p:nvPr/>
        </p:nvSpPr>
        <p:spPr>
          <a:xfrm>
            <a:off x="9956287" y="3205091"/>
            <a:ext cx="199704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Visok</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nivo</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SI"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razsežnosti, velikosti in kompleksnosti priložnosti </a:t>
            </a:r>
          </a:p>
        </p:txBody>
      </p:sp>
      <p:sp>
        <p:nvSpPr>
          <p:cNvPr id="57" name="TextBox 56">
            <a:extLst>
              <a:ext uri="{FF2B5EF4-FFF2-40B4-BE49-F238E27FC236}">
                <a16:creationId xmlns:a16="http://schemas.microsoft.com/office/drawing/2014/main" id="{B8F8F69A-59DD-1DEF-DDBB-0CCB0EC843E5}"/>
              </a:ext>
            </a:extLst>
          </p:cNvPr>
          <p:cNvSpPr txBox="1"/>
          <p:nvPr/>
        </p:nvSpPr>
        <p:spPr>
          <a:xfrm>
            <a:off x="9956287" y="4786087"/>
            <a:ext cx="200436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Nizek</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nivo</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SI"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razsežnosti, velikosti in kompleksnosti priložnosti </a:t>
            </a:r>
          </a:p>
        </p:txBody>
      </p:sp>
      <p:sp>
        <p:nvSpPr>
          <p:cNvPr id="58" name="TextBox 57">
            <a:extLst>
              <a:ext uri="{FF2B5EF4-FFF2-40B4-BE49-F238E27FC236}">
                <a16:creationId xmlns:a16="http://schemas.microsoft.com/office/drawing/2014/main" id="{85A1D8FE-1DF9-B529-F352-BB6AC5132185}"/>
              </a:ext>
            </a:extLst>
          </p:cNvPr>
          <p:cNvSpPr txBox="1"/>
          <p:nvPr/>
        </p:nvSpPr>
        <p:spPr>
          <a:xfrm>
            <a:off x="9956287" y="3976566"/>
            <a:ext cx="200436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Srednji</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nivo</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SI"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razsežnosti, velikosti in kompleksnosti priložnosti </a:t>
            </a:r>
          </a:p>
        </p:txBody>
      </p:sp>
      <p:sp>
        <p:nvSpPr>
          <p:cNvPr id="59" name="Oval 58">
            <a:extLst>
              <a:ext uri="{FF2B5EF4-FFF2-40B4-BE49-F238E27FC236}">
                <a16:creationId xmlns:a16="http://schemas.microsoft.com/office/drawing/2014/main" id="{6D760F16-8827-D07D-8E1F-E7D5BE5EA000}"/>
              </a:ext>
            </a:extLst>
          </p:cNvPr>
          <p:cNvSpPr/>
          <p:nvPr/>
        </p:nvSpPr>
        <p:spPr>
          <a:xfrm>
            <a:off x="9549425" y="4187944"/>
            <a:ext cx="280986" cy="277000"/>
          </a:xfrm>
          <a:prstGeom prst="ellipse">
            <a:avLst/>
          </a:prstGeom>
          <a:solidFill>
            <a:srgbClr val="9FBF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I"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 name="Oval 59">
            <a:extLst>
              <a:ext uri="{FF2B5EF4-FFF2-40B4-BE49-F238E27FC236}">
                <a16:creationId xmlns:a16="http://schemas.microsoft.com/office/drawing/2014/main" id="{798D5729-149D-27CF-4BF4-27D5D7AB8715}"/>
              </a:ext>
            </a:extLst>
          </p:cNvPr>
          <p:cNvSpPr/>
          <p:nvPr/>
        </p:nvSpPr>
        <p:spPr>
          <a:xfrm>
            <a:off x="9549425" y="4944457"/>
            <a:ext cx="280986" cy="277000"/>
          </a:xfrm>
          <a:prstGeom prst="ellipse">
            <a:avLst/>
          </a:prstGeom>
          <a:solidFill>
            <a:srgbClr val="E6E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I"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 name="Triangle 60">
            <a:extLst>
              <a:ext uri="{FF2B5EF4-FFF2-40B4-BE49-F238E27FC236}">
                <a16:creationId xmlns:a16="http://schemas.microsoft.com/office/drawing/2014/main" id="{29856585-53FA-AB3D-A1BD-26A20450310F}"/>
              </a:ext>
            </a:extLst>
          </p:cNvPr>
          <p:cNvSpPr/>
          <p:nvPr/>
        </p:nvSpPr>
        <p:spPr>
          <a:xfrm>
            <a:off x="5053254" y="5878341"/>
            <a:ext cx="487950" cy="325825"/>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62" name="Straight Connector 61">
            <a:extLst>
              <a:ext uri="{FF2B5EF4-FFF2-40B4-BE49-F238E27FC236}">
                <a16:creationId xmlns:a16="http://schemas.microsoft.com/office/drawing/2014/main" id="{F84263C5-0215-D96F-2A0A-0243DE68B37B}"/>
              </a:ext>
            </a:extLst>
          </p:cNvPr>
          <p:cNvCxnSpPr>
            <a:cxnSpLocks/>
          </p:cNvCxnSpPr>
          <p:nvPr/>
        </p:nvCxnSpPr>
        <p:spPr>
          <a:xfrm flipV="1">
            <a:off x="3078480" y="5192939"/>
            <a:ext cx="4507772" cy="1295600"/>
          </a:xfrm>
          <a:prstGeom prst="line">
            <a:avLst/>
          </a:prstGeom>
          <a:ln w="57150">
            <a:solidFill>
              <a:schemeClr val="tx2"/>
            </a:solidFill>
          </a:ln>
        </p:spPr>
        <p:style>
          <a:lnRef idx="2">
            <a:schemeClr val="accent1"/>
          </a:lnRef>
          <a:fillRef idx="0">
            <a:schemeClr val="accent1"/>
          </a:fillRef>
          <a:effectRef idx="1">
            <a:schemeClr val="accent1"/>
          </a:effectRef>
          <a:fontRef idx="minor">
            <a:schemeClr val="tx1"/>
          </a:fontRef>
        </p:style>
      </p:cxnSp>
      <p:sp>
        <p:nvSpPr>
          <p:cNvPr id="63" name="TextBox 62">
            <a:extLst>
              <a:ext uri="{FF2B5EF4-FFF2-40B4-BE49-F238E27FC236}">
                <a16:creationId xmlns:a16="http://schemas.microsoft.com/office/drawing/2014/main" id="{BE592E91-1403-66AC-E8EF-86F7AE41DB49}"/>
              </a:ext>
            </a:extLst>
          </p:cNvPr>
          <p:cNvSpPr txBox="1"/>
          <p:nvPr/>
        </p:nvSpPr>
        <p:spPr>
          <a:xfrm>
            <a:off x="3975360" y="6185958"/>
            <a:ext cx="2887875" cy="646331"/>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I"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RAVNOVESJE,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I"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UJEMANJE ELEMENTOV 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I"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TRAJNOSTNI MODEL</a:t>
            </a:r>
          </a:p>
        </p:txBody>
      </p:sp>
      <p:sp>
        <p:nvSpPr>
          <p:cNvPr id="64" name="TextBox 63">
            <a:extLst>
              <a:ext uri="{FF2B5EF4-FFF2-40B4-BE49-F238E27FC236}">
                <a16:creationId xmlns:a16="http://schemas.microsoft.com/office/drawing/2014/main" id="{F2875CBD-2E3B-17DA-F236-95DB552C1133}"/>
              </a:ext>
            </a:extLst>
          </p:cNvPr>
          <p:cNvSpPr txBox="1"/>
          <p:nvPr/>
        </p:nvSpPr>
        <p:spPr>
          <a:xfrm>
            <a:off x="6120778" y="4657114"/>
            <a:ext cx="14654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I"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Motivacija,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a:t>
            </a:r>
            <a:r>
              <a:rPr kumimoji="0" lang="en-SI"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ompetence &amp; deljena vizija.</a:t>
            </a:r>
          </a:p>
        </p:txBody>
      </p:sp>
      <p:sp>
        <p:nvSpPr>
          <p:cNvPr id="3" name="Rounded Rectangle 13">
            <a:extLst>
              <a:ext uri="{FF2B5EF4-FFF2-40B4-BE49-F238E27FC236}">
                <a16:creationId xmlns:a16="http://schemas.microsoft.com/office/drawing/2014/main" id="{8ADB6B9C-E8E9-3E1F-5651-2374A233DB81}"/>
              </a:ext>
            </a:extLst>
          </p:cNvPr>
          <p:cNvSpPr/>
          <p:nvPr/>
        </p:nvSpPr>
        <p:spPr>
          <a:xfrm>
            <a:off x="4393898" y="3035014"/>
            <a:ext cx="2074856" cy="584549"/>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I"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Entrepreneur</a:t>
            </a:r>
          </a:p>
        </p:txBody>
      </p:sp>
      <p:sp>
        <p:nvSpPr>
          <p:cNvPr id="4" name="Naslov 1">
            <a:extLst>
              <a:ext uri="{FF2B5EF4-FFF2-40B4-BE49-F238E27FC236}">
                <a16:creationId xmlns:a16="http://schemas.microsoft.com/office/drawing/2014/main" id="{529C7E79-B79D-A029-3CBC-4E89BD38BEAE}"/>
              </a:ext>
            </a:extLst>
          </p:cNvPr>
          <p:cNvSpPr txBox="1">
            <a:spLocks/>
          </p:cNvSpPr>
          <p:nvPr/>
        </p:nvSpPr>
        <p:spPr>
          <a:xfrm>
            <a:off x="498086" y="369461"/>
            <a:ext cx="11876794" cy="233435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B47CC"/>
                </a:solidFill>
                <a:effectLst/>
                <a:uLnTx/>
                <a:uFillTx/>
                <a:latin typeface="Arial" panose="020B0604020202020204"/>
                <a:ea typeface="+mj-ea"/>
                <a:cs typeface="+mj-cs"/>
              </a:rPr>
              <a:t>Izgradnja</a:t>
            </a:r>
            <a:r>
              <a:rPr kumimoji="0" lang="en-GB" sz="2000" b="0" i="0" u="none" strike="noStrike" kern="1200" cap="none" spc="0" normalizeH="0" baseline="0" noProof="0" dirty="0">
                <a:ln>
                  <a:noFill/>
                </a:ln>
                <a:solidFill>
                  <a:srgbClr val="1B47CC"/>
                </a:solidFill>
                <a:effectLst/>
                <a:uLnTx/>
                <a:uFillTx/>
                <a:latin typeface="Arial" panose="020B0604020202020204"/>
                <a:ea typeface="+mj-ea"/>
                <a:cs typeface="+mj-cs"/>
              </a:rPr>
              <a:t> </a:t>
            </a:r>
            <a:r>
              <a:rPr kumimoji="0" lang="en-GB" sz="2000" b="0" i="0" u="none" strike="noStrike" kern="1200" cap="none" spc="0" normalizeH="0" baseline="0" noProof="0" dirty="0" err="1">
                <a:ln>
                  <a:noFill/>
                </a:ln>
                <a:solidFill>
                  <a:srgbClr val="1B47CC"/>
                </a:solidFill>
                <a:effectLst/>
                <a:uLnTx/>
                <a:uFillTx/>
                <a:latin typeface="Arial" panose="020B0604020202020204"/>
                <a:ea typeface="+mj-ea"/>
                <a:cs typeface="+mj-cs"/>
              </a:rPr>
              <a:t>inovativnih</a:t>
            </a:r>
            <a:r>
              <a:rPr kumimoji="0" lang="en-GB" sz="2000" b="0" i="0" u="none" strike="noStrike" kern="1200" cap="none" spc="0" normalizeH="0" baseline="0" noProof="0" dirty="0">
                <a:ln>
                  <a:noFill/>
                </a:ln>
                <a:solidFill>
                  <a:srgbClr val="1B47CC"/>
                </a:solidFill>
                <a:effectLst/>
                <a:uLnTx/>
                <a:uFillTx/>
                <a:latin typeface="Arial" panose="020B0604020202020204"/>
                <a:ea typeface="+mj-ea"/>
                <a:cs typeface="+mj-cs"/>
              </a:rPr>
              <a:t> </a:t>
            </a:r>
            <a:r>
              <a:rPr kumimoji="0" lang="en-GB" sz="2000" b="0" i="0" u="none" strike="noStrike" kern="1200" cap="none" spc="0" normalizeH="0" baseline="0" noProof="0" dirty="0" err="1">
                <a:ln>
                  <a:noFill/>
                </a:ln>
                <a:solidFill>
                  <a:srgbClr val="1B47CC"/>
                </a:solidFill>
                <a:effectLst/>
                <a:uLnTx/>
                <a:uFillTx/>
                <a:latin typeface="Arial" panose="020B0604020202020204"/>
                <a:ea typeface="+mj-ea"/>
                <a:cs typeface="+mj-cs"/>
              </a:rPr>
              <a:t>podjetij</a:t>
            </a:r>
            <a:endParaRPr kumimoji="0" lang="en-SI" sz="2000" b="1" i="0" u="none" strike="noStrike" kern="1200" cap="none" spc="0" normalizeH="0" baseline="0" noProof="0" dirty="0">
              <a:ln>
                <a:noFill/>
              </a:ln>
              <a:solidFill>
                <a:prstClr val="black"/>
              </a:solidFill>
              <a:effectLst/>
              <a:uLnTx/>
              <a:uFillTx/>
              <a:latin typeface="Arial" panose="020B0604020202020204"/>
              <a:ea typeface="+mj-ea"/>
              <a:cs typeface="+mj-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SI" sz="3600" b="1" i="0" u="none" strike="noStrike" kern="1200" cap="none" spc="0" normalizeH="0" baseline="0" noProof="0" dirty="0">
                <a:ln>
                  <a:noFill/>
                </a:ln>
                <a:solidFill>
                  <a:prstClr val="black"/>
                </a:solidFill>
                <a:effectLst/>
                <a:uLnTx/>
                <a:uFillTx/>
                <a:latin typeface="Arial" panose="020B0604020202020204"/>
                <a:ea typeface="+mj-ea"/>
                <a:cs typeface="+mj-cs"/>
              </a:rPr>
              <a:t>Model podjetniškega procesa</a:t>
            </a:r>
            <a:endParaRPr kumimoji="0" lang="sl-SI" sz="3600" b="0" i="0" u="none" strike="noStrike" kern="1200" cap="none" spc="0" normalizeH="0" baseline="0" noProof="0" dirty="0">
              <a:ln>
                <a:noFill/>
              </a:ln>
              <a:solidFill>
                <a:srgbClr val="1B47CC"/>
              </a:solidFill>
              <a:effectLst/>
              <a:uLnTx/>
              <a:uFillTx/>
              <a:latin typeface="Arial" panose="020B0604020202020204"/>
              <a:ea typeface="+mj-ea"/>
              <a:cs typeface="+mj-cs"/>
            </a:endParaRPr>
          </a:p>
        </p:txBody>
      </p:sp>
      <p:sp>
        <p:nvSpPr>
          <p:cNvPr id="11" name="TextBox 10">
            <a:extLst>
              <a:ext uri="{FF2B5EF4-FFF2-40B4-BE49-F238E27FC236}">
                <a16:creationId xmlns:a16="http://schemas.microsoft.com/office/drawing/2014/main" id="{29FCCD92-0C41-CD78-82B9-03ACF04B04F4}"/>
              </a:ext>
            </a:extLst>
          </p:cNvPr>
          <p:cNvSpPr txBox="1"/>
          <p:nvPr/>
        </p:nvSpPr>
        <p:spPr>
          <a:xfrm>
            <a:off x="1919040" y="2022408"/>
            <a:ext cx="166382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Priložnost </a:t>
            </a:r>
            <a:endParaRPr kumimoji="0" lang="en-SI" sz="1200" b="0" i="0" u="none" strike="noStrike" kern="1200" cap="none" spc="0" normalizeH="0" baseline="0" noProof="0" dirty="0">
              <a:ln>
                <a:noFill/>
              </a:ln>
              <a:solidFill>
                <a:srgbClr val="1B47CC"/>
              </a:solidFill>
              <a:effectLst/>
              <a:highlight>
                <a:srgbClr val="FFC301"/>
              </a:highligh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I"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2A78C266-4A95-31F4-080D-3EA12B033F4E}"/>
              </a:ext>
            </a:extLst>
          </p:cNvPr>
          <p:cNvSpPr txBox="1"/>
          <p:nvPr/>
        </p:nvSpPr>
        <p:spPr>
          <a:xfrm>
            <a:off x="7106208" y="2026704"/>
            <a:ext cx="150650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Viri</a:t>
            </a:r>
            <a:r>
              <a:rPr kumimoji="0" lang="en-SI"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I"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96546ECC-D868-43D1-13CA-68D0959F8942}"/>
              </a:ext>
            </a:extLst>
          </p:cNvPr>
          <p:cNvSpPr txBox="1"/>
          <p:nvPr/>
        </p:nvSpPr>
        <p:spPr>
          <a:xfrm>
            <a:off x="4564724" y="4782471"/>
            <a:ext cx="15065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Ekipa</a:t>
            </a:r>
            <a:endParaRPr kumimoji="0" lang="en-SI" sz="1600" b="0" i="0" u="none" strike="noStrike" kern="1200" cap="none" spc="0" normalizeH="0" baseline="0" noProof="0" dirty="0">
              <a:ln>
                <a:noFill/>
              </a:ln>
              <a:solidFill>
                <a:srgbClr val="1B47CC"/>
              </a:solidFill>
              <a:effectLst/>
              <a:highlight>
                <a:srgbClr val="FFC301"/>
              </a:highligh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I"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1569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14" grpId="0" animBg="1"/>
      <p:bldP spid="39" grpId="0" animBg="1"/>
      <p:bldP spid="43" grpId="0"/>
      <p:bldP spid="44" grpId="0" animBg="1"/>
      <p:bldP spid="46" grpId="0"/>
      <p:bldP spid="47" grpId="0"/>
      <p:bldP spid="48" grpId="0"/>
      <p:bldP spid="52" grpId="0"/>
      <p:bldP spid="53" grpId="0"/>
      <p:bldP spid="54" grpId="0"/>
      <p:bldP spid="55" grpId="0"/>
      <p:bldP spid="56" grpId="0"/>
      <p:bldP spid="57" grpId="0"/>
      <p:bldP spid="58" grpId="0"/>
      <p:bldP spid="59" grpId="0" animBg="1"/>
      <p:bldP spid="60" grpId="0" animBg="1"/>
      <p:bldP spid="61" grpId="0" animBg="1"/>
      <p:bldP spid="63" grpId="0"/>
      <p:bldP spid="64" grpId="0"/>
      <p:bldP spid="3" grpId="0" animBg="1"/>
      <p:bldP spid="11" grpId="0"/>
      <p:bldP spid="13"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2B63D-0539-1358-7312-D1F07F56136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515D9AF-FA6F-F80A-2AFC-9F160358F426}"/>
              </a:ext>
            </a:extLst>
          </p:cNvPr>
          <p:cNvSpPr txBox="1"/>
          <p:nvPr/>
        </p:nvSpPr>
        <p:spPr>
          <a:xfrm>
            <a:off x="498085" y="1522699"/>
            <a:ext cx="6817114"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black"/>
                </a:solidFill>
                <a:effectLst/>
                <a:uLnTx/>
                <a:uFillTx/>
                <a:latin typeface="Arial" panose="020B0604020202020204"/>
                <a:ea typeface="+mn-ea"/>
                <a:cs typeface="+mn-cs"/>
              </a:rPr>
              <a:t>Ustanovljeno</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2010 s </a:t>
            </a:r>
            <a:r>
              <a:rPr kumimoji="0" lang="en-GB" sz="2400" b="0" i="0" u="none" strike="noStrike" kern="1200" cap="none" spc="0" normalizeH="0" baseline="0" noProof="0" dirty="0" err="1">
                <a:ln>
                  <a:noFill/>
                </a:ln>
                <a:solidFill>
                  <a:prstClr val="black"/>
                </a:solidFill>
                <a:effectLst/>
                <a:uLnTx/>
                <a:uFillTx/>
                <a:latin typeface="Arial" panose="020B0604020202020204"/>
                <a:ea typeface="+mn-ea"/>
                <a:cs typeface="+mn-cs"/>
              </a:rPr>
              <a:t>strani</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400" b="0" i="0" u="none" strike="noStrike" kern="1200" cap="none" spc="0" normalizeH="0" baseline="0" noProof="0" dirty="0" err="1">
                <a:ln>
                  <a:noFill/>
                </a:ln>
                <a:solidFill>
                  <a:prstClr val="black"/>
                </a:solidFill>
                <a:effectLst/>
                <a:uLnTx/>
                <a:uFillTx/>
                <a:latin typeface="Arial" panose="020B0604020202020204"/>
                <a:ea typeface="+mn-ea"/>
                <a:cs typeface="+mn-cs"/>
              </a:rPr>
              <a:t>treh</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400" b="0" i="0" u="none" strike="noStrike" kern="1200" cap="none" spc="0" normalizeH="0" baseline="0" noProof="0" dirty="0" err="1">
                <a:ln>
                  <a:noFill/>
                </a:ln>
                <a:solidFill>
                  <a:prstClr val="black"/>
                </a:solidFill>
                <a:effectLst/>
                <a:uLnTx/>
                <a:uFillTx/>
                <a:latin typeface="Arial" panose="020B0604020202020204"/>
                <a:ea typeface="+mn-ea"/>
                <a:cs typeface="+mn-cs"/>
              </a:rPr>
              <a:t>prijateljev</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400" b="1" i="0" u="none" strike="noStrike" kern="1200" cap="none" spc="0" normalizeH="0" baseline="0" noProof="0" dirty="0" err="1">
                <a:ln>
                  <a:noFill/>
                </a:ln>
                <a:solidFill>
                  <a:srgbClr val="1B47CC"/>
                </a:solidFill>
                <a:effectLst/>
                <a:uLnTx/>
                <a:uFillTx/>
                <a:latin typeface="Arial" panose="020B0604020202020204"/>
                <a:ea typeface="+mn-ea"/>
                <a:cs typeface="+mn-cs"/>
              </a:rPr>
              <a:t>Jakoba</a:t>
            </a:r>
            <a:r>
              <a:rPr kumimoji="0" lang="en-GB" sz="2400" b="1" i="0" u="none" strike="noStrike" kern="1200" cap="none" spc="0" normalizeH="0" baseline="0" noProof="0" dirty="0">
                <a:ln>
                  <a:noFill/>
                </a:ln>
                <a:solidFill>
                  <a:srgbClr val="1B47CC"/>
                </a:solidFill>
                <a:effectLst/>
                <a:uLnTx/>
                <a:uFillTx/>
                <a:latin typeface="Arial" panose="020B0604020202020204"/>
                <a:ea typeface="+mn-ea"/>
                <a:cs typeface="+mn-cs"/>
              </a:rPr>
              <a:t> </a:t>
            </a:r>
            <a:r>
              <a:rPr kumimoji="0" lang="en-GB" sz="2400" b="1" i="0" u="none" strike="noStrike" kern="1200" cap="none" spc="0" normalizeH="0" baseline="0" noProof="0" dirty="0" err="1">
                <a:ln>
                  <a:noFill/>
                </a:ln>
                <a:solidFill>
                  <a:srgbClr val="1B47CC"/>
                </a:solidFill>
                <a:effectLst/>
                <a:uLnTx/>
                <a:uFillTx/>
                <a:latin typeface="Arial" panose="020B0604020202020204"/>
                <a:ea typeface="+mn-ea"/>
                <a:cs typeface="+mn-cs"/>
              </a:rPr>
              <a:t>Šušteriča</a:t>
            </a:r>
            <a:r>
              <a:rPr kumimoji="0" lang="en-GB" sz="2400" b="1" i="0" u="none" strike="noStrike" kern="1200" cap="none" spc="0" normalizeH="0" baseline="0" noProof="0" dirty="0">
                <a:ln>
                  <a:noFill/>
                </a:ln>
                <a:solidFill>
                  <a:srgbClr val="1B47CC"/>
                </a:solidFill>
                <a:effectLst/>
                <a:uLnTx/>
                <a:uFillTx/>
                <a:latin typeface="Arial" panose="020B0604020202020204"/>
                <a:ea typeface="+mn-ea"/>
                <a:cs typeface="+mn-cs"/>
              </a:rPr>
              <a:t> </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(15%), </a:t>
            </a:r>
            <a:r>
              <a:rPr kumimoji="0" lang="en-GB" sz="2400" b="1" i="0" u="none" strike="noStrike" kern="1200" cap="none" spc="0" normalizeH="0" baseline="0" noProof="0" dirty="0">
                <a:ln>
                  <a:noFill/>
                </a:ln>
                <a:solidFill>
                  <a:srgbClr val="1B47CC"/>
                </a:solidFill>
                <a:effectLst/>
                <a:uLnTx/>
                <a:uFillTx/>
                <a:latin typeface="Arial" panose="020B0604020202020204"/>
                <a:ea typeface="+mn-ea"/>
                <a:cs typeface="+mn-cs"/>
              </a:rPr>
              <a:t>Toma </a:t>
            </a:r>
            <a:r>
              <a:rPr kumimoji="0" lang="en-GB" sz="2400" b="1" i="0" u="none" strike="noStrike" kern="1200" cap="none" spc="0" normalizeH="0" baseline="0" noProof="0" dirty="0" err="1">
                <a:ln>
                  <a:noFill/>
                </a:ln>
                <a:solidFill>
                  <a:srgbClr val="1B47CC"/>
                </a:solidFill>
                <a:effectLst/>
                <a:uLnTx/>
                <a:uFillTx/>
                <a:latin typeface="Arial" panose="020B0604020202020204"/>
                <a:ea typeface="+mn-ea"/>
                <a:cs typeface="+mn-cs"/>
              </a:rPr>
              <a:t>Krivca</a:t>
            </a:r>
            <a:r>
              <a:rPr kumimoji="0" lang="en-GB" sz="2400" b="1" i="0" u="none" strike="noStrike" kern="1200" cap="none" spc="0" normalizeH="0" baseline="0" noProof="0" dirty="0">
                <a:ln>
                  <a:noFill/>
                </a:ln>
                <a:solidFill>
                  <a:srgbClr val="1B47CC"/>
                </a:solidFill>
                <a:effectLst/>
                <a:uLnTx/>
                <a:uFillTx/>
                <a:latin typeface="Arial" panose="020B0604020202020204"/>
                <a:ea typeface="+mn-ea"/>
                <a:cs typeface="+mn-cs"/>
              </a:rPr>
              <a:t> </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(13%) in </a:t>
            </a:r>
            <a:r>
              <a:rPr kumimoji="0" lang="en-GB" sz="2400" b="0" i="0" u="none" strike="noStrike" kern="1200" cap="none" spc="0" normalizeH="0" baseline="0" noProof="0" dirty="0" err="1">
                <a:ln>
                  <a:noFill/>
                </a:ln>
                <a:solidFill>
                  <a:prstClr val="black"/>
                </a:solidFill>
                <a:effectLst/>
                <a:uLnTx/>
                <a:uFillTx/>
                <a:latin typeface="Arial" panose="020B0604020202020204"/>
                <a:ea typeface="+mn-ea"/>
                <a:cs typeface="+mn-cs"/>
              </a:rPr>
              <a:t>srčnega</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400" b="0" i="0" u="none" strike="noStrike" kern="1200" cap="none" spc="0" normalizeH="0" baseline="0" noProof="0" dirty="0" err="1">
                <a:ln>
                  <a:noFill/>
                </a:ln>
                <a:solidFill>
                  <a:prstClr val="black"/>
                </a:solidFill>
                <a:effectLst/>
                <a:uLnTx/>
                <a:uFillTx/>
                <a:latin typeface="Arial" panose="020B0604020202020204"/>
                <a:ea typeface="+mn-ea"/>
                <a:cs typeface="+mn-cs"/>
              </a:rPr>
              <a:t>kirurga</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400" b="1" i="0" u="none" strike="noStrike" kern="1200" cap="none" spc="0" normalizeH="0" baseline="0" noProof="0" dirty="0" err="1">
                <a:ln>
                  <a:noFill/>
                </a:ln>
                <a:solidFill>
                  <a:srgbClr val="1B47CC"/>
                </a:solidFill>
                <a:effectLst/>
                <a:uLnTx/>
                <a:uFillTx/>
                <a:latin typeface="Arial" panose="020B0604020202020204"/>
                <a:ea typeface="+mn-ea"/>
                <a:cs typeface="+mn-cs"/>
              </a:rPr>
              <a:t>Matjaža</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400" b="1" i="0" u="none" strike="noStrike" kern="1200" cap="none" spc="0" normalizeH="0" baseline="0" noProof="0" dirty="0" err="1">
                <a:ln>
                  <a:noFill/>
                </a:ln>
                <a:solidFill>
                  <a:srgbClr val="1B47CC"/>
                </a:solidFill>
                <a:effectLst/>
                <a:uLnTx/>
                <a:uFillTx/>
                <a:latin typeface="Arial" panose="020B0604020202020204"/>
                <a:ea typeface="+mn-ea"/>
                <a:cs typeface="+mn-cs"/>
              </a:rPr>
              <a:t>Špana</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(2%), ki je </a:t>
            </a:r>
            <a:r>
              <a:rPr kumimoji="0" lang="en-GB" sz="2400" b="0" i="0" u="none" strike="noStrike" kern="1200" cap="none" spc="0" normalizeH="0" baseline="0" noProof="0" dirty="0" err="1">
                <a:ln>
                  <a:noFill/>
                </a:ln>
                <a:solidFill>
                  <a:prstClr val="black"/>
                </a:solidFill>
                <a:effectLst/>
                <a:uLnTx/>
                <a:uFillTx/>
                <a:latin typeface="Arial" panose="020B0604020202020204"/>
                <a:ea typeface="+mn-ea"/>
                <a:cs typeface="+mn-cs"/>
              </a:rPr>
              <a:t>zasnoval</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400" b="0" i="0" u="none" strike="noStrike" kern="1200" cap="none" spc="0" normalizeH="0" baseline="0" noProof="0" dirty="0" err="1">
                <a:ln>
                  <a:noFill/>
                </a:ln>
                <a:solidFill>
                  <a:prstClr val="black"/>
                </a:solidFill>
                <a:effectLst/>
                <a:uLnTx/>
                <a:uFillTx/>
                <a:latin typeface="Arial" panose="020B0604020202020204"/>
                <a:ea typeface="+mn-ea"/>
                <a:cs typeface="+mn-cs"/>
              </a:rPr>
              <a:t>idejo</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za </a:t>
            </a:r>
            <a:r>
              <a:rPr kumimoji="0" lang="en-GB" sz="2400" b="0" i="0" u="none" strike="noStrike" kern="1200" cap="none" spc="0" normalizeH="0" baseline="0" noProof="0" dirty="0" err="1">
                <a:ln>
                  <a:noFill/>
                </a:ln>
                <a:solidFill>
                  <a:prstClr val="black"/>
                </a:solidFill>
                <a:effectLst/>
                <a:uLnTx/>
                <a:uFillTx/>
                <a:latin typeface="Arial" panose="020B0604020202020204"/>
                <a:ea typeface="+mn-ea"/>
                <a:cs typeface="+mn-cs"/>
              </a:rPr>
              <a:t>prvi</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400" b="0" i="0" u="none" strike="noStrike" kern="1200" cap="none" spc="0" normalizeH="0" baseline="0" noProof="0" dirty="0" err="1">
                <a:ln>
                  <a:noFill/>
                </a:ln>
                <a:solidFill>
                  <a:prstClr val="black"/>
                </a:solidFill>
                <a:effectLst/>
                <a:uLnTx/>
                <a:uFillTx/>
                <a:latin typeface="Arial" panose="020B0604020202020204"/>
                <a:ea typeface="+mn-ea"/>
                <a:cs typeface="+mn-cs"/>
              </a:rPr>
              <a:t>izdelek</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black"/>
                </a:solidFill>
                <a:effectLst/>
                <a:uLnTx/>
                <a:uFillTx/>
                <a:latin typeface="Arial" panose="020B0604020202020204"/>
                <a:ea typeface="+mn-ea"/>
                <a:cs typeface="+mn-cs"/>
              </a:rPr>
              <a:t>Podjetje</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je </a:t>
            </a:r>
            <a:r>
              <a:rPr kumimoji="0" lang="en-GB" sz="2400" b="0" i="0" u="none" strike="noStrike" kern="1200" cap="none" spc="0" normalizeH="0" baseline="0" noProof="0" dirty="0" err="1">
                <a:ln>
                  <a:noFill/>
                </a:ln>
                <a:solidFill>
                  <a:prstClr val="black"/>
                </a:solidFill>
                <a:effectLst/>
                <a:uLnTx/>
                <a:uFillTx/>
                <a:latin typeface="Arial" panose="020B0604020202020204"/>
                <a:ea typeface="+mn-ea"/>
                <a:cs typeface="+mn-cs"/>
              </a:rPr>
              <a:t>pridobilo</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400" b="0" i="0" u="none" strike="noStrike" kern="1200" cap="none" spc="0" normalizeH="0" baseline="0" noProof="0" dirty="0" err="1">
                <a:ln>
                  <a:noFill/>
                </a:ln>
                <a:solidFill>
                  <a:prstClr val="black"/>
                </a:solidFill>
                <a:effectLst/>
                <a:uLnTx/>
                <a:uFillTx/>
                <a:latin typeface="Arial" panose="020B0604020202020204"/>
                <a:ea typeface="+mn-ea"/>
                <a:cs typeface="+mn-cs"/>
              </a:rPr>
              <a:t>financiranje</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od: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err="1">
                <a:ln>
                  <a:noFill/>
                </a:ln>
                <a:solidFill>
                  <a:prstClr val="black"/>
                </a:solidFill>
                <a:effectLst/>
                <a:highlight>
                  <a:srgbClr val="FFC301"/>
                </a:highlight>
                <a:uLnTx/>
                <a:uFillTx/>
                <a:latin typeface="Arial" panose="020B0604020202020204"/>
                <a:ea typeface="+mn-ea"/>
                <a:cs typeface="+mn-cs"/>
              </a:rPr>
              <a:t>Slovenskega</a:t>
            </a:r>
            <a:r>
              <a:rPr kumimoji="0" lang="en-GB" sz="2400" b="0" i="0" u="none" strike="noStrike" kern="1200" cap="none" spc="0" normalizeH="0" baseline="0" noProof="0" dirty="0">
                <a:ln>
                  <a:noFill/>
                </a:ln>
                <a:solidFill>
                  <a:prstClr val="black"/>
                </a:solidFill>
                <a:effectLst/>
                <a:highlight>
                  <a:srgbClr val="FFC301"/>
                </a:highlight>
                <a:uLnTx/>
                <a:uFillTx/>
                <a:latin typeface="Arial" panose="020B0604020202020204"/>
                <a:ea typeface="+mn-ea"/>
                <a:cs typeface="+mn-cs"/>
              </a:rPr>
              <a:t> </a:t>
            </a:r>
            <a:r>
              <a:rPr kumimoji="0" lang="en-GB" sz="2400" b="0" i="0" u="none" strike="noStrike" kern="1200" cap="none" spc="0" normalizeH="0" baseline="0" noProof="0" dirty="0" err="1">
                <a:ln>
                  <a:noFill/>
                </a:ln>
                <a:solidFill>
                  <a:prstClr val="black"/>
                </a:solidFill>
                <a:effectLst/>
                <a:highlight>
                  <a:srgbClr val="FFC301"/>
                </a:highlight>
                <a:uLnTx/>
                <a:uFillTx/>
                <a:latin typeface="Arial" panose="020B0604020202020204"/>
                <a:ea typeface="+mn-ea"/>
                <a:cs typeface="+mn-cs"/>
              </a:rPr>
              <a:t>podjetniškega</a:t>
            </a:r>
            <a:r>
              <a:rPr kumimoji="0" lang="en-GB" sz="2400" b="0" i="0" u="none" strike="noStrike" kern="1200" cap="none" spc="0" normalizeH="0" baseline="0" noProof="0" dirty="0">
                <a:ln>
                  <a:noFill/>
                </a:ln>
                <a:solidFill>
                  <a:prstClr val="black"/>
                </a:solidFill>
                <a:effectLst/>
                <a:highlight>
                  <a:srgbClr val="FFC301"/>
                </a:highlight>
                <a:uLnTx/>
                <a:uFillTx/>
                <a:latin typeface="Arial" panose="020B0604020202020204"/>
                <a:ea typeface="+mn-ea"/>
                <a:cs typeface="+mn-cs"/>
              </a:rPr>
              <a:t> </a:t>
            </a:r>
            <a:r>
              <a:rPr kumimoji="0" lang="en-GB" sz="2400" b="0" i="0" u="none" strike="noStrike" kern="1200" cap="none" spc="0" normalizeH="0" baseline="0" noProof="0" dirty="0" err="1">
                <a:ln>
                  <a:noFill/>
                </a:ln>
                <a:solidFill>
                  <a:prstClr val="black"/>
                </a:solidFill>
                <a:effectLst/>
                <a:highlight>
                  <a:srgbClr val="FFC301"/>
                </a:highlight>
                <a:uLnTx/>
                <a:uFillTx/>
                <a:latin typeface="Arial" panose="020B0604020202020204"/>
                <a:ea typeface="+mn-ea"/>
                <a:cs typeface="+mn-cs"/>
              </a:rPr>
              <a:t>sklada</a:t>
            </a:r>
            <a:r>
              <a:rPr kumimoji="0" lang="en-GB" sz="2400" b="0" i="0" u="none" strike="noStrike" kern="1200" cap="none" spc="0" normalizeH="0" baseline="0" noProof="0" dirty="0">
                <a:ln>
                  <a:noFill/>
                </a:ln>
                <a:solidFill>
                  <a:prstClr val="black"/>
                </a:solidFill>
                <a:effectLst/>
                <a:highlight>
                  <a:srgbClr val="FFC301"/>
                </a:highlight>
                <a:uLnTx/>
                <a:uFillTx/>
                <a:latin typeface="Arial" panose="020B0604020202020204"/>
                <a:ea typeface="+mn-ea"/>
                <a:cs typeface="+mn-cs"/>
              </a:rPr>
              <a:t> </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a:t>
            </a:r>
            <a:r>
              <a:rPr kumimoji="0" lang="en-GB" sz="2400" b="0" i="0" u="none" strike="noStrike" kern="1200" cap="none" spc="0" normalizeH="0" baseline="0" noProof="0" dirty="0" err="1">
                <a:ln>
                  <a:noFill/>
                </a:ln>
                <a:solidFill>
                  <a:prstClr val="black"/>
                </a:solidFill>
                <a:effectLst/>
                <a:uLnTx/>
                <a:uFillTx/>
                <a:latin typeface="Arial" panose="020B0604020202020204"/>
                <a:ea typeface="+mn-ea"/>
                <a:cs typeface="+mn-cs"/>
              </a:rPr>
              <a:t>zagonska</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400" b="0" i="0" u="none" strike="noStrike" kern="1200" cap="none" spc="0" normalizeH="0" baseline="0" noProof="0" dirty="0" err="1">
                <a:ln>
                  <a:noFill/>
                </a:ln>
                <a:solidFill>
                  <a:prstClr val="black"/>
                </a:solidFill>
                <a:effectLst/>
                <a:uLnTx/>
                <a:uFillTx/>
                <a:latin typeface="Arial" panose="020B0604020202020204"/>
                <a:ea typeface="+mn-ea"/>
                <a:cs typeface="+mn-cs"/>
              </a:rPr>
              <a:t>spodbuda</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54k EUR),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err="1">
                <a:ln>
                  <a:noFill/>
                </a:ln>
                <a:solidFill>
                  <a:prstClr val="black"/>
                </a:solidFill>
                <a:effectLst/>
                <a:highlight>
                  <a:srgbClr val="FFC301"/>
                </a:highlight>
                <a:uLnTx/>
                <a:uFillTx/>
                <a:latin typeface="Arial" panose="020B0604020202020204"/>
                <a:ea typeface="+mn-ea"/>
                <a:cs typeface="+mn-cs"/>
              </a:rPr>
              <a:t>poslovnega</a:t>
            </a:r>
            <a:r>
              <a:rPr kumimoji="0" lang="en-GB" sz="2400" b="0" i="0" u="none" strike="noStrike" kern="1200" cap="none" spc="0" normalizeH="0" baseline="0" noProof="0" dirty="0">
                <a:ln>
                  <a:noFill/>
                </a:ln>
                <a:solidFill>
                  <a:prstClr val="black"/>
                </a:solidFill>
                <a:effectLst/>
                <a:highlight>
                  <a:srgbClr val="FFC301"/>
                </a:highlight>
                <a:uLnTx/>
                <a:uFillTx/>
                <a:latin typeface="Arial" panose="020B0604020202020204"/>
                <a:ea typeface="+mn-ea"/>
                <a:cs typeface="+mn-cs"/>
              </a:rPr>
              <a:t> </a:t>
            </a:r>
            <a:r>
              <a:rPr kumimoji="0" lang="en-GB" sz="2400" b="0" i="0" u="none" strike="noStrike" kern="1200" cap="none" spc="0" normalizeH="0" baseline="0" noProof="0" dirty="0" err="1">
                <a:ln>
                  <a:noFill/>
                </a:ln>
                <a:solidFill>
                  <a:prstClr val="black"/>
                </a:solidFill>
                <a:effectLst/>
                <a:highlight>
                  <a:srgbClr val="FFC301"/>
                </a:highlight>
                <a:uLnTx/>
                <a:uFillTx/>
                <a:latin typeface="Arial" panose="020B0604020202020204"/>
                <a:ea typeface="+mn-ea"/>
                <a:cs typeface="+mn-cs"/>
              </a:rPr>
              <a:t>angela</a:t>
            </a:r>
            <a:r>
              <a:rPr kumimoji="0" lang="en-GB" sz="2400" b="0" i="0" u="none" strike="noStrike" kern="1200" cap="none" spc="0" normalizeH="0" baseline="0" noProof="0" dirty="0">
                <a:ln>
                  <a:noFill/>
                </a:ln>
                <a:solidFill>
                  <a:prstClr val="black"/>
                </a:solidFill>
                <a:effectLst/>
                <a:highlight>
                  <a:srgbClr val="FFC301"/>
                </a:highlight>
                <a:uLnTx/>
                <a:uFillTx/>
                <a:latin typeface="Arial" panose="020B0604020202020204"/>
                <a:ea typeface="+mn-ea"/>
                <a:cs typeface="+mn-cs"/>
              </a:rPr>
              <a:t> Diane </a:t>
            </a:r>
            <a:r>
              <a:rPr kumimoji="0" lang="en-GB" sz="2400" b="0" i="0" u="none" strike="noStrike" kern="1200" cap="none" spc="0" normalizeH="0" baseline="0" noProof="0" dirty="0" err="1">
                <a:ln>
                  <a:noFill/>
                </a:ln>
                <a:solidFill>
                  <a:prstClr val="black"/>
                </a:solidFill>
                <a:effectLst/>
                <a:highlight>
                  <a:srgbClr val="FFC301"/>
                </a:highlight>
                <a:uLnTx/>
                <a:uFillTx/>
                <a:latin typeface="Arial" panose="020B0604020202020204"/>
                <a:ea typeface="+mn-ea"/>
                <a:cs typeface="+mn-cs"/>
              </a:rPr>
              <a:t>Dimnik</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(200k EUR </a:t>
            </a:r>
            <a:r>
              <a:rPr kumimoji="0" lang="en-GB" sz="2400" b="0" i="0" u="none" strike="noStrike" kern="1200" cap="none" spc="0" normalizeH="0" baseline="0" noProof="0" dirty="0" err="1">
                <a:ln>
                  <a:noFill/>
                </a:ln>
                <a:solidFill>
                  <a:prstClr val="black"/>
                </a:solidFill>
                <a:effectLst/>
                <a:uLnTx/>
                <a:uFillTx/>
                <a:latin typeface="Arial" panose="020B0604020202020204"/>
                <a:ea typeface="+mn-ea"/>
                <a:cs typeface="+mn-cs"/>
              </a:rPr>
              <a:t>investicije</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za 30% </a:t>
            </a:r>
            <a:r>
              <a:rPr kumimoji="0" lang="en-GB" sz="2400" b="0" i="0" u="none" strike="noStrike" kern="1200" cap="none" spc="0" normalizeH="0" baseline="0" noProof="0" dirty="0" err="1">
                <a:ln>
                  <a:noFill/>
                </a:ln>
                <a:solidFill>
                  <a:prstClr val="black"/>
                </a:solidFill>
                <a:effectLst/>
                <a:uLnTx/>
                <a:uFillTx/>
                <a:latin typeface="Arial" panose="020B0604020202020204"/>
                <a:ea typeface="+mn-ea"/>
                <a:cs typeface="+mn-cs"/>
              </a:rPr>
              <a:t>delež</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400" b="0" i="0" u="none" strike="noStrike" kern="1200" cap="none" spc="0" normalizeH="0" baseline="0" noProof="0" dirty="0" err="1">
                <a:ln>
                  <a:noFill/>
                </a:ln>
                <a:solidFill>
                  <a:prstClr val="black"/>
                </a:solidFill>
                <a:effectLst/>
                <a:uLnTx/>
                <a:uFillTx/>
                <a:latin typeface="Arial" panose="020B0604020202020204"/>
                <a:ea typeface="+mn-ea"/>
                <a:cs typeface="+mn-cs"/>
              </a:rPr>
              <a:t>ter</a:t>
            </a:r>
            <a:endPar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err="1">
                <a:ln>
                  <a:noFill/>
                </a:ln>
                <a:solidFill>
                  <a:prstClr val="black"/>
                </a:solidFill>
                <a:effectLst/>
                <a:uLnTx/>
                <a:uFillTx/>
                <a:latin typeface="Arial" panose="020B0604020202020204"/>
                <a:ea typeface="+mn-ea"/>
                <a:cs typeface="+mn-cs"/>
              </a:rPr>
              <a:t>leta</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2023 je </a:t>
            </a:r>
            <a:r>
              <a:rPr kumimoji="0" lang="en-GB" sz="2400" b="0" i="0" u="none" strike="noStrike" kern="1200" cap="none" spc="0" normalizeH="0" baseline="0" noProof="0" dirty="0" err="1">
                <a:ln>
                  <a:noFill/>
                </a:ln>
                <a:solidFill>
                  <a:prstClr val="black"/>
                </a:solidFill>
                <a:effectLst/>
                <a:highlight>
                  <a:srgbClr val="FFC301"/>
                </a:highlight>
                <a:uLnTx/>
                <a:uFillTx/>
                <a:latin typeface="Arial" panose="020B0604020202020204"/>
                <a:ea typeface="+mn-ea"/>
                <a:cs typeface="+mn-cs"/>
              </a:rPr>
              <a:t>nemški</a:t>
            </a:r>
            <a:r>
              <a:rPr kumimoji="0" lang="en-GB" sz="2400" b="0" i="0" u="none" strike="noStrike" kern="1200" cap="none" spc="0" normalizeH="0" baseline="0" noProof="0" dirty="0">
                <a:ln>
                  <a:noFill/>
                </a:ln>
                <a:solidFill>
                  <a:prstClr val="black"/>
                </a:solidFill>
                <a:effectLst/>
                <a:highlight>
                  <a:srgbClr val="FFC301"/>
                </a:highlight>
                <a:uLnTx/>
                <a:uFillTx/>
                <a:latin typeface="Arial" panose="020B0604020202020204"/>
                <a:ea typeface="+mn-ea"/>
                <a:cs typeface="+mn-cs"/>
              </a:rPr>
              <a:t> </a:t>
            </a:r>
            <a:r>
              <a:rPr kumimoji="0" lang="en-GB" sz="2400" b="0" i="0" u="none" strike="noStrike" kern="1200" cap="none" spc="0" normalizeH="0" baseline="0" noProof="0" dirty="0" err="1">
                <a:ln>
                  <a:noFill/>
                </a:ln>
                <a:solidFill>
                  <a:prstClr val="black"/>
                </a:solidFill>
                <a:effectLst/>
                <a:highlight>
                  <a:srgbClr val="FFC301"/>
                </a:highlight>
                <a:uLnTx/>
                <a:uFillTx/>
                <a:latin typeface="Arial" panose="020B0604020202020204"/>
                <a:ea typeface="+mn-ea"/>
                <a:cs typeface="+mn-cs"/>
              </a:rPr>
              <a:t>sklad</a:t>
            </a:r>
            <a:r>
              <a:rPr kumimoji="0" lang="en-GB" sz="2400" b="0" i="0" u="none" strike="noStrike" kern="1200" cap="none" spc="0" normalizeH="0" baseline="0" noProof="0" dirty="0">
                <a:ln>
                  <a:noFill/>
                </a:ln>
                <a:solidFill>
                  <a:prstClr val="black"/>
                </a:solidFill>
                <a:effectLst/>
                <a:highlight>
                  <a:srgbClr val="FFC301"/>
                </a:highlight>
                <a:uLnTx/>
                <a:uFillTx/>
                <a:latin typeface="Arial" panose="020B0604020202020204"/>
                <a:ea typeface="+mn-ea"/>
                <a:cs typeface="+mn-cs"/>
              </a:rPr>
              <a:t> SHS </a:t>
            </a:r>
            <a:r>
              <a:rPr kumimoji="0" lang="en-GB" sz="2400" b="0" i="0" u="none" strike="noStrike" kern="1200" cap="none" spc="0" normalizeH="0" baseline="0" noProof="0" dirty="0" err="1">
                <a:ln>
                  <a:noFill/>
                </a:ln>
                <a:solidFill>
                  <a:prstClr val="black"/>
                </a:solidFill>
                <a:effectLst/>
                <a:uLnTx/>
                <a:uFillTx/>
                <a:latin typeface="Arial" panose="020B0604020202020204"/>
                <a:ea typeface="+mn-ea"/>
                <a:cs typeface="+mn-cs"/>
              </a:rPr>
              <a:t>vložil</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18m EUR (45% </a:t>
            </a:r>
            <a:r>
              <a:rPr kumimoji="0" lang="en-GB" sz="2400" b="0" i="0" u="none" strike="noStrike" kern="1200" cap="none" spc="0" normalizeH="0" baseline="0" noProof="0" dirty="0" err="1">
                <a:ln>
                  <a:noFill/>
                </a:ln>
                <a:solidFill>
                  <a:prstClr val="black"/>
                </a:solidFill>
                <a:effectLst/>
                <a:uLnTx/>
                <a:uFillTx/>
                <a:latin typeface="Arial" panose="020B0604020202020204"/>
                <a:ea typeface="+mn-ea"/>
                <a:cs typeface="+mn-cs"/>
              </a:rPr>
              <a:t>delež</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400" b="0" i="0" u="none" strike="noStrike" kern="1200" cap="none" spc="0" normalizeH="0" baseline="0" noProof="0" dirty="0" err="1">
                <a:ln>
                  <a:noFill/>
                </a:ln>
                <a:solidFill>
                  <a:prstClr val="black"/>
                </a:solidFill>
                <a:effectLst/>
                <a:highlight>
                  <a:srgbClr val="FFC300"/>
                </a:highlight>
                <a:uLnTx/>
                <a:uFillTx/>
                <a:latin typeface="Arial" panose="020B0604020202020204"/>
                <a:ea typeface="+mn-ea"/>
                <a:cs typeface="+mn-cs"/>
              </a:rPr>
              <a:t>podjetnik</a:t>
            </a:r>
            <a:r>
              <a:rPr kumimoji="0" lang="en-GB" sz="2400" b="0" i="0" u="none" strike="noStrike" kern="1200" cap="none" spc="0" normalizeH="0" baseline="0" noProof="0" dirty="0">
                <a:ln>
                  <a:noFill/>
                </a:ln>
                <a:solidFill>
                  <a:prstClr val="black"/>
                </a:solidFill>
                <a:effectLst/>
                <a:highlight>
                  <a:srgbClr val="FFC300"/>
                </a:highlight>
                <a:uLnTx/>
                <a:uFillTx/>
                <a:latin typeface="Arial" panose="020B0604020202020204"/>
                <a:ea typeface="+mn-ea"/>
                <a:cs typeface="+mn-cs"/>
              </a:rPr>
              <a:t> Oliver Heine </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pa </a:t>
            </a:r>
            <a:r>
              <a:rPr kumimoji="0" lang="en-GB" sz="2400" b="0" i="0" u="none" strike="noStrike" kern="1200" cap="none" spc="0" normalizeH="0" baseline="0" noProof="0" dirty="0" err="1">
                <a:ln>
                  <a:noFill/>
                </a:ln>
                <a:solidFill>
                  <a:prstClr val="black"/>
                </a:solidFill>
                <a:effectLst/>
                <a:uLnTx/>
                <a:uFillTx/>
                <a:latin typeface="Arial" panose="020B0604020202020204"/>
                <a:ea typeface="+mn-ea"/>
                <a:cs typeface="+mn-cs"/>
              </a:rPr>
              <a:t>dodatna</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2m EUR.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highlight>
                <a:srgbClr val="FFC301"/>
              </a:highlight>
              <a:uLnTx/>
              <a:uFillTx/>
              <a:latin typeface="Arial" panose="020B0604020202020204"/>
              <a:ea typeface="+mn-ea"/>
              <a:cs typeface="+mn-cs"/>
            </a:endParaRPr>
          </a:p>
        </p:txBody>
      </p:sp>
      <p:sp>
        <p:nvSpPr>
          <p:cNvPr id="10" name="Naslov 1">
            <a:extLst>
              <a:ext uri="{FF2B5EF4-FFF2-40B4-BE49-F238E27FC236}">
                <a16:creationId xmlns:a16="http://schemas.microsoft.com/office/drawing/2014/main" id="{1F3CE735-A344-033F-C4CF-5882DCC919C7}"/>
              </a:ext>
            </a:extLst>
          </p:cNvPr>
          <p:cNvSpPr txBox="1">
            <a:spLocks/>
          </p:cNvSpPr>
          <p:nvPr/>
        </p:nvSpPr>
        <p:spPr>
          <a:xfrm>
            <a:off x="498086" y="369461"/>
            <a:ext cx="7602307" cy="233435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sl-SI" sz="2000" b="0" i="0" u="none" strike="noStrike" kern="1200" cap="none" spc="0" normalizeH="0" baseline="0" noProof="0" dirty="0">
                <a:ln>
                  <a:noFill/>
                </a:ln>
                <a:solidFill>
                  <a:srgbClr val="1B47CC"/>
                </a:solidFill>
                <a:effectLst/>
                <a:uLnTx/>
                <a:uFillTx/>
                <a:latin typeface="Arial" panose="020B0604020202020204"/>
                <a:ea typeface="+mj-ea"/>
                <a:cs typeface="+mj-cs"/>
              </a:rPr>
              <a:t>Priložnost</a:t>
            </a:r>
          </a:p>
          <a:p>
            <a:pPr marL="0" marR="0" lvl="0" indent="0" algn="l" defTabSz="914400" rtl="0" eaLnBrk="1" fontAlgn="auto" latinLnBrk="0" hangingPunct="1">
              <a:lnSpc>
                <a:spcPct val="90000"/>
              </a:lnSpc>
              <a:spcBef>
                <a:spcPts val="600"/>
              </a:spcBef>
              <a:spcAft>
                <a:spcPts val="600"/>
              </a:spcAft>
              <a:buClrTx/>
              <a:buSzTx/>
              <a:buFontTx/>
              <a:buNone/>
              <a:tabLst/>
              <a:defRPr/>
            </a:pPr>
            <a:r>
              <a:rPr kumimoji="0" lang="sl-SI" sz="3600" b="1" i="0" u="none" strike="noStrike" kern="1200" cap="none" spc="0" normalizeH="0" baseline="0" noProof="0" dirty="0">
                <a:ln>
                  <a:noFill/>
                </a:ln>
                <a:solidFill>
                  <a:prstClr val="black"/>
                </a:solidFill>
                <a:effectLst/>
                <a:uLnTx/>
                <a:uFillTx/>
                <a:latin typeface="Arial" panose="020B0604020202020204"/>
                <a:ea typeface="+mj-ea"/>
                <a:cs typeface="+mj-cs"/>
              </a:rPr>
              <a:t>PRIMER: </a:t>
            </a:r>
            <a:r>
              <a:rPr kumimoji="0" lang="en-SI" sz="3600" b="1" i="0" u="none" strike="noStrike" kern="1200" cap="none" spc="0" normalizeH="0" baseline="0" noProof="0" dirty="0">
                <a:ln>
                  <a:noFill/>
                </a:ln>
                <a:solidFill>
                  <a:prstClr val="black"/>
                </a:solidFill>
                <a:effectLst/>
                <a:highlight>
                  <a:srgbClr val="FFC301"/>
                </a:highlight>
                <a:uLnTx/>
                <a:uFillTx/>
                <a:latin typeface="Arial" panose="020B0604020202020204"/>
                <a:ea typeface="+mj-ea"/>
                <a:cs typeface="+mj-cs"/>
              </a:rPr>
              <a:t>MESI d.o.o.</a:t>
            </a:r>
            <a:endParaRPr kumimoji="0" lang="sl-SI" sz="3600" b="1" i="0" u="none" strike="noStrike" kern="1200" cap="none" spc="0" normalizeH="0" baseline="0" noProof="0" dirty="0">
              <a:ln>
                <a:noFill/>
              </a:ln>
              <a:solidFill>
                <a:prstClr val="black"/>
              </a:solidFill>
              <a:effectLst/>
              <a:highlight>
                <a:srgbClr val="FFC301"/>
              </a:highlight>
              <a:uLnTx/>
              <a:uFillTx/>
              <a:latin typeface="Arial" panose="020B0604020202020204"/>
              <a:ea typeface="+mj-ea"/>
              <a:cs typeface="+mj-cs"/>
            </a:endParaRPr>
          </a:p>
        </p:txBody>
      </p:sp>
      <p:sp>
        <p:nvSpPr>
          <p:cNvPr id="5" name="Slide Number Placeholder 5">
            <a:extLst>
              <a:ext uri="{FF2B5EF4-FFF2-40B4-BE49-F238E27FC236}">
                <a16:creationId xmlns:a16="http://schemas.microsoft.com/office/drawing/2014/main" id="{224D14A7-7AFC-F4ED-15C9-AA088C5DF8CE}"/>
              </a:ext>
            </a:extLst>
          </p:cNvPr>
          <p:cNvSpPr txBox="1">
            <a:spLocks/>
          </p:cNvSpPr>
          <p:nvPr/>
        </p:nvSpPr>
        <p:spPr>
          <a:xfrm>
            <a:off x="10279294" y="6356350"/>
            <a:ext cx="1592495" cy="365125"/>
          </a:xfrm>
          <a:prstGeom prst="rect">
            <a:avLst/>
          </a:prstGeom>
        </p:spPr>
        <p:txBody>
          <a:bodyPr vert="horz" lIns="91440" tIns="45720" rIns="91440" bIns="45720" rtlCol="0" anchor="ctr"/>
          <a:lstStyle>
            <a:defPPr>
              <a:defRPr lang="en-SI"/>
            </a:defPPr>
            <a:lvl1pPr marL="0" algn="r" defTabSz="914400" rtl="0" eaLnBrk="1" latinLnBrk="0" hangingPunct="1">
              <a:defRPr sz="800" kern="1200" spc="130" baseline="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l-SI" sz="800" b="0" i="0" u="none" strike="noStrike" kern="1200" cap="none" spc="130" normalizeH="0" baseline="0" noProof="0">
                <a:ln>
                  <a:noFill/>
                </a:ln>
                <a:solidFill>
                  <a:srgbClr val="272532"/>
                </a:solidFill>
                <a:effectLst/>
                <a:uLnTx/>
                <a:uFillTx/>
                <a:latin typeface="Arial" panose="020B0604020202020204"/>
                <a:ea typeface="+mn-ea"/>
                <a:cs typeface="+mn-cs"/>
              </a:rPr>
              <a:t>SLIDE </a:t>
            </a:r>
            <a:fld id="{A2020574-600F-2C48-9440-FACC4120788B}" type="slidenum">
              <a:rPr kumimoji="0" lang="en-SI" sz="800" b="0" i="0" u="none" strike="noStrike" kern="1200" cap="none" spc="130" normalizeH="0" baseline="0" noProof="0" smtClean="0">
                <a:ln>
                  <a:noFill/>
                </a:ln>
                <a:solidFill>
                  <a:srgbClr val="272532"/>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SI" sz="800" b="0" i="0" u="none" strike="noStrike" kern="1200" cap="none" spc="130" normalizeH="0" baseline="0" noProof="0" dirty="0">
              <a:ln>
                <a:noFill/>
              </a:ln>
              <a:solidFill>
                <a:srgbClr val="272532"/>
              </a:solidFill>
              <a:effectLst/>
              <a:uLnTx/>
              <a:uFillTx/>
              <a:latin typeface="Arial" panose="020B0604020202020204"/>
              <a:ea typeface="+mn-ea"/>
              <a:cs typeface="+mn-cs"/>
            </a:endParaRPr>
          </a:p>
        </p:txBody>
      </p:sp>
      <p:pic>
        <p:nvPicPr>
          <p:cNvPr id="6" name="Picture 5" descr="A close-up of a medical device&#10;&#10;Description automatically generated">
            <a:extLst>
              <a:ext uri="{FF2B5EF4-FFF2-40B4-BE49-F238E27FC236}">
                <a16:creationId xmlns:a16="http://schemas.microsoft.com/office/drawing/2014/main" id="{4377B0FF-44E0-347E-F4A5-3BEEF0A4C0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855" r="11870"/>
          <a:stretch/>
        </p:blipFill>
        <p:spPr bwMode="auto">
          <a:xfrm>
            <a:off x="7315201" y="3270183"/>
            <a:ext cx="4876800" cy="3587817"/>
          </a:xfrm>
          <a:prstGeom prst="rect">
            <a:avLst/>
          </a:prstGeom>
          <a:ln>
            <a:noFill/>
          </a:ln>
          <a:extLst>
            <a:ext uri="{53640926-AAD7-44D8-BBD7-CCE9431645EC}">
              <a14:shadowObscured xmlns:a14="http://schemas.microsoft.com/office/drawing/2010/main"/>
            </a:ext>
          </a:extLst>
        </p:spPr>
      </p:pic>
      <p:pic>
        <p:nvPicPr>
          <p:cNvPr id="7" name="Picture 6" descr="A group of men sitting on a couch&#10;&#10;Description automatically generated">
            <a:extLst>
              <a:ext uri="{FF2B5EF4-FFF2-40B4-BE49-F238E27FC236}">
                <a16:creationId xmlns:a16="http://schemas.microsoft.com/office/drawing/2014/main" id="{3045D6C5-D219-DDB6-E950-336FCE5C97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75" t="13512" r="10426"/>
          <a:stretch/>
        </p:blipFill>
        <p:spPr bwMode="auto">
          <a:xfrm>
            <a:off x="7315200" y="0"/>
            <a:ext cx="4876800" cy="33157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54512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B4982-3EED-902A-9284-749226DB6F1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9BE0045-7CAD-C4D4-5789-1425278B332C}"/>
              </a:ext>
            </a:extLst>
          </p:cNvPr>
          <p:cNvSpPr txBox="1"/>
          <p:nvPr/>
        </p:nvSpPr>
        <p:spPr>
          <a:xfrm>
            <a:off x="498086" y="1636169"/>
            <a:ext cx="5811274" cy="544764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1200"/>
              </a:spcBef>
              <a:buClrTx/>
              <a:buSzTx/>
              <a:buFont typeface="Arial" panose="020B0604020202020204" pitchFamily="34" charset="0"/>
              <a:buChar char="•"/>
              <a:tabLst/>
              <a:defRPr/>
            </a:pPr>
            <a:r>
              <a:rPr lang="en-GB" sz="2000" dirty="0" err="1">
                <a:solidFill>
                  <a:prstClr val="black"/>
                </a:solidFill>
                <a:latin typeface="Arial" panose="020B0604020202020204"/>
              </a:rPr>
              <a:t>Ustanovljeno</a:t>
            </a:r>
            <a:r>
              <a:rPr lang="en-GB" sz="2000" dirty="0">
                <a:solidFill>
                  <a:prstClr val="black"/>
                </a:solidFill>
                <a:latin typeface="Arial" panose="020B0604020202020204"/>
              </a:rPr>
              <a:t> </a:t>
            </a:r>
            <a:r>
              <a:rPr lang="en-GB" sz="2000" dirty="0" err="1">
                <a:solidFill>
                  <a:prstClr val="black"/>
                </a:solidFill>
                <a:latin typeface="Arial" panose="020B0604020202020204"/>
              </a:rPr>
              <a:t>leta</a:t>
            </a:r>
            <a:r>
              <a:rPr lang="en-GB" sz="2000" dirty="0">
                <a:solidFill>
                  <a:prstClr val="black"/>
                </a:solidFill>
                <a:latin typeface="Arial" panose="020B0604020202020204"/>
              </a:rPr>
              <a:t> 2017 </a:t>
            </a:r>
            <a:r>
              <a:rPr lang="en-GB" sz="2000" dirty="0" err="1">
                <a:solidFill>
                  <a:prstClr val="black"/>
                </a:solidFill>
                <a:latin typeface="Arial" panose="020B0604020202020204"/>
              </a:rPr>
              <a:t>kot</a:t>
            </a:r>
            <a:r>
              <a:rPr lang="en-GB" sz="2000" dirty="0">
                <a:solidFill>
                  <a:prstClr val="black"/>
                </a:solidFill>
                <a:latin typeface="Arial" panose="020B0604020202020204"/>
              </a:rPr>
              <a:t> spin-out </a:t>
            </a:r>
            <a:r>
              <a:rPr lang="en-GB" sz="2000" dirty="0" err="1">
                <a:solidFill>
                  <a:prstClr val="black"/>
                </a:solidFill>
                <a:latin typeface="Arial" panose="020B0604020202020204"/>
              </a:rPr>
              <a:t>Kemijskega</a:t>
            </a:r>
            <a:r>
              <a:rPr lang="en-GB" sz="2000" dirty="0">
                <a:solidFill>
                  <a:prstClr val="black"/>
                </a:solidFill>
                <a:latin typeface="Arial" panose="020B0604020202020204"/>
              </a:rPr>
              <a:t> </a:t>
            </a:r>
            <a:r>
              <a:rPr lang="en-GB" sz="2000" dirty="0" err="1">
                <a:solidFill>
                  <a:prstClr val="black"/>
                </a:solidFill>
                <a:latin typeface="Arial" panose="020B0604020202020204"/>
              </a:rPr>
              <a:t>inštituta</a:t>
            </a:r>
            <a:r>
              <a:rPr lang="en-GB" sz="2000" dirty="0">
                <a:solidFill>
                  <a:prstClr val="black"/>
                </a:solidFill>
                <a:latin typeface="Arial" panose="020B0604020202020204"/>
              </a:rPr>
              <a:t>.</a:t>
            </a: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342900" indent="-342900">
              <a:spcBef>
                <a:spcPts val="1200"/>
              </a:spcBef>
              <a:buFont typeface="Arial" panose="020B0604020202020204" pitchFamily="34" charset="0"/>
              <a:buChar char="•"/>
              <a:defRPr/>
            </a:pPr>
            <a:r>
              <a:rPr lang="en-GB" sz="2000" dirty="0">
                <a:solidFill>
                  <a:prstClr val="black"/>
                </a:solidFill>
                <a:latin typeface="Arial" panose="020B0604020202020204"/>
              </a:rPr>
              <a:t>Leta 2019 </a:t>
            </a:r>
            <a:r>
              <a:rPr lang="en-GB" sz="2000" dirty="0" err="1">
                <a:solidFill>
                  <a:prstClr val="black"/>
                </a:solidFill>
                <a:latin typeface="Arial" panose="020B0604020202020204"/>
              </a:rPr>
              <a:t>prejelo</a:t>
            </a:r>
            <a:r>
              <a:rPr lang="en-GB" sz="2000" dirty="0">
                <a:solidFill>
                  <a:prstClr val="black"/>
                </a:solidFill>
                <a:latin typeface="Arial" panose="020B0604020202020204"/>
              </a:rPr>
              <a:t> </a:t>
            </a:r>
            <a:r>
              <a:rPr lang="en-GB" sz="2000" dirty="0" err="1">
                <a:solidFill>
                  <a:prstClr val="black"/>
                </a:solidFill>
                <a:latin typeface="Arial" panose="020B0604020202020204"/>
              </a:rPr>
              <a:t>donacijo</a:t>
            </a:r>
            <a:r>
              <a:rPr lang="en-GB" sz="2000" dirty="0">
                <a:solidFill>
                  <a:prstClr val="black"/>
                </a:solidFill>
                <a:latin typeface="Arial" panose="020B0604020202020204"/>
              </a:rPr>
              <a:t> </a:t>
            </a:r>
            <a:r>
              <a:rPr lang="en-GB" sz="2000" b="1" dirty="0">
                <a:solidFill>
                  <a:srgbClr val="1B47CC"/>
                </a:solidFill>
                <a:latin typeface="Arial" panose="020B0604020202020204"/>
              </a:rPr>
              <a:t>SME Instrument Faze 1 v </a:t>
            </a:r>
            <a:r>
              <a:rPr lang="en-GB" sz="2000" b="1" dirty="0" err="1">
                <a:solidFill>
                  <a:srgbClr val="1B47CC"/>
                </a:solidFill>
                <a:latin typeface="Arial" panose="020B0604020202020204"/>
              </a:rPr>
              <a:t>skupni</a:t>
            </a:r>
            <a:r>
              <a:rPr lang="en-GB" sz="2000" b="1" dirty="0">
                <a:solidFill>
                  <a:srgbClr val="1B47CC"/>
                </a:solidFill>
                <a:latin typeface="Arial" panose="020B0604020202020204"/>
              </a:rPr>
              <a:t> </a:t>
            </a:r>
            <a:r>
              <a:rPr lang="en-GB" sz="2000" b="1" dirty="0" err="1">
                <a:solidFill>
                  <a:srgbClr val="1B47CC"/>
                </a:solidFill>
                <a:latin typeface="Arial" panose="020B0604020202020204"/>
              </a:rPr>
              <a:t>vrednosti</a:t>
            </a:r>
            <a:r>
              <a:rPr lang="en-GB" sz="2000" b="1" dirty="0">
                <a:solidFill>
                  <a:srgbClr val="1B47CC"/>
                </a:solidFill>
                <a:latin typeface="Arial" panose="020B0604020202020204"/>
              </a:rPr>
              <a:t> 70.000 € </a:t>
            </a:r>
            <a:r>
              <a:rPr lang="en-GB" sz="2000" dirty="0">
                <a:solidFill>
                  <a:prstClr val="black"/>
                </a:solidFill>
                <a:latin typeface="Arial" panose="020B0604020202020204"/>
              </a:rPr>
              <a:t>za </a:t>
            </a:r>
            <a:r>
              <a:rPr lang="en-GB" sz="2000" dirty="0" err="1">
                <a:solidFill>
                  <a:prstClr val="black"/>
                </a:solidFill>
                <a:latin typeface="Arial" panose="020B0604020202020204"/>
              </a:rPr>
              <a:t>razvoj</a:t>
            </a:r>
            <a:r>
              <a:rPr lang="en-GB" sz="2000" dirty="0">
                <a:solidFill>
                  <a:prstClr val="black"/>
                </a:solidFill>
                <a:latin typeface="Arial" panose="020B0604020202020204"/>
              </a:rPr>
              <a:t> </a:t>
            </a:r>
            <a:r>
              <a:rPr lang="en-GB" sz="2000" dirty="0" err="1">
                <a:solidFill>
                  <a:prstClr val="black"/>
                </a:solidFill>
                <a:latin typeface="Arial" panose="020B0604020202020204"/>
              </a:rPr>
              <a:t>izdelkov</a:t>
            </a:r>
            <a:r>
              <a:rPr lang="en-GB" sz="2000" dirty="0">
                <a:solidFill>
                  <a:prstClr val="black"/>
                </a:solidFill>
                <a:latin typeface="Arial" panose="020B0604020202020204"/>
              </a:rPr>
              <a:t>.</a:t>
            </a: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1200"/>
              </a:spcBef>
              <a:buClrTx/>
              <a:buSzTx/>
              <a:buFont typeface="Arial" panose="020B0604020202020204" pitchFamily="34" charset="0"/>
              <a:buChar char="•"/>
              <a:tabLst/>
              <a:defRPr/>
            </a:pPr>
            <a:r>
              <a:rPr lang="en-GB" sz="2000" dirty="0">
                <a:solidFill>
                  <a:prstClr val="black"/>
                </a:solidFill>
                <a:latin typeface="Arial" panose="020B0604020202020204"/>
              </a:rPr>
              <a:t>Leta 2020 </a:t>
            </a:r>
            <a:r>
              <a:rPr lang="en-GB" sz="2000" dirty="0" err="1">
                <a:solidFill>
                  <a:prstClr val="black"/>
                </a:solidFill>
                <a:latin typeface="Arial" panose="020B0604020202020204"/>
              </a:rPr>
              <a:t>pridobilo</a:t>
            </a:r>
            <a:r>
              <a:rPr lang="en-GB" sz="2000" dirty="0">
                <a:solidFill>
                  <a:prstClr val="black"/>
                </a:solidFill>
                <a:latin typeface="Arial" panose="020B0604020202020204"/>
              </a:rPr>
              <a:t> </a:t>
            </a:r>
            <a:r>
              <a:rPr lang="en-GB" sz="2000" dirty="0" err="1">
                <a:solidFill>
                  <a:prstClr val="black"/>
                </a:solidFill>
                <a:latin typeface="Arial" panose="020B0604020202020204"/>
              </a:rPr>
              <a:t>donacijo</a:t>
            </a:r>
            <a:r>
              <a:rPr lang="en-GB" sz="2000" dirty="0">
                <a:solidFill>
                  <a:prstClr val="black"/>
                </a:solidFill>
                <a:latin typeface="Arial" panose="020B0604020202020204"/>
              </a:rPr>
              <a:t> </a:t>
            </a:r>
            <a:r>
              <a:rPr lang="en-GB" sz="2000" b="1" dirty="0">
                <a:solidFill>
                  <a:srgbClr val="1B47CC"/>
                </a:solidFill>
                <a:latin typeface="Arial" panose="020B0604020202020204"/>
              </a:rPr>
              <a:t>Eureka </a:t>
            </a:r>
            <a:r>
              <a:rPr lang="en-GB" sz="2000" b="1" dirty="0" err="1">
                <a:solidFill>
                  <a:srgbClr val="1B47CC"/>
                </a:solidFill>
                <a:latin typeface="Arial" panose="020B0604020202020204"/>
              </a:rPr>
              <a:t>Eurostars</a:t>
            </a:r>
            <a:r>
              <a:rPr lang="en-GB" sz="2000" b="1" dirty="0">
                <a:solidFill>
                  <a:srgbClr val="1B47CC"/>
                </a:solidFill>
                <a:latin typeface="Arial" panose="020B0604020202020204"/>
              </a:rPr>
              <a:t> v </a:t>
            </a:r>
            <a:r>
              <a:rPr lang="en-GB" sz="2000" b="1" dirty="0" err="1">
                <a:solidFill>
                  <a:srgbClr val="1B47CC"/>
                </a:solidFill>
                <a:latin typeface="Arial" panose="020B0604020202020204"/>
              </a:rPr>
              <a:t>višini</a:t>
            </a:r>
            <a:r>
              <a:rPr lang="en-GB" sz="2000" b="1" dirty="0">
                <a:solidFill>
                  <a:srgbClr val="1B47CC"/>
                </a:solidFill>
                <a:latin typeface="Arial" panose="020B0604020202020204"/>
              </a:rPr>
              <a:t> 233.328 € </a:t>
            </a:r>
            <a:r>
              <a:rPr lang="en-GB" sz="2000" dirty="0">
                <a:solidFill>
                  <a:prstClr val="black"/>
                </a:solidFill>
                <a:latin typeface="Arial" panose="020B0604020202020204"/>
              </a:rPr>
              <a:t>za </a:t>
            </a:r>
            <a:r>
              <a:rPr lang="en-GB" sz="2000" dirty="0" err="1">
                <a:solidFill>
                  <a:prstClr val="black"/>
                </a:solidFill>
                <a:latin typeface="Arial" panose="020B0604020202020204"/>
              </a:rPr>
              <a:t>razvoj</a:t>
            </a:r>
            <a:r>
              <a:rPr lang="en-GB" sz="2000" dirty="0">
                <a:solidFill>
                  <a:prstClr val="black"/>
                </a:solidFill>
                <a:latin typeface="Arial" panose="020B0604020202020204"/>
              </a:rPr>
              <a:t> </a:t>
            </a:r>
            <a:r>
              <a:rPr lang="en-GB" sz="2000" dirty="0" err="1">
                <a:solidFill>
                  <a:prstClr val="black"/>
                </a:solidFill>
                <a:latin typeface="Arial" panose="020B0604020202020204"/>
              </a:rPr>
              <a:t>projekta</a:t>
            </a:r>
            <a:r>
              <a:rPr lang="en-GB" sz="2000" dirty="0">
                <a:solidFill>
                  <a:prstClr val="black"/>
                </a:solidFill>
                <a:latin typeface="Arial" panose="020B0604020202020204"/>
              </a:rPr>
              <a:t>.</a:t>
            </a: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342900" indent="-342900">
              <a:spcBef>
                <a:spcPts val="1200"/>
              </a:spcBef>
              <a:buFont typeface="Arial" panose="020B0604020202020204" pitchFamily="34" charset="0"/>
              <a:buChar char="•"/>
              <a:defRPr/>
            </a:pPr>
            <a:r>
              <a:rPr lang="en-GB" sz="2000" dirty="0">
                <a:solidFill>
                  <a:prstClr val="black"/>
                </a:solidFill>
                <a:latin typeface="Arial" panose="020B0604020202020204"/>
              </a:rPr>
              <a:t>Leta 2021 </a:t>
            </a:r>
            <a:r>
              <a:rPr lang="en-GB" sz="2000" dirty="0" err="1">
                <a:solidFill>
                  <a:prstClr val="black"/>
                </a:solidFill>
                <a:latin typeface="Arial" panose="020B0604020202020204"/>
              </a:rPr>
              <a:t>pridobilo</a:t>
            </a:r>
            <a:r>
              <a:rPr lang="en-GB" sz="2000" dirty="0">
                <a:solidFill>
                  <a:prstClr val="black"/>
                </a:solidFill>
                <a:latin typeface="Arial" panose="020B0604020202020204"/>
              </a:rPr>
              <a:t> </a:t>
            </a:r>
            <a:r>
              <a:rPr lang="en-GB" sz="2000" dirty="0" err="1">
                <a:solidFill>
                  <a:prstClr val="black"/>
                </a:solidFill>
                <a:latin typeface="Arial" panose="020B0604020202020204"/>
              </a:rPr>
              <a:t>podporo</a:t>
            </a:r>
            <a:r>
              <a:rPr lang="en-GB" sz="2000" dirty="0">
                <a:solidFill>
                  <a:prstClr val="black"/>
                </a:solidFill>
                <a:latin typeface="Arial" panose="020B0604020202020204"/>
              </a:rPr>
              <a:t> EU </a:t>
            </a:r>
            <a:r>
              <a:rPr lang="en-GB" sz="2000" dirty="0" err="1">
                <a:solidFill>
                  <a:prstClr val="black"/>
                </a:solidFill>
                <a:latin typeface="Arial" panose="020B0604020202020204"/>
              </a:rPr>
              <a:t>programa</a:t>
            </a:r>
            <a:r>
              <a:rPr lang="en-GB" sz="2000" dirty="0">
                <a:solidFill>
                  <a:prstClr val="black"/>
                </a:solidFill>
                <a:latin typeface="Arial" panose="020B0604020202020204"/>
              </a:rPr>
              <a:t> Horizon 2020 </a:t>
            </a:r>
            <a:r>
              <a:rPr lang="en-GB" sz="2000" b="1" dirty="0">
                <a:solidFill>
                  <a:srgbClr val="1B47CC"/>
                </a:solidFill>
                <a:latin typeface="Arial" panose="020B0604020202020204"/>
              </a:rPr>
              <a:t>(EIC Accelerator) v </a:t>
            </a:r>
            <a:r>
              <a:rPr lang="en-GB" sz="2000" b="1" dirty="0" err="1">
                <a:solidFill>
                  <a:srgbClr val="1B47CC"/>
                </a:solidFill>
                <a:latin typeface="Arial" panose="020B0604020202020204"/>
              </a:rPr>
              <a:t>vrednosti</a:t>
            </a:r>
            <a:r>
              <a:rPr lang="en-GB" sz="2000" b="1" dirty="0">
                <a:solidFill>
                  <a:srgbClr val="1B47CC"/>
                </a:solidFill>
                <a:latin typeface="Arial" panose="020B0604020202020204"/>
              </a:rPr>
              <a:t> 1.540.000 €.</a:t>
            </a: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1200"/>
              </a:spcBef>
              <a:buClrTx/>
              <a:buSzTx/>
              <a:buFont typeface="Arial" panose="020B0604020202020204" pitchFamily="34" charset="0"/>
              <a:buChar char="•"/>
              <a:tabLst/>
              <a:defRPr/>
            </a:pPr>
            <a:r>
              <a:rPr lang="en-GB" sz="2000" dirty="0">
                <a:solidFill>
                  <a:prstClr val="black"/>
                </a:solidFill>
                <a:latin typeface="Arial" panose="020B0604020202020204"/>
              </a:rPr>
              <a:t>Leta 2024 je </a:t>
            </a:r>
            <a:r>
              <a:rPr lang="en-GB" sz="2000" dirty="0" err="1">
                <a:solidFill>
                  <a:prstClr val="black"/>
                </a:solidFill>
                <a:latin typeface="Arial" panose="020B0604020202020204"/>
              </a:rPr>
              <a:t>prejelo</a:t>
            </a:r>
            <a:r>
              <a:rPr lang="en-GB" sz="2000" dirty="0">
                <a:solidFill>
                  <a:prstClr val="black"/>
                </a:solidFill>
                <a:latin typeface="Arial" panose="020B0604020202020204"/>
              </a:rPr>
              <a:t> </a:t>
            </a:r>
            <a:r>
              <a:rPr lang="en-GB" sz="2000" b="1" dirty="0" err="1">
                <a:solidFill>
                  <a:srgbClr val="1B47CC"/>
                </a:solidFill>
                <a:latin typeface="Arial" panose="020B0604020202020204"/>
              </a:rPr>
              <a:t>investicijo</a:t>
            </a:r>
            <a:r>
              <a:rPr lang="en-GB" sz="2000" b="1" dirty="0">
                <a:solidFill>
                  <a:srgbClr val="1B47CC"/>
                </a:solidFill>
                <a:latin typeface="Arial" panose="020B0604020202020204"/>
              </a:rPr>
              <a:t> VC </a:t>
            </a:r>
            <a:r>
              <a:rPr lang="en-GB" sz="2000" b="1" dirty="0" err="1">
                <a:solidFill>
                  <a:srgbClr val="1B47CC"/>
                </a:solidFill>
                <a:latin typeface="Arial" panose="020B0604020202020204"/>
              </a:rPr>
              <a:t>sklada</a:t>
            </a:r>
            <a:r>
              <a:rPr lang="en-GB" sz="2000" b="1" dirty="0">
                <a:solidFill>
                  <a:srgbClr val="1B47CC"/>
                </a:solidFill>
                <a:latin typeface="Arial" panose="020B0604020202020204"/>
              </a:rPr>
              <a:t> VESNA.</a:t>
            </a:r>
          </a:p>
          <a:p>
            <a:pPr marL="342900" marR="0" lvl="0" indent="-342900" algn="l" defTabSz="914400" rtl="0" eaLnBrk="1" fontAlgn="auto" latinLnBrk="0" hangingPunct="1">
              <a:lnSpc>
                <a:spcPct val="100000"/>
              </a:lnSpc>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I" sz="2400" b="0" i="1"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 name="Naslov 1">
            <a:extLst>
              <a:ext uri="{FF2B5EF4-FFF2-40B4-BE49-F238E27FC236}">
                <a16:creationId xmlns:a16="http://schemas.microsoft.com/office/drawing/2014/main" id="{5C3D404A-3797-5655-977E-9744845E048B}"/>
              </a:ext>
            </a:extLst>
          </p:cNvPr>
          <p:cNvSpPr txBox="1">
            <a:spLocks/>
          </p:cNvSpPr>
          <p:nvPr/>
        </p:nvSpPr>
        <p:spPr>
          <a:xfrm>
            <a:off x="498086" y="369461"/>
            <a:ext cx="4835913" cy="233435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sl-SI" sz="2000" b="0" i="0" u="none" strike="noStrike" kern="1200" cap="none" spc="0" normalizeH="0" baseline="0" noProof="0" dirty="0">
                <a:ln>
                  <a:noFill/>
                </a:ln>
                <a:solidFill>
                  <a:srgbClr val="1B47CC"/>
                </a:solidFill>
                <a:effectLst/>
                <a:uLnTx/>
                <a:uFillTx/>
                <a:latin typeface="Arial" panose="020B0604020202020204"/>
                <a:ea typeface="+mj-ea"/>
                <a:cs typeface="+mj-cs"/>
              </a:rPr>
              <a:t>Spin-out zgodba</a:t>
            </a:r>
          </a:p>
          <a:p>
            <a:pPr marL="0" marR="0" lvl="0" indent="0" algn="l" defTabSz="914400" rtl="0" eaLnBrk="1" fontAlgn="auto" latinLnBrk="0" hangingPunct="1">
              <a:lnSpc>
                <a:spcPct val="90000"/>
              </a:lnSpc>
              <a:spcBef>
                <a:spcPts val="600"/>
              </a:spcBef>
              <a:spcAft>
                <a:spcPts val="600"/>
              </a:spcAft>
              <a:buClrTx/>
              <a:buSzTx/>
              <a:buFontTx/>
              <a:buNone/>
              <a:tabLst/>
              <a:defRPr/>
            </a:pPr>
            <a:r>
              <a:rPr kumimoji="0" lang="sl-SI" sz="3600" b="1" i="0" u="none" strike="noStrike" kern="1200" cap="none" spc="0" normalizeH="0" baseline="0" noProof="0" dirty="0">
                <a:ln>
                  <a:noFill/>
                </a:ln>
                <a:solidFill>
                  <a:prstClr val="black"/>
                </a:solidFill>
                <a:effectLst/>
                <a:uLnTx/>
                <a:uFillTx/>
                <a:latin typeface="Arial" panose="020B0604020202020204"/>
                <a:ea typeface="+mj-ea"/>
                <a:cs typeface="+mj-cs"/>
              </a:rPr>
              <a:t>PRIMER: </a:t>
            </a:r>
            <a:r>
              <a:rPr kumimoji="0" lang="en-SI" sz="3600" b="1" i="0" u="none" strike="noStrike" kern="1200" cap="none" spc="0" normalizeH="0" baseline="0" noProof="0" dirty="0">
                <a:ln>
                  <a:noFill/>
                </a:ln>
                <a:solidFill>
                  <a:prstClr val="black"/>
                </a:solidFill>
                <a:effectLst/>
                <a:highlight>
                  <a:srgbClr val="FFC301"/>
                </a:highlight>
                <a:uLnTx/>
                <a:uFillTx/>
                <a:latin typeface="Arial" panose="020B0604020202020204"/>
                <a:ea typeface="+mj-ea"/>
                <a:cs typeface="+mj-cs"/>
              </a:rPr>
              <a:t>MyCol</a:t>
            </a:r>
          </a:p>
        </p:txBody>
      </p:sp>
      <p:sp>
        <p:nvSpPr>
          <p:cNvPr id="5" name="Slide Number Placeholder 5">
            <a:extLst>
              <a:ext uri="{FF2B5EF4-FFF2-40B4-BE49-F238E27FC236}">
                <a16:creationId xmlns:a16="http://schemas.microsoft.com/office/drawing/2014/main" id="{F6F664A2-4F2C-2F65-700D-0373A023C438}"/>
              </a:ext>
            </a:extLst>
          </p:cNvPr>
          <p:cNvSpPr txBox="1">
            <a:spLocks/>
          </p:cNvSpPr>
          <p:nvPr/>
        </p:nvSpPr>
        <p:spPr>
          <a:xfrm>
            <a:off x="10279294" y="6356350"/>
            <a:ext cx="1592495" cy="365125"/>
          </a:xfrm>
          <a:prstGeom prst="rect">
            <a:avLst/>
          </a:prstGeom>
        </p:spPr>
        <p:txBody>
          <a:bodyPr vert="horz" lIns="91440" tIns="45720" rIns="91440" bIns="45720" rtlCol="0" anchor="ctr"/>
          <a:lstStyle>
            <a:defPPr>
              <a:defRPr lang="en-SI"/>
            </a:defPPr>
            <a:lvl1pPr marL="0" algn="r" defTabSz="914400" rtl="0" eaLnBrk="1" latinLnBrk="0" hangingPunct="1">
              <a:defRPr sz="800" kern="1200" spc="130" baseline="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l-SI" sz="800" b="0" i="0" u="none" strike="noStrike" kern="1200" cap="none" spc="130" normalizeH="0" baseline="0" noProof="0">
                <a:ln>
                  <a:noFill/>
                </a:ln>
                <a:solidFill>
                  <a:srgbClr val="272532"/>
                </a:solidFill>
                <a:effectLst/>
                <a:uLnTx/>
                <a:uFillTx/>
                <a:latin typeface="Arial" panose="020B0604020202020204"/>
                <a:ea typeface="+mn-ea"/>
                <a:cs typeface="+mn-cs"/>
              </a:rPr>
              <a:t>SLIDE </a:t>
            </a:r>
            <a:fld id="{A2020574-600F-2C48-9440-FACC4120788B}" type="slidenum">
              <a:rPr kumimoji="0" lang="en-SI" sz="800" b="0" i="0" u="none" strike="noStrike" kern="1200" cap="none" spc="130" normalizeH="0" baseline="0" noProof="0" smtClean="0">
                <a:ln>
                  <a:noFill/>
                </a:ln>
                <a:solidFill>
                  <a:srgbClr val="272532"/>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SI" sz="800" b="0" i="0" u="none" strike="noStrike" kern="1200" cap="none" spc="130" normalizeH="0" baseline="0" noProof="0" dirty="0">
              <a:ln>
                <a:noFill/>
              </a:ln>
              <a:solidFill>
                <a:srgbClr val="272532"/>
              </a:solidFill>
              <a:effectLst/>
              <a:uLnTx/>
              <a:uFillTx/>
              <a:latin typeface="Arial" panose="020B0604020202020204"/>
              <a:ea typeface="+mn-ea"/>
              <a:cs typeface="+mn-cs"/>
            </a:endParaRPr>
          </a:p>
        </p:txBody>
      </p:sp>
      <p:pic>
        <p:nvPicPr>
          <p:cNvPr id="2" name="Picture 1" descr="A close-up of a machine&#10;&#10;Description automatically generated">
            <a:extLst>
              <a:ext uri="{FF2B5EF4-FFF2-40B4-BE49-F238E27FC236}">
                <a16:creationId xmlns:a16="http://schemas.microsoft.com/office/drawing/2014/main" id="{9B0FBB9D-4A19-E308-8FE9-7671FFC14E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608" b="25128"/>
          <a:stretch/>
        </p:blipFill>
        <p:spPr bwMode="auto">
          <a:xfrm>
            <a:off x="7017026" y="3467768"/>
            <a:ext cx="5174974" cy="3377017"/>
          </a:xfrm>
          <a:prstGeom prst="rect">
            <a:avLst/>
          </a:prstGeom>
          <a:ln>
            <a:noFill/>
          </a:ln>
          <a:extLst>
            <a:ext uri="{53640926-AAD7-44D8-BBD7-CCE9431645EC}">
              <a14:shadowObscured xmlns:a14="http://schemas.microsoft.com/office/drawing/2010/main"/>
            </a:ext>
          </a:extLst>
        </p:spPr>
      </p:pic>
      <p:pic>
        <p:nvPicPr>
          <p:cNvPr id="7" name="Picture 6" descr="A group of people posing for a photo&#10;&#10;Description automatically generated">
            <a:extLst>
              <a:ext uri="{FF2B5EF4-FFF2-40B4-BE49-F238E27FC236}">
                <a16:creationId xmlns:a16="http://schemas.microsoft.com/office/drawing/2014/main" id="{C26BF0FC-B477-4030-6DFA-2B2F7A01F26B}"/>
              </a:ext>
            </a:extLst>
          </p:cNvPr>
          <p:cNvPicPr>
            <a:picLocks noChangeAspect="1"/>
          </p:cNvPicPr>
          <p:nvPr/>
        </p:nvPicPr>
        <p:blipFill>
          <a:blip r:embed="rId4" cstate="print">
            <a:extLst>
              <a:ext uri="{28A0092B-C50C-407E-A947-70E740481C1C}">
                <a14:useLocalDpi xmlns:a14="http://schemas.microsoft.com/office/drawing/2010/main" val="0"/>
              </a:ext>
            </a:extLst>
          </a:blip>
          <a:srcRect t="11280"/>
          <a:stretch/>
        </p:blipFill>
        <p:spPr>
          <a:xfrm>
            <a:off x="7017026" y="-14421"/>
            <a:ext cx="5174974" cy="3443421"/>
          </a:xfrm>
          <a:prstGeom prst="rect">
            <a:avLst/>
          </a:prstGeom>
        </p:spPr>
      </p:pic>
    </p:spTree>
    <p:extLst>
      <p:ext uri="{BB962C8B-B14F-4D97-AF65-F5344CB8AC3E}">
        <p14:creationId xmlns:p14="http://schemas.microsoft.com/office/powerpoint/2010/main" val="2706326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avokotnik 11">
            <a:extLst>
              <a:ext uri="{FF2B5EF4-FFF2-40B4-BE49-F238E27FC236}">
                <a16:creationId xmlns:a16="http://schemas.microsoft.com/office/drawing/2014/main" id="{0AB69CBC-BFC6-FE40-3210-18BA4C409281}"/>
              </a:ext>
            </a:extLst>
          </p:cNvPr>
          <p:cNvSpPr/>
          <p:nvPr/>
        </p:nvSpPr>
        <p:spPr>
          <a:xfrm>
            <a:off x="0" y="0"/>
            <a:ext cx="12192000" cy="46126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Naslov 3">
            <a:extLst>
              <a:ext uri="{FF2B5EF4-FFF2-40B4-BE49-F238E27FC236}">
                <a16:creationId xmlns:a16="http://schemas.microsoft.com/office/drawing/2014/main" id="{D9D2FC0F-BC80-F05A-70D2-AF42BBBF504E}"/>
              </a:ext>
            </a:extLst>
          </p:cNvPr>
          <p:cNvSpPr>
            <a:spLocks noGrp="1"/>
          </p:cNvSpPr>
          <p:nvPr>
            <p:ph type="ctrTitle"/>
          </p:nvPr>
        </p:nvSpPr>
        <p:spPr>
          <a:xfrm>
            <a:off x="564873" y="2157852"/>
            <a:ext cx="9489263" cy="1763914"/>
          </a:xfrm>
        </p:spPr>
        <p:txBody>
          <a:bodyPr>
            <a:normAutofit/>
          </a:bodyPr>
          <a:lstStyle/>
          <a:p>
            <a:r>
              <a:rPr lang="en-GB" sz="8000" dirty="0" err="1"/>
              <a:t>Tovarna</a:t>
            </a:r>
            <a:r>
              <a:rPr lang="en-GB" sz="8000" dirty="0"/>
              <a:t> </a:t>
            </a:r>
            <a:r>
              <a:rPr lang="en-GB" sz="8000" dirty="0" err="1"/>
              <a:t>podjemov</a:t>
            </a:r>
            <a:br>
              <a:rPr lang="en-GB" sz="8000" dirty="0"/>
            </a:br>
            <a:r>
              <a:rPr lang="en-GB" sz="3600" b="0" dirty="0" err="1"/>
              <a:t>Podjetniški</a:t>
            </a:r>
            <a:r>
              <a:rPr lang="en-GB" sz="3600" b="0" dirty="0"/>
              <a:t> </a:t>
            </a:r>
            <a:r>
              <a:rPr lang="en-GB" sz="3600" b="0" dirty="0" err="1"/>
              <a:t>inkubator</a:t>
            </a:r>
            <a:r>
              <a:rPr lang="en-GB" sz="3600" b="0" dirty="0"/>
              <a:t> </a:t>
            </a:r>
            <a:r>
              <a:rPr lang="en-GB" sz="3600" b="0" dirty="0" err="1"/>
              <a:t>Univerze</a:t>
            </a:r>
            <a:r>
              <a:rPr lang="en-GB" sz="3600" b="0" dirty="0"/>
              <a:t> v </a:t>
            </a:r>
            <a:r>
              <a:rPr lang="en-GB" sz="3600" b="0" dirty="0" err="1"/>
              <a:t>Mariboru</a:t>
            </a:r>
            <a:r>
              <a:rPr lang="en-GB" sz="3600" b="0" dirty="0"/>
              <a:t> </a:t>
            </a:r>
            <a:endParaRPr lang="en-US" sz="3600" b="0" dirty="0"/>
          </a:p>
        </p:txBody>
      </p:sp>
      <p:pic>
        <p:nvPicPr>
          <p:cNvPr id="14" name="Grafika 13">
            <a:extLst>
              <a:ext uri="{FF2B5EF4-FFF2-40B4-BE49-F238E27FC236}">
                <a16:creationId xmlns:a16="http://schemas.microsoft.com/office/drawing/2014/main" id="{FCE40159-D813-B976-C8E6-5A9B4F0490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873" y="669367"/>
            <a:ext cx="3957832" cy="1220243"/>
          </a:xfrm>
          <a:prstGeom prst="rect">
            <a:avLst/>
          </a:prstGeom>
        </p:spPr>
      </p:pic>
      <p:sp>
        <p:nvSpPr>
          <p:cNvPr id="3" name="TextBox 2">
            <a:extLst>
              <a:ext uri="{FF2B5EF4-FFF2-40B4-BE49-F238E27FC236}">
                <a16:creationId xmlns:a16="http://schemas.microsoft.com/office/drawing/2014/main" id="{61C159DC-F48C-0DFC-5BFF-ACFA81917909}"/>
              </a:ext>
            </a:extLst>
          </p:cNvPr>
          <p:cNvSpPr txBox="1"/>
          <p:nvPr/>
        </p:nvSpPr>
        <p:spPr>
          <a:xfrm>
            <a:off x="7006136" y="4777205"/>
            <a:ext cx="6096000"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I" sz="2000" b="1" i="0" u="none" strike="noStrike" kern="1200" cap="none" spc="0" normalizeH="0" baseline="0" noProof="0" dirty="0">
                <a:ln>
                  <a:noFill/>
                </a:ln>
                <a:solidFill>
                  <a:prstClr val="black"/>
                </a:solidFill>
                <a:effectLst/>
                <a:uLnTx/>
                <a:uFillTx/>
                <a:latin typeface="Arial" panose="020B0604020202020204"/>
                <a:ea typeface="+mn-ea"/>
                <a:cs typeface="+mn-cs"/>
              </a:rPr>
              <a:t>Naša spletna stran: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000" b="0" i="0" u="none" strike="noStrike" kern="1200" cap="none" spc="0" normalizeH="0" baseline="0" noProof="0" dirty="0">
                <a:ln>
                  <a:noFill/>
                </a:ln>
                <a:solidFill>
                  <a:prstClr val="black"/>
                </a:solidFill>
                <a:effectLst/>
                <a:uLnTx/>
                <a:uFillTx/>
                <a:latin typeface="Arial" panose="020B0604020202020204"/>
                <a:ea typeface="+mn-ea"/>
                <a:cs typeface="+mn-cs"/>
              </a:rPr>
              <a:t>https://tovarnapodjemov.org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20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I" sz="2000" b="1" i="0" u="none" strike="noStrike" kern="1200" cap="none" spc="0" normalizeH="0" baseline="0" noProof="0" dirty="0">
                <a:ln>
                  <a:noFill/>
                </a:ln>
                <a:solidFill>
                  <a:prstClr val="black"/>
                </a:solidFill>
                <a:effectLst/>
                <a:uLnTx/>
                <a:uFillTx/>
                <a:latin typeface="Arial" panose="020B0604020202020204"/>
                <a:ea typeface="+mn-ea"/>
                <a:cs typeface="+mn-cs"/>
              </a:rPr>
              <a:t>Pišite nam:.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000" b="0" i="0" u="none" strike="noStrike" kern="1200" cap="none" spc="0" normalizeH="0" baseline="0" noProof="0" dirty="0">
                <a:ln>
                  <a:noFill/>
                </a:ln>
                <a:solidFill>
                  <a:prstClr val="black"/>
                </a:solidFill>
                <a:effectLst/>
                <a:uLnTx/>
                <a:uFillTx/>
                <a:latin typeface="Arial" panose="020B0604020202020204"/>
                <a:ea typeface="+mn-ea"/>
                <a:cs typeface="+mn-cs"/>
              </a:rPr>
              <a:t>info</a:t>
            </a:r>
            <a:r>
              <a:rPr kumimoji="0" lang="en-SI" sz="2000" b="0" i="0" u="none" strike="noStrike" kern="1200" cap="none" spc="0" normalizeH="0" baseline="0" noProof="0" dirty="0">
                <a:ln>
                  <a:noFill/>
                </a:ln>
                <a:solidFill>
                  <a:prstClr val="black"/>
                </a:solidFill>
                <a:effectLst/>
                <a:uLnTx/>
                <a:uFillTx/>
                <a:latin typeface="Arial" panose="020B0604020202020204"/>
                <a:ea typeface="+mn-ea"/>
                <a:cs typeface="+mn-cs"/>
              </a:rPr>
              <a:t>@tovarnapodjemov.org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I"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64832B3E-7B07-C973-2E5E-5AA6BD7E0376}"/>
              </a:ext>
            </a:extLst>
          </p:cNvPr>
          <p:cNvSpPr txBox="1"/>
          <p:nvPr/>
        </p:nvSpPr>
        <p:spPr>
          <a:xfrm>
            <a:off x="564873" y="4777205"/>
            <a:ext cx="6096000"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I" sz="2000" b="1" dirty="0">
                <a:solidFill>
                  <a:prstClr val="black"/>
                </a:solidFill>
                <a:latin typeface="Arial" panose="020B0604020202020204"/>
              </a:rPr>
              <a:t>Lokacija</a:t>
            </a:r>
            <a:r>
              <a:rPr kumimoji="0" lang="en-SI" sz="2000" b="1" i="0" u="none" strike="noStrike" kern="1200" cap="none" spc="0" normalizeH="0" baseline="0" noProof="0" dirty="0">
                <a:ln>
                  <a:noFill/>
                </a:ln>
                <a:solidFill>
                  <a:prstClr val="black"/>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sl-SI" sz="2000" dirty="0">
                <a:solidFill>
                  <a:prstClr val="black"/>
                </a:solidFill>
                <a:latin typeface="Arial" panose="020B0604020202020204"/>
              </a:rPr>
              <a:t>Ulica škofa Maksimilijana Držečnika 6, 2000 Maribor</a:t>
            </a:r>
            <a:endParaRPr kumimoji="0" lang="sl-SI" sz="20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I" sz="20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I" sz="2000" b="1" i="0" u="none" strike="noStrike" kern="1200" cap="none" spc="0" normalizeH="0" baseline="0" noProof="0" dirty="0">
                <a:ln>
                  <a:noFill/>
                </a:ln>
                <a:solidFill>
                  <a:prstClr val="black"/>
                </a:solidFill>
                <a:effectLst/>
                <a:uLnTx/>
                <a:uFillTx/>
                <a:latin typeface="Arial" panose="020B0604020202020204"/>
                <a:ea typeface="+mn-ea"/>
                <a:cs typeface="+mn-cs"/>
              </a:rPr>
              <a:t>Telefon:.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000" b="0" i="0" u="none" strike="noStrike" kern="1200" cap="none" spc="0" normalizeH="0" baseline="0" noProof="0" dirty="0">
                <a:ln>
                  <a:noFill/>
                </a:ln>
                <a:solidFill>
                  <a:prstClr val="black"/>
                </a:solidFill>
                <a:effectLst/>
                <a:uLnTx/>
                <a:uFillTx/>
                <a:latin typeface="Arial" panose="020B0604020202020204"/>
                <a:ea typeface="+mn-ea"/>
                <a:cs typeface="+mn-cs"/>
              </a:rPr>
              <a:t>02 229 42 70</a:t>
            </a:r>
            <a:endParaRPr kumimoji="0" lang="en-SI"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2" name="Picture 1" descr="A close-up of a poster&#10;&#10;Description automatically generated">
            <a:extLst>
              <a:ext uri="{FF2B5EF4-FFF2-40B4-BE49-F238E27FC236}">
                <a16:creationId xmlns:a16="http://schemas.microsoft.com/office/drawing/2014/main" id="{F6DA13D1-71E2-795F-64E2-412503885646}"/>
              </a:ext>
            </a:extLst>
          </p:cNvPr>
          <p:cNvPicPr>
            <a:picLocks noChangeAspect="1"/>
          </p:cNvPicPr>
          <p:nvPr/>
        </p:nvPicPr>
        <p:blipFill>
          <a:blip r:embed="rId5"/>
          <a:srcRect t="71813"/>
          <a:stretch/>
        </p:blipFill>
        <p:spPr>
          <a:xfrm>
            <a:off x="0" y="4608423"/>
            <a:ext cx="12192000" cy="1718310"/>
          </a:xfrm>
          <a:prstGeom prst="rect">
            <a:avLst/>
          </a:prstGeom>
        </p:spPr>
      </p:pic>
      <p:sp>
        <p:nvSpPr>
          <p:cNvPr id="6" name="TextBox 5">
            <a:extLst>
              <a:ext uri="{FF2B5EF4-FFF2-40B4-BE49-F238E27FC236}">
                <a16:creationId xmlns:a16="http://schemas.microsoft.com/office/drawing/2014/main" id="{352F15F1-E874-14DC-ECE6-47A388E48153}"/>
              </a:ext>
            </a:extLst>
          </p:cNvPr>
          <p:cNvSpPr txBox="1"/>
          <p:nvPr/>
        </p:nvSpPr>
        <p:spPr>
          <a:xfrm>
            <a:off x="6535220" y="6326733"/>
            <a:ext cx="4789270" cy="553998"/>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I" sz="1600" b="1" dirty="0">
                <a:solidFill>
                  <a:prstClr val="black"/>
                </a:solidFill>
                <a:latin typeface="Arial" panose="020B0604020202020204"/>
              </a:rPr>
              <a:t>Spletna stran</a:t>
            </a:r>
            <a:r>
              <a:rPr kumimoji="0" lang="en-SI" sz="1600" b="1"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sl-SI" sz="1600" b="0" i="0" u="none" strike="noStrike" kern="1200" cap="none" spc="0" normalizeH="0" baseline="0" noProof="0" dirty="0">
                <a:ln>
                  <a:noFill/>
                </a:ln>
                <a:solidFill>
                  <a:prstClr val="black"/>
                </a:solidFill>
                <a:effectLst/>
                <a:uLnTx/>
                <a:uFillTx/>
                <a:latin typeface="Arial" panose="020B0604020202020204"/>
                <a:ea typeface="+mn-ea"/>
                <a:cs typeface="+mn-cs"/>
              </a:rPr>
              <a:t>https://tovarnapodjemov.org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D3D8B71E-F428-1ECD-527F-D7EBE0330743}"/>
              </a:ext>
            </a:extLst>
          </p:cNvPr>
          <p:cNvSpPr txBox="1"/>
          <p:nvPr/>
        </p:nvSpPr>
        <p:spPr>
          <a:xfrm>
            <a:off x="219610" y="6341626"/>
            <a:ext cx="6096000" cy="33855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I" sz="1600" b="1" dirty="0">
                <a:solidFill>
                  <a:prstClr val="black"/>
                </a:solidFill>
                <a:latin typeface="Arial" panose="020B0604020202020204"/>
              </a:rPr>
              <a:t>Lokacija</a:t>
            </a:r>
            <a:r>
              <a:rPr kumimoji="0" lang="en-SI" sz="1600" b="1" i="0" u="none" strike="noStrike" kern="1200" cap="none" spc="0" normalizeH="0" baseline="0" noProof="0" dirty="0">
                <a:ln>
                  <a:noFill/>
                </a:ln>
                <a:solidFill>
                  <a:prstClr val="black"/>
                </a:solidFill>
                <a:effectLst/>
                <a:uLnTx/>
                <a:uFillTx/>
                <a:latin typeface="Arial" panose="020B0604020202020204"/>
                <a:ea typeface="+mn-ea"/>
                <a:cs typeface="+mn-cs"/>
              </a:rPr>
              <a:t>: </a:t>
            </a:r>
            <a:r>
              <a:rPr lang="sl-SI" sz="1600" dirty="0">
                <a:solidFill>
                  <a:prstClr val="black"/>
                </a:solidFill>
                <a:latin typeface="Arial" panose="020B0604020202020204"/>
              </a:rPr>
              <a:t>Ulica škofa Maksimilijana Držečnika 6, 2000 Maribor</a:t>
            </a:r>
            <a:endParaRPr kumimoji="0" lang="sl-SI"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80355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A1953-C180-5BA6-AE55-6F303E42A4C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F0001BF-D9D9-824B-C5A3-9A364419CF6D}"/>
              </a:ext>
            </a:extLst>
          </p:cNvPr>
          <p:cNvSpPr txBox="1"/>
          <p:nvPr/>
        </p:nvSpPr>
        <p:spPr>
          <a:xfrm>
            <a:off x="498086" y="2261363"/>
            <a:ext cx="4120213"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a:t>
            </a:r>
            <a:r>
              <a:rPr kumimoji="0" lang="en-GB" sz="2400" b="0" i="0" u="none" strike="noStrike" kern="1200" cap="none" spc="0" normalizeH="0" baseline="0" noProof="0" dirty="0" err="1">
                <a:ln>
                  <a:noFill/>
                </a:ln>
                <a:solidFill>
                  <a:prstClr val="black"/>
                </a:solidFill>
                <a:effectLst/>
                <a:uLnTx/>
                <a:uFillTx/>
                <a:latin typeface="Arial" panose="020B0604020202020204"/>
                <a:ea typeface="+mn-ea"/>
                <a:cs typeface="+mn-cs"/>
              </a:rPr>
              <a:t>Podjetje</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je </a:t>
            </a:r>
            <a:r>
              <a:rPr kumimoji="0" lang="en-GB" sz="2400" b="0" i="0" u="none" strike="noStrike" kern="1200" cap="none" spc="0" normalizeH="0" baseline="0" noProof="0" dirty="0" err="1">
                <a:ln>
                  <a:noFill/>
                </a:ln>
                <a:solidFill>
                  <a:prstClr val="black"/>
                </a:solidFill>
                <a:effectLst/>
                <a:uLnTx/>
                <a:uFillTx/>
                <a:latin typeface="Arial" panose="020B0604020202020204"/>
                <a:ea typeface="+mn-ea"/>
                <a:cs typeface="+mn-cs"/>
              </a:rPr>
              <a:t>na</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400" b="0" i="0" u="none" strike="noStrike" kern="1200" cap="none" spc="0" normalizeH="0" baseline="0" noProof="0" dirty="0" err="1">
                <a:ln>
                  <a:noFill/>
                </a:ln>
                <a:solidFill>
                  <a:prstClr val="black"/>
                </a:solidFill>
                <a:effectLst/>
                <a:uLnTx/>
                <a:uFillTx/>
                <a:latin typeface="Arial" panose="020B0604020202020204"/>
                <a:ea typeface="+mn-ea"/>
                <a:cs typeface="+mn-cs"/>
              </a:rPr>
              <a:t>platformi</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400" b="1" i="0" u="none" strike="noStrike" kern="1200" cap="none" spc="0" normalizeH="0" baseline="0" noProof="0" dirty="0">
                <a:ln>
                  <a:noFill/>
                </a:ln>
                <a:solidFill>
                  <a:prstClr val="black"/>
                </a:solidFill>
                <a:effectLst/>
                <a:uLnTx/>
                <a:uFillTx/>
                <a:latin typeface="Arial" panose="020B0604020202020204"/>
                <a:ea typeface="+mn-ea"/>
                <a:cs typeface="+mn-cs"/>
              </a:rPr>
              <a:t>Kickstarter </a:t>
            </a:r>
            <a:r>
              <a:rPr kumimoji="0" lang="en-GB" sz="2400" b="1" i="0" u="none" strike="noStrike" kern="1200" cap="none" spc="0" normalizeH="0" baseline="0" noProof="0" dirty="0" err="1">
                <a:ln>
                  <a:noFill/>
                </a:ln>
                <a:solidFill>
                  <a:prstClr val="black"/>
                </a:solidFill>
                <a:effectLst/>
                <a:uLnTx/>
                <a:uFillTx/>
                <a:latin typeface="Arial" panose="020B0604020202020204"/>
                <a:ea typeface="+mn-ea"/>
                <a:cs typeface="+mn-cs"/>
              </a:rPr>
              <a:t>zbralo</a:t>
            </a:r>
            <a:r>
              <a:rPr kumimoji="0" lang="en-GB" sz="2400" b="1"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400" b="1" i="0" u="none" strike="noStrike" kern="1200" cap="none" spc="0" normalizeH="0" baseline="0" noProof="0" dirty="0" err="1">
                <a:ln>
                  <a:noFill/>
                </a:ln>
                <a:solidFill>
                  <a:prstClr val="black"/>
                </a:solidFill>
                <a:effectLst/>
                <a:uLnTx/>
                <a:uFillTx/>
                <a:latin typeface="Arial" panose="020B0604020202020204"/>
                <a:ea typeface="+mn-ea"/>
                <a:cs typeface="+mn-cs"/>
              </a:rPr>
              <a:t>dobre</a:t>
            </a:r>
            <a:r>
              <a:rPr kumimoji="0" lang="en-GB" sz="2400" b="1"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400" b="1" i="0" u="none" strike="noStrike" kern="1200" cap="none" spc="0" normalizeH="0" baseline="0" noProof="0" dirty="0">
                <a:ln>
                  <a:noFill/>
                </a:ln>
                <a:solidFill>
                  <a:srgbClr val="1B47CC"/>
                </a:solidFill>
                <a:effectLst/>
                <a:uLnTx/>
                <a:uFillTx/>
                <a:latin typeface="Arial" panose="020B0604020202020204"/>
                <a:ea typeface="+mn-ea"/>
                <a:cs typeface="+mn-cs"/>
              </a:rPr>
              <a:t>4 </a:t>
            </a:r>
            <a:r>
              <a:rPr kumimoji="0" lang="en-GB" sz="2400" b="1" i="0" u="none" strike="noStrike" kern="1200" cap="none" spc="0" normalizeH="0" baseline="0" noProof="0" dirty="0" err="1">
                <a:ln>
                  <a:noFill/>
                </a:ln>
                <a:solidFill>
                  <a:srgbClr val="1B47CC"/>
                </a:solidFill>
                <a:effectLst/>
                <a:uLnTx/>
                <a:uFillTx/>
                <a:latin typeface="Arial" panose="020B0604020202020204"/>
                <a:ea typeface="+mn-ea"/>
                <a:cs typeface="+mn-cs"/>
              </a:rPr>
              <a:t>mio</a:t>
            </a:r>
            <a:r>
              <a:rPr kumimoji="0" lang="en-GB" sz="2400" b="1" i="0" u="none" strike="noStrike" kern="1200" cap="none" spc="0" normalizeH="0" baseline="0" noProof="0" dirty="0">
                <a:ln>
                  <a:noFill/>
                </a:ln>
                <a:solidFill>
                  <a:srgbClr val="1B47CC"/>
                </a:solidFill>
                <a:effectLst/>
                <a:uLnTx/>
                <a:uFillTx/>
                <a:latin typeface="Arial" panose="020B0604020202020204"/>
                <a:ea typeface="+mn-ea"/>
                <a:cs typeface="+mn-cs"/>
              </a:rPr>
              <a:t> EUR. </a:t>
            </a:r>
            <a:r>
              <a:rPr lang="en-GB" sz="2400" dirty="0" err="1">
                <a:solidFill>
                  <a:prstClr val="black"/>
                </a:solidFill>
                <a:latin typeface="Arial" panose="020B0604020202020204"/>
              </a:rPr>
              <a:t>Skupaj</a:t>
            </a:r>
            <a:r>
              <a:rPr lang="en-GB" sz="2400" dirty="0">
                <a:solidFill>
                  <a:prstClr val="black"/>
                </a:solidFill>
                <a:latin typeface="Arial" panose="020B0604020202020204"/>
              </a:rPr>
              <a:t> </a:t>
            </a:r>
            <a:r>
              <a:rPr lang="en-GB" sz="2400" dirty="0" err="1">
                <a:solidFill>
                  <a:prstClr val="black"/>
                </a:solidFill>
                <a:latin typeface="Arial" panose="020B0604020202020204"/>
              </a:rPr>
              <a:t>več</a:t>
            </a:r>
            <a:r>
              <a:rPr lang="en-GB" sz="2400" dirty="0">
                <a:solidFill>
                  <a:prstClr val="black"/>
                </a:solidFill>
                <a:latin typeface="Arial" panose="020B0604020202020204"/>
              </a:rPr>
              <a:t> </a:t>
            </a:r>
            <a:r>
              <a:rPr lang="en-GB" sz="2400" dirty="0" err="1">
                <a:solidFill>
                  <a:prstClr val="black"/>
                </a:solidFill>
                <a:latin typeface="Arial" panose="020B0604020202020204"/>
              </a:rPr>
              <a:t>kot</a:t>
            </a:r>
            <a:r>
              <a:rPr lang="en-GB" sz="2400" dirty="0">
                <a:solidFill>
                  <a:prstClr val="black"/>
                </a:solidFill>
                <a:latin typeface="Arial" panose="020B0604020202020204"/>
              </a:rPr>
              <a:t> za </a:t>
            </a:r>
            <a:r>
              <a:rPr lang="en-GB" sz="2400" b="1" dirty="0">
                <a:solidFill>
                  <a:schemeClr val="tx2"/>
                </a:solidFill>
                <a:latin typeface="Arial" panose="020B0604020202020204"/>
              </a:rPr>
              <a:t>30 </a:t>
            </a:r>
            <a:r>
              <a:rPr lang="en-GB" sz="2400" b="1" dirty="0" err="1">
                <a:solidFill>
                  <a:schemeClr val="tx2"/>
                </a:solidFill>
                <a:latin typeface="Arial" panose="020B0604020202020204"/>
              </a:rPr>
              <a:t>mio</a:t>
            </a:r>
            <a:r>
              <a:rPr lang="en-GB" sz="2400" b="1" dirty="0">
                <a:solidFill>
                  <a:schemeClr val="tx2"/>
                </a:solidFill>
                <a:latin typeface="Arial" panose="020B0604020202020204"/>
              </a:rPr>
              <a:t> EUR </a:t>
            </a:r>
            <a:r>
              <a:rPr lang="en-GB" sz="2400" dirty="0" err="1">
                <a:solidFill>
                  <a:prstClr val="black"/>
                </a:solidFill>
                <a:latin typeface="Arial" panose="020B0604020202020204"/>
              </a:rPr>
              <a:t>tveganega</a:t>
            </a:r>
            <a:r>
              <a:rPr lang="en-GB" sz="2400" dirty="0">
                <a:solidFill>
                  <a:prstClr val="black"/>
                </a:solidFill>
                <a:latin typeface="Arial" panose="020B0604020202020204"/>
              </a:rPr>
              <a:t> </a:t>
            </a:r>
            <a:r>
              <a:rPr lang="en-GB" sz="2400" dirty="0" err="1">
                <a:solidFill>
                  <a:prstClr val="black"/>
                </a:solidFill>
                <a:latin typeface="Arial" panose="020B0604020202020204"/>
              </a:rPr>
              <a:t>kapitala</a:t>
            </a:r>
            <a:r>
              <a:rPr lang="en-GB" sz="2400" dirty="0">
                <a:solidFill>
                  <a:prstClr val="black"/>
                </a:solidFill>
                <a:latin typeface="Arial" panose="020B0604020202020204"/>
              </a:rPr>
              <a:t>. </a:t>
            </a:r>
            <a:r>
              <a:rPr lang="en-GB" sz="2400" dirty="0" err="1">
                <a:solidFill>
                  <a:prstClr val="black"/>
                </a:solidFill>
                <a:latin typeface="Arial" panose="020B0604020202020204"/>
              </a:rPr>
              <a:t>Trenutno</a:t>
            </a:r>
            <a:r>
              <a:rPr lang="en-GB" sz="2400" dirty="0">
                <a:solidFill>
                  <a:prstClr val="black"/>
                </a:solidFill>
                <a:latin typeface="Arial" panose="020B0604020202020204"/>
              </a:rPr>
              <a:t> so </a:t>
            </a:r>
            <a:r>
              <a:rPr lang="en-GB" sz="2400" dirty="0" err="1">
                <a:solidFill>
                  <a:prstClr val="black"/>
                </a:solidFill>
                <a:latin typeface="Arial" panose="020B0604020202020204"/>
              </a:rPr>
              <a:t>že</a:t>
            </a:r>
            <a:r>
              <a:rPr lang="en-GB" sz="2400" dirty="0">
                <a:solidFill>
                  <a:prstClr val="black"/>
                </a:solidFill>
                <a:latin typeface="Arial" panose="020B0604020202020204"/>
              </a:rPr>
              <a:t> </a:t>
            </a:r>
            <a:r>
              <a:rPr lang="en-GB" sz="2400" dirty="0" err="1">
                <a:solidFill>
                  <a:prstClr val="black"/>
                </a:solidFill>
                <a:latin typeface="Arial" panose="020B0604020202020204"/>
              </a:rPr>
              <a:t>preko</a:t>
            </a:r>
            <a:r>
              <a:rPr lang="en-GB" sz="2400" dirty="0">
                <a:solidFill>
                  <a:prstClr val="black"/>
                </a:solidFill>
                <a:latin typeface="Arial" panose="020B0604020202020204"/>
              </a:rPr>
              <a:t> 100 </a:t>
            </a:r>
            <a:r>
              <a:rPr lang="en-GB" sz="2400" dirty="0" err="1">
                <a:solidFill>
                  <a:prstClr val="black"/>
                </a:solidFill>
                <a:latin typeface="Arial" panose="020B0604020202020204"/>
              </a:rPr>
              <a:t>mio</a:t>
            </a:r>
            <a:r>
              <a:rPr lang="en-GB" sz="2400" dirty="0">
                <a:solidFill>
                  <a:prstClr val="black"/>
                </a:solidFill>
                <a:latin typeface="Arial" panose="020B0604020202020204"/>
              </a:rPr>
              <a:t> EUR </a:t>
            </a:r>
            <a:r>
              <a:rPr lang="en-GB" sz="2400" dirty="0" err="1">
                <a:solidFill>
                  <a:prstClr val="black"/>
                </a:solidFill>
                <a:latin typeface="Arial" panose="020B0604020202020204"/>
              </a:rPr>
              <a:t>prihodkov</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I" sz="2400" b="0" i="1"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 name="Naslov 1">
            <a:extLst>
              <a:ext uri="{FF2B5EF4-FFF2-40B4-BE49-F238E27FC236}">
                <a16:creationId xmlns:a16="http://schemas.microsoft.com/office/drawing/2014/main" id="{FCDF0874-09BB-0252-1AE9-8F5A49159762}"/>
              </a:ext>
            </a:extLst>
          </p:cNvPr>
          <p:cNvSpPr txBox="1">
            <a:spLocks/>
          </p:cNvSpPr>
          <p:nvPr/>
        </p:nvSpPr>
        <p:spPr>
          <a:xfrm>
            <a:off x="498086" y="369461"/>
            <a:ext cx="4835913" cy="233435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sl-SI" sz="2000" b="0" i="0" u="none" strike="noStrike" kern="1200" cap="none" spc="0" normalizeH="0" baseline="0" noProof="0" dirty="0">
                <a:ln>
                  <a:noFill/>
                </a:ln>
                <a:solidFill>
                  <a:srgbClr val="1B47CC"/>
                </a:solidFill>
                <a:effectLst/>
                <a:uLnTx/>
                <a:uFillTx/>
                <a:latin typeface="Arial" panose="020B0604020202020204"/>
                <a:ea typeface="+mj-ea"/>
                <a:cs typeface="+mj-cs"/>
              </a:rPr>
              <a:t>Bootstrapping</a:t>
            </a:r>
          </a:p>
          <a:p>
            <a:pPr marL="0" marR="0" lvl="0" indent="0" algn="l" defTabSz="914400" rtl="0" eaLnBrk="1" fontAlgn="auto" latinLnBrk="0" hangingPunct="1">
              <a:lnSpc>
                <a:spcPct val="90000"/>
              </a:lnSpc>
              <a:spcBef>
                <a:spcPts val="600"/>
              </a:spcBef>
              <a:spcAft>
                <a:spcPts val="600"/>
              </a:spcAft>
              <a:buClrTx/>
              <a:buSzTx/>
              <a:buFontTx/>
              <a:buNone/>
              <a:tabLst/>
              <a:defRPr/>
            </a:pPr>
            <a:r>
              <a:rPr kumimoji="0" lang="sl-SI" sz="3600" b="1" i="0" u="none" strike="noStrike" kern="1200" cap="none" spc="0" normalizeH="0" baseline="0" noProof="0" dirty="0">
                <a:ln>
                  <a:noFill/>
                </a:ln>
                <a:solidFill>
                  <a:prstClr val="black"/>
                </a:solidFill>
                <a:effectLst/>
                <a:uLnTx/>
                <a:uFillTx/>
                <a:latin typeface="Arial" panose="020B0604020202020204"/>
                <a:ea typeface="+mj-ea"/>
                <a:cs typeface="+mj-cs"/>
              </a:rPr>
              <a:t>PRIMER: </a:t>
            </a:r>
            <a:r>
              <a:rPr kumimoji="0" lang="en-SI" sz="3600" b="1" i="0" u="none" strike="noStrike" kern="1200" cap="none" spc="0" normalizeH="0" baseline="0" noProof="0" dirty="0">
                <a:ln>
                  <a:noFill/>
                </a:ln>
                <a:solidFill>
                  <a:prstClr val="black"/>
                </a:solidFill>
                <a:effectLst/>
                <a:highlight>
                  <a:srgbClr val="FFC301"/>
                </a:highlight>
                <a:uLnTx/>
                <a:uFillTx/>
                <a:latin typeface="Arial" panose="020B0604020202020204"/>
                <a:ea typeface="+mj-ea"/>
                <a:cs typeface="+mj-cs"/>
              </a:rPr>
              <a:t>Bird Buddy </a:t>
            </a:r>
            <a:r>
              <a:rPr kumimoji="0" lang="en-GB" sz="3600" b="1" i="0" u="none" strike="noStrike" kern="1200" cap="none" spc="0" normalizeH="0" baseline="0" noProof="0" dirty="0">
                <a:ln>
                  <a:noFill/>
                </a:ln>
                <a:solidFill>
                  <a:prstClr val="black"/>
                </a:solidFill>
                <a:effectLst/>
                <a:uLnTx/>
                <a:uFillTx/>
                <a:latin typeface="Arial" panose="020B0604020202020204"/>
                <a:ea typeface="+mj-ea"/>
                <a:cs typeface="+mj-cs"/>
              </a:rPr>
              <a:t>K</a:t>
            </a:r>
            <a:r>
              <a:rPr kumimoji="0" lang="en-SI" sz="3600" b="1" i="0" u="none" strike="noStrike" kern="1200" cap="none" spc="0" normalizeH="0" baseline="0" noProof="0" dirty="0">
                <a:ln>
                  <a:noFill/>
                </a:ln>
                <a:solidFill>
                  <a:prstClr val="black"/>
                </a:solidFill>
                <a:effectLst/>
                <a:uLnTx/>
                <a:uFillTx/>
                <a:latin typeface="Arial" panose="020B0604020202020204"/>
                <a:ea typeface="+mj-ea"/>
                <a:cs typeface="+mj-cs"/>
              </a:rPr>
              <a:t>ickstarter success</a:t>
            </a:r>
            <a:endParaRPr kumimoji="0" lang="sl-SI" sz="3600" b="1" i="0" u="none" strike="noStrike" kern="1200" cap="none" spc="0" normalizeH="0" baseline="0" noProof="0" dirty="0">
              <a:ln>
                <a:noFill/>
              </a:ln>
              <a:solidFill>
                <a:prstClr val="black"/>
              </a:solidFill>
              <a:effectLst/>
              <a:uLnTx/>
              <a:uFillTx/>
              <a:latin typeface="Arial" panose="020B0604020202020204"/>
              <a:ea typeface="+mj-ea"/>
              <a:cs typeface="+mj-cs"/>
            </a:endParaRPr>
          </a:p>
        </p:txBody>
      </p:sp>
      <p:sp>
        <p:nvSpPr>
          <p:cNvPr id="5" name="Slide Number Placeholder 5">
            <a:extLst>
              <a:ext uri="{FF2B5EF4-FFF2-40B4-BE49-F238E27FC236}">
                <a16:creationId xmlns:a16="http://schemas.microsoft.com/office/drawing/2014/main" id="{5D5F5C52-DF3D-2086-EFCC-4587245E7BD7}"/>
              </a:ext>
            </a:extLst>
          </p:cNvPr>
          <p:cNvSpPr txBox="1">
            <a:spLocks/>
          </p:cNvSpPr>
          <p:nvPr/>
        </p:nvSpPr>
        <p:spPr>
          <a:xfrm>
            <a:off x="10279294" y="6356350"/>
            <a:ext cx="1592495" cy="365125"/>
          </a:xfrm>
          <a:prstGeom prst="rect">
            <a:avLst/>
          </a:prstGeom>
        </p:spPr>
        <p:txBody>
          <a:bodyPr vert="horz" lIns="91440" tIns="45720" rIns="91440" bIns="45720" rtlCol="0" anchor="ctr"/>
          <a:lstStyle>
            <a:defPPr>
              <a:defRPr lang="en-SI"/>
            </a:defPPr>
            <a:lvl1pPr marL="0" algn="r" defTabSz="914400" rtl="0" eaLnBrk="1" latinLnBrk="0" hangingPunct="1">
              <a:defRPr sz="800" kern="1200" spc="130" baseline="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l-SI" sz="800" b="0" i="0" u="none" strike="noStrike" kern="1200" cap="none" spc="130" normalizeH="0" baseline="0" noProof="0">
                <a:ln>
                  <a:noFill/>
                </a:ln>
                <a:solidFill>
                  <a:srgbClr val="272532"/>
                </a:solidFill>
                <a:effectLst/>
                <a:uLnTx/>
                <a:uFillTx/>
                <a:latin typeface="Arial" panose="020B0604020202020204"/>
                <a:ea typeface="+mn-ea"/>
                <a:cs typeface="+mn-cs"/>
              </a:rPr>
              <a:t>SLIDE </a:t>
            </a:r>
            <a:fld id="{A2020574-600F-2C48-9440-FACC4120788B}" type="slidenum">
              <a:rPr kumimoji="0" lang="en-SI" sz="800" b="0" i="0" u="none" strike="noStrike" kern="1200" cap="none" spc="130" normalizeH="0" baseline="0" noProof="0" smtClean="0">
                <a:ln>
                  <a:noFill/>
                </a:ln>
                <a:solidFill>
                  <a:srgbClr val="272532"/>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SI" sz="800" b="0" i="0" u="none" strike="noStrike" kern="1200" cap="none" spc="130" normalizeH="0" baseline="0" noProof="0" dirty="0">
              <a:ln>
                <a:noFill/>
              </a:ln>
              <a:solidFill>
                <a:srgbClr val="272532"/>
              </a:solidFill>
              <a:effectLst/>
              <a:uLnTx/>
              <a:uFillTx/>
              <a:latin typeface="Arial" panose="020B0604020202020204"/>
              <a:ea typeface="+mn-ea"/>
              <a:cs typeface="+mn-cs"/>
            </a:endParaRPr>
          </a:p>
        </p:txBody>
      </p:sp>
      <p:sp>
        <p:nvSpPr>
          <p:cNvPr id="3" name="Picture Placeholder 2">
            <a:extLst>
              <a:ext uri="{FF2B5EF4-FFF2-40B4-BE49-F238E27FC236}">
                <a16:creationId xmlns:a16="http://schemas.microsoft.com/office/drawing/2014/main" id="{E5A6DCA5-02C9-30CD-E60C-C1DF8FFFE58D}"/>
              </a:ext>
            </a:extLst>
          </p:cNvPr>
          <p:cNvSpPr>
            <a:spLocks noGrp="1"/>
          </p:cNvSpPr>
          <p:nvPr>
            <p:ph type="pic" idx="1"/>
          </p:nvPr>
        </p:nvSpPr>
        <p:spPr/>
        <p:txBody>
          <a:bodyPr/>
          <a:lstStyle/>
          <a:p>
            <a:endParaRPr lang="en-SI"/>
          </a:p>
        </p:txBody>
      </p:sp>
      <p:pic>
        <p:nvPicPr>
          <p:cNvPr id="6" name="Picture 5" descr="A phone next to a bird feeder&#10;&#10;Description automatically generated">
            <a:extLst>
              <a:ext uri="{FF2B5EF4-FFF2-40B4-BE49-F238E27FC236}">
                <a16:creationId xmlns:a16="http://schemas.microsoft.com/office/drawing/2014/main" id="{D2A82958-F02B-8BB5-6AB7-D561117D4771}"/>
              </a:ext>
            </a:extLst>
          </p:cNvPr>
          <p:cNvPicPr>
            <a:picLocks noChangeAspect="1"/>
          </p:cNvPicPr>
          <p:nvPr/>
        </p:nvPicPr>
        <p:blipFill>
          <a:blip r:embed="rId3" cstate="print">
            <a:extLst>
              <a:ext uri="{28A0092B-C50C-407E-A947-70E740481C1C}">
                <a14:useLocalDpi xmlns:a14="http://schemas.microsoft.com/office/drawing/2010/main" val="0"/>
              </a:ext>
            </a:extLst>
          </a:blip>
          <a:srcRect l="8741"/>
          <a:stretch/>
        </p:blipFill>
        <p:spPr>
          <a:xfrm>
            <a:off x="5933440" y="-1"/>
            <a:ext cx="6258560" cy="6858000"/>
          </a:xfrm>
          <a:prstGeom prst="rect">
            <a:avLst/>
          </a:prstGeom>
        </p:spPr>
      </p:pic>
    </p:spTree>
    <p:extLst>
      <p:ext uri="{BB962C8B-B14F-4D97-AF65-F5344CB8AC3E}">
        <p14:creationId xmlns:p14="http://schemas.microsoft.com/office/powerpoint/2010/main" val="2759831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D30E0E61-53B7-CD59-4803-2D8C3BA24425}"/>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2C02E826-A94A-9E3F-69B5-CF9EA87BE821}"/>
              </a:ext>
            </a:extLst>
          </p:cNvPr>
          <p:cNvSpPr>
            <a:spLocks noGrp="1"/>
          </p:cNvSpPr>
          <p:nvPr>
            <p:ph type="title"/>
          </p:nvPr>
        </p:nvSpPr>
        <p:spPr/>
        <p:txBody>
          <a:bodyPr>
            <a:normAutofit fontScale="90000"/>
          </a:bodyPr>
          <a:lstStyle/>
          <a:p>
            <a:r>
              <a:rPr lang="en-GB" sz="2000" b="0" dirty="0" err="1">
                <a:solidFill>
                  <a:schemeClr val="tx2"/>
                </a:solidFill>
                <a:latin typeface="+mn-lt"/>
              </a:rPr>
              <a:t>Izgradnja</a:t>
            </a:r>
            <a:r>
              <a:rPr lang="en-GB" sz="2000" b="0" dirty="0">
                <a:solidFill>
                  <a:schemeClr val="tx2"/>
                </a:solidFill>
                <a:latin typeface="+mn-lt"/>
              </a:rPr>
              <a:t> </a:t>
            </a:r>
            <a:r>
              <a:rPr lang="en-GB" sz="2000" b="0" dirty="0" err="1">
                <a:solidFill>
                  <a:schemeClr val="tx2"/>
                </a:solidFill>
                <a:latin typeface="+mn-lt"/>
              </a:rPr>
              <a:t>inovativnih</a:t>
            </a:r>
            <a:r>
              <a:rPr lang="en-GB" sz="2000" b="0" dirty="0">
                <a:solidFill>
                  <a:schemeClr val="tx2"/>
                </a:solidFill>
                <a:latin typeface="+mn-lt"/>
              </a:rPr>
              <a:t> </a:t>
            </a:r>
            <a:r>
              <a:rPr lang="en-GB" sz="2000" b="0" dirty="0" err="1">
                <a:solidFill>
                  <a:schemeClr val="tx2"/>
                </a:solidFill>
                <a:latin typeface="+mn-lt"/>
              </a:rPr>
              <a:t>podjetij</a:t>
            </a:r>
            <a:br>
              <a:rPr lang="en-GB" sz="2400" i="1" dirty="0">
                <a:effectLst/>
                <a:latin typeface="Helvetica" pitchFamily="2" charset="0"/>
              </a:rPr>
            </a:br>
            <a:r>
              <a:rPr lang="en-GB" dirty="0" err="1"/>
              <a:t>Značilnosti</a:t>
            </a:r>
            <a:r>
              <a:rPr lang="en-GB" dirty="0"/>
              <a:t> </a:t>
            </a:r>
            <a:r>
              <a:rPr lang="en-GB" dirty="0" err="1"/>
              <a:t>pravih</a:t>
            </a:r>
            <a:r>
              <a:rPr lang="en-GB" dirty="0"/>
              <a:t> </a:t>
            </a:r>
            <a:r>
              <a:rPr lang="en-GB" dirty="0" err="1"/>
              <a:t>poslovnih</a:t>
            </a:r>
            <a:r>
              <a:rPr lang="en-GB" dirty="0"/>
              <a:t> </a:t>
            </a:r>
            <a:r>
              <a:rPr lang="en-GB" dirty="0" err="1"/>
              <a:t>priložnosti</a:t>
            </a:r>
            <a:br>
              <a:rPr lang="en-SI" sz="3600" dirty="0">
                <a:solidFill>
                  <a:srgbClr val="000000"/>
                </a:solidFill>
                <a:effectLst/>
                <a:latin typeface="Calibri" panose="020F0502020204030204" pitchFamily="34" charset="0"/>
                <a:ea typeface="Times New Roman" panose="02020603050405020304" pitchFamily="18" charset="0"/>
              </a:rPr>
            </a:br>
            <a:br>
              <a:rPr kumimoji="0" lang="en-GB" sz="6000" b="1" i="0" u="none" strike="noStrike" kern="1200" cap="none" spc="0" normalizeH="0" baseline="0" noProof="0" dirty="0">
                <a:ln>
                  <a:noFill/>
                </a:ln>
                <a:solidFill>
                  <a:prstClr val="white"/>
                </a:solidFill>
                <a:effectLst/>
                <a:uLnTx/>
                <a:uFillTx/>
                <a:latin typeface="Arial" panose="020B0604020202020204"/>
                <a:ea typeface="+mj-ea"/>
                <a:cs typeface="+mj-cs"/>
              </a:rPr>
            </a:br>
            <a:r>
              <a:rPr lang="en-GB" dirty="0"/>
              <a:t> </a:t>
            </a:r>
            <a:endParaRPr lang="en-US" dirty="0">
              <a:latin typeface="+mn-lt"/>
            </a:endParaRPr>
          </a:p>
        </p:txBody>
      </p:sp>
      <p:sp>
        <p:nvSpPr>
          <p:cNvPr id="3" name="Označba mesta vsebine 2">
            <a:extLst>
              <a:ext uri="{FF2B5EF4-FFF2-40B4-BE49-F238E27FC236}">
                <a16:creationId xmlns:a16="http://schemas.microsoft.com/office/drawing/2014/main" id="{8F88AAB8-7638-3DC5-E91E-CB6267E27B65}"/>
              </a:ext>
            </a:extLst>
          </p:cNvPr>
          <p:cNvSpPr>
            <a:spLocks noGrp="1"/>
          </p:cNvSpPr>
          <p:nvPr>
            <p:ph idx="1"/>
          </p:nvPr>
        </p:nvSpPr>
        <p:spPr>
          <a:xfrm>
            <a:off x="498087" y="1305881"/>
            <a:ext cx="9966713" cy="3945297"/>
          </a:xfrm>
        </p:spPr>
        <p:txBody>
          <a:bodyPr>
            <a:noAutofit/>
          </a:bodyPr>
          <a:lstStyle/>
          <a:p>
            <a:pPr marL="522900" indent="-342900">
              <a:lnSpc>
                <a:spcPct val="110000"/>
              </a:lnSpc>
              <a:spcBef>
                <a:spcPts val="2400"/>
              </a:spcBef>
              <a:buFont typeface="Wingdings" pitchFamily="2" charset="2"/>
              <a:buChar char="§"/>
            </a:pPr>
            <a:r>
              <a:rPr lang="en-GB" sz="2400" b="1" dirty="0" err="1">
                <a:solidFill>
                  <a:schemeClr val="tx2"/>
                </a:solidFill>
              </a:rPr>
              <a:t>Ustvarjajo</a:t>
            </a:r>
            <a:r>
              <a:rPr lang="en-GB" sz="2400" b="1" dirty="0">
                <a:solidFill>
                  <a:schemeClr val="tx2"/>
                </a:solidFill>
              </a:rPr>
              <a:t> </a:t>
            </a:r>
            <a:r>
              <a:rPr lang="en-GB" sz="2400" b="1" dirty="0" err="1">
                <a:solidFill>
                  <a:schemeClr val="tx2"/>
                </a:solidFill>
              </a:rPr>
              <a:t>znatno</a:t>
            </a:r>
            <a:r>
              <a:rPr lang="en-GB" sz="2400" b="1" dirty="0">
                <a:solidFill>
                  <a:schemeClr val="tx2"/>
                </a:solidFill>
              </a:rPr>
              <a:t> </a:t>
            </a:r>
            <a:r>
              <a:rPr lang="en-GB" sz="2400" b="1" dirty="0" err="1">
                <a:solidFill>
                  <a:schemeClr val="tx2"/>
                </a:solidFill>
              </a:rPr>
              <a:t>vrednost</a:t>
            </a:r>
            <a:r>
              <a:rPr lang="en-GB" sz="2400" b="1" dirty="0">
                <a:solidFill>
                  <a:schemeClr val="tx2"/>
                </a:solidFill>
              </a:rPr>
              <a:t> za </a:t>
            </a:r>
            <a:r>
              <a:rPr lang="en-GB" sz="2400" b="1" dirty="0" err="1">
                <a:solidFill>
                  <a:schemeClr val="tx2"/>
                </a:solidFill>
              </a:rPr>
              <a:t>uporabnike</a:t>
            </a:r>
            <a:r>
              <a:rPr lang="en-GB" sz="2400" b="1" dirty="0">
                <a:solidFill>
                  <a:schemeClr val="tx2"/>
                </a:solidFill>
              </a:rPr>
              <a:t>.</a:t>
            </a:r>
          </a:p>
          <a:p>
            <a:pPr marL="522900" indent="-342900">
              <a:lnSpc>
                <a:spcPct val="110000"/>
              </a:lnSpc>
              <a:spcBef>
                <a:spcPts val="2400"/>
              </a:spcBef>
              <a:buFont typeface="Wingdings" pitchFamily="2" charset="2"/>
              <a:buChar char="§"/>
            </a:pPr>
            <a:r>
              <a:rPr lang="en-GB" sz="2400" b="1" dirty="0">
                <a:solidFill>
                  <a:schemeClr val="tx2"/>
                </a:solidFill>
              </a:rPr>
              <a:t>Naslavljajo </a:t>
            </a:r>
            <a:r>
              <a:rPr lang="en-GB" sz="2400" b="1" dirty="0" err="1">
                <a:solidFill>
                  <a:schemeClr val="tx2"/>
                </a:solidFill>
              </a:rPr>
              <a:t>resničen</a:t>
            </a:r>
            <a:r>
              <a:rPr lang="en-GB" sz="2400" b="1" dirty="0">
                <a:solidFill>
                  <a:schemeClr val="tx2"/>
                </a:solidFill>
              </a:rPr>
              <a:t> </a:t>
            </a:r>
            <a:r>
              <a:rPr lang="en-GB" sz="2400" b="1" dirty="0" err="1">
                <a:solidFill>
                  <a:schemeClr val="tx2"/>
                </a:solidFill>
              </a:rPr>
              <a:t>tržni</a:t>
            </a:r>
            <a:r>
              <a:rPr lang="en-GB" sz="2400" b="1" dirty="0">
                <a:solidFill>
                  <a:schemeClr val="tx2"/>
                </a:solidFill>
              </a:rPr>
              <a:t> problem </a:t>
            </a:r>
            <a:r>
              <a:rPr lang="en-GB" sz="2400" dirty="0"/>
              <a:t>in </a:t>
            </a:r>
            <a:r>
              <a:rPr lang="en-GB" sz="2400" dirty="0" err="1"/>
              <a:t>imajo</a:t>
            </a:r>
            <a:r>
              <a:rPr lang="en-GB" sz="2400" dirty="0"/>
              <a:t> </a:t>
            </a:r>
            <a:r>
              <a:rPr lang="en-GB" sz="2400" dirty="0" err="1"/>
              <a:t>določeno</a:t>
            </a:r>
            <a:r>
              <a:rPr lang="en-GB" sz="2400" dirty="0"/>
              <a:t> </a:t>
            </a:r>
            <a:r>
              <a:rPr lang="en-GB" sz="2400" dirty="0" err="1"/>
              <a:t>konkurenčno</a:t>
            </a:r>
            <a:r>
              <a:rPr lang="en-GB" sz="2400" dirty="0"/>
              <a:t> </a:t>
            </a:r>
            <a:r>
              <a:rPr lang="en-GB" sz="2400" dirty="0" err="1"/>
              <a:t>prednost</a:t>
            </a:r>
            <a:r>
              <a:rPr lang="en-GB" sz="2400" dirty="0"/>
              <a:t>.</a:t>
            </a:r>
          </a:p>
          <a:p>
            <a:pPr marL="522900" indent="-342900">
              <a:lnSpc>
                <a:spcPct val="110000"/>
              </a:lnSpc>
              <a:spcBef>
                <a:spcPts val="2400"/>
              </a:spcBef>
              <a:buFont typeface="Wingdings" pitchFamily="2" charset="2"/>
              <a:buChar char="§"/>
            </a:pPr>
            <a:r>
              <a:rPr lang="en-GB" sz="2400" b="1" dirty="0" err="1">
                <a:solidFill>
                  <a:schemeClr val="tx2"/>
                </a:solidFill>
              </a:rPr>
              <a:t>Uporabniki</a:t>
            </a:r>
            <a:r>
              <a:rPr lang="en-GB" sz="2400" b="1" dirty="0">
                <a:solidFill>
                  <a:schemeClr val="tx2"/>
                </a:solidFill>
              </a:rPr>
              <a:t> </a:t>
            </a:r>
            <a:r>
              <a:rPr lang="en-GB" sz="2400" b="1" dirty="0" err="1">
                <a:solidFill>
                  <a:schemeClr val="tx2"/>
                </a:solidFill>
              </a:rPr>
              <a:t>čutijo</a:t>
            </a:r>
            <a:r>
              <a:rPr lang="en-GB" sz="2400" b="1" dirty="0">
                <a:solidFill>
                  <a:schemeClr val="tx2"/>
                </a:solidFill>
              </a:rPr>
              <a:t> </a:t>
            </a:r>
            <a:r>
              <a:rPr lang="en-GB" sz="2400" b="1" dirty="0" err="1">
                <a:solidFill>
                  <a:schemeClr val="tx2"/>
                </a:solidFill>
              </a:rPr>
              <a:t>veliko</a:t>
            </a:r>
            <a:r>
              <a:rPr lang="en-GB" sz="2400" b="1" dirty="0">
                <a:solidFill>
                  <a:schemeClr val="tx2"/>
                </a:solidFill>
              </a:rPr>
              <a:t> </a:t>
            </a:r>
            <a:r>
              <a:rPr lang="en-GB" sz="2400" b="1" dirty="0" err="1">
                <a:solidFill>
                  <a:schemeClr val="tx2"/>
                </a:solidFill>
              </a:rPr>
              <a:t>nujnost</a:t>
            </a:r>
            <a:r>
              <a:rPr lang="en-GB" sz="2400" b="1" dirty="0">
                <a:solidFill>
                  <a:schemeClr val="tx2"/>
                </a:solidFill>
              </a:rPr>
              <a:t> </a:t>
            </a:r>
            <a:r>
              <a:rPr lang="en-GB" sz="2400" dirty="0"/>
              <a:t>in so </a:t>
            </a:r>
            <a:r>
              <a:rPr lang="en-GB" sz="2400" dirty="0" err="1"/>
              <a:t>zato</a:t>
            </a:r>
            <a:r>
              <a:rPr lang="en-GB" sz="2400" dirty="0"/>
              <a:t> za </a:t>
            </a:r>
            <a:r>
              <a:rPr lang="en-GB" sz="2400" dirty="0" err="1"/>
              <a:t>rešitev</a:t>
            </a:r>
            <a:r>
              <a:rPr lang="en-GB" sz="2400" dirty="0"/>
              <a:t> </a:t>
            </a:r>
            <a:r>
              <a:rPr lang="en-GB" sz="2400" dirty="0" err="1"/>
              <a:t>pripravljeni</a:t>
            </a:r>
            <a:r>
              <a:rPr lang="en-GB" sz="2400" dirty="0"/>
              <a:t> </a:t>
            </a:r>
            <a:r>
              <a:rPr lang="en-GB" sz="2400" dirty="0" err="1"/>
              <a:t>plačati</a:t>
            </a:r>
            <a:r>
              <a:rPr lang="en-GB" sz="2400" dirty="0"/>
              <a:t>.</a:t>
            </a:r>
          </a:p>
          <a:p>
            <a:pPr marL="522900" indent="-342900">
              <a:lnSpc>
                <a:spcPct val="110000"/>
              </a:lnSpc>
              <a:spcBef>
                <a:spcPts val="2400"/>
              </a:spcBef>
              <a:buFont typeface="Wingdings" pitchFamily="2" charset="2"/>
              <a:buChar char="§"/>
            </a:pPr>
            <a:r>
              <a:rPr lang="en-GB" sz="2400" b="1" dirty="0" err="1">
                <a:solidFill>
                  <a:schemeClr val="tx2"/>
                </a:solidFill>
              </a:rPr>
              <a:t>Imajo</a:t>
            </a:r>
            <a:r>
              <a:rPr lang="en-GB" sz="2400" b="1" dirty="0">
                <a:solidFill>
                  <a:schemeClr val="tx2"/>
                </a:solidFill>
              </a:rPr>
              <a:t> </a:t>
            </a:r>
            <a:r>
              <a:rPr lang="en-GB" sz="2400" b="1" dirty="0" err="1">
                <a:solidFill>
                  <a:schemeClr val="tx2"/>
                </a:solidFill>
              </a:rPr>
              <a:t>močan</a:t>
            </a:r>
            <a:r>
              <a:rPr lang="en-GB" sz="2400" b="1" dirty="0">
                <a:solidFill>
                  <a:schemeClr val="tx2"/>
                </a:solidFill>
              </a:rPr>
              <a:t> </a:t>
            </a:r>
            <a:r>
              <a:rPr lang="en-GB" sz="2400" b="1" dirty="0" err="1">
                <a:solidFill>
                  <a:schemeClr val="tx2"/>
                </a:solidFill>
              </a:rPr>
              <a:t>potencial</a:t>
            </a:r>
            <a:r>
              <a:rPr lang="en-GB" sz="2400" b="1" dirty="0">
                <a:solidFill>
                  <a:schemeClr val="tx2"/>
                </a:solidFill>
              </a:rPr>
              <a:t> za </a:t>
            </a:r>
            <a:r>
              <a:rPr lang="en-GB" sz="2400" b="1" dirty="0" err="1">
                <a:solidFill>
                  <a:schemeClr val="tx2"/>
                </a:solidFill>
              </a:rPr>
              <a:t>rast</a:t>
            </a:r>
            <a:r>
              <a:rPr lang="en-GB" sz="2400" b="1" dirty="0">
                <a:solidFill>
                  <a:schemeClr val="tx2"/>
                </a:solidFill>
              </a:rPr>
              <a:t> </a:t>
            </a:r>
            <a:r>
              <a:rPr lang="en-GB" sz="2400" b="1" dirty="0" err="1">
                <a:solidFill>
                  <a:schemeClr val="tx2"/>
                </a:solidFill>
              </a:rPr>
              <a:t>prodaje</a:t>
            </a:r>
            <a:r>
              <a:rPr lang="en-GB" sz="2400" b="1" dirty="0">
                <a:solidFill>
                  <a:schemeClr val="tx2"/>
                </a:solidFill>
              </a:rPr>
              <a:t> in </a:t>
            </a:r>
            <a:r>
              <a:rPr lang="en-GB" sz="2400" b="1" dirty="0" err="1">
                <a:solidFill>
                  <a:schemeClr val="tx2"/>
                </a:solidFill>
              </a:rPr>
              <a:t>doseganje</a:t>
            </a:r>
            <a:r>
              <a:rPr lang="en-GB" sz="2400" b="1" dirty="0">
                <a:solidFill>
                  <a:schemeClr val="tx2"/>
                </a:solidFill>
              </a:rPr>
              <a:t> </a:t>
            </a:r>
            <a:r>
              <a:rPr lang="en-GB" sz="2400" b="1" dirty="0" err="1">
                <a:solidFill>
                  <a:schemeClr val="tx2"/>
                </a:solidFill>
              </a:rPr>
              <a:t>visokih</a:t>
            </a:r>
            <a:r>
              <a:rPr lang="en-GB" sz="2400" b="1" dirty="0">
                <a:solidFill>
                  <a:schemeClr val="tx2"/>
                </a:solidFill>
              </a:rPr>
              <a:t> </a:t>
            </a:r>
            <a:r>
              <a:rPr lang="en-GB" sz="2400" b="1" dirty="0" err="1">
                <a:solidFill>
                  <a:schemeClr val="tx2"/>
                </a:solidFill>
              </a:rPr>
              <a:t>marž</a:t>
            </a:r>
            <a:r>
              <a:rPr lang="en-GB" sz="2400" b="1" dirty="0">
                <a:solidFill>
                  <a:schemeClr val="tx2"/>
                </a:solidFill>
              </a:rPr>
              <a:t>.</a:t>
            </a:r>
          </a:p>
          <a:p>
            <a:pPr marL="522900" indent="-342900">
              <a:lnSpc>
                <a:spcPct val="110000"/>
              </a:lnSpc>
              <a:spcBef>
                <a:spcPts val="2400"/>
              </a:spcBef>
              <a:buFont typeface="Wingdings" pitchFamily="2" charset="2"/>
              <a:buChar char="§"/>
            </a:pPr>
            <a:r>
              <a:rPr lang="en-GB" sz="2400" b="1" dirty="0" err="1">
                <a:solidFill>
                  <a:schemeClr val="tx2"/>
                </a:solidFill>
              </a:rPr>
              <a:t>Ustanovitelji</a:t>
            </a:r>
            <a:r>
              <a:rPr lang="en-GB" sz="2400" b="1" dirty="0">
                <a:solidFill>
                  <a:schemeClr val="tx2"/>
                </a:solidFill>
              </a:rPr>
              <a:t> in </a:t>
            </a:r>
            <a:r>
              <a:rPr lang="en-GB" sz="2400" b="1" dirty="0" err="1">
                <a:solidFill>
                  <a:schemeClr val="tx2"/>
                </a:solidFill>
              </a:rPr>
              <a:t>vodstvena</a:t>
            </a:r>
            <a:r>
              <a:rPr lang="en-GB" sz="2400" b="1" dirty="0">
                <a:solidFill>
                  <a:schemeClr val="tx2"/>
                </a:solidFill>
              </a:rPr>
              <a:t> </a:t>
            </a:r>
            <a:r>
              <a:rPr lang="en-GB" sz="2400" b="1" dirty="0" err="1">
                <a:solidFill>
                  <a:schemeClr val="tx2"/>
                </a:solidFill>
              </a:rPr>
              <a:t>ekipa</a:t>
            </a:r>
            <a:r>
              <a:rPr lang="en-GB" sz="2400" b="1" dirty="0">
                <a:solidFill>
                  <a:schemeClr val="tx2"/>
                </a:solidFill>
              </a:rPr>
              <a:t> </a:t>
            </a:r>
            <a:r>
              <a:rPr lang="en-GB" sz="2400" dirty="0" err="1"/>
              <a:t>imajo</a:t>
            </a:r>
            <a:r>
              <a:rPr lang="en-GB" sz="2400" dirty="0"/>
              <a:t> </a:t>
            </a:r>
            <a:r>
              <a:rPr lang="en-GB" sz="2400" dirty="0" err="1"/>
              <a:t>kolektivno</a:t>
            </a:r>
            <a:r>
              <a:rPr lang="en-GB" sz="2400" dirty="0"/>
              <a:t> </a:t>
            </a:r>
            <a:r>
              <a:rPr lang="en-GB" sz="2400" b="1" dirty="0" err="1">
                <a:solidFill>
                  <a:schemeClr val="tx2"/>
                </a:solidFill>
              </a:rPr>
              <a:t>izkušnje</a:t>
            </a:r>
            <a:r>
              <a:rPr lang="en-GB" sz="2400" b="1" dirty="0">
                <a:solidFill>
                  <a:schemeClr val="tx2"/>
                </a:solidFill>
              </a:rPr>
              <a:t> </a:t>
            </a:r>
            <a:r>
              <a:rPr lang="en-GB" sz="2400" b="1" dirty="0" err="1">
                <a:solidFill>
                  <a:schemeClr val="tx2"/>
                </a:solidFill>
              </a:rPr>
              <a:t>na</a:t>
            </a:r>
            <a:r>
              <a:rPr lang="en-GB" sz="2400" b="1" dirty="0">
                <a:solidFill>
                  <a:schemeClr val="tx2"/>
                </a:solidFill>
              </a:rPr>
              <a:t> </a:t>
            </a:r>
            <a:r>
              <a:rPr lang="en-GB" sz="2400" b="1" dirty="0" err="1">
                <a:solidFill>
                  <a:schemeClr val="tx2"/>
                </a:solidFill>
              </a:rPr>
              <a:t>domenskih</a:t>
            </a:r>
            <a:r>
              <a:rPr lang="en-GB" sz="2400" b="1" dirty="0">
                <a:solidFill>
                  <a:schemeClr val="tx2"/>
                </a:solidFill>
              </a:rPr>
              <a:t> </a:t>
            </a:r>
            <a:r>
              <a:rPr lang="en-GB" sz="2400" b="1" dirty="0" err="1">
                <a:solidFill>
                  <a:schemeClr val="tx2"/>
                </a:solidFill>
              </a:rPr>
              <a:t>področjih</a:t>
            </a:r>
            <a:r>
              <a:rPr lang="en-GB" sz="2400" dirty="0"/>
              <a:t>, ki se </a:t>
            </a:r>
            <a:r>
              <a:rPr lang="en-GB" sz="2400" dirty="0" err="1"/>
              <a:t>ujemajo</a:t>
            </a:r>
            <a:r>
              <a:rPr lang="en-GB" sz="2400" dirty="0"/>
              <a:t> s </a:t>
            </a:r>
            <a:r>
              <a:rPr lang="en-GB" sz="2400" dirty="0" err="1"/>
              <a:t>priložnostjo</a:t>
            </a:r>
            <a:r>
              <a:rPr lang="en-GB" sz="2400" dirty="0"/>
              <a:t>.</a:t>
            </a:r>
            <a:endParaRPr lang="en-SI" sz="2400" dirty="0"/>
          </a:p>
          <a:p>
            <a:endParaRPr lang="en-GB" sz="1800" dirty="0">
              <a:effectLst/>
            </a:endParaRPr>
          </a:p>
          <a:p>
            <a:endParaRPr lang="en-GB" sz="1800" dirty="0"/>
          </a:p>
          <a:p>
            <a:endParaRPr lang="en-GB" sz="1800" dirty="0">
              <a:effectLst/>
            </a:endParaRPr>
          </a:p>
          <a:p>
            <a:endParaRPr lang="en-GB" sz="1800" dirty="0"/>
          </a:p>
          <a:p>
            <a:endParaRPr lang="en-GB" sz="1800" dirty="0">
              <a:effectLst/>
            </a:endParaRPr>
          </a:p>
          <a:p>
            <a:endParaRPr lang="en-GB" sz="1800" dirty="0"/>
          </a:p>
          <a:p>
            <a:endParaRPr lang="en-GB" sz="1800" dirty="0">
              <a:effectLst/>
            </a:endParaRPr>
          </a:p>
          <a:p>
            <a:endParaRPr lang="en-GB" sz="1800" dirty="0"/>
          </a:p>
          <a:p>
            <a:endParaRPr lang="en-GB" sz="1800" dirty="0">
              <a:effectLst/>
            </a:endParaRPr>
          </a:p>
          <a:p>
            <a:endParaRPr lang="en-GB" sz="1800" dirty="0"/>
          </a:p>
          <a:p>
            <a:endParaRPr lang="en-GB" sz="1800" dirty="0">
              <a:effectLst/>
            </a:endParaRPr>
          </a:p>
          <a:p>
            <a:endParaRPr lang="en-GB" sz="1800" dirty="0">
              <a:effectLst/>
            </a:endParaRPr>
          </a:p>
        </p:txBody>
      </p:sp>
      <p:sp>
        <p:nvSpPr>
          <p:cNvPr id="4" name="Slide Number Placeholder 5">
            <a:extLst>
              <a:ext uri="{FF2B5EF4-FFF2-40B4-BE49-F238E27FC236}">
                <a16:creationId xmlns:a16="http://schemas.microsoft.com/office/drawing/2014/main" id="{24B0B76B-FFE6-2128-DAF6-BA26E71F206E}"/>
              </a:ext>
            </a:extLst>
          </p:cNvPr>
          <p:cNvSpPr>
            <a:spLocks noGrp="1"/>
          </p:cNvSpPr>
          <p:nvPr>
            <p:ph type="sldNum" sz="quarter" idx="4"/>
          </p:nvPr>
        </p:nvSpPr>
        <p:spPr>
          <a:prstGeom prst="rect">
            <a:avLst/>
          </a:prstGeom>
        </p:spPr>
        <p:txBody>
          <a:bodyPr vert="horz" lIns="91440" tIns="45720" rIns="91440" bIns="45720" rtlCol="0" anchor="ctr"/>
          <a:lstStyle>
            <a:lvl1pPr algn="r">
              <a:defRPr sz="800" spc="130" baseline="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l-SI" sz="800" b="0" i="0" u="none" strike="noStrike" kern="1200" cap="none" spc="130" normalizeH="0" baseline="0" noProof="0" dirty="0">
                <a:ln>
                  <a:noFill/>
                </a:ln>
                <a:solidFill>
                  <a:srgbClr val="272532"/>
                </a:solidFill>
                <a:effectLst/>
                <a:uLnTx/>
                <a:uFillTx/>
                <a:latin typeface="Arial" panose="020B0604020202020204"/>
                <a:ea typeface="+mn-ea"/>
                <a:cs typeface="+mn-cs"/>
              </a:rPr>
              <a:t>SLIDE </a:t>
            </a:r>
            <a:fld id="{A2020574-600F-2C48-9440-FACC4120788B}" type="slidenum">
              <a:rPr kumimoji="0" lang="en-SI" sz="800" b="0" i="0" u="none" strike="noStrike" kern="1200" cap="none" spc="130" normalizeH="0" baseline="0" noProof="0" smtClean="0">
                <a:ln>
                  <a:noFill/>
                </a:ln>
                <a:solidFill>
                  <a:srgbClr val="272532"/>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SI" sz="800" b="0" i="0" u="none" strike="noStrike" kern="1200" cap="none" spc="130" normalizeH="0" baseline="0" noProof="0" dirty="0">
              <a:ln>
                <a:noFill/>
              </a:ln>
              <a:solidFill>
                <a:srgbClr val="272532"/>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6177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224B716-DA68-5CB9-7D5C-A895B9ACA6E8}"/>
              </a:ext>
            </a:extLst>
          </p:cNvPr>
          <p:cNvSpPr>
            <a:spLocks noGrp="1"/>
          </p:cNvSpPr>
          <p:nvPr>
            <p:ph type="title"/>
          </p:nvPr>
        </p:nvSpPr>
        <p:spPr>
          <a:xfrm>
            <a:off x="498088" y="365125"/>
            <a:ext cx="8967382" cy="1325563"/>
          </a:xfrm>
        </p:spPr>
        <p:txBody>
          <a:bodyPr/>
          <a:lstStyle/>
          <a:p>
            <a:pPr marL="0" indent="0"/>
            <a:r>
              <a:rPr lang="en-SI" sz="3600" b="1" dirty="0"/>
              <a:t>Pot od ideje do uspešnega podjetja</a:t>
            </a:r>
          </a:p>
        </p:txBody>
      </p:sp>
      <p:sp>
        <p:nvSpPr>
          <p:cNvPr id="5" name="TextBox 4">
            <a:extLst>
              <a:ext uri="{FF2B5EF4-FFF2-40B4-BE49-F238E27FC236}">
                <a16:creationId xmlns:a16="http://schemas.microsoft.com/office/drawing/2014/main" id="{F2F0325B-38E1-BFD2-8FB1-DAFCBD26DC6C}"/>
              </a:ext>
            </a:extLst>
          </p:cNvPr>
          <p:cNvSpPr txBox="1"/>
          <p:nvPr/>
        </p:nvSpPr>
        <p:spPr>
          <a:xfrm>
            <a:off x="6283142" y="2302354"/>
            <a:ext cx="3768115"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E73C32"/>
                </a:solidFill>
                <a:effectLst/>
                <a:uLnTx/>
                <a:uFillTx/>
                <a:latin typeface="Calibri" panose="020F0502020204030204"/>
                <a:ea typeface="+mn-ea"/>
                <a:cs typeface="+mn-cs"/>
              </a:rPr>
              <a:t>Ne </a:t>
            </a:r>
            <a:r>
              <a:rPr kumimoji="0" lang="en-GB" sz="1800" b="1" i="0" u="none" strike="noStrike" kern="1200" cap="none" spc="0" normalizeH="0" baseline="0" noProof="0" dirty="0" err="1">
                <a:ln>
                  <a:noFill/>
                </a:ln>
                <a:solidFill>
                  <a:srgbClr val="E73C32"/>
                </a:solidFill>
                <a:effectLst/>
                <a:uLnTx/>
                <a:uFillTx/>
                <a:latin typeface="Calibri" panose="020F0502020204030204"/>
                <a:ea typeface="+mn-ea"/>
                <a:cs typeface="+mn-cs"/>
              </a:rPr>
              <a:t>naredite</a:t>
            </a:r>
            <a:r>
              <a:rPr kumimoji="0" lang="en-GB" sz="1800" b="1" i="0" u="none" strike="noStrike" kern="1200" cap="none" spc="0" normalizeH="0" baseline="0" noProof="0" dirty="0">
                <a:ln>
                  <a:noFill/>
                </a:ln>
                <a:solidFill>
                  <a:srgbClr val="E73C32"/>
                </a:solidFill>
                <a:effectLst/>
                <a:uLnTx/>
                <a:uFillTx/>
                <a:latin typeface="Calibri" panose="020F0502020204030204"/>
                <a:ea typeface="+mn-ea"/>
                <a:cs typeface="+mn-cs"/>
              </a:rPr>
              <a:t> </a:t>
            </a:r>
            <a:r>
              <a:rPr kumimoji="0" lang="en-GB" sz="1800" b="1" i="0" u="none" strike="noStrike" kern="1200" cap="none" spc="0" normalizeH="0" baseline="0" noProof="0" dirty="0" err="1">
                <a:ln>
                  <a:noFill/>
                </a:ln>
                <a:solidFill>
                  <a:srgbClr val="E73C32"/>
                </a:solidFill>
                <a:effectLst/>
                <a:uLnTx/>
                <a:uFillTx/>
                <a:latin typeface="Calibri" panose="020F0502020204030204"/>
                <a:ea typeface="+mn-ea"/>
                <a:cs typeface="+mn-cs"/>
              </a:rPr>
              <a:t>napake</a:t>
            </a:r>
            <a:r>
              <a:rPr kumimoji="0" lang="en-GB" sz="1800" b="1" i="0" u="none" strike="noStrike" kern="1200" cap="none" spc="0" normalizeH="0" baseline="0" noProof="0" dirty="0">
                <a:ln>
                  <a:noFill/>
                </a:ln>
                <a:solidFill>
                  <a:srgbClr val="E73C32"/>
                </a:solidFill>
                <a:effectLst/>
                <a:uLnTx/>
                <a:uFillTx/>
                <a:latin typeface="Calibri" panose="020F0502020204030204"/>
                <a:ea typeface="+mn-ea"/>
                <a:cs typeface="+mn-cs"/>
              </a:rPr>
              <a:t>, da bi </a:t>
            </a:r>
            <a:r>
              <a:rPr kumimoji="0" lang="en-GB" sz="1800" b="1" i="0" u="none" strike="noStrike" kern="1200" cap="none" spc="0" normalizeH="0" baseline="0" noProof="0" dirty="0" err="1">
                <a:ln>
                  <a:noFill/>
                </a:ln>
                <a:solidFill>
                  <a:srgbClr val="E73C32"/>
                </a:solidFill>
                <a:effectLst/>
                <a:uLnTx/>
                <a:uFillTx/>
                <a:latin typeface="Calibri" panose="020F0502020204030204"/>
                <a:ea typeface="+mn-ea"/>
                <a:cs typeface="+mn-cs"/>
              </a:rPr>
              <a:t>izvajali</a:t>
            </a:r>
            <a:r>
              <a:rPr kumimoji="0" lang="en-GB" sz="1800" b="1" i="0" u="none" strike="noStrike" kern="1200" cap="none" spc="0" normalizeH="0" baseline="0" noProof="0" dirty="0">
                <a:ln>
                  <a:noFill/>
                </a:ln>
                <a:solidFill>
                  <a:srgbClr val="E73C32"/>
                </a:solidFill>
                <a:effectLst/>
                <a:uLnTx/>
                <a:uFillTx/>
                <a:latin typeface="Calibri" panose="020F0502020204030204"/>
                <a:ea typeface="+mn-ea"/>
                <a:cs typeface="+mn-cs"/>
              </a:rPr>
              <a:t> </a:t>
            </a:r>
            <a:r>
              <a:rPr kumimoji="0" lang="en-GB" sz="1800" b="1" i="0" u="none" strike="noStrike" kern="1200" cap="none" spc="0" normalizeH="0" baseline="0" noProof="0" dirty="0" err="1">
                <a:ln>
                  <a:noFill/>
                </a:ln>
                <a:solidFill>
                  <a:srgbClr val="E73C32"/>
                </a:solidFill>
                <a:effectLst/>
                <a:uLnTx/>
                <a:uFillTx/>
                <a:latin typeface="Calibri" panose="020F0502020204030204"/>
                <a:ea typeface="+mn-ea"/>
                <a:cs typeface="+mn-cs"/>
              </a:rPr>
              <a:t>poslovne</a:t>
            </a:r>
            <a:r>
              <a:rPr kumimoji="0" lang="en-GB" sz="1800" b="1" i="0" u="none" strike="noStrike" kern="1200" cap="none" spc="0" normalizeH="0" baseline="0" noProof="0" dirty="0">
                <a:ln>
                  <a:noFill/>
                </a:ln>
                <a:solidFill>
                  <a:srgbClr val="E73C32"/>
                </a:solidFill>
                <a:effectLst/>
                <a:uLnTx/>
                <a:uFillTx/>
                <a:latin typeface="Calibri" panose="020F0502020204030204"/>
                <a:ea typeface="+mn-ea"/>
                <a:cs typeface="+mn-cs"/>
              </a:rPr>
              <a:t> </a:t>
            </a:r>
            <a:r>
              <a:rPr kumimoji="0" lang="en-GB" sz="1800" b="1" i="0" u="none" strike="noStrike" kern="1200" cap="none" spc="0" normalizeH="0" baseline="0" noProof="0" dirty="0" err="1">
                <a:ln>
                  <a:noFill/>
                </a:ln>
                <a:solidFill>
                  <a:srgbClr val="E73C32"/>
                </a:solidFill>
                <a:effectLst/>
                <a:uLnTx/>
                <a:uFillTx/>
                <a:latin typeface="Calibri" panose="020F0502020204030204"/>
                <a:ea typeface="+mn-ea"/>
                <a:cs typeface="+mn-cs"/>
              </a:rPr>
              <a:t>ideje</a:t>
            </a:r>
            <a:r>
              <a:rPr kumimoji="0" lang="en-GB" sz="1800" b="1" i="0" u="none" strike="noStrike" kern="1200" cap="none" spc="0" normalizeH="0" baseline="0" noProof="0" dirty="0">
                <a:ln>
                  <a:noFill/>
                </a:ln>
                <a:solidFill>
                  <a:srgbClr val="E73C32"/>
                </a:solidFill>
                <a:effectLst/>
                <a:uLnTx/>
                <a:uFillTx/>
                <a:latin typeface="Calibri" panose="020F0502020204030204"/>
                <a:ea typeface="+mn-ea"/>
                <a:cs typeface="+mn-cs"/>
              </a:rPr>
              <a:t> </a:t>
            </a:r>
            <a:r>
              <a:rPr kumimoji="0" lang="en-GB" sz="1800" b="1" i="0" u="none" strike="noStrike" kern="1200" cap="none" spc="0" normalizeH="0" baseline="0" noProof="0" dirty="0" err="1">
                <a:ln>
                  <a:noFill/>
                </a:ln>
                <a:solidFill>
                  <a:srgbClr val="E73C32"/>
                </a:solidFill>
                <a:effectLst/>
                <a:uLnTx/>
                <a:uFillTx/>
                <a:latin typeface="Calibri" panose="020F0502020204030204"/>
                <a:ea typeface="+mn-ea"/>
                <a:cs typeface="+mn-cs"/>
              </a:rPr>
              <a:t>brez</a:t>
            </a:r>
            <a:r>
              <a:rPr kumimoji="0" lang="en-GB" sz="1800" b="1" i="0" u="none" strike="noStrike" kern="1200" cap="none" spc="0" normalizeH="0" baseline="0" noProof="0" dirty="0">
                <a:ln>
                  <a:noFill/>
                </a:ln>
                <a:solidFill>
                  <a:srgbClr val="E73C32"/>
                </a:solidFill>
                <a:effectLst/>
                <a:uLnTx/>
                <a:uFillTx/>
                <a:latin typeface="Calibri" panose="020F0502020204030204"/>
                <a:ea typeface="+mn-ea"/>
                <a:cs typeface="+mn-cs"/>
              </a:rPr>
              <a:t> </a:t>
            </a:r>
            <a:r>
              <a:rPr kumimoji="0" lang="en-GB" sz="1800" b="1" i="0" u="none" strike="noStrike" kern="1200" cap="none" spc="0" normalizeH="0" baseline="0" noProof="0" dirty="0" err="1">
                <a:ln>
                  <a:noFill/>
                </a:ln>
                <a:solidFill>
                  <a:srgbClr val="E73C32"/>
                </a:solidFill>
                <a:effectLst/>
                <a:uLnTx/>
                <a:uFillTx/>
                <a:latin typeface="Calibri" panose="020F0502020204030204"/>
                <a:ea typeface="+mn-ea"/>
                <a:cs typeface="+mn-cs"/>
              </a:rPr>
              <a:t>dokazov</a:t>
            </a:r>
            <a:r>
              <a:rPr kumimoji="0" lang="en-GB" sz="1800" b="1" i="0" u="none" strike="noStrike" kern="1200" cap="none" spc="0" normalizeH="0" baseline="0" noProof="0" dirty="0">
                <a:ln>
                  <a:noFill/>
                </a:ln>
                <a:solidFill>
                  <a:srgbClr val="E73C32"/>
                </a:solidFill>
                <a:effectLst/>
                <a:uLnTx/>
                <a:uFillTx/>
                <a:latin typeface="Calibri" panose="020F0502020204030204"/>
                <a:ea typeface="+mn-ea"/>
                <a:cs typeface="+mn-cs"/>
              </a:rPr>
              <a:t>: </a:t>
            </a:r>
            <a:r>
              <a:rPr kumimoji="0" lang="en-GB" sz="1800" b="0" i="0" u="none" strike="noStrike" kern="1200" cap="none" spc="0" normalizeH="0" baseline="0" noProof="0" dirty="0" err="1">
                <a:ln>
                  <a:noFill/>
                </a:ln>
                <a:solidFill>
                  <a:srgbClr val="E73C32"/>
                </a:solidFill>
                <a:effectLst/>
                <a:uLnTx/>
                <a:uFillTx/>
                <a:latin typeface="Calibri" panose="020F0502020204030204"/>
                <a:ea typeface="+mn-ea"/>
                <a:cs typeface="+mn-cs"/>
              </a:rPr>
              <a:t>temeljito</a:t>
            </a:r>
            <a:r>
              <a:rPr kumimoji="0" lang="en-GB" sz="1800" b="0" i="0" u="none" strike="noStrike" kern="1200" cap="none" spc="0" normalizeH="0" baseline="0" noProof="0" dirty="0">
                <a:ln>
                  <a:noFill/>
                </a:ln>
                <a:solidFill>
                  <a:srgbClr val="E73C32"/>
                </a:solidFill>
                <a:effectLst/>
                <a:uLnTx/>
                <a:uFillTx/>
                <a:latin typeface="Calibri" panose="020F0502020204030204"/>
                <a:ea typeface="+mn-ea"/>
                <a:cs typeface="+mn-cs"/>
              </a:rPr>
              <a:t> </a:t>
            </a:r>
            <a:r>
              <a:rPr kumimoji="0" lang="en-GB" sz="1800" b="0" i="0" u="none" strike="noStrike" kern="1200" cap="none" spc="0" normalizeH="0" baseline="0" noProof="0" dirty="0" err="1">
                <a:ln>
                  <a:noFill/>
                </a:ln>
                <a:solidFill>
                  <a:srgbClr val="E73C32"/>
                </a:solidFill>
                <a:effectLst/>
                <a:uLnTx/>
                <a:uFillTx/>
                <a:latin typeface="Calibri" panose="020F0502020204030204"/>
                <a:ea typeface="+mn-ea"/>
                <a:cs typeface="+mn-cs"/>
              </a:rPr>
              <a:t>preizkusite</a:t>
            </a:r>
            <a:r>
              <a:rPr kumimoji="0" lang="en-GB" sz="1800" b="0" i="0" u="none" strike="noStrike" kern="1200" cap="none" spc="0" normalizeH="0" baseline="0" noProof="0" dirty="0">
                <a:ln>
                  <a:noFill/>
                </a:ln>
                <a:solidFill>
                  <a:srgbClr val="E73C32"/>
                </a:solidFill>
                <a:effectLst/>
                <a:uLnTx/>
                <a:uFillTx/>
                <a:latin typeface="Calibri" panose="020F0502020204030204"/>
                <a:ea typeface="+mn-ea"/>
                <a:cs typeface="+mn-cs"/>
              </a:rPr>
              <a:t> </a:t>
            </a:r>
            <a:r>
              <a:rPr kumimoji="0" lang="en-GB" sz="1800" b="0" i="0" u="none" strike="noStrike" kern="1200" cap="none" spc="0" normalizeH="0" baseline="0" noProof="0" dirty="0" err="1">
                <a:ln>
                  <a:noFill/>
                </a:ln>
                <a:solidFill>
                  <a:srgbClr val="E73C32"/>
                </a:solidFill>
                <a:effectLst/>
                <a:uLnTx/>
                <a:uFillTx/>
                <a:latin typeface="Calibri" panose="020F0502020204030204"/>
                <a:ea typeface="+mn-ea"/>
                <a:cs typeface="+mn-cs"/>
              </a:rPr>
              <a:t>svoje</a:t>
            </a:r>
            <a:r>
              <a:rPr kumimoji="0" lang="en-GB" sz="1800" b="0" i="0" u="none" strike="noStrike" kern="1200" cap="none" spc="0" normalizeH="0" baseline="0" noProof="0" dirty="0">
                <a:ln>
                  <a:noFill/>
                </a:ln>
                <a:solidFill>
                  <a:srgbClr val="E73C32"/>
                </a:solidFill>
                <a:effectLst/>
                <a:uLnTx/>
                <a:uFillTx/>
                <a:latin typeface="Calibri" panose="020F0502020204030204"/>
                <a:ea typeface="+mn-ea"/>
                <a:cs typeface="+mn-cs"/>
              </a:rPr>
              <a:t> </a:t>
            </a:r>
            <a:r>
              <a:rPr kumimoji="0" lang="en-GB" sz="1800" b="0" i="0" u="none" strike="noStrike" kern="1200" cap="none" spc="0" normalizeH="0" baseline="0" noProof="0" dirty="0" err="1">
                <a:ln>
                  <a:noFill/>
                </a:ln>
                <a:solidFill>
                  <a:srgbClr val="E73C32"/>
                </a:solidFill>
                <a:effectLst/>
                <a:uLnTx/>
                <a:uFillTx/>
                <a:latin typeface="Calibri" panose="020F0502020204030204"/>
                <a:ea typeface="+mn-ea"/>
                <a:cs typeface="+mn-cs"/>
              </a:rPr>
              <a:t>ideje</a:t>
            </a:r>
            <a:r>
              <a:rPr kumimoji="0" lang="en-GB" sz="1800" b="0" i="0" u="none" strike="noStrike" kern="1200" cap="none" spc="0" normalizeH="0" baseline="0" noProof="0" dirty="0">
                <a:ln>
                  <a:noFill/>
                </a:ln>
                <a:solidFill>
                  <a:srgbClr val="E73C32"/>
                </a:solidFill>
                <a:effectLst/>
                <a:uLnTx/>
                <a:uFillTx/>
                <a:latin typeface="Calibri" panose="020F0502020204030204"/>
                <a:ea typeface="+mn-ea"/>
                <a:cs typeface="+mn-cs"/>
              </a:rPr>
              <a:t>, ne glede </a:t>
            </a:r>
            <a:r>
              <a:rPr kumimoji="0" lang="en-GB" sz="1800" b="0" i="0" u="none" strike="noStrike" kern="1200" cap="none" spc="0" normalizeH="0" baseline="0" noProof="0" dirty="0" err="1">
                <a:ln>
                  <a:noFill/>
                </a:ln>
                <a:solidFill>
                  <a:srgbClr val="E73C32"/>
                </a:solidFill>
                <a:effectLst/>
                <a:uLnTx/>
                <a:uFillTx/>
                <a:latin typeface="Calibri" panose="020F0502020204030204"/>
                <a:ea typeface="+mn-ea"/>
                <a:cs typeface="+mn-cs"/>
              </a:rPr>
              <a:t>na</a:t>
            </a:r>
            <a:r>
              <a:rPr kumimoji="0" lang="en-GB" sz="1800" b="0" i="0" u="none" strike="noStrike" kern="1200" cap="none" spc="0" normalizeH="0" baseline="0" noProof="0" dirty="0">
                <a:ln>
                  <a:noFill/>
                </a:ln>
                <a:solidFill>
                  <a:srgbClr val="E73C32"/>
                </a:solidFill>
                <a:effectLst/>
                <a:uLnTx/>
                <a:uFillTx/>
                <a:latin typeface="Calibri" panose="020F0502020204030204"/>
                <a:ea typeface="+mn-ea"/>
                <a:cs typeface="+mn-cs"/>
              </a:rPr>
              <a:t> to, </a:t>
            </a:r>
            <a:r>
              <a:rPr kumimoji="0" lang="en-GB" sz="1800" b="0" i="0" u="none" strike="noStrike" kern="1200" cap="none" spc="0" normalizeH="0" baseline="0" noProof="0" dirty="0" err="1">
                <a:ln>
                  <a:noFill/>
                </a:ln>
                <a:solidFill>
                  <a:srgbClr val="E73C32"/>
                </a:solidFill>
                <a:effectLst/>
                <a:uLnTx/>
                <a:uFillTx/>
                <a:latin typeface="Calibri" panose="020F0502020204030204"/>
                <a:ea typeface="+mn-ea"/>
                <a:cs typeface="+mn-cs"/>
              </a:rPr>
              <a:t>kako</a:t>
            </a:r>
            <a:r>
              <a:rPr kumimoji="0" lang="en-GB" sz="1800" b="0" i="0" u="none" strike="noStrike" kern="1200" cap="none" spc="0" normalizeH="0" baseline="0" noProof="0" dirty="0">
                <a:ln>
                  <a:noFill/>
                </a:ln>
                <a:solidFill>
                  <a:srgbClr val="E73C32"/>
                </a:solidFill>
                <a:effectLst/>
                <a:uLnTx/>
                <a:uFillTx/>
                <a:latin typeface="Calibri" panose="020F0502020204030204"/>
                <a:ea typeface="+mn-ea"/>
                <a:cs typeface="+mn-cs"/>
              </a:rPr>
              <a:t> </a:t>
            </a:r>
            <a:r>
              <a:rPr kumimoji="0" lang="en-GB" sz="1800" b="0" i="0" u="none" strike="noStrike" kern="1200" cap="none" spc="0" normalizeH="0" baseline="0" noProof="0" dirty="0" err="1">
                <a:ln>
                  <a:noFill/>
                </a:ln>
                <a:solidFill>
                  <a:srgbClr val="E73C32"/>
                </a:solidFill>
                <a:effectLst/>
                <a:uLnTx/>
                <a:uFillTx/>
                <a:latin typeface="Calibri" panose="020F0502020204030204"/>
                <a:ea typeface="+mn-ea"/>
                <a:cs typeface="+mn-cs"/>
              </a:rPr>
              <a:t>odlične</a:t>
            </a:r>
            <a:r>
              <a:rPr kumimoji="0" lang="en-GB" sz="1800" b="0" i="0" u="none" strike="noStrike" kern="1200" cap="none" spc="0" normalizeH="0" baseline="0" noProof="0" dirty="0">
                <a:ln>
                  <a:noFill/>
                </a:ln>
                <a:solidFill>
                  <a:srgbClr val="E73C32"/>
                </a:solidFill>
                <a:effectLst/>
                <a:uLnTx/>
                <a:uFillTx/>
                <a:latin typeface="Calibri" panose="020F0502020204030204"/>
                <a:ea typeface="+mn-ea"/>
                <a:cs typeface="+mn-cs"/>
              </a:rPr>
              <a:t> se </a:t>
            </a:r>
            <a:r>
              <a:rPr kumimoji="0" lang="en-GB" sz="1800" b="0" i="0" u="none" strike="noStrike" kern="1200" cap="none" spc="0" normalizeH="0" baseline="0" noProof="0" dirty="0" err="1">
                <a:ln>
                  <a:noFill/>
                </a:ln>
                <a:solidFill>
                  <a:srgbClr val="E73C32"/>
                </a:solidFill>
                <a:effectLst/>
                <a:uLnTx/>
                <a:uFillTx/>
                <a:latin typeface="Calibri" panose="020F0502020204030204"/>
                <a:ea typeface="+mn-ea"/>
                <a:cs typeface="+mn-cs"/>
              </a:rPr>
              <a:t>morda</a:t>
            </a:r>
            <a:r>
              <a:rPr kumimoji="0" lang="en-GB" sz="1800" b="0" i="0" u="none" strike="noStrike" kern="1200" cap="none" spc="0" normalizeH="0" baseline="0" noProof="0" dirty="0">
                <a:ln>
                  <a:noFill/>
                </a:ln>
                <a:solidFill>
                  <a:srgbClr val="E73C32"/>
                </a:solidFill>
                <a:effectLst/>
                <a:uLnTx/>
                <a:uFillTx/>
                <a:latin typeface="Calibri" panose="020F0502020204030204"/>
                <a:ea typeface="+mn-ea"/>
                <a:cs typeface="+mn-cs"/>
              </a:rPr>
              <a:t> </a:t>
            </a:r>
            <a:r>
              <a:rPr kumimoji="0" lang="en-GB" sz="1800" b="0" i="0" u="none" strike="noStrike" kern="1200" cap="none" spc="0" normalizeH="0" baseline="0" noProof="0" dirty="0" err="1">
                <a:ln>
                  <a:noFill/>
                </a:ln>
                <a:solidFill>
                  <a:srgbClr val="E73C32"/>
                </a:solidFill>
                <a:effectLst/>
                <a:uLnTx/>
                <a:uFillTx/>
                <a:latin typeface="Calibri" panose="020F0502020204030204"/>
                <a:ea typeface="+mn-ea"/>
                <a:cs typeface="+mn-cs"/>
              </a:rPr>
              <a:t>zdijo</a:t>
            </a:r>
            <a:r>
              <a:rPr kumimoji="0" lang="en-GB" sz="1800" b="0" i="0" u="none" strike="noStrike" kern="1200" cap="none" spc="0" normalizeH="0" baseline="0" noProof="0" dirty="0">
                <a:ln>
                  <a:noFill/>
                </a:ln>
                <a:solidFill>
                  <a:srgbClr val="E73C32"/>
                </a:solidFill>
                <a:effectLst/>
                <a:uLnTx/>
                <a:uFillTx/>
                <a:latin typeface="Calibri" panose="020F0502020204030204"/>
                <a:ea typeface="+mn-ea"/>
                <a:cs typeface="+mn-cs"/>
              </a:rPr>
              <a:t> v </a:t>
            </a:r>
            <a:r>
              <a:rPr kumimoji="0" lang="en-GB" sz="1800" b="0" i="0" u="none" strike="noStrike" kern="1200" cap="none" spc="0" normalizeH="0" baseline="0" noProof="0" dirty="0" err="1">
                <a:ln>
                  <a:noFill/>
                </a:ln>
                <a:solidFill>
                  <a:srgbClr val="E73C32"/>
                </a:solidFill>
                <a:effectLst/>
                <a:uLnTx/>
                <a:uFillTx/>
                <a:latin typeface="Calibri" panose="020F0502020204030204"/>
                <a:ea typeface="+mn-ea"/>
                <a:cs typeface="+mn-cs"/>
              </a:rPr>
              <a:t>teoriji</a:t>
            </a:r>
            <a:r>
              <a:rPr kumimoji="0" lang="en-GB" sz="1800" b="0" i="0" u="none" strike="noStrike" kern="1200" cap="none" spc="0" normalizeH="0" baseline="0" noProof="0" dirty="0">
                <a:ln>
                  <a:noFill/>
                </a:ln>
                <a:solidFill>
                  <a:srgbClr val="E73C32"/>
                </a:solidFill>
                <a:effectLst/>
                <a:uLnTx/>
                <a:uFillTx/>
                <a:latin typeface="Calibri" panose="020F0502020204030204"/>
                <a:ea typeface="+mn-ea"/>
                <a:cs typeface="+mn-cs"/>
              </a:rPr>
              <a:t>.</a:t>
            </a:r>
            <a:endParaRPr kumimoji="0" lang="en-SI" sz="1800" b="0" i="0" u="none" strike="noStrike" kern="1200" cap="none" spc="0" normalizeH="0" baseline="0" noProof="0" dirty="0">
              <a:ln>
                <a:noFill/>
              </a:ln>
              <a:solidFill>
                <a:srgbClr val="E73C32"/>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71B631E2-377B-5894-6870-20C9659F7AD2}"/>
              </a:ext>
            </a:extLst>
          </p:cNvPr>
          <p:cNvSpPr txBox="1">
            <a:spLocks/>
          </p:cNvSpPr>
          <p:nvPr/>
        </p:nvSpPr>
        <p:spPr>
          <a:xfrm>
            <a:off x="6042919" y="5151094"/>
            <a:ext cx="3844032" cy="250187"/>
          </a:xfrm>
          <a:prstGeom prst="rect">
            <a:avLst/>
          </a:prstGeom>
          <a:solidFill>
            <a:srgbClr val="E73C3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l-SI" sz="15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Izvajanje in grajenje posla </a:t>
            </a:r>
            <a:endParaRPr kumimoji="0" lang="en-SI" sz="15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9" name="Title 1">
            <a:extLst>
              <a:ext uri="{FF2B5EF4-FFF2-40B4-BE49-F238E27FC236}">
                <a16:creationId xmlns:a16="http://schemas.microsoft.com/office/drawing/2014/main" id="{848C6A74-B4B0-56FC-CD69-619D0851E9DB}"/>
              </a:ext>
            </a:extLst>
          </p:cNvPr>
          <p:cNvSpPr txBox="1">
            <a:spLocks/>
          </p:cNvSpPr>
          <p:nvPr/>
        </p:nvSpPr>
        <p:spPr>
          <a:xfrm>
            <a:off x="2083479" y="5155656"/>
            <a:ext cx="3844032" cy="250187"/>
          </a:xfrm>
          <a:prstGeom prst="rect">
            <a:avLst/>
          </a:prstGeom>
          <a:solidFill>
            <a:srgbClr val="E73C3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l-SI" sz="15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Iskanje &amp; testiranje ujemanja s trgom</a:t>
            </a:r>
            <a:endParaRPr kumimoji="0" lang="en-SI" sz="15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pic>
        <p:nvPicPr>
          <p:cNvPr id="14" name="Grafika 13">
            <a:extLst>
              <a:ext uri="{FF2B5EF4-FFF2-40B4-BE49-F238E27FC236}">
                <a16:creationId xmlns:a16="http://schemas.microsoft.com/office/drawing/2014/main" id="{24C8001E-60BA-C876-90C0-4E08079DC2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9121" y="2184594"/>
            <a:ext cx="10778010" cy="2794299"/>
          </a:xfrm>
          <a:prstGeom prst="rect">
            <a:avLst/>
          </a:prstGeom>
        </p:spPr>
      </p:pic>
      <p:sp>
        <p:nvSpPr>
          <p:cNvPr id="15" name="Title 1">
            <a:extLst>
              <a:ext uri="{FF2B5EF4-FFF2-40B4-BE49-F238E27FC236}">
                <a16:creationId xmlns:a16="http://schemas.microsoft.com/office/drawing/2014/main" id="{5E7D4828-5510-90ED-0D90-FC12E1AEABBD}"/>
              </a:ext>
            </a:extLst>
          </p:cNvPr>
          <p:cNvSpPr txBox="1">
            <a:spLocks/>
          </p:cNvSpPr>
          <p:nvPr/>
        </p:nvSpPr>
        <p:spPr>
          <a:xfrm>
            <a:off x="682957" y="5093033"/>
            <a:ext cx="810087" cy="36630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l-SI" sz="1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Ideja</a:t>
            </a:r>
            <a:endParaRPr kumimoji="0" lang="en-SI" sz="1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16" name="Title 1">
            <a:extLst>
              <a:ext uri="{FF2B5EF4-FFF2-40B4-BE49-F238E27FC236}">
                <a16:creationId xmlns:a16="http://schemas.microsoft.com/office/drawing/2014/main" id="{D35AC577-A846-4F4E-C4D6-C0AAB8445F7F}"/>
              </a:ext>
            </a:extLst>
          </p:cNvPr>
          <p:cNvSpPr txBox="1">
            <a:spLocks/>
          </p:cNvSpPr>
          <p:nvPr/>
        </p:nvSpPr>
        <p:spPr>
          <a:xfrm>
            <a:off x="10331289" y="5093032"/>
            <a:ext cx="1267287" cy="36630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l-SI" sz="1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Podjetje</a:t>
            </a:r>
            <a:endParaRPr kumimoji="0" lang="en-SI" sz="1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17" name="Slide Number Placeholder 5">
            <a:extLst>
              <a:ext uri="{FF2B5EF4-FFF2-40B4-BE49-F238E27FC236}">
                <a16:creationId xmlns:a16="http://schemas.microsoft.com/office/drawing/2014/main" id="{F27DE43A-0559-91F6-558B-729C9DB5AD9E}"/>
              </a:ext>
            </a:extLst>
          </p:cNvPr>
          <p:cNvSpPr>
            <a:spLocks noGrp="1"/>
          </p:cNvSpPr>
          <p:nvPr>
            <p:ph type="sldNum" sz="quarter" idx="4"/>
          </p:nvPr>
        </p:nvSpPr>
        <p:spPr>
          <a:xfrm>
            <a:off x="10279294" y="6356350"/>
            <a:ext cx="1592495" cy="365125"/>
          </a:xfrm>
          <a:prstGeom prst="rect">
            <a:avLst/>
          </a:prstGeom>
        </p:spPr>
        <p:txBody>
          <a:bodyPr vert="horz" lIns="91440" tIns="45720" rIns="91440" bIns="45720" rtlCol="0" anchor="ctr"/>
          <a:lstStyle>
            <a:lvl1pPr algn="r">
              <a:defRPr sz="800" spc="130" baseline="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l-SI" sz="800" b="0" i="0" u="none" strike="noStrike" kern="1200" cap="none" spc="130" normalizeH="0" baseline="0" noProof="0" dirty="0">
                <a:ln>
                  <a:noFill/>
                </a:ln>
                <a:solidFill>
                  <a:srgbClr val="272532"/>
                </a:solidFill>
                <a:effectLst/>
                <a:uLnTx/>
                <a:uFillTx/>
                <a:latin typeface="Arial" panose="020B0604020202020204"/>
                <a:ea typeface="+mn-ea"/>
                <a:cs typeface="+mn-cs"/>
              </a:rPr>
              <a:t>SLIDE </a:t>
            </a:r>
            <a:fld id="{A2020574-600F-2C48-9440-FACC4120788B}" type="slidenum">
              <a:rPr kumimoji="0" lang="en-SI" sz="800" b="0" i="0" u="none" strike="noStrike" kern="1200" cap="none" spc="130" normalizeH="0" baseline="0" noProof="0" smtClean="0">
                <a:ln>
                  <a:noFill/>
                </a:ln>
                <a:solidFill>
                  <a:srgbClr val="272532"/>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SI" sz="800" b="0" i="0" u="none" strike="noStrike" kern="1200" cap="none" spc="130" normalizeH="0" baseline="0" noProof="0" dirty="0">
              <a:ln>
                <a:noFill/>
              </a:ln>
              <a:solidFill>
                <a:srgbClr val="272532"/>
              </a:solidFill>
              <a:effectLst/>
              <a:uLnTx/>
              <a:uFillTx/>
              <a:latin typeface="Arial" panose="020B0604020202020204"/>
              <a:ea typeface="+mn-ea"/>
              <a:cs typeface="+mn-cs"/>
            </a:endParaRPr>
          </a:p>
        </p:txBody>
      </p:sp>
      <p:pic>
        <p:nvPicPr>
          <p:cNvPr id="18" name="Grafika 33">
            <a:extLst>
              <a:ext uri="{FF2B5EF4-FFF2-40B4-BE49-F238E27FC236}">
                <a16:creationId xmlns:a16="http://schemas.microsoft.com/office/drawing/2014/main" id="{34660818-8CA0-0802-961C-14F91E74EB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600000">
            <a:off x="9260836" y="6438968"/>
            <a:ext cx="1592495" cy="188684"/>
          </a:xfrm>
          <a:prstGeom prst="rect">
            <a:avLst/>
          </a:prstGeom>
        </p:spPr>
      </p:pic>
    </p:spTree>
    <p:extLst>
      <p:ext uri="{BB962C8B-B14F-4D97-AF65-F5344CB8AC3E}">
        <p14:creationId xmlns:p14="http://schemas.microsoft.com/office/powerpoint/2010/main" val="38883907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006A8-0CAC-3551-664C-B677B6D7B226}"/>
              </a:ext>
            </a:extLst>
          </p:cNvPr>
          <p:cNvSpPr>
            <a:spLocks noGrp="1"/>
          </p:cNvSpPr>
          <p:nvPr>
            <p:ph type="title"/>
          </p:nvPr>
        </p:nvSpPr>
        <p:spPr>
          <a:xfrm>
            <a:off x="498086" y="365125"/>
            <a:ext cx="11693913" cy="1353438"/>
          </a:xfrm>
        </p:spPr>
        <p:txBody>
          <a:bodyPr>
            <a:noAutofit/>
          </a:bodyPr>
          <a:lstStyle/>
          <a:p>
            <a:r>
              <a:rPr lang="en-GB" sz="1800" b="0" dirty="0" err="1">
                <a:solidFill>
                  <a:schemeClr val="tx2"/>
                </a:solidFill>
                <a:latin typeface="+mn-lt"/>
              </a:rPr>
              <a:t>Izgradnja</a:t>
            </a:r>
            <a:r>
              <a:rPr lang="en-GB" sz="1800" b="0" dirty="0">
                <a:solidFill>
                  <a:schemeClr val="tx2"/>
                </a:solidFill>
                <a:latin typeface="+mn-lt"/>
              </a:rPr>
              <a:t> </a:t>
            </a:r>
            <a:r>
              <a:rPr lang="en-GB" sz="1800" b="0" dirty="0" err="1">
                <a:solidFill>
                  <a:schemeClr val="tx2"/>
                </a:solidFill>
                <a:latin typeface="+mn-lt"/>
              </a:rPr>
              <a:t>inovativnih</a:t>
            </a:r>
            <a:r>
              <a:rPr lang="en-GB" sz="1800" b="0" dirty="0">
                <a:solidFill>
                  <a:schemeClr val="tx2"/>
                </a:solidFill>
                <a:latin typeface="+mn-lt"/>
              </a:rPr>
              <a:t> </a:t>
            </a:r>
            <a:r>
              <a:rPr lang="en-GB" sz="1800" b="0" dirty="0" err="1">
                <a:solidFill>
                  <a:schemeClr val="tx2"/>
                </a:solidFill>
                <a:latin typeface="+mn-lt"/>
              </a:rPr>
              <a:t>podjetij</a:t>
            </a:r>
            <a:br>
              <a:rPr lang="en-GB" sz="3200" dirty="0"/>
            </a:br>
            <a:r>
              <a:rPr lang="en-US" sz="3200" dirty="0"/>
              <a:t>Miti in </a:t>
            </a:r>
            <a:r>
              <a:rPr lang="en-US" sz="3200" dirty="0" err="1"/>
              <a:t>realnost</a:t>
            </a:r>
            <a:r>
              <a:rPr lang="en-US" sz="3200" dirty="0"/>
              <a:t> glede </a:t>
            </a:r>
            <a:r>
              <a:rPr lang="en-US" sz="3200" dirty="0" err="1"/>
              <a:t>podjetnikov</a:t>
            </a:r>
            <a:br>
              <a:rPr lang="en-GB" sz="1200" b="0" dirty="0">
                <a:solidFill>
                  <a:schemeClr val="tx2"/>
                </a:solidFill>
                <a:latin typeface="+mn-lt"/>
              </a:rPr>
            </a:br>
            <a:br>
              <a:rPr lang="en-GB" sz="3600" b="0" dirty="0">
                <a:solidFill>
                  <a:schemeClr val="tx2"/>
                </a:solidFill>
                <a:latin typeface="+mn-lt"/>
              </a:rPr>
            </a:br>
            <a:endParaRPr lang="en-SI" dirty="0">
              <a:latin typeface="+mn-lt"/>
            </a:endParaRPr>
          </a:p>
        </p:txBody>
      </p:sp>
      <p:sp>
        <p:nvSpPr>
          <p:cNvPr id="5" name="TextBox 4">
            <a:extLst>
              <a:ext uri="{FF2B5EF4-FFF2-40B4-BE49-F238E27FC236}">
                <a16:creationId xmlns:a16="http://schemas.microsoft.com/office/drawing/2014/main" id="{D0ABA140-2DF1-3DB6-5456-FC865892BB3A}"/>
              </a:ext>
            </a:extLst>
          </p:cNvPr>
          <p:cNvSpPr txBox="1"/>
          <p:nvPr/>
        </p:nvSpPr>
        <p:spPr>
          <a:xfrm>
            <a:off x="498087" y="1864600"/>
            <a:ext cx="4402250" cy="43499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600"/>
              </a:spcBef>
              <a:spcAft>
                <a:spcPts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Arial" panose="020B0604020202020204"/>
                <a:ea typeface="+mn-ea"/>
                <a:cs typeface="+mn-cs"/>
              </a:rPr>
              <a:t>Vsakdo</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000" b="0" i="0" u="none" strike="noStrike" kern="1200" cap="none" spc="0" normalizeH="0" baseline="0" noProof="0" dirty="0" err="1">
                <a:ln>
                  <a:noFill/>
                </a:ln>
                <a:solidFill>
                  <a:prstClr val="black"/>
                </a:solidFill>
                <a:effectLst/>
                <a:uLnTx/>
                <a:uFillTx/>
                <a:latin typeface="Arial" panose="020B0604020202020204"/>
                <a:ea typeface="+mn-ea"/>
                <a:cs typeface="+mn-cs"/>
              </a:rPr>
              <a:t>lahko</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000" b="0" i="0" u="none" strike="noStrike" kern="1200" cap="none" spc="0" normalizeH="0" baseline="0" noProof="0" dirty="0" err="1">
                <a:ln>
                  <a:noFill/>
                </a:ln>
                <a:solidFill>
                  <a:prstClr val="black"/>
                </a:solidFill>
                <a:effectLst/>
                <a:uLnTx/>
                <a:uFillTx/>
                <a:latin typeface="Arial" panose="020B0604020202020204"/>
                <a:ea typeface="+mn-ea"/>
                <a:cs typeface="+mn-cs"/>
              </a:rPr>
              <a:t>ustanovi</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000" b="0" i="0" u="none" strike="noStrike" kern="1200" cap="none" spc="0" normalizeH="0" baseline="0" noProof="0" dirty="0" err="1">
                <a:ln>
                  <a:noFill/>
                </a:ln>
                <a:solidFill>
                  <a:prstClr val="black"/>
                </a:solidFill>
                <a:effectLst/>
                <a:uLnTx/>
                <a:uFillTx/>
                <a:latin typeface="Arial" panose="020B0604020202020204"/>
                <a:ea typeface="+mn-ea"/>
                <a:cs typeface="+mn-cs"/>
              </a:rPr>
              <a:t>podjetje</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160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Arial" panose="020B0604020202020204"/>
                <a:ea typeface="+mn-ea"/>
                <a:cs typeface="+mn-cs"/>
              </a:rPr>
              <a:t>Podjetniki</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 so </a:t>
            </a:r>
            <a:r>
              <a:rPr kumimoji="0" lang="en-GB" sz="2000" b="0" i="0" u="none" strike="noStrike" kern="1200" cap="none" spc="0" normalizeH="0" baseline="0" noProof="0" dirty="0" err="1">
                <a:ln>
                  <a:noFill/>
                </a:ln>
                <a:solidFill>
                  <a:prstClr val="black"/>
                </a:solidFill>
                <a:effectLst/>
                <a:uLnTx/>
                <a:uFillTx/>
                <a:latin typeface="Arial" panose="020B0604020202020204"/>
                <a:ea typeface="+mn-ea"/>
                <a:cs typeface="+mn-cs"/>
              </a:rPr>
              <a:t>rojeni</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 ne </a:t>
            </a:r>
            <a:r>
              <a:rPr kumimoji="0" lang="en-GB" sz="2000" b="0" i="0" u="none" strike="noStrike" kern="1200" cap="none" spc="0" normalizeH="0" baseline="0" noProof="0" dirty="0" err="1">
                <a:ln>
                  <a:noFill/>
                </a:ln>
                <a:solidFill>
                  <a:prstClr val="black"/>
                </a:solidFill>
                <a:effectLst/>
                <a:uLnTx/>
                <a:uFillTx/>
                <a:latin typeface="Arial" panose="020B0604020202020204"/>
                <a:ea typeface="+mn-ea"/>
                <a:cs typeface="+mn-cs"/>
              </a:rPr>
              <a:t>narejeni</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a:t>
            </a:r>
            <a:endParaRPr kumimoji="0" lang="en-SI" sz="20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4000"/>
              </a:spcBef>
              <a:spcAft>
                <a:spcPts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Arial" panose="020B0604020202020204"/>
                <a:ea typeface="+mn-ea"/>
                <a:cs typeface="+mn-cs"/>
              </a:rPr>
              <a:t>Če</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000" b="0" i="0" u="none" strike="noStrike" kern="1200" cap="none" spc="0" normalizeH="0" baseline="0" noProof="0" dirty="0" err="1">
                <a:ln>
                  <a:noFill/>
                </a:ln>
                <a:solidFill>
                  <a:prstClr val="black"/>
                </a:solidFill>
                <a:effectLst/>
                <a:uLnTx/>
                <a:uFillTx/>
                <a:latin typeface="Arial" panose="020B0604020202020204"/>
                <a:ea typeface="+mn-ea"/>
                <a:cs typeface="+mn-cs"/>
              </a:rPr>
              <a:t>ustanoviš</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000" b="0" i="0" u="none" strike="noStrike" kern="1200" cap="none" spc="0" normalizeH="0" baseline="0" noProof="0" dirty="0" err="1">
                <a:ln>
                  <a:noFill/>
                </a:ln>
                <a:solidFill>
                  <a:prstClr val="black"/>
                </a:solidFill>
                <a:effectLst/>
                <a:uLnTx/>
                <a:uFillTx/>
                <a:latin typeface="Arial" panose="020B0604020202020204"/>
                <a:ea typeface="+mn-ea"/>
                <a:cs typeface="+mn-cs"/>
              </a:rPr>
              <a:t>podjetje</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 in </a:t>
            </a:r>
            <a:r>
              <a:rPr kumimoji="0" lang="en-GB" sz="2000" b="0" i="0" u="none" strike="noStrike" kern="1200" cap="none" spc="0" normalizeH="0" baseline="0" noProof="0" dirty="0" err="1">
                <a:ln>
                  <a:noFill/>
                </a:ln>
                <a:solidFill>
                  <a:prstClr val="black"/>
                </a:solidFill>
                <a:effectLst/>
                <a:uLnTx/>
                <a:uFillTx/>
                <a:latin typeface="Arial" panose="020B0604020202020204"/>
                <a:ea typeface="+mn-ea"/>
                <a:cs typeface="+mn-cs"/>
              </a:rPr>
              <a:t>propadeš</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 ne </a:t>
            </a:r>
            <a:r>
              <a:rPr kumimoji="0" lang="en-GB" sz="2000" b="0" i="0" u="none" strike="noStrike" kern="1200" cap="none" spc="0" normalizeH="0" baseline="0" noProof="0" dirty="0" err="1">
                <a:ln>
                  <a:noFill/>
                </a:ln>
                <a:solidFill>
                  <a:prstClr val="black"/>
                </a:solidFill>
                <a:effectLst/>
                <a:uLnTx/>
                <a:uFillTx/>
                <a:latin typeface="Arial" panose="020B0604020202020204"/>
                <a:ea typeface="+mn-ea"/>
                <a:cs typeface="+mn-cs"/>
              </a:rPr>
              <a:t>boš</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000" b="0" i="0" u="none" strike="noStrike" kern="1200" cap="none" spc="0" normalizeH="0" baseline="0" noProof="0" dirty="0" err="1">
                <a:ln>
                  <a:noFill/>
                </a:ln>
                <a:solidFill>
                  <a:prstClr val="black"/>
                </a:solidFill>
                <a:effectLst/>
                <a:uLnTx/>
                <a:uFillTx/>
                <a:latin typeface="Arial" panose="020B0604020202020204"/>
                <a:ea typeface="+mn-ea"/>
                <a:cs typeface="+mn-cs"/>
              </a:rPr>
              <a:t>nikoli</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000" b="0" i="0" u="none" strike="noStrike" kern="1200" cap="none" spc="0" normalizeH="0" baseline="0" noProof="0" dirty="0" err="1">
                <a:ln>
                  <a:noFill/>
                </a:ln>
                <a:solidFill>
                  <a:prstClr val="black"/>
                </a:solidFill>
                <a:effectLst/>
                <a:uLnTx/>
                <a:uFillTx/>
                <a:latin typeface="Arial" panose="020B0604020202020204"/>
                <a:ea typeface="+mn-ea"/>
                <a:cs typeface="+mn-cs"/>
              </a:rPr>
              <a:t>več</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000" b="0" i="0" u="none" strike="noStrike" kern="1200" cap="none" spc="0" normalizeH="0" baseline="0" noProof="0" dirty="0" err="1">
                <a:ln>
                  <a:noFill/>
                </a:ln>
                <a:solidFill>
                  <a:prstClr val="black"/>
                </a:solidFill>
                <a:effectLst/>
                <a:uLnTx/>
                <a:uFillTx/>
                <a:latin typeface="Arial" panose="020B0604020202020204"/>
                <a:ea typeface="+mn-ea"/>
                <a:cs typeface="+mn-cs"/>
              </a:rPr>
              <a:t>pridobil</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000" b="0" i="0" u="none" strike="noStrike" kern="1200" cap="none" spc="0" normalizeH="0" baseline="0" noProof="0" dirty="0" err="1">
                <a:ln>
                  <a:noFill/>
                </a:ln>
                <a:solidFill>
                  <a:prstClr val="black"/>
                </a:solidFill>
                <a:effectLst/>
                <a:uLnTx/>
                <a:uFillTx/>
                <a:latin typeface="Arial" panose="020B0604020202020204"/>
                <a:ea typeface="+mn-ea"/>
                <a:cs typeface="+mn-cs"/>
              </a:rPr>
              <a:t>financiranja</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a:t>
            </a:r>
            <a:r>
              <a:rPr kumimoji="0" lang="en-SI" sz="2000" b="0" i="0" u="none" strike="noStrike" kern="1200" cap="none" spc="0" normalizeH="0" baseline="0" noProof="0" dirty="0">
                <a:ln>
                  <a:noFill/>
                </a:ln>
                <a:solidFill>
                  <a:prstClr val="black"/>
                </a:solidFill>
                <a:effectLst/>
                <a:uLnTx/>
                <a:uFillTx/>
                <a:latin typeface="Arial" panose="020B0604020202020204"/>
                <a:ea typeface="+mn-ea"/>
                <a:cs typeface="+mn-cs"/>
              </a:rPr>
              <a:t> </a:t>
            </a:r>
            <a:endPar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4000"/>
              </a:spcBef>
              <a:spcAft>
                <a:spcPts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Arial" panose="020B0604020202020204"/>
                <a:ea typeface="+mn-ea"/>
                <a:cs typeface="+mn-cs"/>
              </a:rPr>
              <a:t>Podjetniki</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 so </a:t>
            </a:r>
            <a:r>
              <a:rPr kumimoji="0" lang="en-GB" sz="2000" b="0" i="0" u="none" strike="noStrike" kern="1200" cap="none" spc="0" normalizeH="0" baseline="0" noProof="0" dirty="0" err="1">
                <a:ln>
                  <a:noFill/>
                </a:ln>
                <a:solidFill>
                  <a:prstClr val="black"/>
                </a:solidFill>
                <a:effectLst/>
                <a:uLnTx/>
                <a:uFillTx/>
                <a:latin typeface="Arial" panose="020B0604020202020204"/>
                <a:ea typeface="+mn-ea"/>
                <a:cs typeface="+mn-cs"/>
              </a:rPr>
              <a:t>hazarderji</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340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Denar je </a:t>
            </a:r>
            <a:r>
              <a:rPr kumimoji="0" lang="en-GB" sz="2000" b="0" i="0" u="none" strike="noStrike" kern="1200" cap="none" spc="0" normalizeH="0" baseline="0" noProof="0" dirty="0" err="1">
                <a:ln>
                  <a:noFill/>
                </a:ln>
                <a:solidFill>
                  <a:prstClr val="black"/>
                </a:solidFill>
                <a:effectLst/>
                <a:uLnTx/>
                <a:uFillTx/>
                <a:latin typeface="Arial" panose="020B0604020202020204"/>
                <a:ea typeface="+mn-ea"/>
                <a:cs typeface="+mn-cs"/>
              </a:rPr>
              <a:t>najpomembnejša</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000" b="0" i="0" u="none" strike="noStrike" kern="1200" cap="none" spc="0" normalizeH="0" baseline="0" noProof="0" dirty="0" err="1">
                <a:ln>
                  <a:noFill/>
                </a:ln>
                <a:solidFill>
                  <a:prstClr val="black"/>
                </a:solidFill>
                <a:effectLst/>
                <a:uLnTx/>
                <a:uFillTx/>
                <a:latin typeface="Arial" panose="020B0604020202020204"/>
                <a:ea typeface="+mn-ea"/>
                <a:cs typeface="+mn-cs"/>
              </a:rPr>
              <a:t>sestavina</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 za </a:t>
            </a:r>
            <a:r>
              <a:rPr kumimoji="0" lang="en-GB" sz="2000" b="0" i="0" u="none" strike="noStrike" kern="1200" cap="none" spc="0" normalizeH="0" baseline="0" noProof="0" dirty="0" err="1">
                <a:ln>
                  <a:noFill/>
                </a:ln>
                <a:solidFill>
                  <a:prstClr val="black"/>
                </a:solidFill>
                <a:effectLst/>
                <a:uLnTx/>
                <a:uFillTx/>
                <a:latin typeface="Arial" panose="020B0604020202020204"/>
                <a:ea typeface="+mn-ea"/>
                <a:cs typeface="+mn-cs"/>
              </a:rPr>
              <a:t>zagon</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000" b="0" i="0" u="none" strike="noStrike" kern="1200" cap="none" spc="0" normalizeH="0" baseline="0" noProof="0" dirty="0" err="1">
                <a:ln>
                  <a:noFill/>
                </a:ln>
                <a:solidFill>
                  <a:prstClr val="black"/>
                </a:solidFill>
                <a:effectLst/>
                <a:uLnTx/>
                <a:uFillTx/>
                <a:latin typeface="Arial" panose="020B0604020202020204"/>
                <a:ea typeface="+mn-ea"/>
                <a:cs typeface="+mn-cs"/>
              </a:rPr>
              <a:t>podjetja</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 </a:t>
            </a:r>
            <a:endParaRPr kumimoji="0" lang="sl-SI"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 name="Slide Number Placeholder 5">
            <a:extLst>
              <a:ext uri="{FF2B5EF4-FFF2-40B4-BE49-F238E27FC236}">
                <a16:creationId xmlns:a16="http://schemas.microsoft.com/office/drawing/2014/main" id="{0B3B7F2D-5425-A8FD-FB1E-BD34F013A284}"/>
              </a:ext>
            </a:extLst>
          </p:cNvPr>
          <p:cNvSpPr>
            <a:spLocks noGrp="1"/>
          </p:cNvSpPr>
          <p:nvPr>
            <p:ph type="sldNum" sz="quarter" idx="4"/>
          </p:nvPr>
        </p:nvSpPr>
        <p:spPr>
          <a:xfrm>
            <a:off x="10279294" y="6279694"/>
            <a:ext cx="1592495" cy="365125"/>
          </a:xfrm>
          <a:prstGeom prst="rect">
            <a:avLst/>
          </a:prstGeom>
        </p:spPr>
        <p:txBody>
          <a:bodyPr vert="horz" lIns="91440" tIns="45720" rIns="91440" bIns="45720" rtlCol="0" anchor="ctr"/>
          <a:lstStyle>
            <a:lvl1pPr algn="r">
              <a:defRPr sz="800" spc="130" baseline="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l-SI" sz="800" b="0" i="0" u="none" strike="noStrike" kern="1200" cap="none" spc="130" normalizeH="0" baseline="0" noProof="0" dirty="0">
                <a:ln>
                  <a:noFill/>
                </a:ln>
                <a:solidFill>
                  <a:prstClr val="black"/>
                </a:solidFill>
                <a:effectLst/>
                <a:uLnTx/>
                <a:uFillTx/>
                <a:latin typeface="Arial" panose="020B0604020202020204"/>
                <a:ea typeface="+mn-ea"/>
                <a:cs typeface="+mn-cs"/>
              </a:rPr>
              <a:t>SLIDE </a:t>
            </a:r>
            <a:fld id="{A2020574-600F-2C48-9440-FACC4120788B}" type="slidenum">
              <a:rPr kumimoji="0" lang="en-SI" sz="800" b="0" i="0" u="none" strike="noStrike" kern="1200" cap="none" spc="13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SI" sz="800" b="0" i="0" u="none" strike="noStrike" kern="1200" cap="none" spc="130" normalizeH="0" baseline="0" noProof="0" dirty="0">
              <a:ln>
                <a:noFill/>
              </a:ln>
              <a:solidFill>
                <a:prstClr val="black"/>
              </a:solidFill>
              <a:effectLst/>
              <a:uLnTx/>
              <a:uFillTx/>
              <a:latin typeface="Arial" panose="020B0604020202020204"/>
              <a:ea typeface="+mn-ea"/>
              <a:cs typeface="+mn-cs"/>
            </a:endParaRPr>
          </a:p>
        </p:txBody>
      </p:sp>
      <p:grpSp>
        <p:nvGrpSpPr>
          <p:cNvPr id="9" name="Skupina 8">
            <a:extLst>
              <a:ext uri="{FF2B5EF4-FFF2-40B4-BE49-F238E27FC236}">
                <a16:creationId xmlns:a16="http://schemas.microsoft.com/office/drawing/2014/main" id="{D09A9F00-86C1-3FC6-24EE-BA5CE14D2444}"/>
              </a:ext>
            </a:extLst>
          </p:cNvPr>
          <p:cNvGrpSpPr/>
          <p:nvPr/>
        </p:nvGrpSpPr>
        <p:grpSpPr>
          <a:xfrm>
            <a:off x="297991" y="1894445"/>
            <a:ext cx="11072519" cy="609561"/>
            <a:chOff x="621394" y="1859867"/>
            <a:chExt cx="11072519" cy="609561"/>
          </a:xfrm>
        </p:grpSpPr>
        <p:pic>
          <p:nvPicPr>
            <p:cNvPr id="6" name="Grafika 5">
              <a:extLst>
                <a:ext uri="{FF2B5EF4-FFF2-40B4-BE49-F238E27FC236}">
                  <a16:creationId xmlns:a16="http://schemas.microsoft.com/office/drawing/2014/main" id="{6A86C96E-1A3F-1891-8228-81F9582B90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39169" y="1859867"/>
              <a:ext cx="656805" cy="328403"/>
            </a:xfrm>
            <a:prstGeom prst="rect">
              <a:avLst/>
            </a:prstGeom>
          </p:spPr>
        </p:pic>
        <p:cxnSp>
          <p:nvCxnSpPr>
            <p:cNvPr id="8" name="Raven povezovalnik 7">
              <a:extLst>
                <a:ext uri="{FF2B5EF4-FFF2-40B4-BE49-F238E27FC236}">
                  <a16:creationId xmlns:a16="http://schemas.microsoft.com/office/drawing/2014/main" id="{DCB41ABB-3B7F-59F5-A36A-0DFBDF6A7D20}"/>
                </a:ext>
              </a:extLst>
            </p:cNvPr>
            <p:cNvCxnSpPr/>
            <p:nvPr/>
          </p:nvCxnSpPr>
          <p:spPr>
            <a:xfrm>
              <a:off x="621394" y="2469428"/>
              <a:ext cx="11072519" cy="0"/>
            </a:xfrm>
            <a:prstGeom prst="line">
              <a:avLst/>
            </a:prstGeom>
            <a:ln w="19050"/>
          </p:spPr>
          <p:style>
            <a:lnRef idx="1">
              <a:schemeClr val="accent4"/>
            </a:lnRef>
            <a:fillRef idx="0">
              <a:schemeClr val="accent4"/>
            </a:fillRef>
            <a:effectRef idx="0">
              <a:schemeClr val="accent4"/>
            </a:effectRef>
            <a:fontRef idx="minor">
              <a:schemeClr val="tx1"/>
            </a:fontRef>
          </p:style>
        </p:cxnSp>
      </p:grpSp>
      <p:grpSp>
        <p:nvGrpSpPr>
          <p:cNvPr id="10" name="Skupina 9">
            <a:extLst>
              <a:ext uri="{FF2B5EF4-FFF2-40B4-BE49-F238E27FC236}">
                <a16:creationId xmlns:a16="http://schemas.microsoft.com/office/drawing/2014/main" id="{25BBA8C6-247E-3B37-8597-766A342C19BE}"/>
              </a:ext>
            </a:extLst>
          </p:cNvPr>
          <p:cNvGrpSpPr/>
          <p:nvPr/>
        </p:nvGrpSpPr>
        <p:grpSpPr>
          <a:xfrm>
            <a:off x="282562" y="2818878"/>
            <a:ext cx="11072519" cy="609561"/>
            <a:chOff x="621394" y="1859867"/>
            <a:chExt cx="11072519" cy="609561"/>
          </a:xfrm>
        </p:grpSpPr>
        <p:pic>
          <p:nvPicPr>
            <p:cNvPr id="11" name="Grafika 10">
              <a:extLst>
                <a:ext uri="{FF2B5EF4-FFF2-40B4-BE49-F238E27FC236}">
                  <a16:creationId xmlns:a16="http://schemas.microsoft.com/office/drawing/2014/main" id="{B465F12A-79E1-9E15-678F-C807ABC8EE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39169" y="1859867"/>
              <a:ext cx="656805" cy="328403"/>
            </a:xfrm>
            <a:prstGeom prst="rect">
              <a:avLst/>
            </a:prstGeom>
          </p:spPr>
        </p:pic>
        <p:cxnSp>
          <p:nvCxnSpPr>
            <p:cNvPr id="12" name="Raven povezovalnik 11">
              <a:extLst>
                <a:ext uri="{FF2B5EF4-FFF2-40B4-BE49-F238E27FC236}">
                  <a16:creationId xmlns:a16="http://schemas.microsoft.com/office/drawing/2014/main" id="{8CC9DA48-BA56-BB4A-8335-4BB578BB3FC3}"/>
                </a:ext>
              </a:extLst>
            </p:cNvPr>
            <p:cNvCxnSpPr/>
            <p:nvPr/>
          </p:nvCxnSpPr>
          <p:spPr>
            <a:xfrm>
              <a:off x="621394" y="2469428"/>
              <a:ext cx="11072519" cy="0"/>
            </a:xfrm>
            <a:prstGeom prst="line">
              <a:avLst/>
            </a:prstGeom>
            <a:ln w="19050"/>
          </p:spPr>
          <p:style>
            <a:lnRef idx="1">
              <a:schemeClr val="accent4"/>
            </a:lnRef>
            <a:fillRef idx="0">
              <a:schemeClr val="accent4"/>
            </a:fillRef>
            <a:effectRef idx="0">
              <a:schemeClr val="accent4"/>
            </a:effectRef>
            <a:fontRef idx="minor">
              <a:schemeClr val="tx1"/>
            </a:fontRef>
          </p:style>
        </p:cxnSp>
      </p:grpSp>
      <p:grpSp>
        <p:nvGrpSpPr>
          <p:cNvPr id="13" name="Skupina 12">
            <a:extLst>
              <a:ext uri="{FF2B5EF4-FFF2-40B4-BE49-F238E27FC236}">
                <a16:creationId xmlns:a16="http://schemas.microsoft.com/office/drawing/2014/main" id="{33AA9849-CD23-9D8B-812C-E5467F7B7EBE}"/>
              </a:ext>
            </a:extLst>
          </p:cNvPr>
          <p:cNvGrpSpPr/>
          <p:nvPr/>
        </p:nvGrpSpPr>
        <p:grpSpPr>
          <a:xfrm>
            <a:off x="297991" y="3817290"/>
            <a:ext cx="11072519" cy="609561"/>
            <a:chOff x="621394" y="1859867"/>
            <a:chExt cx="11072519" cy="609561"/>
          </a:xfrm>
        </p:grpSpPr>
        <p:pic>
          <p:nvPicPr>
            <p:cNvPr id="14" name="Grafika 13">
              <a:extLst>
                <a:ext uri="{FF2B5EF4-FFF2-40B4-BE49-F238E27FC236}">
                  <a16:creationId xmlns:a16="http://schemas.microsoft.com/office/drawing/2014/main" id="{8179C229-8932-FF6E-A2DB-0BF7AD19DF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39169" y="1859867"/>
              <a:ext cx="656805" cy="328403"/>
            </a:xfrm>
            <a:prstGeom prst="rect">
              <a:avLst/>
            </a:prstGeom>
          </p:spPr>
        </p:pic>
        <p:cxnSp>
          <p:nvCxnSpPr>
            <p:cNvPr id="15" name="Raven povezovalnik 14">
              <a:extLst>
                <a:ext uri="{FF2B5EF4-FFF2-40B4-BE49-F238E27FC236}">
                  <a16:creationId xmlns:a16="http://schemas.microsoft.com/office/drawing/2014/main" id="{5853626B-FCC9-FB69-587C-C3AF2EA67256}"/>
                </a:ext>
              </a:extLst>
            </p:cNvPr>
            <p:cNvCxnSpPr/>
            <p:nvPr/>
          </p:nvCxnSpPr>
          <p:spPr>
            <a:xfrm>
              <a:off x="621394" y="2469428"/>
              <a:ext cx="11072519" cy="0"/>
            </a:xfrm>
            <a:prstGeom prst="line">
              <a:avLst/>
            </a:prstGeom>
            <a:ln w="19050"/>
          </p:spPr>
          <p:style>
            <a:lnRef idx="1">
              <a:schemeClr val="accent4"/>
            </a:lnRef>
            <a:fillRef idx="0">
              <a:schemeClr val="accent4"/>
            </a:fillRef>
            <a:effectRef idx="0">
              <a:schemeClr val="accent4"/>
            </a:effectRef>
            <a:fontRef idx="minor">
              <a:schemeClr val="tx1"/>
            </a:fontRef>
          </p:style>
        </p:cxnSp>
      </p:grpSp>
      <p:grpSp>
        <p:nvGrpSpPr>
          <p:cNvPr id="16" name="Skupina 15">
            <a:extLst>
              <a:ext uri="{FF2B5EF4-FFF2-40B4-BE49-F238E27FC236}">
                <a16:creationId xmlns:a16="http://schemas.microsoft.com/office/drawing/2014/main" id="{1D0AD990-6BE8-BE00-5B8A-67622A138AEF}"/>
              </a:ext>
            </a:extLst>
          </p:cNvPr>
          <p:cNvGrpSpPr/>
          <p:nvPr/>
        </p:nvGrpSpPr>
        <p:grpSpPr>
          <a:xfrm>
            <a:off x="331318" y="4742175"/>
            <a:ext cx="11072519" cy="609561"/>
            <a:chOff x="621394" y="1859867"/>
            <a:chExt cx="11072519" cy="609561"/>
          </a:xfrm>
        </p:grpSpPr>
        <p:pic>
          <p:nvPicPr>
            <p:cNvPr id="17" name="Grafika 16">
              <a:extLst>
                <a:ext uri="{FF2B5EF4-FFF2-40B4-BE49-F238E27FC236}">
                  <a16:creationId xmlns:a16="http://schemas.microsoft.com/office/drawing/2014/main" id="{D65C6478-62EC-1BE0-9858-DA0D7386B7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39169" y="1859867"/>
              <a:ext cx="656805" cy="328403"/>
            </a:xfrm>
            <a:prstGeom prst="rect">
              <a:avLst/>
            </a:prstGeom>
          </p:spPr>
        </p:pic>
        <p:cxnSp>
          <p:nvCxnSpPr>
            <p:cNvPr id="18" name="Raven povezovalnik 17">
              <a:extLst>
                <a:ext uri="{FF2B5EF4-FFF2-40B4-BE49-F238E27FC236}">
                  <a16:creationId xmlns:a16="http://schemas.microsoft.com/office/drawing/2014/main" id="{BC6011D7-82CB-6F7A-C8F0-AF0865A60DBC}"/>
                </a:ext>
              </a:extLst>
            </p:cNvPr>
            <p:cNvCxnSpPr/>
            <p:nvPr/>
          </p:nvCxnSpPr>
          <p:spPr>
            <a:xfrm>
              <a:off x="621394" y="2469428"/>
              <a:ext cx="11072519" cy="0"/>
            </a:xfrm>
            <a:prstGeom prst="line">
              <a:avLst/>
            </a:prstGeom>
            <a:ln w="19050"/>
          </p:spPr>
          <p:style>
            <a:lnRef idx="1">
              <a:schemeClr val="accent4"/>
            </a:lnRef>
            <a:fillRef idx="0">
              <a:schemeClr val="accent4"/>
            </a:fillRef>
            <a:effectRef idx="0">
              <a:schemeClr val="accent4"/>
            </a:effectRef>
            <a:fontRef idx="minor">
              <a:schemeClr val="tx1"/>
            </a:fontRef>
          </p:style>
        </p:cxnSp>
      </p:grpSp>
      <p:sp>
        <p:nvSpPr>
          <p:cNvPr id="7" name="TextBox 4">
            <a:extLst>
              <a:ext uri="{FF2B5EF4-FFF2-40B4-BE49-F238E27FC236}">
                <a16:creationId xmlns:a16="http://schemas.microsoft.com/office/drawing/2014/main" id="{C3A8AE4D-CB0A-95C3-1F63-C007200E6DE7}"/>
              </a:ext>
            </a:extLst>
          </p:cNvPr>
          <p:cNvSpPr txBox="1"/>
          <p:nvPr/>
        </p:nvSpPr>
        <p:spPr>
          <a:xfrm>
            <a:off x="5743077" y="4553639"/>
            <a:ext cx="524617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600"/>
              </a:spcBef>
              <a:spcAft>
                <a:spcPts val="0"/>
              </a:spcAft>
              <a:buClrTx/>
              <a:buSzTx/>
              <a:buFontTx/>
              <a:buNone/>
              <a:tabLst/>
              <a:defRPr/>
            </a:pPr>
            <a:r>
              <a:rPr kumimoji="0" lang="en-GB" sz="2000" b="0" i="0" u="none" strike="noStrike" kern="1200" cap="none" spc="0" normalizeH="0" baseline="0" noProof="0" dirty="0" err="1">
                <a:ln>
                  <a:noFill/>
                </a:ln>
                <a:solidFill>
                  <a:srgbClr val="1B47CC"/>
                </a:solidFill>
                <a:effectLst/>
                <a:uLnTx/>
                <a:uFillTx/>
                <a:latin typeface="Arial" panose="020B0604020202020204"/>
                <a:ea typeface="+mn-ea"/>
                <a:cs typeface="+mn-cs"/>
              </a:rPr>
              <a:t>Uspešni</a:t>
            </a:r>
            <a:r>
              <a:rPr kumimoji="0" lang="en-GB" sz="2000" b="0" i="0" u="none" strike="noStrike" kern="1200" cap="none" spc="0" normalizeH="0" baseline="0" noProof="0" dirty="0">
                <a:ln>
                  <a:noFill/>
                </a:ln>
                <a:solidFill>
                  <a:srgbClr val="1B47CC"/>
                </a:solidFill>
                <a:effectLst/>
                <a:uLnTx/>
                <a:uFillTx/>
                <a:latin typeface="Arial" panose="020B0604020202020204"/>
                <a:ea typeface="+mn-ea"/>
                <a:cs typeface="+mn-cs"/>
              </a:rPr>
              <a:t> </a:t>
            </a:r>
            <a:r>
              <a:rPr kumimoji="0" lang="en-GB" sz="2000" b="0" i="0" u="none" strike="noStrike" kern="1200" cap="none" spc="0" normalizeH="0" baseline="0" noProof="0" dirty="0" err="1">
                <a:ln>
                  <a:noFill/>
                </a:ln>
                <a:solidFill>
                  <a:srgbClr val="1B47CC"/>
                </a:solidFill>
                <a:effectLst/>
                <a:uLnTx/>
                <a:uFillTx/>
                <a:latin typeface="Arial" panose="020B0604020202020204"/>
                <a:ea typeface="+mn-ea"/>
                <a:cs typeface="+mn-cs"/>
              </a:rPr>
              <a:t>podjetniki</a:t>
            </a:r>
            <a:r>
              <a:rPr kumimoji="0" lang="en-GB" sz="2000" b="0" i="0" u="none" strike="noStrike" kern="1200" cap="none" spc="0" normalizeH="0" baseline="0" noProof="0" dirty="0">
                <a:ln>
                  <a:noFill/>
                </a:ln>
                <a:solidFill>
                  <a:srgbClr val="1B47CC"/>
                </a:solidFill>
                <a:effectLst/>
                <a:uLnTx/>
                <a:uFillTx/>
                <a:latin typeface="Arial" panose="020B0604020202020204"/>
                <a:ea typeface="+mn-ea"/>
                <a:cs typeface="+mn-cs"/>
              </a:rPr>
              <a:t> </a:t>
            </a:r>
            <a:r>
              <a:rPr kumimoji="0" lang="en-GB" sz="2000" b="0" i="0" u="none" strike="noStrike" kern="1200" cap="none" spc="0" normalizeH="0" baseline="0" noProof="0" dirty="0" err="1">
                <a:ln>
                  <a:noFill/>
                </a:ln>
                <a:solidFill>
                  <a:srgbClr val="1B47CC"/>
                </a:solidFill>
                <a:effectLst/>
                <a:uLnTx/>
                <a:uFillTx/>
                <a:latin typeface="Arial" panose="020B0604020202020204"/>
                <a:ea typeface="+mn-ea"/>
                <a:cs typeface="+mn-cs"/>
              </a:rPr>
              <a:t>ciljno</a:t>
            </a:r>
            <a:r>
              <a:rPr kumimoji="0" lang="en-GB" sz="2000" b="0" i="0" u="none" strike="noStrike" kern="1200" cap="none" spc="0" normalizeH="0" baseline="0" noProof="0" dirty="0">
                <a:ln>
                  <a:noFill/>
                </a:ln>
                <a:solidFill>
                  <a:srgbClr val="1B47CC"/>
                </a:solidFill>
                <a:effectLst/>
                <a:uLnTx/>
                <a:uFillTx/>
                <a:latin typeface="Arial" panose="020B0604020202020204"/>
                <a:ea typeface="+mn-ea"/>
                <a:cs typeface="+mn-cs"/>
              </a:rPr>
              <a:t> </a:t>
            </a:r>
            <a:r>
              <a:rPr kumimoji="0" lang="en-GB" sz="2000" b="0" i="0" u="none" strike="noStrike" kern="1200" cap="none" spc="0" normalizeH="0" baseline="0" noProof="0" dirty="0" err="1">
                <a:ln>
                  <a:noFill/>
                </a:ln>
                <a:solidFill>
                  <a:srgbClr val="1B47CC"/>
                </a:solidFill>
                <a:effectLst/>
                <a:uLnTx/>
                <a:uFillTx/>
                <a:latin typeface="Arial" panose="020B0604020202020204"/>
                <a:ea typeface="+mn-ea"/>
                <a:cs typeface="+mn-cs"/>
              </a:rPr>
              <a:t>znižujejo</a:t>
            </a:r>
            <a:r>
              <a:rPr kumimoji="0" lang="en-GB" sz="2000" b="0" i="0" u="none" strike="noStrike" kern="1200" cap="none" spc="0" normalizeH="0" baseline="0" noProof="0" dirty="0">
                <a:ln>
                  <a:noFill/>
                </a:ln>
                <a:solidFill>
                  <a:srgbClr val="1B47CC"/>
                </a:solidFill>
                <a:effectLst/>
                <a:uLnTx/>
                <a:uFillTx/>
                <a:latin typeface="Arial" panose="020B0604020202020204"/>
                <a:ea typeface="+mn-ea"/>
                <a:cs typeface="+mn-cs"/>
              </a:rPr>
              <a:t> </a:t>
            </a:r>
            <a:r>
              <a:rPr kumimoji="0" lang="en-GB" sz="2000" b="0" i="0" u="none" strike="noStrike" kern="1200" cap="none" spc="0" normalizeH="0" baseline="0" noProof="0" dirty="0" err="1">
                <a:ln>
                  <a:noFill/>
                </a:ln>
                <a:solidFill>
                  <a:srgbClr val="1B47CC"/>
                </a:solidFill>
                <a:effectLst/>
                <a:uLnTx/>
                <a:uFillTx/>
                <a:latin typeface="Arial" panose="020B0604020202020204"/>
                <a:ea typeface="+mn-ea"/>
                <a:cs typeface="+mn-cs"/>
              </a:rPr>
              <a:t>tveganja</a:t>
            </a:r>
            <a:r>
              <a:rPr kumimoji="0" lang="en-GB" sz="2000" b="0" i="0" u="none" strike="noStrike" kern="1200" cap="none" spc="0" normalizeH="0" baseline="0" noProof="0" dirty="0">
                <a:ln>
                  <a:noFill/>
                </a:ln>
                <a:solidFill>
                  <a:srgbClr val="1B47CC"/>
                </a:solidFill>
                <a:effectLst/>
                <a:uLnTx/>
                <a:uFillTx/>
                <a:latin typeface="Arial" panose="020B0604020202020204"/>
                <a:ea typeface="+mn-ea"/>
                <a:cs typeface="+mn-cs"/>
              </a:rPr>
              <a:t> in se </a:t>
            </a:r>
            <a:r>
              <a:rPr kumimoji="0" lang="en-GB" sz="2000" b="0" i="0" u="none" strike="noStrike" kern="1200" cap="none" spc="0" normalizeH="0" baseline="0" noProof="0" dirty="0" err="1">
                <a:ln>
                  <a:noFill/>
                </a:ln>
                <a:solidFill>
                  <a:srgbClr val="1B47CC"/>
                </a:solidFill>
                <a:effectLst/>
                <a:uLnTx/>
                <a:uFillTx/>
                <a:latin typeface="Arial" panose="020B0604020202020204"/>
                <a:ea typeface="+mn-ea"/>
                <a:cs typeface="+mn-cs"/>
              </a:rPr>
              <a:t>izogibajo</a:t>
            </a:r>
            <a:r>
              <a:rPr kumimoji="0" lang="en-GB" sz="2000" b="0" i="0" u="none" strike="noStrike" kern="1200" cap="none" spc="0" normalizeH="0" baseline="0" noProof="0" dirty="0">
                <a:ln>
                  <a:noFill/>
                </a:ln>
                <a:solidFill>
                  <a:srgbClr val="1B47CC"/>
                </a:solidFill>
                <a:effectLst/>
                <a:uLnTx/>
                <a:uFillTx/>
                <a:latin typeface="Arial" panose="020B0604020202020204"/>
                <a:ea typeface="+mn-ea"/>
                <a:cs typeface="+mn-cs"/>
              </a:rPr>
              <a:t> </a:t>
            </a:r>
            <a:r>
              <a:rPr kumimoji="0" lang="en-GB" sz="2000" b="0" i="0" u="none" strike="noStrike" kern="1200" cap="none" spc="0" normalizeH="0" baseline="0" noProof="0" dirty="0" err="1">
                <a:ln>
                  <a:noFill/>
                </a:ln>
                <a:solidFill>
                  <a:srgbClr val="1B47CC"/>
                </a:solidFill>
                <a:effectLst/>
                <a:uLnTx/>
                <a:uFillTx/>
                <a:latin typeface="Arial" panose="020B0604020202020204"/>
                <a:ea typeface="+mn-ea"/>
                <a:cs typeface="+mn-cs"/>
              </a:rPr>
              <a:t>tveganjem</a:t>
            </a:r>
            <a:r>
              <a:rPr kumimoji="0" lang="en-GB" sz="2000" b="0" i="0" u="none" strike="noStrike" kern="1200" cap="none" spc="0" normalizeH="0" baseline="0" noProof="0" dirty="0">
                <a:ln>
                  <a:noFill/>
                </a:ln>
                <a:solidFill>
                  <a:srgbClr val="1B47CC"/>
                </a:solidFill>
                <a:effectLst/>
                <a:uLnTx/>
                <a:uFillTx/>
                <a:latin typeface="Arial" panose="020B0604020202020204"/>
                <a:ea typeface="+mn-ea"/>
                <a:cs typeface="+mn-cs"/>
              </a:rPr>
              <a:t>.</a:t>
            </a:r>
            <a:endParaRPr kumimoji="0" lang="sl-SI" sz="2000" b="0" i="0" u="none" strike="noStrike" kern="1200" cap="none" spc="0" normalizeH="0" baseline="0" noProof="0" dirty="0">
              <a:ln>
                <a:noFill/>
              </a:ln>
              <a:solidFill>
                <a:srgbClr val="1B47CC"/>
              </a:solidFill>
              <a:effectLst/>
              <a:uLnTx/>
              <a:uFillTx/>
              <a:latin typeface="Arial" panose="020B0604020202020204"/>
              <a:ea typeface="+mn-ea"/>
              <a:cs typeface="+mn-cs"/>
            </a:endParaRPr>
          </a:p>
        </p:txBody>
      </p:sp>
      <p:sp>
        <p:nvSpPr>
          <p:cNvPr id="19" name="TextBox 4">
            <a:extLst>
              <a:ext uri="{FF2B5EF4-FFF2-40B4-BE49-F238E27FC236}">
                <a16:creationId xmlns:a16="http://schemas.microsoft.com/office/drawing/2014/main" id="{5D717DF0-2EF0-F536-4CF7-B17BE94B300A}"/>
              </a:ext>
            </a:extLst>
          </p:cNvPr>
          <p:cNvSpPr txBox="1"/>
          <p:nvPr/>
        </p:nvSpPr>
        <p:spPr>
          <a:xfrm>
            <a:off x="5743077" y="2620713"/>
            <a:ext cx="559573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600"/>
              </a:spcBef>
              <a:spcAft>
                <a:spcPts val="0"/>
              </a:spcAft>
              <a:buClrTx/>
              <a:buSzTx/>
              <a:buFontTx/>
              <a:buNone/>
              <a:tabLst/>
              <a:defRPr/>
            </a:pPr>
            <a:r>
              <a:rPr kumimoji="0" lang="en-GB" sz="2000" b="0" i="0" u="none" strike="noStrike" kern="1200" cap="none" spc="0" normalizeH="0" baseline="0" noProof="0" dirty="0" err="1">
                <a:ln>
                  <a:noFill/>
                </a:ln>
                <a:solidFill>
                  <a:srgbClr val="1B47CC"/>
                </a:solidFill>
                <a:effectLst/>
                <a:uLnTx/>
                <a:uFillTx/>
                <a:latin typeface="Arial" panose="020B0604020202020204"/>
                <a:ea typeface="+mn-ea"/>
                <a:cs typeface="+mn-cs"/>
              </a:rPr>
              <a:t>Podjetniki</a:t>
            </a:r>
            <a:r>
              <a:rPr kumimoji="0" lang="en-GB" sz="2000" b="0" i="0" u="none" strike="noStrike" kern="1200" cap="none" spc="0" normalizeH="0" baseline="0" noProof="0" dirty="0">
                <a:ln>
                  <a:noFill/>
                </a:ln>
                <a:solidFill>
                  <a:srgbClr val="1B47CC"/>
                </a:solidFill>
                <a:effectLst/>
                <a:uLnTx/>
                <a:uFillTx/>
                <a:latin typeface="Arial" panose="020B0604020202020204"/>
                <a:ea typeface="+mn-ea"/>
                <a:cs typeface="+mn-cs"/>
              </a:rPr>
              <a:t> so </a:t>
            </a:r>
            <a:r>
              <a:rPr kumimoji="0" lang="en-GB" sz="2000" b="0" i="0" u="none" strike="noStrike" kern="1200" cap="none" spc="0" normalizeH="0" baseline="0" noProof="0" dirty="0" err="1">
                <a:ln>
                  <a:noFill/>
                </a:ln>
                <a:solidFill>
                  <a:srgbClr val="1B47CC"/>
                </a:solidFill>
                <a:effectLst/>
                <a:uLnTx/>
                <a:uFillTx/>
                <a:latin typeface="Arial" panose="020B0604020202020204"/>
                <a:ea typeface="+mn-ea"/>
                <a:cs typeface="+mn-cs"/>
              </a:rPr>
              <a:t>morda</a:t>
            </a:r>
            <a:r>
              <a:rPr kumimoji="0" lang="en-GB" sz="2000" b="0" i="0" u="none" strike="noStrike" kern="1200" cap="none" spc="0" normalizeH="0" baseline="0" noProof="0" dirty="0">
                <a:ln>
                  <a:noFill/>
                </a:ln>
                <a:solidFill>
                  <a:srgbClr val="1B47CC"/>
                </a:solidFill>
                <a:effectLst/>
                <a:uLnTx/>
                <a:uFillTx/>
                <a:latin typeface="Arial" panose="020B0604020202020204"/>
                <a:ea typeface="+mn-ea"/>
                <a:cs typeface="+mn-cs"/>
              </a:rPr>
              <a:t> </a:t>
            </a:r>
            <a:r>
              <a:rPr kumimoji="0" lang="en-GB" sz="2000" b="0" i="0" u="none" strike="noStrike" kern="1200" cap="none" spc="0" normalizeH="0" baseline="0" noProof="0" dirty="0" err="1">
                <a:ln>
                  <a:noFill/>
                </a:ln>
                <a:solidFill>
                  <a:srgbClr val="1B47CC"/>
                </a:solidFill>
                <a:effectLst/>
                <a:uLnTx/>
                <a:uFillTx/>
                <a:latin typeface="Arial" panose="020B0604020202020204"/>
                <a:ea typeface="+mn-ea"/>
                <a:cs typeface="+mn-cs"/>
              </a:rPr>
              <a:t>rojeni</a:t>
            </a:r>
            <a:r>
              <a:rPr kumimoji="0" lang="en-GB" sz="2000" b="0" i="0" u="none" strike="noStrike" kern="1200" cap="none" spc="0" normalizeH="0" baseline="0" noProof="0" dirty="0">
                <a:ln>
                  <a:noFill/>
                </a:ln>
                <a:solidFill>
                  <a:srgbClr val="1B47CC"/>
                </a:solidFill>
                <a:effectLst/>
                <a:uLnTx/>
                <a:uFillTx/>
                <a:latin typeface="Arial" panose="020B0604020202020204"/>
                <a:ea typeface="+mn-ea"/>
                <a:cs typeface="+mn-cs"/>
              </a:rPr>
              <a:t> s </a:t>
            </a:r>
            <a:r>
              <a:rPr kumimoji="0" lang="en-GB" sz="2000" b="0" i="0" u="none" strike="noStrike" kern="1200" cap="none" spc="0" normalizeH="0" baseline="0" noProof="0" dirty="0" err="1">
                <a:ln>
                  <a:noFill/>
                </a:ln>
                <a:solidFill>
                  <a:srgbClr val="1B47CC"/>
                </a:solidFill>
                <a:effectLst/>
                <a:uLnTx/>
                <a:uFillTx/>
                <a:latin typeface="Arial" panose="020B0604020202020204"/>
                <a:ea typeface="+mn-ea"/>
                <a:cs typeface="+mn-cs"/>
              </a:rPr>
              <a:t>kreativnostjo</a:t>
            </a:r>
            <a:r>
              <a:rPr kumimoji="0" lang="en-GB" sz="2000" b="0" i="0" u="none" strike="noStrike" kern="1200" cap="none" spc="0" normalizeH="0" baseline="0" noProof="0" dirty="0">
                <a:ln>
                  <a:noFill/>
                </a:ln>
                <a:solidFill>
                  <a:srgbClr val="1B47CC"/>
                </a:solidFill>
                <a:effectLst/>
                <a:uLnTx/>
                <a:uFillTx/>
                <a:latin typeface="Arial" panose="020B0604020202020204"/>
                <a:ea typeface="+mn-ea"/>
                <a:cs typeface="+mn-cs"/>
              </a:rPr>
              <a:t> in </a:t>
            </a:r>
            <a:r>
              <a:rPr kumimoji="0" lang="en-GB" sz="2000" b="0" i="0" u="none" strike="noStrike" kern="1200" cap="none" spc="0" normalizeH="0" baseline="0" noProof="0" dirty="0" err="1">
                <a:ln>
                  <a:noFill/>
                </a:ln>
                <a:solidFill>
                  <a:srgbClr val="1B47CC"/>
                </a:solidFill>
                <a:effectLst/>
                <a:uLnTx/>
                <a:uFillTx/>
                <a:latin typeface="Arial" panose="020B0604020202020204"/>
                <a:ea typeface="+mn-ea"/>
                <a:cs typeface="+mn-cs"/>
              </a:rPr>
              <a:t>energijo</a:t>
            </a:r>
            <a:r>
              <a:rPr kumimoji="0" lang="en-GB" sz="2000" b="0" i="0" u="none" strike="noStrike" kern="1200" cap="none" spc="0" normalizeH="0" baseline="0" noProof="0" dirty="0">
                <a:ln>
                  <a:noFill/>
                </a:ln>
                <a:solidFill>
                  <a:srgbClr val="1B47CC"/>
                </a:solidFill>
                <a:effectLst/>
                <a:uLnTx/>
                <a:uFillTx/>
                <a:latin typeface="Arial" panose="020B0604020202020204"/>
                <a:ea typeface="+mn-ea"/>
                <a:cs typeface="+mn-cs"/>
              </a:rPr>
              <a:t>, </a:t>
            </a:r>
            <a:r>
              <a:rPr kumimoji="0" lang="en-GB" sz="2000" b="0" i="0" u="none" strike="noStrike" kern="1200" cap="none" spc="0" normalizeH="0" baseline="0" noProof="0" dirty="0" err="1">
                <a:ln>
                  <a:noFill/>
                </a:ln>
                <a:solidFill>
                  <a:srgbClr val="1B47CC"/>
                </a:solidFill>
                <a:effectLst/>
                <a:uLnTx/>
                <a:uFillTx/>
                <a:latin typeface="Arial" panose="020B0604020202020204"/>
                <a:ea typeface="+mn-ea"/>
                <a:cs typeface="+mn-cs"/>
              </a:rPr>
              <a:t>vendar</a:t>
            </a:r>
            <a:r>
              <a:rPr kumimoji="0" lang="en-GB" sz="2000" b="0" i="0" u="none" strike="noStrike" kern="1200" cap="none" spc="0" normalizeH="0" baseline="0" noProof="0" dirty="0">
                <a:ln>
                  <a:noFill/>
                </a:ln>
                <a:solidFill>
                  <a:srgbClr val="1B47CC"/>
                </a:solidFill>
                <a:effectLst/>
                <a:uLnTx/>
                <a:uFillTx/>
                <a:latin typeface="Arial" panose="020B0604020202020204"/>
                <a:ea typeface="+mn-ea"/>
                <a:cs typeface="+mn-cs"/>
              </a:rPr>
              <a:t> </a:t>
            </a:r>
            <a:r>
              <a:rPr kumimoji="0" lang="en-GB" sz="2000" b="0" i="0" u="none" strike="noStrike" kern="1200" cap="none" spc="0" normalizeH="0" baseline="0" noProof="0" dirty="0" err="1">
                <a:ln>
                  <a:noFill/>
                </a:ln>
                <a:solidFill>
                  <a:srgbClr val="1B47CC"/>
                </a:solidFill>
                <a:effectLst/>
                <a:uLnTx/>
                <a:uFillTx/>
                <a:latin typeface="Arial" panose="020B0604020202020204"/>
                <a:ea typeface="+mn-ea"/>
                <a:cs typeface="+mn-cs"/>
              </a:rPr>
              <a:t>te</a:t>
            </a:r>
            <a:r>
              <a:rPr kumimoji="0" lang="en-GB" sz="2000" b="0" i="0" u="none" strike="noStrike" kern="1200" cap="none" spc="0" normalizeH="0" baseline="0" noProof="0" dirty="0">
                <a:ln>
                  <a:noFill/>
                </a:ln>
                <a:solidFill>
                  <a:srgbClr val="1B47CC"/>
                </a:solidFill>
                <a:effectLst/>
                <a:uLnTx/>
                <a:uFillTx/>
                <a:latin typeface="Arial" panose="020B0604020202020204"/>
                <a:ea typeface="+mn-ea"/>
                <a:cs typeface="+mn-cs"/>
              </a:rPr>
              <a:t> </a:t>
            </a:r>
            <a:r>
              <a:rPr kumimoji="0" lang="en-GB" sz="2000" b="0" i="0" u="none" strike="noStrike" kern="1200" cap="none" spc="0" normalizeH="0" baseline="0" noProof="0" dirty="0" err="1">
                <a:ln>
                  <a:noFill/>
                </a:ln>
                <a:solidFill>
                  <a:srgbClr val="1B47CC"/>
                </a:solidFill>
                <a:effectLst/>
                <a:uLnTx/>
                <a:uFillTx/>
                <a:latin typeface="Arial" panose="020B0604020202020204"/>
                <a:ea typeface="+mn-ea"/>
                <a:cs typeface="+mn-cs"/>
              </a:rPr>
              <a:t>lastnosti</a:t>
            </a:r>
            <a:r>
              <a:rPr kumimoji="0" lang="en-GB" sz="2000" b="0" i="0" u="none" strike="noStrike" kern="1200" cap="none" spc="0" normalizeH="0" baseline="0" noProof="0" dirty="0">
                <a:ln>
                  <a:noFill/>
                </a:ln>
                <a:solidFill>
                  <a:srgbClr val="1B47CC"/>
                </a:solidFill>
                <a:effectLst/>
                <a:uLnTx/>
                <a:uFillTx/>
                <a:latin typeface="Arial" panose="020B0604020202020204"/>
                <a:ea typeface="+mn-ea"/>
                <a:cs typeface="+mn-cs"/>
              </a:rPr>
              <a:t> </a:t>
            </a:r>
            <a:r>
              <a:rPr kumimoji="0" lang="en-GB" sz="2000" b="0" i="0" u="none" strike="noStrike" kern="1200" cap="none" spc="0" normalizeH="0" baseline="0" noProof="0" dirty="0" err="1">
                <a:ln>
                  <a:noFill/>
                </a:ln>
                <a:solidFill>
                  <a:srgbClr val="1B47CC"/>
                </a:solidFill>
                <a:effectLst/>
                <a:uLnTx/>
                <a:uFillTx/>
                <a:latin typeface="Arial" panose="020B0604020202020204"/>
                <a:ea typeface="+mn-ea"/>
                <a:cs typeface="+mn-cs"/>
              </a:rPr>
              <a:t>potrebujejo</a:t>
            </a:r>
            <a:r>
              <a:rPr kumimoji="0" lang="en-GB" sz="2000" b="0" i="0" u="none" strike="noStrike" kern="1200" cap="none" spc="0" normalizeH="0" baseline="0" noProof="0" dirty="0">
                <a:ln>
                  <a:noFill/>
                </a:ln>
                <a:solidFill>
                  <a:srgbClr val="1B47CC"/>
                </a:solidFill>
                <a:effectLst/>
                <a:uLnTx/>
                <a:uFillTx/>
                <a:latin typeface="Arial" panose="020B0604020202020204"/>
                <a:ea typeface="+mn-ea"/>
                <a:cs typeface="+mn-cs"/>
              </a:rPr>
              <a:t> </a:t>
            </a:r>
            <a:r>
              <a:rPr kumimoji="0" lang="en-GB" sz="2000" b="0" i="0" u="none" strike="noStrike" kern="1200" cap="none" spc="0" normalizeH="0" baseline="0" noProof="0" dirty="0" err="1">
                <a:ln>
                  <a:noFill/>
                </a:ln>
                <a:solidFill>
                  <a:srgbClr val="1B47CC"/>
                </a:solidFill>
                <a:effectLst/>
                <a:uLnTx/>
                <a:uFillTx/>
                <a:latin typeface="Arial" panose="020B0604020202020204"/>
                <a:ea typeface="+mn-ea"/>
                <a:cs typeface="+mn-cs"/>
              </a:rPr>
              <a:t>razvoj</a:t>
            </a:r>
            <a:r>
              <a:rPr kumimoji="0" lang="en-GB" sz="2000" b="0" i="0" u="none" strike="noStrike" kern="1200" cap="none" spc="0" normalizeH="0" baseline="0" noProof="0" dirty="0">
                <a:ln>
                  <a:noFill/>
                </a:ln>
                <a:solidFill>
                  <a:srgbClr val="1B47CC"/>
                </a:solidFill>
                <a:effectLst/>
                <a:uLnTx/>
                <a:uFillTx/>
                <a:latin typeface="Arial" panose="020B0604020202020204"/>
                <a:ea typeface="+mn-ea"/>
                <a:cs typeface="+mn-cs"/>
              </a:rPr>
              <a:t>.</a:t>
            </a:r>
          </a:p>
        </p:txBody>
      </p:sp>
      <p:sp>
        <p:nvSpPr>
          <p:cNvPr id="21" name="TextBox 4">
            <a:extLst>
              <a:ext uri="{FF2B5EF4-FFF2-40B4-BE49-F238E27FC236}">
                <a16:creationId xmlns:a16="http://schemas.microsoft.com/office/drawing/2014/main" id="{C59985FD-C213-036C-438D-3D1609E8FC22}"/>
              </a:ext>
            </a:extLst>
          </p:cNvPr>
          <p:cNvSpPr txBox="1"/>
          <p:nvPr/>
        </p:nvSpPr>
        <p:spPr>
          <a:xfrm>
            <a:off x="5743077" y="3563101"/>
            <a:ext cx="644892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600"/>
              </a:spcBef>
              <a:spcAft>
                <a:spcPts val="0"/>
              </a:spcAft>
              <a:buClrTx/>
              <a:buSzTx/>
              <a:buFontTx/>
              <a:buNone/>
              <a:tabLst/>
              <a:defRPr/>
            </a:pPr>
            <a:r>
              <a:rPr kumimoji="0" lang="en-GB" sz="2000" b="0" i="0" u="none" strike="noStrike" kern="1200" cap="none" spc="0" normalizeH="0" baseline="0" noProof="0" dirty="0" err="1">
                <a:ln>
                  <a:noFill/>
                </a:ln>
                <a:solidFill>
                  <a:srgbClr val="1B47CC"/>
                </a:solidFill>
                <a:effectLst/>
                <a:uLnTx/>
                <a:uFillTx/>
                <a:latin typeface="Arial" panose="020B0604020202020204"/>
                <a:ea typeface="+mn-ea"/>
                <a:cs typeface="+mn-cs"/>
              </a:rPr>
              <a:t>Podjetniki</a:t>
            </a:r>
            <a:r>
              <a:rPr kumimoji="0" lang="en-GB" sz="2000" b="0" i="0" u="none" strike="noStrike" kern="1200" cap="none" spc="0" normalizeH="0" baseline="0" noProof="0" dirty="0">
                <a:ln>
                  <a:noFill/>
                </a:ln>
                <a:solidFill>
                  <a:srgbClr val="1B47CC"/>
                </a:solidFill>
                <a:effectLst/>
                <a:uLnTx/>
                <a:uFillTx/>
                <a:latin typeface="Arial" panose="020B0604020202020204"/>
                <a:ea typeface="+mn-ea"/>
                <a:cs typeface="+mn-cs"/>
              </a:rPr>
              <a:t>, ki </a:t>
            </a:r>
            <a:r>
              <a:rPr kumimoji="0" lang="en-GB" sz="2000" b="0" i="0" u="none" strike="noStrike" kern="1200" cap="none" spc="0" normalizeH="0" baseline="0" noProof="0" dirty="0" err="1">
                <a:ln>
                  <a:noFill/>
                </a:ln>
                <a:solidFill>
                  <a:srgbClr val="1B47CC"/>
                </a:solidFill>
                <a:effectLst/>
                <a:uLnTx/>
                <a:uFillTx/>
                <a:latin typeface="Arial" panose="020B0604020202020204"/>
                <a:ea typeface="+mn-ea"/>
                <a:cs typeface="+mn-cs"/>
              </a:rPr>
              <a:t>jim</a:t>
            </a:r>
            <a:r>
              <a:rPr kumimoji="0" lang="en-GB" sz="2000" b="0" i="0" u="none" strike="noStrike" kern="1200" cap="none" spc="0" normalizeH="0" baseline="0" noProof="0" dirty="0">
                <a:ln>
                  <a:noFill/>
                </a:ln>
                <a:solidFill>
                  <a:srgbClr val="1B47CC"/>
                </a:solidFill>
                <a:effectLst/>
                <a:uLnTx/>
                <a:uFillTx/>
                <a:latin typeface="Arial" panose="020B0604020202020204"/>
                <a:ea typeface="+mn-ea"/>
                <a:cs typeface="+mn-cs"/>
              </a:rPr>
              <a:t> ne </a:t>
            </a:r>
            <a:r>
              <a:rPr kumimoji="0" lang="en-GB" sz="2000" b="0" i="0" u="none" strike="noStrike" kern="1200" cap="none" spc="0" normalizeH="0" baseline="0" noProof="0" dirty="0" err="1">
                <a:ln>
                  <a:noFill/>
                </a:ln>
                <a:solidFill>
                  <a:srgbClr val="1B47CC"/>
                </a:solidFill>
                <a:effectLst/>
                <a:uLnTx/>
                <a:uFillTx/>
                <a:latin typeface="Arial" panose="020B0604020202020204"/>
                <a:ea typeface="+mn-ea"/>
                <a:cs typeface="+mn-cs"/>
              </a:rPr>
              <a:t>uspe</a:t>
            </a:r>
            <a:r>
              <a:rPr kumimoji="0" lang="en-GB" sz="2000" b="0" i="0" u="none" strike="noStrike" kern="1200" cap="none" spc="0" normalizeH="0" baseline="0" noProof="0" dirty="0">
                <a:ln>
                  <a:noFill/>
                </a:ln>
                <a:solidFill>
                  <a:srgbClr val="1B47CC"/>
                </a:solidFill>
                <a:effectLst/>
                <a:uLnTx/>
                <a:uFillTx/>
                <a:latin typeface="Arial" panose="020B0604020202020204"/>
                <a:ea typeface="+mn-ea"/>
                <a:cs typeface="+mn-cs"/>
              </a:rPr>
              <a:t>, </a:t>
            </a:r>
            <a:r>
              <a:rPr kumimoji="0" lang="en-GB" sz="2000" b="0" i="0" u="none" strike="noStrike" kern="1200" cap="none" spc="0" normalizeH="0" baseline="0" noProof="0" dirty="0" err="1">
                <a:ln>
                  <a:noFill/>
                </a:ln>
                <a:solidFill>
                  <a:srgbClr val="1B47CC"/>
                </a:solidFill>
                <a:effectLst/>
                <a:uLnTx/>
                <a:uFillTx/>
                <a:latin typeface="Arial" panose="020B0604020202020204"/>
                <a:ea typeface="+mn-ea"/>
                <a:cs typeface="+mn-cs"/>
              </a:rPr>
              <a:t>lahko</a:t>
            </a:r>
            <a:r>
              <a:rPr kumimoji="0" lang="en-GB" sz="2000" b="0" i="0" u="none" strike="noStrike" kern="1200" cap="none" spc="0" normalizeH="0" baseline="0" noProof="0" dirty="0">
                <a:ln>
                  <a:noFill/>
                </a:ln>
                <a:solidFill>
                  <a:srgbClr val="1B47CC"/>
                </a:solidFill>
                <a:effectLst/>
                <a:uLnTx/>
                <a:uFillTx/>
                <a:latin typeface="Arial" panose="020B0604020202020204"/>
                <a:ea typeface="+mn-ea"/>
                <a:cs typeface="+mn-cs"/>
              </a:rPr>
              <a:t> </a:t>
            </a:r>
            <a:r>
              <a:rPr kumimoji="0" lang="en-GB" sz="2000" b="0" i="0" u="none" strike="noStrike" kern="1200" cap="none" spc="0" normalizeH="0" baseline="0" noProof="0" dirty="0" err="1">
                <a:ln>
                  <a:noFill/>
                </a:ln>
                <a:solidFill>
                  <a:srgbClr val="1B47CC"/>
                </a:solidFill>
                <a:effectLst/>
                <a:uLnTx/>
                <a:uFillTx/>
                <a:latin typeface="Arial" panose="020B0604020202020204"/>
                <a:ea typeface="+mn-ea"/>
                <a:cs typeface="+mn-cs"/>
              </a:rPr>
              <a:t>pridobijo</a:t>
            </a:r>
            <a:r>
              <a:rPr kumimoji="0" lang="en-GB" sz="2000" b="0" i="0" u="none" strike="noStrike" kern="1200" cap="none" spc="0" normalizeH="0" baseline="0" noProof="0" dirty="0">
                <a:ln>
                  <a:noFill/>
                </a:ln>
                <a:solidFill>
                  <a:srgbClr val="1B47CC"/>
                </a:solidFill>
                <a:effectLst/>
                <a:uLnTx/>
                <a:uFillTx/>
                <a:latin typeface="Arial" panose="020B0604020202020204"/>
                <a:ea typeface="+mn-ea"/>
                <a:cs typeface="+mn-cs"/>
              </a:rPr>
              <a:t> </a:t>
            </a:r>
            <a:r>
              <a:rPr kumimoji="0" lang="en-GB" sz="2000" b="0" i="0" u="none" strike="noStrike" kern="1200" cap="none" spc="0" normalizeH="0" baseline="0" noProof="0" dirty="0" err="1">
                <a:ln>
                  <a:noFill/>
                </a:ln>
                <a:solidFill>
                  <a:srgbClr val="1B47CC"/>
                </a:solidFill>
                <a:effectLst/>
                <a:uLnTx/>
                <a:uFillTx/>
                <a:latin typeface="Arial" panose="020B0604020202020204"/>
                <a:ea typeface="+mn-ea"/>
                <a:cs typeface="+mn-cs"/>
              </a:rPr>
              <a:t>podporo</a:t>
            </a:r>
            <a:r>
              <a:rPr kumimoji="0" lang="en-GB" sz="2000" b="0" i="0" u="none" strike="noStrike" kern="1200" cap="none" spc="0" normalizeH="0" baseline="0" noProof="0" dirty="0">
                <a:ln>
                  <a:noFill/>
                </a:ln>
                <a:solidFill>
                  <a:srgbClr val="1B47CC"/>
                </a:solidFill>
                <a:effectLst/>
                <a:uLnTx/>
                <a:uFillTx/>
                <a:latin typeface="Arial" panose="020B0604020202020204"/>
                <a:ea typeface="+mn-ea"/>
                <a:cs typeface="+mn-cs"/>
              </a:rPr>
              <a:t> </a:t>
            </a:r>
            <a:r>
              <a:rPr kumimoji="0" lang="en-GB" sz="2000" b="0" i="0" u="none" strike="noStrike" kern="1200" cap="none" spc="0" normalizeH="0" baseline="0" noProof="0" dirty="0" err="1">
                <a:ln>
                  <a:noFill/>
                </a:ln>
                <a:solidFill>
                  <a:srgbClr val="1B47CC"/>
                </a:solidFill>
                <a:effectLst/>
                <a:uLnTx/>
                <a:uFillTx/>
                <a:latin typeface="Arial" panose="020B0604020202020204"/>
                <a:ea typeface="+mn-ea"/>
                <a:cs typeface="+mn-cs"/>
              </a:rPr>
              <a:t>vlagateljev</a:t>
            </a:r>
            <a:r>
              <a:rPr kumimoji="0" lang="en-GB" sz="2000" b="0" i="0" u="none" strike="noStrike" kern="1200" cap="none" spc="0" normalizeH="0" baseline="0" noProof="0" dirty="0">
                <a:ln>
                  <a:noFill/>
                </a:ln>
                <a:solidFill>
                  <a:srgbClr val="1B47CC"/>
                </a:solidFill>
                <a:effectLst/>
                <a:uLnTx/>
                <a:uFillTx/>
                <a:latin typeface="Arial" panose="020B0604020202020204"/>
                <a:ea typeface="+mn-ea"/>
                <a:cs typeface="+mn-cs"/>
              </a:rPr>
              <a:t> </a:t>
            </a:r>
            <a:r>
              <a:rPr kumimoji="0" lang="en-GB" sz="2000" b="0" i="0" u="none" strike="noStrike" kern="1200" cap="none" spc="0" normalizeH="0" baseline="0" noProof="0" dirty="0" err="1">
                <a:ln>
                  <a:noFill/>
                </a:ln>
                <a:solidFill>
                  <a:srgbClr val="1B47CC"/>
                </a:solidFill>
                <a:effectLst/>
                <a:uLnTx/>
                <a:uFillTx/>
                <a:latin typeface="Arial" panose="020B0604020202020204"/>
                <a:ea typeface="+mn-ea"/>
                <a:cs typeface="+mn-cs"/>
              </a:rPr>
              <a:t>zaradi</a:t>
            </a:r>
            <a:r>
              <a:rPr kumimoji="0" lang="en-GB" sz="2000" b="0" i="0" u="none" strike="noStrike" kern="1200" cap="none" spc="0" normalizeH="0" baseline="0" noProof="0" dirty="0">
                <a:ln>
                  <a:noFill/>
                </a:ln>
                <a:solidFill>
                  <a:srgbClr val="1B47CC"/>
                </a:solidFill>
                <a:effectLst/>
                <a:uLnTx/>
                <a:uFillTx/>
                <a:latin typeface="Arial" panose="020B0604020202020204"/>
                <a:ea typeface="+mn-ea"/>
                <a:cs typeface="+mn-cs"/>
              </a:rPr>
              <a:t> </a:t>
            </a:r>
            <a:r>
              <a:rPr kumimoji="0" lang="en-GB" sz="2000" b="0" i="0" u="none" strike="noStrike" kern="1200" cap="none" spc="0" normalizeH="0" baseline="0" noProof="0" dirty="0" err="1">
                <a:ln>
                  <a:noFill/>
                </a:ln>
                <a:solidFill>
                  <a:srgbClr val="1B47CC"/>
                </a:solidFill>
                <a:effectLst/>
                <a:uLnTx/>
                <a:uFillTx/>
                <a:latin typeface="Arial" panose="020B0604020202020204"/>
                <a:ea typeface="+mn-ea"/>
                <a:cs typeface="+mn-cs"/>
              </a:rPr>
              <a:t>učenja</a:t>
            </a:r>
            <a:r>
              <a:rPr kumimoji="0" lang="en-GB" sz="2000" b="0" i="0" u="none" strike="noStrike" kern="1200" cap="none" spc="0" normalizeH="0" baseline="0" noProof="0" dirty="0">
                <a:ln>
                  <a:noFill/>
                </a:ln>
                <a:solidFill>
                  <a:srgbClr val="1B47CC"/>
                </a:solidFill>
                <a:effectLst/>
                <a:uLnTx/>
                <a:uFillTx/>
                <a:latin typeface="Arial" panose="020B0604020202020204"/>
                <a:ea typeface="+mn-ea"/>
                <a:cs typeface="+mn-cs"/>
              </a:rPr>
              <a:t> </a:t>
            </a:r>
            <a:r>
              <a:rPr kumimoji="0" lang="en-GB" sz="2000" b="0" i="0" u="none" strike="noStrike" kern="1200" cap="none" spc="0" normalizeH="0" baseline="0" noProof="0" dirty="0" err="1">
                <a:ln>
                  <a:noFill/>
                </a:ln>
                <a:solidFill>
                  <a:srgbClr val="1B47CC"/>
                </a:solidFill>
                <a:effectLst/>
                <a:uLnTx/>
                <a:uFillTx/>
                <a:latin typeface="Arial" panose="020B0604020202020204"/>
                <a:ea typeface="+mn-ea"/>
                <a:cs typeface="+mn-cs"/>
              </a:rPr>
              <a:t>iz</a:t>
            </a:r>
            <a:r>
              <a:rPr kumimoji="0" lang="en-GB" sz="2000" b="0" i="0" u="none" strike="noStrike" kern="1200" cap="none" spc="0" normalizeH="0" baseline="0" noProof="0" dirty="0">
                <a:ln>
                  <a:noFill/>
                </a:ln>
                <a:solidFill>
                  <a:srgbClr val="1B47CC"/>
                </a:solidFill>
                <a:effectLst/>
                <a:uLnTx/>
                <a:uFillTx/>
                <a:latin typeface="Arial" panose="020B0604020202020204"/>
                <a:ea typeface="+mn-ea"/>
                <a:cs typeface="+mn-cs"/>
              </a:rPr>
              <a:t> </a:t>
            </a:r>
            <a:r>
              <a:rPr kumimoji="0" lang="en-GB" sz="2000" b="0" i="0" u="none" strike="noStrike" kern="1200" cap="none" spc="0" normalizeH="0" baseline="0" noProof="0" dirty="0" err="1">
                <a:ln>
                  <a:noFill/>
                </a:ln>
                <a:solidFill>
                  <a:srgbClr val="1B47CC"/>
                </a:solidFill>
                <a:effectLst/>
                <a:uLnTx/>
                <a:uFillTx/>
                <a:latin typeface="Arial" panose="020B0604020202020204"/>
                <a:ea typeface="+mn-ea"/>
                <a:cs typeface="+mn-cs"/>
              </a:rPr>
              <a:t>svojih</a:t>
            </a:r>
            <a:r>
              <a:rPr kumimoji="0" lang="en-GB" sz="2000" b="0" i="0" u="none" strike="noStrike" kern="1200" cap="none" spc="0" normalizeH="0" baseline="0" noProof="0" dirty="0">
                <a:ln>
                  <a:noFill/>
                </a:ln>
                <a:solidFill>
                  <a:srgbClr val="1B47CC"/>
                </a:solidFill>
                <a:effectLst/>
                <a:uLnTx/>
                <a:uFillTx/>
                <a:latin typeface="Arial" panose="020B0604020202020204"/>
                <a:ea typeface="+mn-ea"/>
                <a:cs typeface="+mn-cs"/>
              </a:rPr>
              <a:t> </a:t>
            </a:r>
            <a:r>
              <a:rPr kumimoji="0" lang="en-GB" sz="2000" b="0" i="0" u="none" strike="noStrike" kern="1200" cap="none" spc="0" normalizeH="0" baseline="0" noProof="0" dirty="0" err="1">
                <a:ln>
                  <a:noFill/>
                </a:ln>
                <a:solidFill>
                  <a:srgbClr val="1B47CC"/>
                </a:solidFill>
                <a:effectLst/>
                <a:uLnTx/>
                <a:uFillTx/>
                <a:latin typeface="Arial" panose="020B0604020202020204"/>
                <a:ea typeface="+mn-ea"/>
                <a:cs typeface="+mn-cs"/>
              </a:rPr>
              <a:t>napak</a:t>
            </a:r>
            <a:r>
              <a:rPr kumimoji="0" lang="en-GB" sz="2000" b="0" i="0" u="none" strike="noStrike" kern="1200" cap="none" spc="0" normalizeH="0" baseline="0" noProof="0" dirty="0">
                <a:ln>
                  <a:noFill/>
                </a:ln>
                <a:solidFill>
                  <a:srgbClr val="1B47CC"/>
                </a:solidFill>
                <a:effectLst/>
                <a:uLnTx/>
                <a:uFillTx/>
                <a:latin typeface="Arial" panose="020B0604020202020204"/>
                <a:ea typeface="+mn-ea"/>
                <a:cs typeface="+mn-cs"/>
              </a:rPr>
              <a:t>.</a:t>
            </a:r>
            <a:endParaRPr kumimoji="0" lang="sl-SI" sz="2000" b="0" i="0" u="none" strike="noStrike" kern="1200" cap="none" spc="0" normalizeH="0" baseline="0" noProof="0" dirty="0">
              <a:ln>
                <a:noFill/>
              </a:ln>
              <a:solidFill>
                <a:srgbClr val="1B47CC"/>
              </a:solidFill>
              <a:effectLst/>
              <a:uLnTx/>
              <a:uFillTx/>
              <a:latin typeface="Arial" panose="020B0604020202020204"/>
              <a:ea typeface="+mn-ea"/>
              <a:cs typeface="+mn-cs"/>
            </a:endParaRPr>
          </a:p>
        </p:txBody>
      </p:sp>
      <p:sp>
        <p:nvSpPr>
          <p:cNvPr id="24" name="TextBox 4">
            <a:extLst>
              <a:ext uri="{FF2B5EF4-FFF2-40B4-BE49-F238E27FC236}">
                <a16:creationId xmlns:a16="http://schemas.microsoft.com/office/drawing/2014/main" id="{16D07382-0E5B-D76A-E059-D991C42D9A2D}"/>
              </a:ext>
            </a:extLst>
          </p:cNvPr>
          <p:cNvSpPr txBox="1"/>
          <p:nvPr/>
        </p:nvSpPr>
        <p:spPr>
          <a:xfrm>
            <a:off x="5743078" y="1732696"/>
            <a:ext cx="630422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600"/>
              </a:spcBef>
              <a:spcAft>
                <a:spcPts val="0"/>
              </a:spcAft>
              <a:buClrTx/>
              <a:buSzTx/>
              <a:buFontTx/>
              <a:buNone/>
              <a:tabLst/>
              <a:defRPr/>
            </a:pPr>
            <a:r>
              <a:rPr kumimoji="0" lang="en-GB" sz="2000" b="0" i="0" u="none" strike="noStrike" kern="1200" cap="none" spc="0" normalizeH="0" baseline="0" noProof="0" dirty="0" err="1">
                <a:ln>
                  <a:noFill/>
                </a:ln>
                <a:solidFill>
                  <a:srgbClr val="1B47CC"/>
                </a:solidFill>
                <a:effectLst/>
                <a:uLnTx/>
                <a:uFillTx/>
                <a:latin typeface="Arial" panose="020B0604020202020204"/>
                <a:ea typeface="+mn-ea"/>
                <a:cs typeface="+mn-cs"/>
              </a:rPr>
              <a:t>Začeti</a:t>
            </a:r>
            <a:r>
              <a:rPr kumimoji="0" lang="en-GB" sz="2000" b="0" i="0" u="none" strike="noStrike" kern="1200" cap="none" spc="0" normalizeH="0" baseline="0" noProof="0" dirty="0">
                <a:ln>
                  <a:noFill/>
                </a:ln>
                <a:solidFill>
                  <a:srgbClr val="1B47CC"/>
                </a:solidFill>
                <a:effectLst/>
                <a:uLnTx/>
                <a:uFillTx/>
                <a:latin typeface="Arial" panose="020B0604020202020204"/>
                <a:ea typeface="+mn-ea"/>
                <a:cs typeface="+mn-cs"/>
              </a:rPr>
              <a:t> je </a:t>
            </a:r>
            <a:r>
              <a:rPr kumimoji="0" lang="en-GB" sz="2000" b="0" i="0" u="none" strike="noStrike" kern="1200" cap="none" spc="0" normalizeH="0" baseline="0" noProof="0" dirty="0" err="1">
                <a:ln>
                  <a:noFill/>
                </a:ln>
                <a:solidFill>
                  <a:srgbClr val="1B47CC"/>
                </a:solidFill>
                <a:effectLst/>
                <a:uLnTx/>
                <a:uFillTx/>
                <a:latin typeface="Arial" panose="020B0604020202020204"/>
                <a:ea typeface="+mn-ea"/>
                <a:cs typeface="+mn-cs"/>
              </a:rPr>
              <a:t>najlažji</a:t>
            </a:r>
            <a:r>
              <a:rPr kumimoji="0" lang="en-GB" sz="2000" b="0" i="0" u="none" strike="noStrike" kern="1200" cap="none" spc="0" normalizeH="0" baseline="0" noProof="0" dirty="0">
                <a:ln>
                  <a:noFill/>
                </a:ln>
                <a:solidFill>
                  <a:srgbClr val="1B47CC"/>
                </a:solidFill>
                <a:effectLst/>
                <a:uLnTx/>
                <a:uFillTx/>
                <a:latin typeface="Arial" panose="020B0604020202020204"/>
                <a:ea typeface="+mn-ea"/>
                <a:cs typeface="+mn-cs"/>
              </a:rPr>
              <a:t> del; </a:t>
            </a:r>
            <a:r>
              <a:rPr kumimoji="0" lang="en-GB" sz="2000" b="0" i="0" u="none" strike="noStrike" kern="1200" cap="none" spc="0" normalizeH="0" baseline="0" noProof="0" dirty="0" err="1">
                <a:ln>
                  <a:noFill/>
                </a:ln>
                <a:solidFill>
                  <a:srgbClr val="1B47CC"/>
                </a:solidFill>
                <a:effectLst/>
                <a:uLnTx/>
                <a:uFillTx/>
                <a:latin typeface="Arial" panose="020B0604020202020204"/>
                <a:ea typeface="+mn-ea"/>
                <a:cs typeface="+mn-cs"/>
              </a:rPr>
              <a:t>pravi</a:t>
            </a:r>
            <a:r>
              <a:rPr kumimoji="0" lang="en-GB" sz="2000" b="0" i="0" u="none" strike="noStrike" kern="1200" cap="none" spc="0" normalizeH="0" baseline="0" noProof="0" dirty="0">
                <a:ln>
                  <a:noFill/>
                </a:ln>
                <a:solidFill>
                  <a:srgbClr val="1B47CC"/>
                </a:solidFill>
                <a:effectLst/>
                <a:uLnTx/>
                <a:uFillTx/>
                <a:latin typeface="Arial" panose="020B0604020202020204"/>
                <a:ea typeface="+mn-ea"/>
                <a:cs typeface="+mn-cs"/>
              </a:rPr>
              <a:t> </a:t>
            </a:r>
            <a:r>
              <a:rPr kumimoji="0" lang="en-GB" sz="2000" b="0" i="0" u="none" strike="noStrike" kern="1200" cap="none" spc="0" normalizeH="0" baseline="0" noProof="0" dirty="0" err="1">
                <a:ln>
                  <a:noFill/>
                </a:ln>
                <a:solidFill>
                  <a:srgbClr val="1B47CC"/>
                </a:solidFill>
                <a:effectLst/>
                <a:uLnTx/>
                <a:uFillTx/>
                <a:latin typeface="Arial" panose="020B0604020202020204"/>
                <a:ea typeface="+mn-ea"/>
                <a:cs typeface="+mn-cs"/>
              </a:rPr>
              <a:t>izziv</a:t>
            </a:r>
            <a:r>
              <a:rPr kumimoji="0" lang="en-GB" sz="2000" b="0" i="0" u="none" strike="noStrike" kern="1200" cap="none" spc="0" normalizeH="0" baseline="0" noProof="0" dirty="0">
                <a:ln>
                  <a:noFill/>
                </a:ln>
                <a:solidFill>
                  <a:srgbClr val="1B47CC"/>
                </a:solidFill>
                <a:effectLst/>
                <a:uLnTx/>
                <a:uFillTx/>
                <a:latin typeface="Arial" panose="020B0604020202020204"/>
                <a:ea typeface="+mn-ea"/>
                <a:cs typeface="+mn-cs"/>
              </a:rPr>
              <a:t> je </a:t>
            </a:r>
            <a:r>
              <a:rPr kumimoji="0" lang="en-GB" sz="2000" b="0" i="0" u="none" strike="noStrike" kern="1200" cap="none" spc="0" normalizeH="0" baseline="0" noProof="0" dirty="0" err="1">
                <a:ln>
                  <a:noFill/>
                </a:ln>
                <a:solidFill>
                  <a:srgbClr val="1B47CC"/>
                </a:solidFill>
                <a:effectLst/>
                <a:uLnTx/>
                <a:uFillTx/>
                <a:latin typeface="Arial" panose="020B0604020202020204"/>
                <a:ea typeface="+mn-ea"/>
                <a:cs typeface="+mn-cs"/>
              </a:rPr>
              <a:t>preživeti</a:t>
            </a:r>
            <a:r>
              <a:rPr kumimoji="0" lang="en-GB" sz="2000" b="0" i="0" u="none" strike="noStrike" kern="1200" cap="none" spc="0" normalizeH="0" baseline="0" noProof="0" dirty="0">
                <a:ln>
                  <a:noFill/>
                </a:ln>
                <a:solidFill>
                  <a:srgbClr val="1B47CC"/>
                </a:solidFill>
                <a:effectLst/>
                <a:uLnTx/>
                <a:uFillTx/>
                <a:latin typeface="Arial" panose="020B0604020202020204"/>
                <a:ea typeface="+mn-ea"/>
                <a:cs typeface="+mn-cs"/>
              </a:rPr>
              <a:t>, </a:t>
            </a:r>
            <a:r>
              <a:rPr kumimoji="0" lang="en-GB" sz="2000" b="0" i="0" u="none" strike="noStrike" kern="1200" cap="none" spc="0" normalizeH="0" baseline="0" noProof="0" dirty="0" err="1">
                <a:ln>
                  <a:noFill/>
                </a:ln>
                <a:solidFill>
                  <a:srgbClr val="1B47CC"/>
                </a:solidFill>
                <a:effectLst/>
                <a:uLnTx/>
                <a:uFillTx/>
                <a:latin typeface="Arial" panose="020B0604020202020204"/>
                <a:ea typeface="+mn-ea"/>
                <a:cs typeface="+mn-cs"/>
              </a:rPr>
              <a:t>rasti</a:t>
            </a:r>
            <a:r>
              <a:rPr kumimoji="0" lang="en-GB" sz="2000" b="0" i="0" u="none" strike="noStrike" kern="1200" cap="none" spc="0" normalizeH="0" baseline="0" noProof="0" dirty="0">
                <a:ln>
                  <a:noFill/>
                </a:ln>
                <a:solidFill>
                  <a:srgbClr val="1B47CC"/>
                </a:solidFill>
                <a:effectLst/>
                <a:uLnTx/>
                <a:uFillTx/>
                <a:latin typeface="Arial" panose="020B0604020202020204"/>
                <a:ea typeface="+mn-ea"/>
                <a:cs typeface="+mn-cs"/>
              </a:rPr>
              <a:t> in </a:t>
            </a:r>
            <a:r>
              <a:rPr kumimoji="0" lang="en-GB" sz="2000" b="0" i="0" u="none" strike="noStrike" kern="1200" cap="none" spc="0" normalizeH="0" baseline="0" noProof="0" dirty="0" err="1">
                <a:ln>
                  <a:noFill/>
                </a:ln>
                <a:solidFill>
                  <a:srgbClr val="1B47CC"/>
                </a:solidFill>
                <a:effectLst/>
                <a:uLnTx/>
                <a:uFillTx/>
                <a:latin typeface="Arial" panose="020B0604020202020204"/>
                <a:ea typeface="+mn-ea"/>
                <a:cs typeface="+mn-cs"/>
              </a:rPr>
              <a:t>ustvariti</a:t>
            </a:r>
            <a:r>
              <a:rPr kumimoji="0" lang="en-GB" sz="2000" b="0" i="0" u="none" strike="noStrike" kern="1200" cap="none" spc="0" normalizeH="0" baseline="0" noProof="0" dirty="0">
                <a:ln>
                  <a:noFill/>
                </a:ln>
                <a:solidFill>
                  <a:srgbClr val="1B47CC"/>
                </a:solidFill>
                <a:effectLst/>
                <a:uLnTx/>
                <a:uFillTx/>
                <a:latin typeface="Arial" panose="020B0604020202020204"/>
                <a:ea typeface="+mn-ea"/>
                <a:cs typeface="+mn-cs"/>
              </a:rPr>
              <a:t> </a:t>
            </a:r>
            <a:r>
              <a:rPr kumimoji="0" lang="en-GB" sz="2000" b="0" i="0" u="none" strike="noStrike" kern="1200" cap="none" spc="0" normalizeH="0" baseline="0" noProof="0" dirty="0" err="1">
                <a:ln>
                  <a:noFill/>
                </a:ln>
                <a:solidFill>
                  <a:srgbClr val="1B47CC"/>
                </a:solidFill>
                <a:effectLst/>
                <a:uLnTx/>
                <a:uFillTx/>
                <a:latin typeface="Arial" panose="020B0604020202020204"/>
                <a:ea typeface="+mn-ea"/>
                <a:cs typeface="+mn-cs"/>
              </a:rPr>
              <a:t>dobičkonosno</a:t>
            </a:r>
            <a:r>
              <a:rPr kumimoji="0" lang="en-GB" sz="2000" b="0" i="0" u="none" strike="noStrike" kern="1200" cap="none" spc="0" normalizeH="0" baseline="0" noProof="0" dirty="0">
                <a:ln>
                  <a:noFill/>
                </a:ln>
                <a:solidFill>
                  <a:srgbClr val="1B47CC"/>
                </a:solidFill>
                <a:effectLst/>
                <a:uLnTx/>
                <a:uFillTx/>
                <a:latin typeface="Arial" panose="020B0604020202020204"/>
                <a:ea typeface="+mn-ea"/>
                <a:cs typeface="+mn-cs"/>
              </a:rPr>
              <a:t> </a:t>
            </a:r>
            <a:r>
              <a:rPr kumimoji="0" lang="en-GB" sz="2000" b="0" i="0" u="none" strike="noStrike" kern="1200" cap="none" spc="0" normalizeH="0" baseline="0" noProof="0" dirty="0" err="1">
                <a:ln>
                  <a:noFill/>
                </a:ln>
                <a:solidFill>
                  <a:srgbClr val="1B47CC"/>
                </a:solidFill>
                <a:effectLst/>
                <a:uLnTx/>
                <a:uFillTx/>
                <a:latin typeface="Arial" panose="020B0604020202020204"/>
                <a:ea typeface="+mn-ea"/>
                <a:cs typeface="+mn-cs"/>
              </a:rPr>
              <a:t>podjetje</a:t>
            </a:r>
            <a:r>
              <a:rPr kumimoji="0" lang="en-GB" sz="2000" b="0" i="0" u="none" strike="noStrike" kern="1200" cap="none" spc="0" normalizeH="0" baseline="0" noProof="0" dirty="0">
                <a:ln>
                  <a:noFill/>
                </a:ln>
                <a:solidFill>
                  <a:srgbClr val="1B47CC"/>
                </a:solidFill>
                <a:effectLst/>
                <a:uLnTx/>
                <a:uFillTx/>
                <a:latin typeface="Arial" panose="020B0604020202020204"/>
                <a:ea typeface="+mn-ea"/>
                <a:cs typeface="+mn-cs"/>
              </a:rPr>
              <a:t>.</a:t>
            </a:r>
          </a:p>
        </p:txBody>
      </p:sp>
      <p:grpSp>
        <p:nvGrpSpPr>
          <p:cNvPr id="4" name="Skupina 15">
            <a:extLst>
              <a:ext uri="{FF2B5EF4-FFF2-40B4-BE49-F238E27FC236}">
                <a16:creationId xmlns:a16="http://schemas.microsoft.com/office/drawing/2014/main" id="{BBF03817-1A3E-E4F2-7F92-8A2811D34442}"/>
              </a:ext>
            </a:extLst>
          </p:cNvPr>
          <p:cNvGrpSpPr/>
          <p:nvPr/>
        </p:nvGrpSpPr>
        <p:grpSpPr>
          <a:xfrm>
            <a:off x="331318" y="5630193"/>
            <a:ext cx="11072519" cy="609561"/>
            <a:chOff x="621394" y="1859867"/>
            <a:chExt cx="11072519" cy="609561"/>
          </a:xfrm>
        </p:grpSpPr>
        <p:pic>
          <p:nvPicPr>
            <p:cNvPr id="20" name="Grafika 16">
              <a:extLst>
                <a:ext uri="{FF2B5EF4-FFF2-40B4-BE49-F238E27FC236}">
                  <a16:creationId xmlns:a16="http://schemas.microsoft.com/office/drawing/2014/main" id="{7AB33D93-0BAE-0974-1F52-B0818D3DDC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39169" y="1859867"/>
              <a:ext cx="656805" cy="328403"/>
            </a:xfrm>
            <a:prstGeom prst="rect">
              <a:avLst/>
            </a:prstGeom>
          </p:spPr>
        </p:pic>
        <p:cxnSp>
          <p:nvCxnSpPr>
            <p:cNvPr id="22" name="Raven povezovalnik 17">
              <a:extLst>
                <a:ext uri="{FF2B5EF4-FFF2-40B4-BE49-F238E27FC236}">
                  <a16:creationId xmlns:a16="http://schemas.microsoft.com/office/drawing/2014/main" id="{69947669-E7DE-E91B-D4E8-5FAE60159CF2}"/>
                </a:ext>
              </a:extLst>
            </p:cNvPr>
            <p:cNvCxnSpPr/>
            <p:nvPr/>
          </p:nvCxnSpPr>
          <p:spPr>
            <a:xfrm>
              <a:off x="621394" y="2469428"/>
              <a:ext cx="11072519" cy="0"/>
            </a:xfrm>
            <a:prstGeom prst="line">
              <a:avLst/>
            </a:prstGeom>
            <a:ln w="19050"/>
          </p:spPr>
          <p:style>
            <a:lnRef idx="1">
              <a:schemeClr val="accent4"/>
            </a:lnRef>
            <a:fillRef idx="0">
              <a:schemeClr val="accent4"/>
            </a:fillRef>
            <a:effectRef idx="0">
              <a:schemeClr val="accent4"/>
            </a:effectRef>
            <a:fontRef idx="minor">
              <a:schemeClr val="tx1"/>
            </a:fontRef>
          </p:style>
        </p:cxnSp>
      </p:grpSp>
      <p:sp>
        <p:nvSpPr>
          <p:cNvPr id="23" name="TextBox 4">
            <a:extLst>
              <a:ext uri="{FF2B5EF4-FFF2-40B4-BE49-F238E27FC236}">
                <a16:creationId xmlns:a16="http://schemas.microsoft.com/office/drawing/2014/main" id="{4A128595-F2F6-B12C-4943-3C22502A2714}"/>
              </a:ext>
            </a:extLst>
          </p:cNvPr>
          <p:cNvSpPr txBox="1"/>
          <p:nvPr/>
        </p:nvSpPr>
        <p:spPr>
          <a:xfrm>
            <a:off x="5743076" y="5404685"/>
            <a:ext cx="524617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600"/>
              </a:spcBef>
              <a:spcAft>
                <a:spcPts val="0"/>
              </a:spcAft>
              <a:buClrTx/>
              <a:buSzTx/>
              <a:buFontTx/>
              <a:buNone/>
              <a:tabLst/>
              <a:defRPr/>
            </a:pPr>
            <a:r>
              <a:rPr kumimoji="0" lang="en-GB" sz="2000" b="0" i="0" u="none" strike="noStrike" kern="1200" cap="none" spc="0" normalizeH="0" baseline="0" noProof="0" dirty="0" err="1">
                <a:ln>
                  <a:noFill/>
                </a:ln>
                <a:solidFill>
                  <a:srgbClr val="1B47CC"/>
                </a:solidFill>
                <a:effectLst/>
                <a:uLnTx/>
                <a:uFillTx/>
                <a:latin typeface="Arial" panose="020B0604020202020204"/>
                <a:ea typeface="+mn-ea"/>
                <a:cs typeface="+mn-cs"/>
              </a:rPr>
              <a:t>Bolj</a:t>
            </a:r>
            <a:r>
              <a:rPr kumimoji="0" lang="en-GB" sz="2000" b="0" i="0" u="none" strike="noStrike" kern="1200" cap="none" spc="0" normalizeH="0" baseline="0" noProof="0" dirty="0">
                <a:ln>
                  <a:noFill/>
                </a:ln>
                <a:solidFill>
                  <a:srgbClr val="1B47CC"/>
                </a:solidFill>
                <a:effectLst/>
                <a:uLnTx/>
                <a:uFillTx/>
                <a:latin typeface="Arial" panose="020B0604020202020204"/>
                <a:ea typeface="+mn-ea"/>
                <a:cs typeface="+mn-cs"/>
              </a:rPr>
              <a:t> </a:t>
            </a:r>
            <a:r>
              <a:rPr kumimoji="0" lang="en-GB" sz="2000" b="0" i="0" u="none" strike="noStrike" kern="1200" cap="none" spc="0" normalizeH="0" baseline="0" noProof="0" dirty="0" err="1">
                <a:ln>
                  <a:noFill/>
                </a:ln>
                <a:solidFill>
                  <a:srgbClr val="1B47CC"/>
                </a:solidFill>
                <a:effectLst/>
                <a:uLnTx/>
                <a:uFillTx/>
                <a:latin typeface="Arial" panose="020B0604020202020204"/>
                <a:ea typeface="+mn-ea"/>
                <a:cs typeface="+mn-cs"/>
              </a:rPr>
              <a:t>ključni</a:t>
            </a:r>
            <a:r>
              <a:rPr kumimoji="0" lang="en-GB" sz="2000" b="0" i="0" u="none" strike="noStrike" kern="1200" cap="none" spc="0" normalizeH="0" baseline="0" noProof="0" dirty="0">
                <a:ln>
                  <a:noFill/>
                </a:ln>
                <a:solidFill>
                  <a:srgbClr val="1B47CC"/>
                </a:solidFill>
                <a:effectLst/>
                <a:uLnTx/>
                <a:uFillTx/>
                <a:latin typeface="Arial" panose="020B0604020202020204"/>
                <a:ea typeface="+mn-ea"/>
                <a:cs typeface="+mn-cs"/>
              </a:rPr>
              <a:t> so </a:t>
            </a:r>
            <a:r>
              <a:rPr kumimoji="0" lang="en-GB" sz="2000" b="0" i="0" u="none" strike="noStrike" kern="1200" cap="none" spc="0" normalizeH="0" baseline="0" noProof="0" dirty="0" err="1">
                <a:ln>
                  <a:noFill/>
                </a:ln>
                <a:solidFill>
                  <a:srgbClr val="1B47CC"/>
                </a:solidFill>
                <a:effectLst/>
                <a:uLnTx/>
                <a:uFillTx/>
                <a:latin typeface="Arial" panose="020B0604020202020204"/>
                <a:ea typeface="+mn-ea"/>
                <a:cs typeface="+mn-cs"/>
              </a:rPr>
              <a:t>prava</a:t>
            </a:r>
            <a:r>
              <a:rPr kumimoji="0" lang="en-GB" sz="2000" b="0" i="0" u="none" strike="noStrike" kern="1200" cap="none" spc="0" normalizeH="0" baseline="0" noProof="0" dirty="0">
                <a:ln>
                  <a:noFill/>
                </a:ln>
                <a:solidFill>
                  <a:srgbClr val="1B47CC"/>
                </a:solidFill>
                <a:effectLst/>
                <a:uLnTx/>
                <a:uFillTx/>
                <a:latin typeface="Arial" panose="020B0604020202020204"/>
                <a:ea typeface="+mn-ea"/>
                <a:cs typeface="+mn-cs"/>
              </a:rPr>
              <a:t> </a:t>
            </a:r>
            <a:r>
              <a:rPr kumimoji="0" lang="en-GB" sz="2000" b="0" i="0" u="none" strike="noStrike" kern="1200" cap="none" spc="0" normalizeH="0" baseline="0" noProof="0" dirty="0" err="1">
                <a:ln>
                  <a:noFill/>
                </a:ln>
                <a:solidFill>
                  <a:srgbClr val="1B47CC"/>
                </a:solidFill>
                <a:effectLst/>
                <a:uLnTx/>
                <a:uFillTx/>
                <a:latin typeface="Arial" panose="020B0604020202020204"/>
                <a:ea typeface="+mn-ea"/>
                <a:cs typeface="+mn-cs"/>
              </a:rPr>
              <a:t>priložnost</a:t>
            </a:r>
            <a:r>
              <a:rPr kumimoji="0" lang="en-GB" sz="2000" b="0" i="0" u="none" strike="noStrike" kern="1200" cap="none" spc="0" normalizeH="0" baseline="0" noProof="0" dirty="0">
                <a:ln>
                  <a:noFill/>
                </a:ln>
                <a:solidFill>
                  <a:srgbClr val="1B47CC"/>
                </a:solidFill>
                <a:effectLst/>
                <a:uLnTx/>
                <a:uFillTx/>
                <a:latin typeface="Arial" panose="020B0604020202020204"/>
                <a:ea typeface="+mn-ea"/>
                <a:cs typeface="+mn-cs"/>
              </a:rPr>
              <a:t>, </a:t>
            </a:r>
            <a:r>
              <a:rPr kumimoji="0" lang="en-GB" sz="2000" b="0" i="0" u="none" strike="noStrike" kern="1200" cap="none" spc="0" normalizeH="0" baseline="0" noProof="0" dirty="0" err="1">
                <a:ln>
                  <a:noFill/>
                </a:ln>
                <a:solidFill>
                  <a:srgbClr val="1B47CC"/>
                </a:solidFill>
                <a:effectLst/>
                <a:uLnTx/>
                <a:uFillTx/>
                <a:latin typeface="Arial" panose="020B0604020202020204"/>
                <a:ea typeface="+mn-ea"/>
                <a:cs typeface="+mn-cs"/>
              </a:rPr>
              <a:t>ekipa</a:t>
            </a:r>
            <a:r>
              <a:rPr kumimoji="0" lang="en-GB" sz="2000" b="0" i="0" u="none" strike="noStrike" kern="1200" cap="none" spc="0" normalizeH="0" baseline="0" noProof="0" dirty="0">
                <a:ln>
                  <a:noFill/>
                </a:ln>
                <a:solidFill>
                  <a:srgbClr val="1B47CC"/>
                </a:solidFill>
                <a:effectLst/>
                <a:uLnTx/>
                <a:uFillTx/>
                <a:latin typeface="Arial" panose="020B0604020202020204"/>
                <a:ea typeface="+mn-ea"/>
                <a:cs typeface="+mn-cs"/>
              </a:rPr>
              <a:t> in </a:t>
            </a:r>
            <a:r>
              <a:rPr kumimoji="0" lang="en-GB" sz="2000" b="0" i="0" u="none" strike="noStrike" kern="1200" cap="none" spc="0" normalizeH="0" baseline="0" noProof="0" dirty="0" err="1">
                <a:ln>
                  <a:noFill/>
                </a:ln>
                <a:solidFill>
                  <a:srgbClr val="1B47CC"/>
                </a:solidFill>
                <a:effectLst/>
                <a:uLnTx/>
                <a:uFillTx/>
                <a:latin typeface="Arial" panose="020B0604020202020204"/>
                <a:ea typeface="+mn-ea"/>
                <a:cs typeface="+mn-cs"/>
              </a:rPr>
              <a:t>časovna</a:t>
            </a:r>
            <a:r>
              <a:rPr kumimoji="0" lang="en-GB" sz="2000" b="0" i="0" u="none" strike="noStrike" kern="1200" cap="none" spc="0" normalizeH="0" baseline="0" noProof="0" dirty="0">
                <a:ln>
                  <a:noFill/>
                </a:ln>
                <a:solidFill>
                  <a:srgbClr val="1B47CC"/>
                </a:solidFill>
                <a:effectLst/>
                <a:uLnTx/>
                <a:uFillTx/>
                <a:latin typeface="Arial" panose="020B0604020202020204"/>
                <a:ea typeface="+mn-ea"/>
                <a:cs typeface="+mn-cs"/>
              </a:rPr>
              <a:t> </a:t>
            </a:r>
            <a:r>
              <a:rPr kumimoji="0" lang="en-GB" sz="2000" b="0" i="0" u="none" strike="noStrike" kern="1200" cap="none" spc="0" normalizeH="0" baseline="0" noProof="0" dirty="0" err="1">
                <a:ln>
                  <a:noFill/>
                </a:ln>
                <a:solidFill>
                  <a:srgbClr val="1B47CC"/>
                </a:solidFill>
                <a:effectLst/>
                <a:uLnTx/>
                <a:uFillTx/>
                <a:latin typeface="Arial" panose="020B0604020202020204"/>
                <a:ea typeface="+mn-ea"/>
                <a:cs typeface="+mn-cs"/>
              </a:rPr>
              <a:t>usklajenost</a:t>
            </a:r>
            <a:r>
              <a:rPr kumimoji="0" lang="en-GB" sz="2000" b="0" i="0" u="none" strike="noStrike" kern="1200" cap="none" spc="0" normalizeH="0" baseline="0" noProof="0" dirty="0">
                <a:ln>
                  <a:noFill/>
                </a:ln>
                <a:solidFill>
                  <a:srgbClr val="1B47CC"/>
                </a:solidFill>
                <a:effectLst/>
                <a:uLnTx/>
                <a:uFillTx/>
                <a:latin typeface="Arial" panose="020B0604020202020204"/>
                <a:ea typeface="+mn-ea"/>
                <a:cs typeface="+mn-cs"/>
              </a:rPr>
              <a:t>.</a:t>
            </a:r>
            <a:endParaRPr kumimoji="0" lang="sl-SI" sz="2000" b="0" i="0" u="none" strike="noStrike" kern="1200" cap="none" spc="0" normalizeH="0" baseline="0" noProof="0" dirty="0">
              <a:ln>
                <a:noFill/>
              </a:ln>
              <a:solidFill>
                <a:srgbClr val="1B47CC"/>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5172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p:bldP spid="21" grpId="0"/>
      <p:bldP spid="24"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Pravokotnik 10">
            <a:extLst>
              <a:ext uri="{FF2B5EF4-FFF2-40B4-BE49-F238E27FC236}">
                <a16:creationId xmlns:a16="http://schemas.microsoft.com/office/drawing/2014/main" id="{D14D78F0-D913-4E87-9EBE-94A777C7AD94}"/>
              </a:ext>
            </a:extLst>
          </p:cNvPr>
          <p:cNvSpPr/>
          <p:nvPr/>
        </p:nvSpPr>
        <p:spPr>
          <a:xfrm>
            <a:off x="8479580" y="4072039"/>
            <a:ext cx="3167984" cy="1522935"/>
          </a:xfrm>
          <a:prstGeom prst="rect">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Označba mesta vsebine 2">
            <a:extLst>
              <a:ext uri="{FF2B5EF4-FFF2-40B4-BE49-F238E27FC236}">
                <a16:creationId xmlns:a16="http://schemas.microsoft.com/office/drawing/2014/main" id="{B550A783-5776-07BE-2D7D-FFF649820398}"/>
              </a:ext>
            </a:extLst>
          </p:cNvPr>
          <p:cNvSpPr>
            <a:spLocks noGrp="1"/>
          </p:cNvSpPr>
          <p:nvPr>
            <p:ph idx="1"/>
          </p:nvPr>
        </p:nvSpPr>
        <p:spPr>
          <a:xfrm>
            <a:off x="498087" y="563640"/>
            <a:ext cx="8058615" cy="888806"/>
          </a:xfrm>
        </p:spPr>
        <p:txBody>
          <a:bodyPr>
            <a:normAutofit/>
          </a:bodyPr>
          <a:lstStyle/>
          <a:p>
            <a:pPr marL="0" indent="0">
              <a:buNone/>
            </a:pPr>
            <a:r>
              <a:rPr lang="pl-PL" sz="1800" b="1" dirty="0" err="1">
                <a:solidFill>
                  <a:schemeClr val="accent1"/>
                </a:solidFill>
              </a:rPr>
              <a:t>Statistika</a:t>
            </a:r>
            <a:r>
              <a:rPr lang="pl-PL" sz="1800" b="1" dirty="0">
                <a:solidFill>
                  <a:schemeClr val="accent1"/>
                </a:solidFill>
              </a:rPr>
              <a:t> </a:t>
            </a:r>
            <a:r>
              <a:rPr lang="pl-PL" sz="1800" b="1" dirty="0" err="1">
                <a:solidFill>
                  <a:schemeClr val="accent1"/>
                </a:solidFill>
              </a:rPr>
              <a:t>portfelja</a:t>
            </a:r>
            <a:r>
              <a:rPr lang="pl-PL" sz="1800" b="1" dirty="0">
                <a:solidFill>
                  <a:schemeClr val="accent1"/>
                </a:solidFill>
              </a:rPr>
              <a:t> </a:t>
            </a:r>
            <a:r>
              <a:rPr lang="pl-PL" sz="1800" b="1" dirty="0" err="1">
                <a:solidFill>
                  <a:schemeClr val="accent1"/>
                </a:solidFill>
              </a:rPr>
              <a:t>Tovarne</a:t>
            </a:r>
            <a:r>
              <a:rPr lang="pl-PL" sz="1800" b="1" dirty="0">
                <a:solidFill>
                  <a:schemeClr val="accent1"/>
                </a:solidFill>
              </a:rPr>
              <a:t> </a:t>
            </a:r>
            <a:r>
              <a:rPr lang="pl-PL" sz="1800" b="1" dirty="0" err="1">
                <a:solidFill>
                  <a:schemeClr val="accent1"/>
                </a:solidFill>
              </a:rPr>
              <a:t>podjemov</a:t>
            </a:r>
            <a:endParaRPr lang="en-US" sz="1800" b="1" dirty="0">
              <a:solidFill>
                <a:schemeClr val="accent1"/>
              </a:solidFill>
            </a:endParaRPr>
          </a:p>
        </p:txBody>
      </p:sp>
      <p:pic>
        <p:nvPicPr>
          <p:cNvPr id="5" name="Grafika 9">
            <a:extLst>
              <a:ext uri="{FF2B5EF4-FFF2-40B4-BE49-F238E27FC236}">
                <a16:creationId xmlns:a16="http://schemas.microsoft.com/office/drawing/2014/main" id="{008BA89D-3E2E-4A8D-1C40-F2FBD65238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873" y="1453655"/>
            <a:ext cx="283795" cy="283795"/>
          </a:xfrm>
          <a:prstGeom prst="rect">
            <a:avLst/>
          </a:prstGeom>
        </p:spPr>
      </p:pic>
      <p:sp>
        <p:nvSpPr>
          <p:cNvPr id="6" name="Naslov 1">
            <a:extLst>
              <a:ext uri="{FF2B5EF4-FFF2-40B4-BE49-F238E27FC236}">
                <a16:creationId xmlns:a16="http://schemas.microsoft.com/office/drawing/2014/main" id="{2D757444-B6C4-9F52-1DBF-E2C0D4CD8DA3}"/>
              </a:ext>
            </a:extLst>
          </p:cNvPr>
          <p:cNvSpPr txBox="1">
            <a:spLocks/>
          </p:cNvSpPr>
          <p:nvPr/>
        </p:nvSpPr>
        <p:spPr>
          <a:xfrm>
            <a:off x="1317514" y="1295739"/>
            <a:ext cx="10783806" cy="2133261"/>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sl-SI" sz="3300" b="1" i="0" u="none" strike="noStrike" kern="1200" cap="none" spc="0" normalizeH="0" baseline="0" noProof="0" dirty="0">
                <a:ln>
                  <a:noFill/>
                </a:ln>
                <a:solidFill>
                  <a:prstClr val="black"/>
                </a:solidFill>
                <a:effectLst/>
                <a:uLnTx/>
                <a:uFillTx/>
                <a:latin typeface="Arial" panose="020B0604020202020204"/>
                <a:ea typeface="+mj-ea"/>
                <a:cs typeface="+mj-cs"/>
              </a:rPr>
              <a:t>STRUKTURA PORTFELJA: </a:t>
            </a:r>
            <a:r>
              <a:rPr kumimoji="0" lang="sl-SI" sz="3300" b="1" i="0" u="none" strike="noStrike" kern="1200" cap="none" spc="0" normalizeH="0" baseline="0" noProof="0" dirty="0">
                <a:ln>
                  <a:noFill/>
                </a:ln>
                <a:solidFill>
                  <a:srgbClr val="105EFB"/>
                </a:solidFill>
                <a:effectLst/>
                <a:uLnTx/>
                <a:uFillTx/>
                <a:latin typeface="Arial" panose="020B0604020202020204"/>
                <a:ea typeface="+mj-ea"/>
                <a:cs typeface="+mj-cs"/>
              </a:rPr>
              <a:t>81</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sl-SI" sz="2000" b="0" i="0" u="none" strike="noStrike" kern="1200" cap="none" spc="0" normalizeH="0" baseline="0" noProof="0" dirty="0">
                <a:ln>
                  <a:noFill/>
                </a:ln>
                <a:solidFill>
                  <a:prstClr val="black"/>
                </a:solidFill>
                <a:effectLst/>
                <a:uLnTx/>
                <a:uFillTx/>
                <a:latin typeface="Arial" panose="020B0604020202020204"/>
                <a:ea typeface="+mj-ea"/>
                <a:cs typeface="+mj-cs"/>
              </a:rPr>
              <a:t>Startup ekipa: </a:t>
            </a:r>
            <a:r>
              <a:rPr kumimoji="0" lang="sl-SI" sz="2000" b="1" i="0" u="none" strike="noStrike" kern="1200" cap="none" spc="0" normalizeH="0" baseline="0" noProof="0" dirty="0">
                <a:ln>
                  <a:noFill/>
                </a:ln>
                <a:solidFill>
                  <a:srgbClr val="105EFB"/>
                </a:solidFill>
                <a:effectLst/>
                <a:uLnTx/>
                <a:uFillTx/>
                <a:latin typeface="Arial" panose="020B0604020202020204"/>
                <a:ea typeface="+mj-ea"/>
                <a:cs typeface="+mj-cs"/>
              </a:rPr>
              <a:t>10</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sl-SI" sz="2000" b="0" i="0" u="none" strike="noStrike" kern="1200" cap="none" spc="0" normalizeH="0" baseline="0" noProof="0" dirty="0">
                <a:ln>
                  <a:noFill/>
                </a:ln>
                <a:solidFill>
                  <a:prstClr val="black"/>
                </a:solidFill>
                <a:effectLst/>
                <a:uLnTx/>
                <a:uFillTx/>
                <a:latin typeface="Arial" panose="020B0604020202020204"/>
                <a:ea typeface="+mj-ea"/>
                <a:cs typeface="+mj-cs"/>
              </a:rPr>
              <a:t>Startup podjetja: </a:t>
            </a:r>
            <a:r>
              <a:rPr kumimoji="0" lang="sl-SI" sz="2000" b="1" i="0" u="none" strike="noStrike" kern="1200" cap="none" spc="0" normalizeH="0" baseline="0" noProof="0" dirty="0">
                <a:ln>
                  <a:noFill/>
                </a:ln>
                <a:solidFill>
                  <a:srgbClr val="105EFB"/>
                </a:solidFill>
                <a:effectLst/>
                <a:uLnTx/>
                <a:uFillTx/>
                <a:latin typeface="Arial" panose="020B0604020202020204"/>
                <a:ea typeface="+mj-ea"/>
                <a:cs typeface="+mj-cs"/>
              </a:rPr>
              <a:t>66</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sl-SI" sz="2000" b="0" i="0" u="none" strike="noStrike" kern="1200" cap="none" spc="0" normalizeH="0" baseline="0" noProof="0" dirty="0">
                <a:ln>
                  <a:noFill/>
                </a:ln>
                <a:solidFill>
                  <a:prstClr val="black"/>
                </a:solidFill>
                <a:effectLst/>
                <a:uLnTx/>
                <a:uFillTx/>
                <a:latin typeface="Arial" panose="020B0604020202020204"/>
                <a:ea typeface="+mj-ea"/>
                <a:cs typeface="+mj-cs"/>
              </a:rPr>
              <a:t>Scale-up podjetja: </a:t>
            </a:r>
            <a:r>
              <a:rPr kumimoji="0" lang="sl-SI" sz="2000" b="1" i="0" u="none" strike="noStrike" kern="1200" cap="none" spc="0" normalizeH="0" baseline="0" noProof="0" dirty="0">
                <a:ln>
                  <a:noFill/>
                </a:ln>
                <a:solidFill>
                  <a:srgbClr val="105EFB"/>
                </a:solidFill>
                <a:effectLst/>
                <a:uLnTx/>
                <a:uFillTx/>
                <a:latin typeface="Arial" panose="020B0604020202020204"/>
                <a:ea typeface="+mj-ea"/>
                <a:cs typeface="+mj-cs"/>
              </a:rPr>
              <a:t>5</a:t>
            </a: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panose="020B0604020202020204"/>
              <a:ea typeface="+mj-ea"/>
              <a:cs typeface="+mj-cs"/>
            </a:endParaRPr>
          </a:p>
        </p:txBody>
      </p:sp>
      <p:pic>
        <p:nvPicPr>
          <p:cNvPr id="7" name="Grafika 9">
            <a:extLst>
              <a:ext uri="{FF2B5EF4-FFF2-40B4-BE49-F238E27FC236}">
                <a16:creationId xmlns:a16="http://schemas.microsoft.com/office/drawing/2014/main" id="{A1DD0710-CE42-5045-175F-08ECD6089C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087" y="3614465"/>
            <a:ext cx="283795" cy="283795"/>
          </a:xfrm>
          <a:prstGeom prst="rect">
            <a:avLst/>
          </a:prstGeom>
        </p:spPr>
      </p:pic>
      <p:sp>
        <p:nvSpPr>
          <p:cNvPr id="8" name="Naslov 1">
            <a:extLst>
              <a:ext uri="{FF2B5EF4-FFF2-40B4-BE49-F238E27FC236}">
                <a16:creationId xmlns:a16="http://schemas.microsoft.com/office/drawing/2014/main" id="{14305229-8FF2-B3D3-A287-35966F39EF54}"/>
              </a:ext>
            </a:extLst>
          </p:cNvPr>
          <p:cNvSpPr txBox="1">
            <a:spLocks/>
          </p:cNvSpPr>
          <p:nvPr/>
        </p:nvSpPr>
        <p:spPr>
          <a:xfrm>
            <a:off x="1250728" y="3456549"/>
            <a:ext cx="10330050" cy="2837811"/>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600"/>
              </a:spcAft>
              <a:buClrTx/>
              <a:buSzTx/>
              <a:buFontTx/>
              <a:buNone/>
              <a:tabLst/>
              <a:defRPr/>
            </a:pPr>
            <a:r>
              <a:rPr kumimoji="0" lang="sl-SI" sz="3300" b="1" i="0" u="none" strike="noStrike" kern="1200" cap="none" spc="0" normalizeH="0" baseline="0" noProof="0" dirty="0">
                <a:ln>
                  <a:noFill/>
                </a:ln>
                <a:solidFill>
                  <a:prstClr val="black"/>
                </a:solidFill>
                <a:effectLst/>
                <a:uLnTx/>
                <a:uFillTx/>
                <a:latin typeface="Arial" panose="020B0604020202020204"/>
                <a:ea typeface="+mj-ea"/>
                <a:cs typeface="+mj-cs"/>
              </a:rPr>
              <a:t>PRIHODKI &amp; ŠTEVILO ZAPOSLENIH PORTFELJA</a:t>
            </a:r>
            <a:endParaRPr kumimoji="0" lang="sl-SI" sz="3300" b="0" i="0" u="none" strike="noStrike" kern="1200" cap="none" spc="0" normalizeH="0" baseline="0" noProof="0" dirty="0">
              <a:ln>
                <a:noFill/>
              </a:ln>
              <a:solidFill>
                <a:prstClr val="black"/>
              </a:solidFill>
              <a:effectLst/>
              <a:uLnTx/>
              <a:uFillTx/>
              <a:latin typeface="Arial" panose="020B0604020202020204"/>
              <a:ea typeface="+mj-ea"/>
              <a:cs typeface="+mj-cs"/>
            </a:endParaRPr>
          </a:p>
          <a:p>
            <a:pPr marL="0" marR="0" lvl="0" indent="0" algn="l" defTabSz="914400" rtl="0" eaLnBrk="1" fontAlgn="auto" latinLnBrk="0" hangingPunct="1">
              <a:lnSpc>
                <a:spcPct val="160000"/>
              </a:lnSpc>
              <a:spcBef>
                <a:spcPct val="0"/>
              </a:spcBef>
              <a:spcAft>
                <a:spcPts val="0"/>
              </a:spcAft>
              <a:buClrTx/>
              <a:buSzTx/>
              <a:buFontTx/>
              <a:buNone/>
              <a:tabLst/>
              <a:defRPr/>
            </a:pPr>
            <a:r>
              <a:rPr kumimoji="0" lang="sl-SI" sz="2000" b="0" i="0" u="none" strike="noStrike" kern="1200" cap="none" spc="0" normalizeH="0" baseline="0" noProof="0" dirty="0">
                <a:ln>
                  <a:noFill/>
                </a:ln>
                <a:solidFill>
                  <a:prstClr val="black"/>
                </a:solidFill>
                <a:effectLst/>
                <a:uLnTx/>
                <a:uFillTx/>
                <a:latin typeface="Arial" panose="020B0604020202020204"/>
                <a:ea typeface="+mj-ea"/>
                <a:cs typeface="+mj-cs"/>
              </a:rPr>
              <a:t>					Celoten portfelj		Samo sedež v Mariboru*</a:t>
            </a:r>
          </a:p>
          <a:p>
            <a:pPr marL="0" marR="0" lvl="0" indent="0" algn="l" defTabSz="914400" rtl="0" eaLnBrk="1" fontAlgn="auto" latinLnBrk="0" hangingPunct="1">
              <a:lnSpc>
                <a:spcPct val="160000"/>
              </a:lnSpc>
              <a:spcBef>
                <a:spcPct val="0"/>
              </a:spcBef>
              <a:spcAft>
                <a:spcPts val="0"/>
              </a:spcAft>
              <a:buClrTx/>
              <a:buSzTx/>
              <a:buFontTx/>
              <a:buNone/>
              <a:tabLst/>
              <a:defRPr/>
            </a:pPr>
            <a:r>
              <a:rPr kumimoji="0" lang="sl-SI" sz="2000" b="0" i="0" u="none" strike="noStrike" kern="1200" cap="none" spc="0" normalizeH="0" baseline="0" noProof="0" dirty="0">
                <a:ln>
                  <a:noFill/>
                </a:ln>
                <a:solidFill>
                  <a:prstClr val="black"/>
                </a:solidFill>
                <a:effectLst/>
                <a:uLnTx/>
                <a:uFillTx/>
                <a:latin typeface="Arial" panose="020B0604020202020204"/>
                <a:ea typeface="+mj-ea"/>
                <a:cs typeface="+mj-cs"/>
              </a:rPr>
              <a:t>Skupni prihodki v 2021: 			</a:t>
            </a:r>
            <a:r>
              <a:rPr kumimoji="0" lang="sl-SI" sz="2000" b="1" i="0" u="none" strike="noStrike" kern="1200" cap="none" spc="0" normalizeH="0" baseline="0" noProof="0" dirty="0">
                <a:ln>
                  <a:noFill/>
                </a:ln>
                <a:solidFill>
                  <a:srgbClr val="105EFB"/>
                </a:solidFill>
                <a:effectLst/>
                <a:uLnTx/>
                <a:uFillTx/>
                <a:latin typeface="Arial" panose="020B0604020202020204"/>
                <a:ea typeface="+mj-ea"/>
                <a:cs typeface="+mj-cs"/>
              </a:rPr>
              <a:t>48,28 MIO EUR	  	24 MIO EUR</a:t>
            </a:r>
          </a:p>
          <a:p>
            <a:pPr marL="0" marR="0" lvl="0" indent="0" algn="l" defTabSz="914400" rtl="0" eaLnBrk="1" fontAlgn="auto" latinLnBrk="0" hangingPunct="1">
              <a:lnSpc>
                <a:spcPct val="160000"/>
              </a:lnSpc>
              <a:spcBef>
                <a:spcPct val="0"/>
              </a:spcBef>
              <a:spcAft>
                <a:spcPts val="0"/>
              </a:spcAft>
              <a:buClrTx/>
              <a:buSzTx/>
              <a:buFontTx/>
              <a:buNone/>
              <a:tabLst/>
              <a:defRPr/>
            </a:pPr>
            <a:r>
              <a:rPr kumimoji="0" lang="sl-SI" sz="2000" b="0" i="0" u="none" strike="noStrike" kern="1200" cap="none" spc="0" normalizeH="0" baseline="0" noProof="0" dirty="0">
                <a:ln>
                  <a:noFill/>
                </a:ln>
                <a:solidFill>
                  <a:prstClr val="black"/>
                </a:solidFill>
                <a:effectLst/>
                <a:uLnTx/>
                <a:uFillTx/>
                <a:latin typeface="Arial" panose="020B0604020202020204"/>
                <a:ea typeface="+mj-ea"/>
                <a:cs typeface="+mj-cs"/>
              </a:rPr>
              <a:t>Skupno število zaposlenih v 2021: 	</a:t>
            </a:r>
            <a:r>
              <a:rPr kumimoji="0" lang="sl-SI" sz="2000" b="1" i="0" u="none" strike="noStrike" kern="1200" cap="none" spc="0" normalizeH="0" baseline="0" noProof="0" dirty="0">
                <a:ln>
                  <a:noFill/>
                </a:ln>
                <a:solidFill>
                  <a:srgbClr val="105EFB"/>
                </a:solidFill>
                <a:effectLst/>
                <a:uLnTx/>
                <a:uFillTx/>
                <a:latin typeface="Arial" panose="020B0604020202020204"/>
                <a:ea typeface="+mj-ea"/>
                <a:cs typeface="+mj-cs"/>
              </a:rPr>
              <a:t>360			207</a:t>
            </a:r>
          </a:p>
        </p:txBody>
      </p:sp>
      <p:cxnSp>
        <p:nvCxnSpPr>
          <p:cNvPr id="3" name="Raven povezovalnik 2">
            <a:extLst>
              <a:ext uri="{FF2B5EF4-FFF2-40B4-BE49-F238E27FC236}">
                <a16:creationId xmlns:a16="http://schemas.microsoft.com/office/drawing/2014/main" id="{FD60AEED-066E-1A34-C329-83A317DF55BE}"/>
              </a:ext>
            </a:extLst>
          </p:cNvPr>
          <p:cNvCxnSpPr/>
          <p:nvPr/>
        </p:nvCxnSpPr>
        <p:spPr>
          <a:xfrm>
            <a:off x="1317514" y="4596824"/>
            <a:ext cx="103300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9" name="Raven povezovalnik 8">
            <a:extLst>
              <a:ext uri="{FF2B5EF4-FFF2-40B4-BE49-F238E27FC236}">
                <a16:creationId xmlns:a16="http://schemas.microsoft.com/office/drawing/2014/main" id="{BDCFA360-4FE8-3597-541E-F3E48EA7CECF}"/>
              </a:ext>
            </a:extLst>
          </p:cNvPr>
          <p:cNvCxnSpPr/>
          <p:nvPr/>
        </p:nvCxnSpPr>
        <p:spPr>
          <a:xfrm>
            <a:off x="1317514" y="5095899"/>
            <a:ext cx="10330050" cy="0"/>
          </a:xfrm>
          <a:prstGeom prst="line">
            <a:avLst/>
          </a:prstGeom>
          <a:ln w="19050">
            <a:solidFill>
              <a:schemeClr val="bg1">
                <a:lumMod val="85000"/>
              </a:schemeClr>
            </a:solidFill>
          </a:ln>
        </p:spPr>
        <p:style>
          <a:lnRef idx="1">
            <a:schemeClr val="accent2"/>
          </a:lnRef>
          <a:fillRef idx="0">
            <a:schemeClr val="accent2"/>
          </a:fillRef>
          <a:effectRef idx="0">
            <a:schemeClr val="accent2"/>
          </a:effectRef>
          <a:fontRef idx="minor">
            <a:schemeClr val="tx1"/>
          </a:fontRef>
        </p:style>
      </p:cxnSp>
      <p:cxnSp>
        <p:nvCxnSpPr>
          <p:cNvPr id="10" name="Raven povezovalnik 9">
            <a:extLst>
              <a:ext uri="{FF2B5EF4-FFF2-40B4-BE49-F238E27FC236}">
                <a16:creationId xmlns:a16="http://schemas.microsoft.com/office/drawing/2014/main" id="{46E90BC0-7126-92E5-C67B-888CF050672D}"/>
              </a:ext>
            </a:extLst>
          </p:cNvPr>
          <p:cNvCxnSpPr/>
          <p:nvPr/>
        </p:nvCxnSpPr>
        <p:spPr>
          <a:xfrm>
            <a:off x="1317514" y="5594974"/>
            <a:ext cx="10330050" cy="0"/>
          </a:xfrm>
          <a:prstGeom prst="line">
            <a:avLst/>
          </a:prstGeom>
          <a:ln w="19050">
            <a:solidFill>
              <a:schemeClr val="bg1">
                <a:lumMod val="85000"/>
              </a:schemeClr>
            </a:solidFill>
          </a:ln>
        </p:spPr>
        <p:style>
          <a:lnRef idx="1">
            <a:schemeClr val="accent2"/>
          </a:lnRef>
          <a:fillRef idx="0">
            <a:schemeClr val="accent2"/>
          </a:fillRef>
          <a:effectRef idx="0">
            <a:schemeClr val="accent2"/>
          </a:effectRef>
          <a:fontRef idx="minor">
            <a:schemeClr val="tx1"/>
          </a:fontRef>
        </p:style>
      </p:cxnSp>
      <p:sp>
        <p:nvSpPr>
          <p:cNvPr id="2" name="TextBox 1">
            <a:extLst>
              <a:ext uri="{FF2B5EF4-FFF2-40B4-BE49-F238E27FC236}">
                <a16:creationId xmlns:a16="http://schemas.microsoft.com/office/drawing/2014/main" id="{55B94FA9-A040-EFFE-E781-D8E229298EAA}"/>
              </a:ext>
            </a:extLst>
          </p:cNvPr>
          <p:cNvSpPr txBox="1"/>
          <p:nvPr/>
        </p:nvSpPr>
        <p:spPr>
          <a:xfrm>
            <a:off x="1250728" y="5832695"/>
            <a:ext cx="103968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I" sz="1200" b="0" i="1" u="none" strike="noStrike" kern="1200" cap="none" spc="0" normalizeH="0" baseline="0" noProof="0" dirty="0">
                <a:ln>
                  <a:noFill/>
                </a:ln>
                <a:solidFill>
                  <a:prstClr val="black"/>
                </a:solidFill>
                <a:effectLst/>
                <a:uLnTx/>
                <a:uFillTx/>
                <a:latin typeface="Arial" panose="020B0604020202020204"/>
                <a:ea typeface="+mn-ea"/>
                <a:cs typeface="+mn-cs"/>
              </a:rPr>
              <a:t>OPOMBA: v t</a:t>
            </a:r>
            <a:r>
              <a:rPr kumimoji="0" lang="en-GB" sz="1200" b="0" i="1" u="none" strike="noStrike" kern="1200" cap="none" spc="0" normalizeH="0" baseline="0" noProof="0" dirty="0">
                <a:ln>
                  <a:noFill/>
                </a:ln>
                <a:solidFill>
                  <a:prstClr val="black"/>
                </a:solidFill>
                <a:effectLst/>
                <a:uLnTx/>
                <a:uFillTx/>
                <a:latin typeface="Arial" panose="020B0604020202020204"/>
                <a:ea typeface="+mn-ea"/>
                <a:cs typeface="+mn-cs"/>
              </a:rPr>
              <a:t>he</a:t>
            </a:r>
            <a:r>
              <a:rPr kumimoji="0" lang="en-SI" sz="1200" b="0" i="1" u="none" strike="noStrike" kern="1200" cap="none" spc="0" normalizeH="0" baseline="0" noProof="0" dirty="0">
                <a:ln>
                  <a:noFill/>
                </a:ln>
                <a:solidFill>
                  <a:prstClr val="black"/>
                </a:solidFill>
                <a:effectLst/>
                <a:uLnTx/>
                <a:uFillTx/>
                <a:latin typeface="Arial" panose="020B0604020202020204"/>
                <a:ea typeface="+mn-ea"/>
                <a:cs typeface="+mn-cs"/>
              </a:rPr>
              <a:t> vrednosti ni vseh prihodkov podjetij v tujini, že prevzetih startupov  (</a:t>
            </a:r>
            <a:r>
              <a:rPr kumimoji="0" lang="en-SI" sz="1200" b="1" i="1" u="none" strike="noStrike" kern="1200" cap="none" spc="0" normalizeH="0" baseline="0" noProof="0" dirty="0">
                <a:ln>
                  <a:noFill/>
                </a:ln>
                <a:solidFill>
                  <a:prstClr val="black"/>
                </a:solidFill>
                <a:effectLst/>
                <a:uLnTx/>
                <a:uFillTx/>
                <a:latin typeface="Arial" panose="020B0604020202020204"/>
                <a:ea typeface="+mn-ea"/>
                <a:cs typeface="+mn-cs"/>
              </a:rPr>
              <a:t>nChain </a:t>
            </a:r>
            <a:r>
              <a:rPr kumimoji="0" lang="en-SI" sz="1200" b="0" i="1" u="none" strike="noStrike" kern="1200" cap="none" spc="0" normalizeH="0" baseline="0" noProof="0" dirty="0">
                <a:ln>
                  <a:noFill/>
                </a:ln>
                <a:solidFill>
                  <a:prstClr val="black"/>
                </a:solidFill>
                <a:effectLst/>
                <a:uLnTx/>
                <a:uFillTx/>
                <a:latin typeface="Arial" panose="020B0604020202020204"/>
                <a:ea typeface="+mn-ea"/>
                <a:cs typeface="+mn-cs"/>
              </a:rPr>
              <a:t>– bivši Equalize, ki v MB zaposluje 80 ljudi, </a:t>
            </a:r>
            <a:r>
              <a:rPr kumimoji="0" lang="en-SI" sz="1200" b="1" i="1" u="none" strike="noStrike" kern="1200" cap="none" spc="0" normalizeH="0" baseline="0" noProof="0" dirty="0">
                <a:ln>
                  <a:noFill/>
                </a:ln>
                <a:solidFill>
                  <a:prstClr val="black"/>
                </a:solidFill>
                <a:effectLst/>
                <a:uLnTx/>
                <a:uFillTx/>
                <a:latin typeface="Arial" panose="020B0604020202020204"/>
                <a:ea typeface="+mn-ea"/>
                <a:cs typeface="+mn-cs"/>
              </a:rPr>
              <a:t>Povio</a:t>
            </a:r>
            <a:r>
              <a:rPr kumimoji="0" lang="en-SI" sz="1200" b="0" i="1" u="none" strike="noStrike" kern="1200" cap="none" spc="0" normalizeH="0" baseline="0" noProof="0" dirty="0">
                <a:ln>
                  <a:noFill/>
                </a:ln>
                <a:solidFill>
                  <a:prstClr val="black"/>
                </a:solidFill>
                <a:effectLst/>
                <a:uLnTx/>
                <a:uFillTx/>
                <a:latin typeface="Arial" panose="020B0604020202020204"/>
                <a:ea typeface="+mn-ea"/>
                <a:cs typeface="+mn-cs"/>
              </a:rPr>
              <a:t>, ki ima sedež v SF v MB zaposluje 50 ljudi). </a:t>
            </a:r>
          </a:p>
        </p:txBody>
      </p:sp>
      <p:sp>
        <p:nvSpPr>
          <p:cNvPr id="12" name="Slide Number Placeholder 5">
            <a:extLst>
              <a:ext uri="{FF2B5EF4-FFF2-40B4-BE49-F238E27FC236}">
                <a16:creationId xmlns:a16="http://schemas.microsoft.com/office/drawing/2014/main" id="{E0A44D18-0391-ACAB-5ACB-6DDE3BAAF97C}"/>
              </a:ext>
            </a:extLst>
          </p:cNvPr>
          <p:cNvSpPr>
            <a:spLocks noGrp="1"/>
          </p:cNvSpPr>
          <p:nvPr>
            <p:ph type="sldNum" sz="quarter" idx="4"/>
          </p:nvPr>
        </p:nvSpPr>
        <p:spPr>
          <a:xfrm>
            <a:off x="10279294" y="6356350"/>
            <a:ext cx="1592495" cy="365125"/>
          </a:xfrm>
          <a:prstGeom prst="rect">
            <a:avLst/>
          </a:prstGeom>
        </p:spPr>
        <p:txBody>
          <a:bodyPr vert="horz" lIns="91440" tIns="45720" rIns="91440" bIns="45720" rtlCol="0" anchor="ctr"/>
          <a:lstStyle>
            <a:lvl1pPr algn="r">
              <a:defRPr sz="800" spc="130" baseline="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l-SI" sz="800" b="0" i="0" u="none" strike="noStrike" kern="1200" cap="none" spc="130" normalizeH="0" baseline="0" noProof="0" dirty="0">
                <a:ln>
                  <a:noFill/>
                </a:ln>
                <a:solidFill>
                  <a:srgbClr val="272532"/>
                </a:solidFill>
                <a:effectLst/>
                <a:uLnTx/>
                <a:uFillTx/>
                <a:latin typeface="Arial" panose="020B0604020202020204"/>
                <a:ea typeface="+mn-ea"/>
                <a:cs typeface="+mn-cs"/>
              </a:rPr>
              <a:t>SLIDE </a:t>
            </a:r>
            <a:fld id="{A2020574-600F-2C48-9440-FACC4120788B}" type="slidenum">
              <a:rPr kumimoji="0" lang="en-SI" sz="800" b="0" i="0" u="none" strike="noStrike" kern="1200" cap="none" spc="130" normalizeH="0" baseline="0" noProof="0" smtClean="0">
                <a:ln>
                  <a:noFill/>
                </a:ln>
                <a:solidFill>
                  <a:srgbClr val="272532"/>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SI" sz="800" b="0" i="0" u="none" strike="noStrike" kern="1200" cap="none" spc="130" normalizeH="0" baseline="0" noProof="0" dirty="0">
              <a:ln>
                <a:noFill/>
              </a:ln>
              <a:solidFill>
                <a:srgbClr val="272532"/>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87490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D0E8FD40-3810-2CD7-D24B-503DF19FBEB5}"/>
              </a:ext>
            </a:extLst>
          </p:cNvPr>
          <p:cNvSpPr>
            <a:spLocks noGrp="1"/>
          </p:cNvSpPr>
          <p:nvPr>
            <p:ph idx="1"/>
          </p:nvPr>
        </p:nvSpPr>
        <p:spPr>
          <a:xfrm>
            <a:off x="498087" y="563640"/>
            <a:ext cx="8058615" cy="888806"/>
          </a:xfrm>
        </p:spPr>
        <p:txBody>
          <a:bodyPr>
            <a:normAutofit/>
          </a:bodyPr>
          <a:lstStyle/>
          <a:p>
            <a:pPr marL="0" indent="0">
              <a:buNone/>
            </a:pPr>
            <a:r>
              <a:rPr lang="pl-PL" sz="1800" dirty="0">
                <a:solidFill>
                  <a:schemeClr val="accent1"/>
                </a:solidFill>
              </a:rPr>
              <a:t>V zadnjih treh letih najbolj ponosni na …</a:t>
            </a:r>
            <a:endParaRPr lang="en-US" sz="1800" dirty="0">
              <a:solidFill>
                <a:schemeClr val="accent1"/>
              </a:solidFill>
            </a:endParaRPr>
          </a:p>
        </p:txBody>
      </p:sp>
      <p:sp>
        <p:nvSpPr>
          <p:cNvPr id="4" name="Slide Number Placeholder 5">
            <a:extLst>
              <a:ext uri="{FF2B5EF4-FFF2-40B4-BE49-F238E27FC236}">
                <a16:creationId xmlns:a16="http://schemas.microsoft.com/office/drawing/2014/main" id="{60CD1AE3-FE15-35DD-0645-BEF0EAE4BE4B}"/>
              </a:ext>
            </a:extLst>
          </p:cNvPr>
          <p:cNvSpPr>
            <a:spLocks noGrp="1"/>
          </p:cNvSpPr>
          <p:nvPr>
            <p:ph type="sldNum" sz="quarter" idx="4"/>
          </p:nvPr>
        </p:nvSpPr>
        <p:spPr>
          <a:xfrm>
            <a:off x="10279294" y="6356350"/>
            <a:ext cx="1592495" cy="365125"/>
          </a:xfrm>
          <a:prstGeom prst="rect">
            <a:avLst/>
          </a:prstGeom>
        </p:spPr>
        <p:txBody>
          <a:bodyPr vert="horz" lIns="91440" tIns="45720" rIns="91440" bIns="45720" rtlCol="0" anchor="ctr"/>
          <a:lstStyle>
            <a:lvl1pPr algn="r">
              <a:defRPr sz="800" spc="130" baseline="0">
                <a:solidFill>
                  <a:schemeClr val="accent2"/>
                </a:solidFill>
              </a:defRPr>
            </a:lvl1pPr>
          </a:lstStyle>
          <a:p>
            <a:r>
              <a:rPr lang="sl-SI" dirty="0"/>
              <a:t>SLIDE </a:t>
            </a:r>
            <a:fld id="{A2020574-600F-2C48-9440-FACC4120788B}" type="slidenum">
              <a:rPr lang="en-SI" smtClean="0"/>
              <a:pPr/>
              <a:t>25</a:t>
            </a:fld>
            <a:endParaRPr lang="en-SI" dirty="0"/>
          </a:p>
        </p:txBody>
      </p:sp>
      <p:sp>
        <p:nvSpPr>
          <p:cNvPr id="8" name="Naslov 1">
            <a:extLst>
              <a:ext uri="{FF2B5EF4-FFF2-40B4-BE49-F238E27FC236}">
                <a16:creationId xmlns:a16="http://schemas.microsoft.com/office/drawing/2014/main" id="{50D5801B-5D13-7F36-3CE1-FB1230A0E1A1}"/>
              </a:ext>
            </a:extLst>
          </p:cNvPr>
          <p:cNvSpPr>
            <a:spLocks noGrp="1"/>
          </p:cNvSpPr>
          <p:nvPr>
            <p:ph type="title"/>
          </p:nvPr>
        </p:nvSpPr>
        <p:spPr>
          <a:xfrm>
            <a:off x="498087" y="2029739"/>
            <a:ext cx="4181863" cy="2389861"/>
          </a:xfrm>
        </p:spPr>
        <p:txBody>
          <a:bodyPr anchor="t">
            <a:normAutofit/>
          </a:bodyPr>
          <a:lstStyle/>
          <a:p>
            <a:pPr>
              <a:lnSpc>
                <a:spcPct val="100000"/>
              </a:lnSpc>
            </a:pPr>
            <a:r>
              <a:rPr lang="sl-SI" dirty="0" err="1"/>
              <a:t>Startup</a:t>
            </a:r>
            <a:r>
              <a:rPr lang="sl-SI" dirty="0"/>
              <a:t> program </a:t>
            </a:r>
            <a:br>
              <a:rPr lang="sl-SI" dirty="0"/>
            </a:br>
            <a:br>
              <a:rPr lang="sl-SI" sz="2000" dirty="0"/>
            </a:br>
            <a:r>
              <a:rPr lang="sl-SI" sz="2000" b="0" dirty="0"/>
              <a:t>3 mesečni program </a:t>
            </a:r>
            <a:br>
              <a:rPr lang="sl-SI" sz="2000" b="0" dirty="0"/>
            </a:br>
            <a:r>
              <a:rPr lang="sl-SI" sz="2000" dirty="0"/>
              <a:t>“Postavi temelje inovativnega podjetja”</a:t>
            </a:r>
            <a:endParaRPr lang="en-US" sz="2000" dirty="0"/>
          </a:p>
        </p:txBody>
      </p:sp>
      <p:sp>
        <p:nvSpPr>
          <p:cNvPr id="9" name="Naslov 1">
            <a:extLst>
              <a:ext uri="{FF2B5EF4-FFF2-40B4-BE49-F238E27FC236}">
                <a16:creationId xmlns:a16="http://schemas.microsoft.com/office/drawing/2014/main" id="{B314730E-1B11-7286-B1B8-CCAF956C976B}"/>
              </a:ext>
            </a:extLst>
          </p:cNvPr>
          <p:cNvSpPr txBox="1">
            <a:spLocks/>
          </p:cNvSpPr>
          <p:nvPr/>
        </p:nvSpPr>
        <p:spPr>
          <a:xfrm>
            <a:off x="5943601" y="2029739"/>
            <a:ext cx="5016500" cy="2923389"/>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sl-SI" sz="3700" dirty="0" err="1"/>
              <a:t>Scaleup</a:t>
            </a:r>
            <a:r>
              <a:rPr lang="sl-SI" sz="3700" dirty="0"/>
              <a:t> mentorski in svetovalni program</a:t>
            </a:r>
            <a:br>
              <a:rPr lang="sl-SI" dirty="0"/>
            </a:br>
            <a:endParaRPr lang="sl-SI" sz="2100" dirty="0"/>
          </a:p>
          <a:p>
            <a:pPr>
              <a:lnSpc>
                <a:spcPct val="100000"/>
              </a:lnSpc>
            </a:pPr>
            <a:r>
              <a:rPr lang="sl-SI" sz="2100" b="0" dirty="0"/>
              <a:t>Program mentorstva in svetovanja, za povečanje </a:t>
            </a:r>
            <a:r>
              <a:rPr lang="sl-SI" sz="2100" dirty="0"/>
              <a:t>prodaje</a:t>
            </a:r>
            <a:r>
              <a:rPr lang="sl-SI" sz="2100" b="0" dirty="0"/>
              <a:t>, </a:t>
            </a:r>
            <a:r>
              <a:rPr lang="sl-SI" sz="2100" dirty="0"/>
              <a:t>novih investicij </a:t>
            </a:r>
            <a:r>
              <a:rPr lang="sl-SI" sz="2100" b="0" dirty="0"/>
              <a:t>in </a:t>
            </a:r>
            <a:r>
              <a:rPr lang="sl-SI" sz="2100" dirty="0"/>
              <a:t>strukturiranju organizacije</a:t>
            </a:r>
            <a:r>
              <a:rPr lang="sl-SI" sz="2100" b="0" dirty="0"/>
              <a:t> za rast</a:t>
            </a:r>
            <a:endParaRPr lang="en-US" sz="2100" b="0" dirty="0"/>
          </a:p>
        </p:txBody>
      </p:sp>
      <p:pic>
        <p:nvPicPr>
          <p:cNvPr id="10" name="Grafika 9">
            <a:extLst>
              <a:ext uri="{FF2B5EF4-FFF2-40B4-BE49-F238E27FC236}">
                <a16:creationId xmlns:a16="http://schemas.microsoft.com/office/drawing/2014/main" id="{D31E8283-60BE-4A3D-1C06-9469725311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873" y="1621079"/>
            <a:ext cx="283795" cy="283795"/>
          </a:xfrm>
          <a:prstGeom prst="rect">
            <a:avLst/>
          </a:prstGeom>
        </p:spPr>
      </p:pic>
      <p:pic>
        <p:nvPicPr>
          <p:cNvPr id="11" name="Grafika 10">
            <a:extLst>
              <a:ext uri="{FF2B5EF4-FFF2-40B4-BE49-F238E27FC236}">
                <a16:creationId xmlns:a16="http://schemas.microsoft.com/office/drawing/2014/main" id="{2C93BF09-10CF-C8A7-87E4-9C9F9972AA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68368" y="1621078"/>
            <a:ext cx="283795" cy="283795"/>
          </a:xfrm>
          <a:prstGeom prst="rect">
            <a:avLst/>
          </a:prstGeom>
        </p:spPr>
      </p:pic>
      <p:pic>
        <p:nvPicPr>
          <p:cNvPr id="18" name="Picture 2" descr="https://www.startup.si/Data/Images/Podjetja/Logotipi_SK75_jesen15/simarine-logo-f2.png">
            <a:extLst>
              <a:ext uri="{FF2B5EF4-FFF2-40B4-BE49-F238E27FC236}">
                <a16:creationId xmlns:a16="http://schemas.microsoft.com/office/drawing/2014/main" id="{31C7B92F-15DF-BD7D-9658-916C8FACBA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2135" y="5316003"/>
            <a:ext cx="1756222" cy="58540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s://www.startup.si/Data/Images/Podjetja/daibau-logo1.png">
            <a:extLst>
              <a:ext uri="{FF2B5EF4-FFF2-40B4-BE49-F238E27FC236}">
                <a16:creationId xmlns:a16="http://schemas.microsoft.com/office/drawing/2014/main" id="{E38BD7B9-8F93-2ED4-AA89-8BDAF8BF0E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22091" y="5255979"/>
            <a:ext cx="2035009" cy="678336"/>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Raven povezovalnik 20">
            <a:extLst>
              <a:ext uri="{FF2B5EF4-FFF2-40B4-BE49-F238E27FC236}">
                <a16:creationId xmlns:a16="http://schemas.microsoft.com/office/drawing/2014/main" id="{3FB639F8-271E-54F8-436F-88FF5C2114AA}"/>
              </a:ext>
            </a:extLst>
          </p:cNvPr>
          <p:cNvCxnSpPr/>
          <p:nvPr/>
        </p:nvCxnSpPr>
        <p:spPr>
          <a:xfrm>
            <a:off x="564873" y="4930736"/>
            <a:ext cx="11150927"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8" descr="Maestro Amadeus">
            <a:extLst>
              <a:ext uri="{FF2B5EF4-FFF2-40B4-BE49-F238E27FC236}">
                <a16:creationId xmlns:a16="http://schemas.microsoft.com/office/drawing/2014/main" id="{659A24A9-FAEA-94AA-B3CA-004B3E38CE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5352" y="5316003"/>
            <a:ext cx="2355947" cy="7874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nChain Blockchain technology company sponsor the KnowNow annual event">
            <a:extLst>
              <a:ext uri="{FF2B5EF4-FFF2-40B4-BE49-F238E27FC236}">
                <a16:creationId xmlns:a16="http://schemas.microsoft.com/office/drawing/2014/main" id="{FE804DC9-4E6D-F842-2683-3321FE5C85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68738" y="5255979"/>
            <a:ext cx="1413189" cy="6804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Equaleyes Solutions Ltd | LinkedIn">
            <a:extLst>
              <a:ext uri="{FF2B5EF4-FFF2-40B4-BE49-F238E27FC236}">
                <a16:creationId xmlns:a16="http://schemas.microsoft.com/office/drawing/2014/main" id="{ED06E298-16C6-6B6A-7071-0CCEB71F261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7501" y="5255979"/>
            <a:ext cx="742333" cy="74233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KEFIRKO - Vse, kar potrebujete za pripravo kefirja doma!">
            <a:extLst>
              <a:ext uri="{FF2B5EF4-FFF2-40B4-BE49-F238E27FC236}">
                <a16:creationId xmlns:a16="http://schemas.microsoft.com/office/drawing/2014/main" id="{930D7438-C824-AFDC-D3E6-5B7ADE53346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43601" y="5387427"/>
            <a:ext cx="1675465" cy="789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1528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purple and white background with white text&#10;&#10;Description automatically generated">
            <a:extLst>
              <a:ext uri="{FF2B5EF4-FFF2-40B4-BE49-F238E27FC236}">
                <a16:creationId xmlns:a16="http://schemas.microsoft.com/office/drawing/2014/main" id="{484E0B0D-0A17-C901-8536-F4F65C11CE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117465"/>
          </a:xfrm>
          <a:prstGeom prst="rect">
            <a:avLst/>
          </a:prstGeom>
        </p:spPr>
      </p:pic>
    </p:spTree>
    <p:extLst>
      <p:ext uri="{BB962C8B-B14F-4D97-AF65-F5344CB8AC3E}">
        <p14:creationId xmlns:p14="http://schemas.microsoft.com/office/powerpoint/2010/main" val="1290903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a photo&#10;&#10;Description automatically generated">
            <a:extLst>
              <a:ext uri="{FF2B5EF4-FFF2-40B4-BE49-F238E27FC236}">
                <a16:creationId xmlns:a16="http://schemas.microsoft.com/office/drawing/2014/main" id="{2AC6E2B7-C69E-58E8-59DA-12A90E0D74E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564285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D5DF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24604A-16B9-3B9F-6650-59792F88C52E}"/>
              </a:ext>
            </a:extLst>
          </p:cNvPr>
          <p:cNvPicPr>
            <a:picLocks noChangeAspect="1"/>
          </p:cNvPicPr>
          <p:nvPr/>
        </p:nvPicPr>
        <p:blipFill>
          <a:blip r:embed="rId3"/>
          <a:stretch>
            <a:fillRect/>
          </a:stretch>
        </p:blipFill>
        <p:spPr>
          <a:xfrm>
            <a:off x="-22385" y="234175"/>
            <a:ext cx="12214385" cy="6389649"/>
          </a:xfrm>
          <a:prstGeom prst="rect">
            <a:avLst/>
          </a:prstGeom>
        </p:spPr>
      </p:pic>
      <p:sp>
        <p:nvSpPr>
          <p:cNvPr id="2" name="TextBox 1">
            <a:extLst>
              <a:ext uri="{FF2B5EF4-FFF2-40B4-BE49-F238E27FC236}">
                <a16:creationId xmlns:a16="http://schemas.microsoft.com/office/drawing/2014/main" id="{EC49F639-3A29-F07C-1B66-7270052B59EF}"/>
              </a:ext>
            </a:extLst>
          </p:cNvPr>
          <p:cNvSpPr txBox="1"/>
          <p:nvPr/>
        </p:nvSpPr>
        <p:spPr>
          <a:xfrm>
            <a:off x="3586264" y="5282683"/>
            <a:ext cx="6374860" cy="830997"/>
          </a:xfrm>
          <a:prstGeom prst="rect">
            <a:avLst/>
          </a:prstGeom>
          <a:solidFill>
            <a:srgbClr val="0F5EF8"/>
          </a:solidFill>
        </p:spPr>
        <p:txBody>
          <a:bodyPr wrap="square" rtlCol="0">
            <a:spAutoFit/>
          </a:bodyPr>
          <a:lstStyle/>
          <a:p>
            <a:r>
              <a:rPr lang="en-US" sz="2400" dirty="0">
                <a:solidFill>
                  <a:schemeClr val="bg1"/>
                </a:solidFill>
              </a:rPr>
              <a:t>2., 9. in 15. </a:t>
            </a:r>
            <a:r>
              <a:rPr lang="en-US" sz="2400" dirty="0" err="1">
                <a:solidFill>
                  <a:schemeClr val="bg1"/>
                </a:solidFill>
              </a:rPr>
              <a:t>oktobra</a:t>
            </a:r>
            <a:r>
              <a:rPr lang="en-US" sz="2400" dirty="0">
                <a:solidFill>
                  <a:schemeClr val="bg1"/>
                </a:solidFill>
              </a:rPr>
              <a:t> 2025, Perfect Pitch </a:t>
            </a:r>
          </a:p>
          <a:p>
            <a:r>
              <a:rPr lang="en-US" sz="2400" dirty="0">
                <a:solidFill>
                  <a:schemeClr val="bg1"/>
                </a:solidFill>
              </a:rPr>
              <a:t>16. </a:t>
            </a:r>
            <a:r>
              <a:rPr lang="en-US" sz="2400" dirty="0" err="1">
                <a:solidFill>
                  <a:schemeClr val="bg1"/>
                </a:solidFill>
              </a:rPr>
              <a:t>oktobra</a:t>
            </a:r>
            <a:r>
              <a:rPr lang="en-US" sz="2400" dirty="0">
                <a:solidFill>
                  <a:schemeClr val="bg1"/>
                </a:solidFill>
              </a:rPr>
              <a:t> 2025, DEMO DAN</a:t>
            </a:r>
          </a:p>
        </p:txBody>
      </p:sp>
    </p:spTree>
    <p:extLst>
      <p:ext uri="{BB962C8B-B14F-4D97-AF65-F5344CB8AC3E}">
        <p14:creationId xmlns:p14="http://schemas.microsoft.com/office/powerpoint/2010/main" val="32951689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lack and white sign with black text&#10;&#10;Description automatically generated">
            <a:extLst>
              <a:ext uri="{FF2B5EF4-FFF2-40B4-BE49-F238E27FC236}">
                <a16:creationId xmlns:a16="http://schemas.microsoft.com/office/drawing/2014/main" id="{FCE14C49-E0EC-A840-EB2F-DBAFAE8E0C5E}"/>
              </a:ext>
            </a:extLst>
          </p:cNvPr>
          <p:cNvPicPr>
            <a:picLocks noGrp="1" noChangeAspect="1"/>
          </p:cNvPicPr>
          <p:nvPr>
            <p:ph idx="1"/>
          </p:nvPr>
        </p:nvPicPr>
        <p:blipFill>
          <a:blip r:embed="rId2"/>
          <a:stretch>
            <a:fillRect/>
          </a:stretch>
        </p:blipFill>
        <p:spPr>
          <a:xfrm>
            <a:off x="490101" y="626752"/>
            <a:ext cx="5075863" cy="2030345"/>
          </a:xfrm>
        </p:spPr>
      </p:pic>
      <p:sp>
        <p:nvSpPr>
          <p:cNvPr id="7" name="Rectangle 6">
            <a:extLst>
              <a:ext uri="{FF2B5EF4-FFF2-40B4-BE49-F238E27FC236}">
                <a16:creationId xmlns:a16="http://schemas.microsoft.com/office/drawing/2014/main" id="{D4C2813C-CB57-905B-5036-EF0462C75B9C}"/>
              </a:ext>
            </a:extLst>
          </p:cNvPr>
          <p:cNvSpPr/>
          <p:nvPr/>
        </p:nvSpPr>
        <p:spPr>
          <a:xfrm>
            <a:off x="589378" y="2761601"/>
            <a:ext cx="9286141" cy="475488"/>
          </a:xfrm>
          <a:prstGeom prst="rect">
            <a:avLst/>
          </a:prstGeom>
          <a:solidFill>
            <a:srgbClr val="EEE6F2"/>
          </a:solidFill>
          <a:ln>
            <a:solidFill>
              <a:srgbClr val="EEE6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I"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D84F7C98-3BA6-11E0-A779-D6A9CB656ED7}"/>
              </a:ext>
            </a:extLst>
          </p:cNvPr>
          <p:cNvSpPr/>
          <p:nvPr/>
        </p:nvSpPr>
        <p:spPr>
          <a:xfrm>
            <a:off x="589377" y="3374249"/>
            <a:ext cx="7521351" cy="475488"/>
          </a:xfrm>
          <a:prstGeom prst="rect">
            <a:avLst/>
          </a:prstGeom>
          <a:solidFill>
            <a:srgbClr val="EEE6F2"/>
          </a:solidFill>
          <a:ln>
            <a:solidFill>
              <a:srgbClr val="EEE6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I"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265559F5-3AA7-00B7-107B-2ED801157A2F}"/>
              </a:ext>
            </a:extLst>
          </p:cNvPr>
          <p:cNvSpPr/>
          <p:nvPr/>
        </p:nvSpPr>
        <p:spPr>
          <a:xfrm>
            <a:off x="589378" y="3987830"/>
            <a:ext cx="5824486" cy="475488"/>
          </a:xfrm>
          <a:prstGeom prst="rect">
            <a:avLst/>
          </a:prstGeom>
          <a:solidFill>
            <a:srgbClr val="EEE6F2"/>
          </a:solidFill>
          <a:ln>
            <a:solidFill>
              <a:srgbClr val="EEE6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I"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3B072CB6-C2F7-AAEC-252A-33B5C5428E17}"/>
              </a:ext>
            </a:extLst>
          </p:cNvPr>
          <p:cNvSpPr/>
          <p:nvPr/>
        </p:nvSpPr>
        <p:spPr>
          <a:xfrm>
            <a:off x="589377" y="4601411"/>
            <a:ext cx="10922919" cy="475488"/>
          </a:xfrm>
          <a:prstGeom prst="rect">
            <a:avLst/>
          </a:prstGeom>
          <a:solidFill>
            <a:srgbClr val="EEE6F2"/>
          </a:solidFill>
          <a:ln>
            <a:solidFill>
              <a:srgbClr val="EEE6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I"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25B0984F-B06C-DA48-C2DA-CB177C8B83F6}"/>
              </a:ext>
            </a:extLst>
          </p:cNvPr>
          <p:cNvSpPr/>
          <p:nvPr/>
        </p:nvSpPr>
        <p:spPr>
          <a:xfrm>
            <a:off x="589377" y="5214059"/>
            <a:ext cx="10730896" cy="475488"/>
          </a:xfrm>
          <a:prstGeom prst="rect">
            <a:avLst/>
          </a:prstGeom>
          <a:solidFill>
            <a:srgbClr val="EEE6F2"/>
          </a:solidFill>
          <a:ln>
            <a:solidFill>
              <a:srgbClr val="EEE6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I"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3B3079C6-CFD3-4532-2A01-CA63A5177D06}"/>
              </a:ext>
            </a:extLst>
          </p:cNvPr>
          <p:cNvSpPr txBox="1"/>
          <p:nvPr/>
        </p:nvSpPr>
        <p:spPr>
          <a:xfrm>
            <a:off x="549074" y="2585094"/>
            <a:ext cx="11687318" cy="3086999"/>
          </a:xfrm>
          <a:prstGeom prst="rect">
            <a:avLst/>
          </a:prstGeom>
          <a:noFill/>
        </p:spPr>
        <p:txBody>
          <a:bodyPr wrap="square" rtlCol="0">
            <a:spAutoFit/>
          </a:bodyPr>
          <a:lstStyle/>
          <a:p>
            <a:pPr marL="342900" marR="0" lvl="0" indent="-342900" algn="l" defTabSz="914400" rtl="0" eaLnBrk="1" fontAlgn="auto" latinLnBrk="0" hangingPunct="1">
              <a:lnSpc>
                <a:spcPct val="200000"/>
              </a:lnSpc>
              <a:spcBef>
                <a:spcPts val="0"/>
              </a:spcBef>
              <a:spcAft>
                <a:spcPts val="0"/>
              </a:spcAft>
              <a:buClrTx/>
              <a:buSzTx/>
              <a:buFont typeface="+mj-lt"/>
              <a:buAutoNum type="arabicPeriod"/>
              <a:tabLst/>
              <a:defRPr/>
            </a:pPr>
            <a:r>
              <a:rPr kumimoji="0" lang="en-GB" sz="2000" b="1" i="0" u="none" strike="noStrike" kern="1200" cap="none" spc="0" normalizeH="0" baseline="0" noProof="0" dirty="0" err="1">
                <a:ln>
                  <a:noFill/>
                </a:ln>
                <a:solidFill>
                  <a:prstClr val="black"/>
                </a:solidFill>
                <a:effectLst/>
                <a:uLnTx/>
                <a:uFillTx/>
                <a:latin typeface="Helvetica" pitchFamily="2" charset="0"/>
                <a:ea typeface="+mn-ea"/>
                <a:cs typeface="+mn-cs"/>
              </a:rPr>
              <a:t>Vsebinsko</a:t>
            </a:r>
            <a:r>
              <a:rPr kumimoji="0" lang="en-GB" sz="2000" b="1" i="0" u="none" strike="noStrike" kern="1200" cap="none" spc="0" normalizeH="0" baseline="0" noProof="0" dirty="0">
                <a:ln>
                  <a:noFill/>
                </a:ln>
                <a:solidFill>
                  <a:prstClr val="black"/>
                </a:solidFill>
                <a:effectLst/>
                <a:uLnTx/>
                <a:uFillTx/>
                <a:latin typeface="Helvetica" pitchFamily="2" charset="0"/>
                <a:ea typeface="+mn-ea"/>
                <a:cs typeface="+mn-cs"/>
              </a:rPr>
              <a:t> </a:t>
            </a:r>
            <a:r>
              <a:rPr kumimoji="0" lang="en-GB" sz="2000" b="1" i="0" u="none" strike="noStrike" kern="1200" cap="none" spc="0" normalizeH="0" baseline="0" noProof="0" dirty="0" err="1">
                <a:ln>
                  <a:noFill/>
                </a:ln>
                <a:solidFill>
                  <a:prstClr val="black"/>
                </a:solidFill>
                <a:effectLst/>
                <a:uLnTx/>
                <a:uFillTx/>
                <a:latin typeface="Helvetica" pitchFamily="2" charset="0"/>
                <a:ea typeface="+mn-ea"/>
                <a:cs typeface="+mn-cs"/>
              </a:rPr>
              <a:t>izpiljen</a:t>
            </a:r>
            <a:r>
              <a:rPr kumimoji="0" lang="en-GB" sz="2000" b="1" i="0" u="none" strike="noStrike" kern="1200" cap="none" spc="0" normalizeH="0" baseline="0" noProof="0" dirty="0">
                <a:ln>
                  <a:noFill/>
                </a:ln>
                <a:solidFill>
                  <a:prstClr val="black"/>
                </a:solidFill>
                <a:effectLst/>
                <a:uLnTx/>
                <a:uFillTx/>
                <a:latin typeface="Helvetica" pitchFamily="2" charset="0"/>
                <a:ea typeface="+mn-ea"/>
                <a:cs typeface="+mn-cs"/>
              </a:rPr>
              <a:t> in </a:t>
            </a:r>
            <a:r>
              <a:rPr kumimoji="0" lang="en-GB" sz="2000" b="1" i="0" u="none" strike="noStrike" kern="1200" cap="none" spc="0" normalizeH="0" baseline="0" noProof="0" dirty="0" err="1">
                <a:ln>
                  <a:noFill/>
                </a:ln>
                <a:solidFill>
                  <a:prstClr val="black"/>
                </a:solidFill>
                <a:effectLst/>
                <a:uLnTx/>
                <a:uFillTx/>
                <a:latin typeface="Helvetica" pitchFamily="2" charset="0"/>
                <a:ea typeface="+mn-ea"/>
                <a:cs typeface="+mn-cs"/>
              </a:rPr>
              <a:t>oblikovan</a:t>
            </a:r>
            <a:r>
              <a:rPr kumimoji="0" lang="en-GB" sz="2000" b="1" i="0" u="none" strike="noStrike" kern="1200" cap="none" spc="0" normalizeH="0" baseline="0" noProof="0" dirty="0">
                <a:ln>
                  <a:noFill/>
                </a:ln>
                <a:solidFill>
                  <a:prstClr val="black"/>
                </a:solidFill>
                <a:effectLst/>
                <a:uLnTx/>
                <a:uFillTx/>
                <a:latin typeface="Helvetica" pitchFamily="2" charset="0"/>
                <a:ea typeface="+mn-ea"/>
                <a:cs typeface="+mn-cs"/>
              </a:rPr>
              <a:t> 5 min pitch za </a:t>
            </a:r>
            <a:r>
              <a:rPr kumimoji="0" lang="en-GB" sz="2000" b="1" i="0" u="none" strike="noStrike" kern="1200" cap="none" spc="0" normalizeH="0" baseline="0" noProof="0" dirty="0" err="1">
                <a:ln>
                  <a:noFill/>
                </a:ln>
                <a:solidFill>
                  <a:prstClr val="black"/>
                </a:solidFill>
                <a:effectLst/>
                <a:uLnTx/>
                <a:uFillTx/>
                <a:latin typeface="Helvetica" pitchFamily="2" charset="0"/>
                <a:ea typeface="+mn-ea"/>
                <a:cs typeface="+mn-cs"/>
              </a:rPr>
              <a:t>investitorje</a:t>
            </a:r>
            <a:r>
              <a:rPr kumimoji="0" lang="en-GB" sz="2000" b="1" i="0" u="none" strike="noStrike" kern="1200" cap="none" spc="0" normalizeH="0" baseline="0" noProof="0" dirty="0">
                <a:ln>
                  <a:noFill/>
                </a:ln>
                <a:solidFill>
                  <a:prstClr val="black"/>
                </a:solidFill>
                <a:effectLst/>
                <a:uLnTx/>
                <a:uFillTx/>
                <a:latin typeface="Helvetica" pitchFamily="2" charset="0"/>
                <a:ea typeface="+mn-ea"/>
                <a:cs typeface="+mn-cs"/>
              </a:rPr>
              <a:t>. </a:t>
            </a:r>
          </a:p>
          <a:p>
            <a:pPr marL="342900" marR="0" lvl="0" indent="-342900" algn="l" defTabSz="914400" rtl="0" eaLnBrk="1" fontAlgn="auto" latinLnBrk="0" hangingPunct="1">
              <a:lnSpc>
                <a:spcPct val="200000"/>
              </a:lnSpc>
              <a:spcBef>
                <a:spcPts val="0"/>
              </a:spcBef>
              <a:spcAft>
                <a:spcPts val="0"/>
              </a:spcAft>
              <a:buClrTx/>
              <a:buSzTx/>
              <a:buFont typeface="+mj-lt"/>
              <a:buAutoNum type="arabicPeriod"/>
              <a:tabLst/>
              <a:defRPr/>
            </a:pPr>
            <a:r>
              <a:rPr kumimoji="0" lang="en-GB" sz="2000" b="1" i="0" u="none" strike="noStrike" kern="1200" cap="none" spc="0" normalizeH="0" baseline="0" noProof="0" dirty="0" err="1">
                <a:ln>
                  <a:noFill/>
                </a:ln>
                <a:solidFill>
                  <a:prstClr val="black"/>
                </a:solidFill>
                <a:effectLst/>
                <a:uLnTx/>
                <a:uFillTx/>
                <a:latin typeface="Helvetica" pitchFamily="2" charset="0"/>
                <a:ea typeface="+mn-ea"/>
                <a:cs typeface="+mn-cs"/>
              </a:rPr>
              <a:t>Trening</a:t>
            </a:r>
            <a:r>
              <a:rPr kumimoji="0" lang="en-GB" sz="2000" b="1" i="0" u="none" strike="noStrike" kern="1200" cap="none" spc="0" normalizeH="0" baseline="0" noProof="0" dirty="0">
                <a:ln>
                  <a:noFill/>
                </a:ln>
                <a:solidFill>
                  <a:prstClr val="black"/>
                </a:solidFill>
                <a:effectLst/>
                <a:uLnTx/>
                <a:uFillTx/>
                <a:latin typeface="Helvetica" pitchFamily="2" charset="0"/>
                <a:ea typeface="+mn-ea"/>
                <a:cs typeface="+mn-cs"/>
              </a:rPr>
              <a:t> </a:t>
            </a:r>
            <a:r>
              <a:rPr kumimoji="0" lang="en-GB" sz="2000" b="1" i="0" u="none" strike="noStrike" kern="1200" cap="none" spc="0" normalizeH="0" baseline="0" noProof="0" dirty="0" err="1">
                <a:ln>
                  <a:noFill/>
                </a:ln>
                <a:solidFill>
                  <a:prstClr val="black"/>
                </a:solidFill>
                <a:effectLst/>
                <a:uLnTx/>
                <a:uFillTx/>
                <a:latin typeface="Helvetica" pitchFamily="2" charset="0"/>
                <a:ea typeface="+mn-ea"/>
                <a:cs typeface="+mn-cs"/>
              </a:rPr>
              <a:t>javnega</a:t>
            </a:r>
            <a:r>
              <a:rPr kumimoji="0" lang="en-GB" sz="2000" b="1" i="0" u="none" strike="noStrike" kern="1200" cap="none" spc="0" normalizeH="0" baseline="0" noProof="0" dirty="0">
                <a:ln>
                  <a:noFill/>
                </a:ln>
                <a:solidFill>
                  <a:prstClr val="black"/>
                </a:solidFill>
                <a:effectLst/>
                <a:uLnTx/>
                <a:uFillTx/>
                <a:latin typeface="Helvetica" pitchFamily="2" charset="0"/>
                <a:ea typeface="+mn-ea"/>
                <a:cs typeface="+mn-cs"/>
              </a:rPr>
              <a:t> </a:t>
            </a:r>
            <a:r>
              <a:rPr kumimoji="0" lang="en-GB" sz="2000" b="1" i="0" u="none" strike="noStrike" kern="1200" cap="none" spc="0" normalizeH="0" baseline="0" noProof="0" dirty="0" err="1">
                <a:ln>
                  <a:noFill/>
                </a:ln>
                <a:solidFill>
                  <a:prstClr val="black"/>
                </a:solidFill>
                <a:effectLst/>
                <a:uLnTx/>
                <a:uFillTx/>
                <a:latin typeface="Helvetica" pitchFamily="2" charset="0"/>
                <a:ea typeface="+mn-ea"/>
                <a:cs typeface="+mn-cs"/>
              </a:rPr>
              <a:t>nastopa</a:t>
            </a:r>
            <a:r>
              <a:rPr kumimoji="0" lang="en-GB" sz="2000" b="1" i="0" u="none" strike="noStrike" kern="1200" cap="none" spc="0" normalizeH="0" baseline="0" noProof="0" dirty="0">
                <a:ln>
                  <a:noFill/>
                </a:ln>
                <a:solidFill>
                  <a:prstClr val="black"/>
                </a:solidFill>
                <a:effectLst/>
                <a:uLnTx/>
                <a:uFillTx/>
                <a:latin typeface="Helvetica" pitchFamily="2" charset="0"/>
                <a:ea typeface="+mn-ea"/>
                <a:cs typeface="+mn-cs"/>
              </a:rPr>
              <a:t> z </a:t>
            </a:r>
            <a:r>
              <a:rPr kumimoji="0" lang="en-GB" sz="2000" b="1" i="0" u="none" strike="noStrike" kern="1200" cap="none" spc="0" normalizeH="0" baseline="0" noProof="0" dirty="0" err="1">
                <a:ln>
                  <a:noFill/>
                </a:ln>
                <a:solidFill>
                  <a:prstClr val="black"/>
                </a:solidFill>
                <a:effectLst/>
                <a:uLnTx/>
                <a:uFillTx/>
                <a:latin typeface="Helvetica" pitchFamily="2" charset="0"/>
                <a:ea typeface="+mn-ea"/>
                <a:cs typeface="+mn-cs"/>
              </a:rPr>
              <a:t>izdelanim</a:t>
            </a:r>
            <a:r>
              <a:rPr kumimoji="0" lang="en-GB" sz="2000" b="1" i="0" u="none" strike="noStrike" kern="1200" cap="none" spc="0" normalizeH="0" baseline="0" noProof="0" dirty="0">
                <a:ln>
                  <a:noFill/>
                </a:ln>
                <a:solidFill>
                  <a:prstClr val="black"/>
                </a:solidFill>
                <a:effectLst/>
                <a:uLnTx/>
                <a:uFillTx/>
                <a:latin typeface="Helvetica" pitchFamily="2" charset="0"/>
                <a:ea typeface="+mn-ea"/>
                <a:cs typeface="+mn-cs"/>
              </a:rPr>
              <a:t> </a:t>
            </a:r>
            <a:r>
              <a:rPr kumimoji="0" lang="en-GB" sz="2000" b="1" i="0" u="none" strike="noStrike" kern="1200" cap="none" spc="0" normalizeH="0" baseline="0" noProof="0" dirty="0" err="1">
                <a:ln>
                  <a:noFill/>
                </a:ln>
                <a:solidFill>
                  <a:prstClr val="black"/>
                </a:solidFill>
                <a:effectLst/>
                <a:uLnTx/>
                <a:uFillTx/>
                <a:latin typeface="Helvetica" pitchFamily="2" charset="0"/>
                <a:ea typeface="+mn-ea"/>
                <a:cs typeface="+mn-cs"/>
              </a:rPr>
              <a:t>pitchem</a:t>
            </a:r>
            <a:r>
              <a:rPr kumimoji="0" lang="en-GB" sz="2000" b="1" i="0" u="none" strike="noStrike" kern="1200" cap="none" spc="0" normalizeH="0" baseline="0" noProof="0" dirty="0">
                <a:ln>
                  <a:noFill/>
                </a:ln>
                <a:solidFill>
                  <a:prstClr val="black"/>
                </a:solidFill>
                <a:effectLst/>
                <a:uLnTx/>
                <a:uFillTx/>
                <a:latin typeface="Helvetica" pitchFamily="2" charset="0"/>
                <a:ea typeface="+mn-ea"/>
                <a:cs typeface="+mn-cs"/>
              </a:rPr>
              <a:t>. </a:t>
            </a:r>
          </a:p>
          <a:p>
            <a:pPr marL="342900" marR="0" lvl="0" indent="-342900" algn="l" defTabSz="914400" rtl="0" eaLnBrk="1" fontAlgn="auto" latinLnBrk="0" hangingPunct="1">
              <a:lnSpc>
                <a:spcPct val="200000"/>
              </a:lnSpc>
              <a:spcBef>
                <a:spcPts val="0"/>
              </a:spcBef>
              <a:spcAft>
                <a:spcPts val="0"/>
              </a:spcAft>
              <a:buClrTx/>
              <a:buSzTx/>
              <a:buFont typeface="+mj-lt"/>
              <a:buAutoNum type="arabicPeriod"/>
              <a:tabLst/>
              <a:defRPr/>
            </a:pPr>
            <a:r>
              <a:rPr kumimoji="0" lang="en-GB" sz="2000" b="1" i="0" u="none" strike="noStrike" kern="1200" cap="none" spc="0" normalizeH="0" baseline="0" noProof="0" dirty="0" err="1">
                <a:ln>
                  <a:noFill/>
                </a:ln>
                <a:solidFill>
                  <a:prstClr val="black"/>
                </a:solidFill>
                <a:effectLst/>
                <a:uLnTx/>
                <a:uFillTx/>
                <a:latin typeface="Helvetica" pitchFamily="2" charset="0"/>
                <a:ea typeface="+mn-ea"/>
                <a:cs typeface="+mn-cs"/>
              </a:rPr>
              <a:t>Profesionalno</a:t>
            </a:r>
            <a:r>
              <a:rPr kumimoji="0" lang="en-GB" sz="2000" b="1" i="0" u="none" strike="noStrike" kern="1200" cap="none" spc="0" normalizeH="0" baseline="0" noProof="0" dirty="0">
                <a:ln>
                  <a:noFill/>
                </a:ln>
                <a:solidFill>
                  <a:prstClr val="black"/>
                </a:solidFill>
                <a:effectLst/>
                <a:uLnTx/>
                <a:uFillTx/>
                <a:latin typeface="Helvetica" pitchFamily="2" charset="0"/>
                <a:ea typeface="+mn-ea"/>
                <a:cs typeface="+mn-cs"/>
              </a:rPr>
              <a:t> </a:t>
            </a:r>
            <a:r>
              <a:rPr kumimoji="0" lang="en-GB" sz="2000" b="1" i="0" u="none" strike="noStrike" kern="1200" cap="none" spc="0" normalizeH="0" baseline="0" noProof="0" dirty="0" err="1">
                <a:ln>
                  <a:noFill/>
                </a:ln>
                <a:solidFill>
                  <a:prstClr val="black"/>
                </a:solidFill>
                <a:effectLst/>
                <a:uLnTx/>
                <a:uFillTx/>
                <a:latin typeface="Helvetica" pitchFamily="2" charset="0"/>
                <a:ea typeface="+mn-ea"/>
                <a:cs typeface="+mn-cs"/>
              </a:rPr>
              <a:t>oblikovanje</a:t>
            </a:r>
            <a:r>
              <a:rPr kumimoji="0" lang="en-GB" sz="2000" b="1" i="0" u="none" strike="noStrike" kern="1200" cap="none" spc="0" normalizeH="0" baseline="0" noProof="0" dirty="0">
                <a:ln>
                  <a:noFill/>
                </a:ln>
                <a:solidFill>
                  <a:prstClr val="black"/>
                </a:solidFill>
                <a:effectLst/>
                <a:uLnTx/>
                <a:uFillTx/>
                <a:latin typeface="Helvetica" pitchFamily="2" charset="0"/>
                <a:ea typeface="+mn-ea"/>
                <a:cs typeface="+mn-cs"/>
              </a:rPr>
              <a:t> Pitch Decka</a:t>
            </a:r>
          </a:p>
          <a:p>
            <a:pPr marL="342900" marR="0" lvl="0" indent="-342900" algn="l" defTabSz="914400" rtl="0" eaLnBrk="1" fontAlgn="auto" latinLnBrk="0" hangingPunct="1">
              <a:lnSpc>
                <a:spcPct val="200000"/>
              </a:lnSpc>
              <a:spcBef>
                <a:spcPts val="0"/>
              </a:spcBef>
              <a:spcAft>
                <a:spcPts val="0"/>
              </a:spcAft>
              <a:buClrTx/>
              <a:buSzTx/>
              <a:buFont typeface="+mj-lt"/>
              <a:buAutoNum type="arabicPeriod"/>
              <a:tabLst/>
              <a:defRPr/>
            </a:pPr>
            <a:r>
              <a:rPr kumimoji="0" lang="en-GB" sz="2000" b="1" i="0" u="none" strike="noStrike" kern="1200" cap="none" spc="0" normalizeH="0" baseline="0" noProof="0" dirty="0" err="1">
                <a:ln>
                  <a:noFill/>
                </a:ln>
                <a:solidFill>
                  <a:prstClr val="black"/>
                </a:solidFill>
                <a:effectLst/>
                <a:uLnTx/>
                <a:uFillTx/>
                <a:latin typeface="Helvetica" pitchFamily="2" charset="0"/>
                <a:ea typeface="+mn-ea"/>
                <a:cs typeface="+mn-cs"/>
              </a:rPr>
              <a:t>Strategija</a:t>
            </a:r>
            <a:r>
              <a:rPr kumimoji="0" lang="en-GB" sz="2000" b="1" i="0" u="none" strike="noStrike" kern="1200" cap="none" spc="0" normalizeH="0" baseline="0" noProof="0" dirty="0">
                <a:ln>
                  <a:noFill/>
                </a:ln>
                <a:solidFill>
                  <a:prstClr val="black"/>
                </a:solidFill>
                <a:effectLst/>
                <a:uLnTx/>
                <a:uFillTx/>
                <a:latin typeface="Helvetica" pitchFamily="2" charset="0"/>
                <a:ea typeface="+mn-ea"/>
                <a:cs typeface="+mn-cs"/>
              </a:rPr>
              <a:t> </a:t>
            </a:r>
            <a:r>
              <a:rPr kumimoji="0" lang="en-GB" sz="2000" b="1" i="0" u="none" strike="noStrike" kern="1200" cap="none" spc="0" normalizeH="0" baseline="0" noProof="0" dirty="0" err="1">
                <a:ln>
                  <a:noFill/>
                </a:ln>
                <a:solidFill>
                  <a:prstClr val="black"/>
                </a:solidFill>
                <a:effectLst/>
                <a:uLnTx/>
                <a:uFillTx/>
                <a:latin typeface="Helvetica" pitchFamily="2" charset="0"/>
                <a:ea typeface="+mn-ea"/>
                <a:cs typeface="+mn-cs"/>
              </a:rPr>
              <a:t>pristopa</a:t>
            </a:r>
            <a:r>
              <a:rPr kumimoji="0" lang="en-GB" sz="2000" b="1" i="0" u="none" strike="noStrike" kern="1200" cap="none" spc="0" normalizeH="0" baseline="0" noProof="0" dirty="0">
                <a:ln>
                  <a:noFill/>
                </a:ln>
                <a:solidFill>
                  <a:prstClr val="black"/>
                </a:solidFill>
                <a:effectLst/>
                <a:uLnTx/>
                <a:uFillTx/>
                <a:latin typeface="Helvetica" pitchFamily="2" charset="0"/>
                <a:ea typeface="+mn-ea"/>
                <a:cs typeface="+mn-cs"/>
              </a:rPr>
              <a:t> do </a:t>
            </a:r>
            <a:r>
              <a:rPr kumimoji="0" lang="en-GB" sz="2000" b="1" i="0" u="none" strike="noStrike" kern="1200" cap="none" spc="0" normalizeH="0" baseline="0" noProof="0" dirty="0" err="1">
                <a:ln>
                  <a:noFill/>
                </a:ln>
                <a:solidFill>
                  <a:prstClr val="black"/>
                </a:solidFill>
                <a:effectLst/>
                <a:uLnTx/>
                <a:uFillTx/>
                <a:latin typeface="Helvetica" pitchFamily="2" charset="0"/>
                <a:ea typeface="+mn-ea"/>
                <a:cs typeface="+mn-cs"/>
              </a:rPr>
              <a:t>investitorjev</a:t>
            </a:r>
            <a:endParaRPr kumimoji="0" lang="en-GB" sz="2000" b="1" i="0" u="none" strike="noStrike" kern="1200" cap="none" spc="0" normalizeH="0" baseline="0" noProof="0" dirty="0">
              <a:ln>
                <a:noFill/>
              </a:ln>
              <a:solidFill>
                <a:prstClr val="black"/>
              </a:solidFill>
              <a:effectLst/>
              <a:uLnTx/>
              <a:uFillTx/>
              <a:latin typeface="Helvetica" pitchFamily="2" charset="0"/>
              <a:ea typeface="+mn-ea"/>
              <a:cs typeface="+mn-cs"/>
            </a:endParaRPr>
          </a:p>
          <a:p>
            <a:pPr marL="342900" marR="0" lvl="0" indent="-342900" algn="l" defTabSz="914400" rtl="0" eaLnBrk="1" fontAlgn="auto" latinLnBrk="0" hangingPunct="1">
              <a:lnSpc>
                <a:spcPct val="200000"/>
              </a:lnSpc>
              <a:spcBef>
                <a:spcPts val="0"/>
              </a:spcBef>
              <a:spcAft>
                <a:spcPts val="0"/>
              </a:spcAft>
              <a:buClrTx/>
              <a:buSzTx/>
              <a:buFont typeface="+mj-lt"/>
              <a:buAutoNum type="arabicPeriod"/>
              <a:tabLst/>
              <a:defRPr/>
            </a:pPr>
            <a:r>
              <a:rPr kumimoji="0" lang="en-GB" sz="2000" b="1" i="0" u="none" strike="noStrike" kern="1200" cap="none" spc="0" normalizeH="0" baseline="0" noProof="0" dirty="0" err="1">
                <a:ln>
                  <a:noFill/>
                </a:ln>
                <a:solidFill>
                  <a:prstClr val="black"/>
                </a:solidFill>
                <a:effectLst/>
                <a:uLnTx/>
                <a:uFillTx/>
                <a:latin typeface="Helvetica" pitchFamily="2" charset="0"/>
                <a:ea typeface="+mn-ea"/>
                <a:cs typeface="+mn-cs"/>
              </a:rPr>
              <a:t>Možnost</a:t>
            </a:r>
            <a:r>
              <a:rPr kumimoji="0" lang="en-GB" sz="2000" b="1" i="0" u="none" strike="noStrike" kern="1200" cap="none" spc="0" normalizeH="0" baseline="0" noProof="0" dirty="0">
                <a:ln>
                  <a:noFill/>
                </a:ln>
                <a:solidFill>
                  <a:prstClr val="black"/>
                </a:solidFill>
                <a:effectLst/>
                <a:uLnTx/>
                <a:uFillTx/>
                <a:latin typeface="Helvetica" pitchFamily="2" charset="0"/>
                <a:ea typeface="+mn-ea"/>
                <a:cs typeface="+mn-cs"/>
              </a:rPr>
              <a:t> </a:t>
            </a:r>
            <a:r>
              <a:rPr kumimoji="0" lang="en-GB" sz="2000" b="1" i="0" u="none" strike="noStrike" kern="1200" cap="none" spc="0" normalizeH="0" baseline="0" noProof="0" dirty="0" err="1">
                <a:ln>
                  <a:noFill/>
                </a:ln>
                <a:solidFill>
                  <a:prstClr val="black"/>
                </a:solidFill>
                <a:effectLst/>
                <a:uLnTx/>
                <a:uFillTx/>
                <a:latin typeface="Helvetica" pitchFamily="2" charset="0"/>
                <a:ea typeface="+mn-ea"/>
                <a:cs typeface="+mn-cs"/>
              </a:rPr>
              <a:t>predstavitve</a:t>
            </a:r>
            <a:r>
              <a:rPr kumimoji="0" lang="en-GB" sz="2000" b="1" i="0" u="none" strike="noStrike" kern="1200" cap="none" spc="0" normalizeH="0" baseline="0" noProof="0" dirty="0">
                <a:ln>
                  <a:noFill/>
                </a:ln>
                <a:solidFill>
                  <a:prstClr val="black"/>
                </a:solidFill>
                <a:effectLst/>
                <a:uLnTx/>
                <a:uFillTx/>
                <a:latin typeface="Helvetica" pitchFamily="2" charset="0"/>
                <a:ea typeface="+mn-ea"/>
                <a:cs typeface="+mn-cs"/>
              </a:rPr>
              <a:t> pred </a:t>
            </a:r>
            <a:r>
              <a:rPr kumimoji="0" lang="en-GB" sz="2000" b="1" i="0" u="none" strike="noStrike" kern="1200" cap="none" spc="0" normalizeH="0" baseline="0" noProof="0" dirty="0" err="1">
                <a:ln>
                  <a:noFill/>
                </a:ln>
                <a:solidFill>
                  <a:prstClr val="black"/>
                </a:solidFill>
                <a:effectLst/>
                <a:uLnTx/>
                <a:uFillTx/>
                <a:latin typeface="Helvetica" pitchFamily="2" charset="0"/>
                <a:ea typeface="+mn-ea"/>
                <a:cs typeface="+mn-cs"/>
              </a:rPr>
              <a:t>investitorji</a:t>
            </a:r>
            <a:r>
              <a:rPr kumimoji="0" lang="en-GB" sz="2000" b="1" i="0" u="none" strike="noStrike" kern="1200" cap="none" spc="0" normalizeH="0" baseline="0" noProof="0" dirty="0">
                <a:ln>
                  <a:noFill/>
                </a:ln>
                <a:solidFill>
                  <a:prstClr val="black"/>
                </a:solidFill>
                <a:effectLst/>
                <a:uLnTx/>
                <a:uFillTx/>
                <a:latin typeface="Helvetica" pitchFamily="2" charset="0"/>
                <a:ea typeface="+mn-ea"/>
                <a:cs typeface="+mn-cs"/>
              </a:rPr>
              <a:t> </a:t>
            </a:r>
            <a:r>
              <a:rPr kumimoji="0" lang="en-GB" sz="2000" b="1" i="0" u="none" strike="noStrike" kern="1200" cap="none" spc="0" normalizeH="0" baseline="0" noProof="0" dirty="0" err="1">
                <a:ln>
                  <a:noFill/>
                </a:ln>
                <a:solidFill>
                  <a:prstClr val="black"/>
                </a:solidFill>
                <a:effectLst/>
                <a:uLnTx/>
                <a:uFillTx/>
                <a:latin typeface="Helvetica" pitchFamily="2" charset="0"/>
                <a:ea typeface="+mn-ea"/>
                <a:cs typeface="+mn-cs"/>
              </a:rPr>
              <a:t>na</a:t>
            </a:r>
            <a:r>
              <a:rPr kumimoji="0" lang="en-GB" sz="2000" b="1" i="0" u="none" strike="noStrike" kern="1200" cap="none" spc="0" normalizeH="0" baseline="0" noProof="0" dirty="0">
                <a:ln>
                  <a:noFill/>
                </a:ln>
                <a:solidFill>
                  <a:prstClr val="black"/>
                </a:solidFill>
                <a:effectLst/>
                <a:uLnTx/>
                <a:uFillTx/>
                <a:latin typeface="Helvetica" pitchFamily="2" charset="0"/>
                <a:ea typeface="+mn-ea"/>
                <a:cs typeface="+mn-cs"/>
              </a:rPr>
              <a:t> Demo </a:t>
            </a:r>
            <a:r>
              <a:rPr kumimoji="0" lang="en-GB" sz="2000" b="1" i="0" u="none" strike="noStrike" kern="1200" cap="none" spc="0" normalizeH="0" baseline="0" noProof="0" dirty="0" err="1">
                <a:ln>
                  <a:noFill/>
                </a:ln>
                <a:solidFill>
                  <a:prstClr val="black"/>
                </a:solidFill>
                <a:effectLst/>
                <a:uLnTx/>
                <a:uFillTx/>
                <a:latin typeface="Helvetica" pitchFamily="2" charset="0"/>
                <a:ea typeface="+mn-ea"/>
                <a:cs typeface="+mn-cs"/>
              </a:rPr>
              <a:t>Dnevu</a:t>
            </a:r>
            <a:endParaRPr kumimoji="0" lang="en-SI" sz="2000" b="1" i="0" u="none" strike="noStrike" kern="1200" cap="none" spc="0" normalizeH="0" baseline="0" noProof="0" dirty="0">
              <a:ln>
                <a:noFill/>
              </a:ln>
              <a:solidFill>
                <a:prstClr val="black"/>
              </a:solidFill>
              <a:effectLst/>
              <a:uLnTx/>
              <a:uFillTx/>
              <a:latin typeface="Helvetica" pitchFamily="2" charset="0"/>
              <a:ea typeface="+mn-ea"/>
              <a:cs typeface="+mn-cs"/>
            </a:endParaRPr>
          </a:p>
        </p:txBody>
      </p:sp>
    </p:spTree>
    <p:extLst>
      <p:ext uri="{BB962C8B-B14F-4D97-AF65-F5344CB8AC3E}">
        <p14:creationId xmlns:p14="http://schemas.microsoft.com/office/powerpoint/2010/main" val="1216305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CAF57-C47C-4105-663A-C1F3B92D84AA}"/>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F8FD61D-7E4B-0302-1025-EB4A276B501C}"/>
              </a:ext>
            </a:extLst>
          </p:cNvPr>
          <p:cNvSpPr>
            <a:spLocks noGrp="1"/>
          </p:cNvSpPr>
          <p:nvPr>
            <p:ph type="sldNum" sz="quarter" idx="4"/>
          </p:nvPr>
        </p:nvSpPr>
        <p:spPr>
          <a:prstGeom prst="rect">
            <a:avLst/>
          </a:prstGeom>
        </p:spPr>
        <p:txBody>
          <a:bodyPr vert="horz" lIns="91440" tIns="45720" rIns="91440" bIns="45720" rtlCol="0" anchor="ctr"/>
          <a:lstStyle>
            <a:lvl1pPr algn="r">
              <a:defRPr sz="800" spc="130" baseline="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l-SI" sz="800" b="0" i="0" u="none" strike="noStrike" kern="1200" cap="none" spc="130" normalizeH="0" baseline="0" noProof="0" dirty="0">
                <a:ln>
                  <a:noFill/>
                </a:ln>
                <a:solidFill>
                  <a:srgbClr val="EBEEF0">
                    <a:lumMod val="90000"/>
                  </a:srgbClr>
                </a:solidFill>
                <a:effectLst/>
                <a:uLnTx/>
                <a:uFillTx/>
                <a:latin typeface="Arial" panose="020B0604020202020204"/>
                <a:ea typeface="+mn-ea"/>
                <a:cs typeface="+mn-cs"/>
              </a:rPr>
              <a:t>SLIDE </a:t>
            </a:r>
            <a:fld id="{A2020574-600F-2C48-9440-FACC4120788B}" type="slidenum">
              <a:rPr kumimoji="0" lang="en-SI" sz="800" b="0" i="0" u="none" strike="noStrike" kern="1200" cap="none" spc="130" normalizeH="0" baseline="0" noProof="0" smtClean="0">
                <a:ln>
                  <a:noFill/>
                </a:ln>
                <a:solidFill>
                  <a:srgbClr val="EBEEF0">
                    <a:lumMod val="9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SI" sz="800" b="0" i="0" u="none" strike="noStrike" kern="1200" cap="none" spc="130" normalizeH="0" baseline="0" noProof="0" dirty="0">
              <a:ln>
                <a:noFill/>
              </a:ln>
              <a:solidFill>
                <a:srgbClr val="EBEEF0">
                  <a:lumMod val="90000"/>
                </a:srgbClr>
              </a:solidFill>
              <a:effectLst/>
              <a:uLnTx/>
              <a:uFillTx/>
              <a:latin typeface="Arial" panose="020B0604020202020204"/>
              <a:ea typeface="+mn-ea"/>
              <a:cs typeface="+mn-cs"/>
            </a:endParaRPr>
          </a:p>
        </p:txBody>
      </p:sp>
      <p:sp>
        <p:nvSpPr>
          <p:cNvPr id="3" name="Naslov 2">
            <a:extLst>
              <a:ext uri="{FF2B5EF4-FFF2-40B4-BE49-F238E27FC236}">
                <a16:creationId xmlns:a16="http://schemas.microsoft.com/office/drawing/2014/main" id="{8B8D44A9-FB09-6F7F-6603-BDA5E2F79D50}"/>
              </a:ext>
            </a:extLst>
          </p:cNvPr>
          <p:cNvSpPr>
            <a:spLocks noGrp="1"/>
          </p:cNvSpPr>
          <p:nvPr>
            <p:ph type="title"/>
          </p:nvPr>
        </p:nvSpPr>
        <p:spPr>
          <a:xfrm>
            <a:off x="1131518" y="1278415"/>
            <a:ext cx="8646289" cy="3122155"/>
          </a:xfrm>
        </p:spPr>
        <p:txBody>
          <a:bodyPr>
            <a:noAutofit/>
          </a:bodyPr>
          <a:lstStyle/>
          <a:p>
            <a:pPr algn="ctr"/>
            <a:r>
              <a:rPr lang="en-GB" sz="5400" dirty="0" err="1">
                <a:solidFill>
                  <a:srgbClr val="FFC000"/>
                </a:solidFill>
                <a:latin typeface="+mn-lt"/>
              </a:rPr>
              <a:t>podjetništvo</a:t>
            </a:r>
            <a:r>
              <a:rPr lang="en-GB" sz="5400" dirty="0">
                <a:latin typeface="+mn-lt"/>
              </a:rPr>
              <a:t> in </a:t>
            </a:r>
            <a:r>
              <a:rPr lang="en-GB" sz="5400" dirty="0" err="1">
                <a:solidFill>
                  <a:srgbClr val="FFC000"/>
                </a:solidFill>
                <a:latin typeface="+mn-lt"/>
              </a:rPr>
              <a:t>inoviranje</a:t>
            </a:r>
            <a:br>
              <a:rPr lang="en-GB" sz="5400" dirty="0">
                <a:latin typeface="+mn-lt"/>
              </a:rPr>
            </a:br>
            <a:br>
              <a:rPr lang="en-GB" sz="5400" dirty="0">
                <a:latin typeface="+mn-lt"/>
              </a:rPr>
            </a:br>
            <a:endParaRPr lang="en-US" sz="5400" dirty="0">
              <a:latin typeface="+mn-lt"/>
            </a:endParaRPr>
          </a:p>
        </p:txBody>
      </p:sp>
      <p:sp>
        <p:nvSpPr>
          <p:cNvPr id="5" name="TextBox 4">
            <a:extLst>
              <a:ext uri="{FF2B5EF4-FFF2-40B4-BE49-F238E27FC236}">
                <a16:creationId xmlns:a16="http://schemas.microsoft.com/office/drawing/2014/main" id="{CD946551-EFFD-3FF0-1420-5D2F6B96E4F4}"/>
              </a:ext>
            </a:extLst>
          </p:cNvPr>
          <p:cNvSpPr txBox="1"/>
          <p:nvPr/>
        </p:nvSpPr>
        <p:spPr>
          <a:xfrm>
            <a:off x="2414193" y="2565911"/>
            <a:ext cx="7083911" cy="1477328"/>
          </a:xfrm>
          <a:prstGeom prst="rect">
            <a:avLst/>
          </a:prstGeom>
          <a:noFill/>
        </p:spPr>
        <p:txBody>
          <a:bodyPr wrap="square">
            <a:spAutoFit/>
          </a:bodyPr>
          <a:lstStyle/>
          <a:p>
            <a:r>
              <a:rPr lang="en-GB" sz="5400" b="1" dirty="0" err="1">
                <a:latin typeface="+mn-lt"/>
              </a:rPr>
              <a:t>invencija</a:t>
            </a:r>
            <a:r>
              <a:rPr lang="en-GB" sz="5400" b="1" dirty="0">
                <a:latin typeface="+mn-lt"/>
              </a:rPr>
              <a:t> </a:t>
            </a:r>
            <a:r>
              <a:rPr lang="en-SI" sz="5400" b="1" dirty="0">
                <a:latin typeface="+mn-lt"/>
                <a:sym typeface="Symbol" pitchFamily="2" charset="2"/>
              </a:rPr>
              <a:t> </a:t>
            </a:r>
            <a:r>
              <a:rPr lang="en-GB" sz="5400" b="1" dirty="0" err="1">
                <a:latin typeface="+mn-lt"/>
              </a:rPr>
              <a:t>inovacija</a:t>
            </a:r>
            <a:br>
              <a:rPr lang="en-GB" sz="1800" dirty="0">
                <a:latin typeface="+mn-lt"/>
              </a:rPr>
            </a:br>
            <a:br>
              <a:rPr lang="en-GB" sz="1800" dirty="0">
                <a:latin typeface="+mn-lt"/>
              </a:rPr>
            </a:br>
            <a:endParaRPr lang="en-SI" dirty="0"/>
          </a:p>
        </p:txBody>
      </p:sp>
      <p:sp>
        <p:nvSpPr>
          <p:cNvPr id="7" name="TextBox 6">
            <a:extLst>
              <a:ext uri="{FF2B5EF4-FFF2-40B4-BE49-F238E27FC236}">
                <a16:creationId xmlns:a16="http://schemas.microsoft.com/office/drawing/2014/main" id="{9F14AB68-FADB-DDA2-6DD0-84BA15A87A34}"/>
              </a:ext>
            </a:extLst>
          </p:cNvPr>
          <p:cNvSpPr txBox="1"/>
          <p:nvPr/>
        </p:nvSpPr>
        <p:spPr>
          <a:xfrm>
            <a:off x="2473465" y="3702760"/>
            <a:ext cx="7462671" cy="923330"/>
          </a:xfrm>
          <a:prstGeom prst="rect">
            <a:avLst/>
          </a:prstGeom>
          <a:noFill/>
        </p:spPr>
        <p:txBody>
          <a:bodyPr wrap="square">
            <a:spAutoFit/>
          </a:bodyPr>
          <a:lstStyle/>
          <a:p>
            <a:r>
              <a:rPr lang="en-GB" sz="5400" b="1" dirty="0" err="1">
                <a:latin typeface="+mn-lt"/>
              </a:rPr>
              <a:t>izumitelj</a:t>
            </a:r>
            <a:r>
              <a:rPr lang="en-GB" sz="5400" b="1" dirty="0">
                <a:latin typeface="+mn-lt"/>
              </a:rPr>
              <a:t> </a:t>
            </a:r>
            <a:r>
              <a:rPr lang="en-SI" sz="5400" b="1" dirty="0">
                <a:latin typeface="+mn-lt"/>
                <a:sym typeface="Symbol" pitchFamily="2" charset="2"/>
              </a:rPr>
              <a:t> </a:t>
            </a:r>
            <a:r>
              <a:rPr lang="en-GB" sz="5400" b="1" dirty="0" err="1">
                <a:latin typeface="+mn-lt"/>
              </a:rPr>
              <a:t>podjetnik</a:t>
            </a:r>
            <a:endParaRPr lang="en-SI" sz="5400" b="1" dirty="0"/>
          </a:p>
        </p:txBody>
      </p:sp>
    </p:spTree>
    <p:extLst>
      <p:ext uri="{BB962C8B-B14F-4D97-AF65-F5344CB8AC3E}">
        <p14:creationId xmlns:p14="http://schemas.microsoft.com/office/powerpoint/2010/main" val="123679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0CD1AE3-FE15-35DD-0645-BEF0EAE4BE4B}"/>
              </a:ext>
            </a:extLst>
          </p:cNvPr>
          <p:cNvSpPr>
            <a:spLocks noGrp="1"/>
          </p:cNvSpPr>
          <p:nvPr>
            <p:ph type="sldNum" sz="quarter" idx="4"/>
          </p:nvPr>
        </p:nvSpPr>
        <p:spPr>
          <a:prstGeom prst="rect">
            <a:avLst/>
          </a:prstGeom>
        </p:spPr>
        <p:txBody>
          <a:bodyPr vert="horz" lIns="91440" tIns="45720" rIns="91440" bIns="45720" rtlCol="0" anchor="ctr"/>
          <a:lstStyle>
            <a:lvl1pPr algn="r">
              <a:defRPr sz="800" spc="130" baseline="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l-SI" sz="800" b="0" i="0" u="none" strike="noStrike" kern="1200" cap="none" spc="130" normalizeH="0" baseline="0" noProof="0" dirty="0">
                <a:ln>
                  <a:noFill/>
                </a:ln>
                <a:solidFill>
                  <a:srgbClr val="272532"/>
                </a:solidFill>
                <a:effectLst/>
                <a:uLnTx/>
                <a:uFillTx/>
                <a:latin typeface="Arial" panose="020B0604020202020204"/>
                <a:ea typeface="+mn-ea"/>
                <a:cs typeface="+mn-cs"/>
              </a:rPr>
              <a:t>SLIDE </a:t>
            </a:r>
            <a:fld id="{A2020574-600F-2C48-9440-FACC4120788B}" type="slidenum">
              <a:rPr kumimoji="0" lang="en-SI" sz="800" b="0" i="0" u="none" strike="noStrike" kern="1200" cap="none" spc="130" normalizeH="0" baseline="0" noProof="0" smtClean="0">
                <a:ln>
                  <a:noFill/>
                </a:ln>
                <a:solidFill>
                  <a:srgbClr val="272532"/>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SI" sz="800" b="0" i="0" u="none" strike="noStrike" kern="1200" cap="none" spc="130" normalizeH="0" baseline="0" noProof="0" dirty="0">
              <a:ln>
                <a:noFill/>
              </a:ln>
              <a:solidFill>
                <a:srgbClr val="272532"/>
              </a:solidFill>
              <a:effectLst/>
              <a:uLnTx/>
              <a:uFillTx/>
              <a:latin typeface="Arial" panose="020B0604020202020204"/>
              <a:ea typeface="+mn-ea"/>
              <a:cs typeface="+mn-cs"/>
            </a:endParaRPr>
          </a:p>
        </p:txBody>
      </p:sp>
      <p:sp>
        <p:nvSpPr>
          <p:cNvPr id="16" name="Naslov 1">
            <a:extLst>
              <a:ext uri="{FF2B5EF4-FFF2-40B4-BE49-F238E27FC236}">
                <a16:creationId xmlns:a16="http://schemas.microsoft.com/office/drawing/2014/main" id="{ACE05FA9-722E-5C23-711C-05BC20A4C964}"/>
              </a:ext>
            </a:extLst>
          </p:cNvPr>
          <p:cNvSpPr txBox="1">
            <a:spLocks/>
          </p:cNvSpPr>
          <p:nvPr/>
        </p:nvSpPr>
        <p:spPr>
          <a:xfrm>
            <a:off x="498086" y="2310064"/>
            <a:ext cx="5709674" cy="37657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l-SI" sz="2000" b="0" i="0" u="none" strike="noStrike" kern="1200" cap="none" spc="0" normalizeH="0" baseline="0" noProof="0" dirty="0">
                <a:ln>
                  <a:noFill/>
                </a:ln>
                <a:solidFill>
                  <a:prstClr val="white"/>
                </a:solidFill>
                <a:effectLst/>
                <a:uLnTx/>
                <a:uFillTx/>
                <a:latin typeface="Arial" panose="020B0604020202020204"/>
                <a:ea typeface="+mj-ea"/>
                <a:cs typeface="+mj-cs"/>
              </a:rPr>
              <a:t>Podjetje izšlo iz FERI Univerze v Mariboru s katerim tesno sodeluje. Je magnet za najboljše strokovnjake iz širše regije ter odličen promotor univerze.</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sl-SI" sz="2000" b="0" i="0" u="none" strike="noStrike" kern="1200" cap="none" spc="0" normalizeH="0" baseline="0" noProof="0" dirty="0">
              <a:ln>
                <a:noFill/>
              </a:ln>
              <a:solidFill>
                <a:prstClr val="white"/>
              </a:solidFill>
              <a:effectLst/>
              <a:uLnTx/>
              <a:uFillTx/>
              <a:latin typeface="Arial" panose="020B0604020202020204"/>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sl-SI" sz="2000" b="0" i="0" u="none" strike="noStrike" kern="1200" cap="none" spc="0" normalizeH="0" baseline="0" noProof="0" dirty="0">
                <a:ln>
                  <a:noFill/>
                </a:ln>
                <a:solidFill>
                  <a:prstClr val="white"/>
                </a:solidFill>
                <a:effectLst/>
                <a:highlight>
                  <a:srgbClr val="FFC300"/>
                </a:highlight>
                <a:uLnTx/>
                <a:uFillTx/>
                <a:latin typeface="Arial" panose="020B0604020202020204"/>
                <a:ea typeface="+mj-ea"/>
                <a:cs typeface="+mj-cs"/>
              </a:rPr>
              <a:t>Naš</a:t>
            </a:r>
            <a:r>
              <a:rPr kumimoji="0" lang="sl-SI" sz="2000" b="1" i="0" u="none" strike="noStrike" kern="1200" cap="none" spc="0" normalizeH="0" baseline="0" noProof="0" dirty="0">
                <a:ln>
                  <a:noFill/>
                </a:ln>
                <a:solidFill>
                  <a:prstClr val="white"/>
                </a:solidFill>
                <a:effectLst/>
                <a:highlight>
                  <a:srgbClr val="FFC300"/>
                </a:highlight>
                <a:uLnTx/>
                <a:uFillTx/>
                <a:latin typeface="Arial" panose="020B0604020202020204"/>
                <a:ea typeface="+mj-ea"/>
                <a:cs typeface="+mj-cs"/>
              </a:rPr>
              <a:t> PARTER na Cassini Hackathonu 2024</a:t>
            </a:r>
            <a:endParaRPr lang="sl-SI" sz="2000" b="0" dirty="0">
              <a:solidFill>
                <a:prstClr val="white"/>
              </a:solidFill>
              <a:highlight>
                <a:srgbClr val="FFC300"/>
              </a:highlight>
              <a:latin typeface="Arial" panose="020B0604020202020204"/>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sl-SI" sz="2000" b="0" i="0" u="none" strike="noStrike" kern="1200" cap="none" spc="0" normalizeH="0" baseline="0" noProof="0" dirty="0">
              <a:ln>
                <a:noFill/>
              </a:ln>
              <a:solidFill>
                <a:prstClr val="white"/>
              </a:solidFill>
              <a:effectLst/>
              <a:uLnTx/>
              <a:uFillTx/>
              <a:latin typeface="Arial" panose="020B0604020202020204"/>
              <a:ea typeface="+mj-ea"/>
              <a:cs typeface="+mj-cs"/>
            </a:endParaRPr>
          </a:p>
        </p:txBody>
      </p:sp>
      <p:pic>
        <p:nvPicPr>
          <p:cNvPr id="3" name="Slika 2">
            <a:extLst>
              <a:ext uri="{FF2B5EF4-FFF2-40B4-BE49-F238E27FC236}">
                <a16:creationId xmlns:a16="http://schemas.microsoft.com/office/drawing/2014/main" id="{2DA9A589-E129-42F0-75B0-201E67D5B642}"/>
              </a:ext>
            </a:extLst>
          </p:cNvPr>
          <p:cNvPicPr>
            <a:picLocks noChangeAspect="1"/>
          </p:cNvPicPr>
          <p:nvPr/>
        </p:nvPicPr>
        <p:blipFill>
          <a:blip r:embed="rId4"/>
          <a:stretch>
            <a:fillRect/>
          </a:stretch>
        </p:blipFill>
        <p:spPr>
          <a:xfrm>
            <a:off x="9874637" y="656814"/>
            <a:ext cx="1666875" cy="857250"/>
          </a:xfrm>
          <a:prstGeom prst="rect">
            <a:avLst/>
          </a:prstGeom>
        </p:spPr>
      </p:pic>
      <p:sp>
        <p:nvSpPr>
          <p:cNvPr id="5" name="Označba mesta vsebine 2">
            <a:extLst>
              <a:ext uri="{FF2B5EF4-FFF2-40B4-BE49-F238E27FC236}">
                <a16:creationId xmlns:a16="http://schemas.microsoft.com/office/drawing/2014/main" id="{B65DFF19-64B4-FF61-C888-2DC76753D8B4}"/>
              </a:ext>
            </a:extLst>
          </p:cNvPr>
          <p:cNvSpPr txBox="1">
            <a:spLocks/>
          </p:cNvSpPr>
          <p:nvPr/>
        </p:nvSpPr>
        <p:spPr>
          <a:xfrm>
            <a:off x="498087" y="1034454"/>
            <a:ext cx="5631042" cy="20008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l-PL" sz="3600" b="0" i="0" u="none" strike="noStrike" kern="1200" cap="none" spc="0" normalizeH="0" baseline="0" noProof="0" dirty="0">
                <a:ln>
                  <a:noFill/>
                </a:ln>
                <a:solidFill>
                  <a:prstClr val="white"/>
                </a:solidFill>
                <a:effectLst/>
                <a:uLnTx/>
                <a:uFillTx/>
                <a:latin typeface="Arial" panose="020B0604020202020204"/>
                <a:ea typeface="+mn-ea"/>
                <a:cs typeface="+mn-cs"/>
              </a:rPr>
              <a:t>Primer podjetja </a:t>
            </a:r>
            <a:r>
              <a:rPr kumimoji="0" lang="pl-PL" sz="3600" b="1" i="0" u="none" strike="noStrike" kern="1200" cap="none" spc="0" normalizeH="0" baseline="0" noProof="0" dirty="0">
                <a:ln>
                  <a:noFill/>
                </a:ln>
                <a:solidFill>
                  <a:prstClr val="white"/>
                </a:solidFill>
                <a:effectLst/>
                <a:uLnTx/>
                <a:uFillTx/>
                <a:latin typeface="Arial" panose="020B0604020202020204"/>
                <a:ea typeface="+mn-ea"/>
                <a:cs typeface="+mn-cs"/>
              </a:rPr>
              <a:t>SKYLABS</a:t>
            </a:r>
          </a:p>
        </p:txBody>
      </p:sp>
      <p:sp>
        <p:nvSpPr>
          <p:cNvPr id="6" name="Označba mesta vsebine 2">
            <a:extLst>
              <a:ext uri="{FF2B5EF4-FFF2-40B4-BE49-F238E27FC236}">
                <a16:creationId xmlns:a16="http://schemas.microsoft.com/office/drawing/2014/main" id="{2496D340-C365-84B7-65C6-CBC7FA2EC4B3}"/>
              </a:ext>
            </a:extLst>
          </p:cNvPr>
          <p:cNvSpPr>
            <a:spLocks noGrp="1"/>
          </p:cNvSpPr>
          <p:nvPr>
            <p:ph idx="1"/>
          </p:nvPr>
        </p:nvSpPr>
        <p:spPr>
          <a:xfrm>
            <a:off x="498087" y="563640"/>
            <a:ext cx="8058615" cy="888806"/>
          </a:xfrm>
        </p:spPr>
        <p:txBody>
          <a:bodyPr>
            <a:normAutofit/>
          </a:bodyPr>
          <a:lstStyle/>
          <a:p>
            <a:pPr marL="0" indent="0">
              <a:buNone/>
            </a:pPr>
            <a:r>
              <a:rPr lang="pl-PL" sz="1800" dirty="0">
                <a:solidFill>
                  <a:schemeClr val="accent1"/>
                </a:solidFill>
              </a:rPr>
              <a:t>Močan partner mariborskega ekosistema</a:t>
            </a:r>
            <a:endParaRPr lang="en-US" sz="1800" dirty="0">
              <a:solidFill>
                <a:schemeClr val="accent1"/>
              </a:solidFill>
            </a:endParaRPr>
          </a:p>
        </p:txBody>
      </p:sp>
    </p:spTree>
    <p:extLst>
      <p:ext uri="{BB962C8B-B14F-4D97-AF65-F5344CB8AC3E}">
        <p14:creationId xmlns:p14="http://schemas.microsoft.com/office/powerpoint/2010/main" val="40080495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2A02F6-B5EC-20FE-D7F0-98F29A95F408}"/>
              </a:ext>
            </a:extLst>
          </p:cNvPr>
          <p:cNvSpPr>
            <a:spLocks noGrp="1"/>
          </p:cNvSpPr>
          <p:nvPr>
            <p:ph idx="1"/>
          </p:nvPr>
        </p:nvSpPr>
        <p:spPr>
          <a:xfrm>
            <a:off x="498088" y="1781306"/>
            <a:ext cx="10855712" cy="1671108"/>
          </a:xfrm>
        </p:spPr>
        <p:txBody>
          <a:bodyPr>
            <a:normAutofit/>
          </a:bodyPr>
          <a:lstStyle/>
          <a:p>
            <a:pPr marL="0" indent="0">
              <a:lnSpc>
                <a:spcPct val="100000"/>
              </a:lnSpc>
              <a:buNone/>
            </a:pPr>
            <a:r>
              <a:rPr lang="en-GB" sz="2200" dirty="0" err="1">
                <a:solidFill>
                  <a:srgbClr val="1D1C1D"/>
                </a:solidFill>
                <a:latin typeface="+mj-lt"/>
              </a:rPr>
              <a:t>Tovarna</a:t>
            </a:r>
            <a:r>
              <a:rPr lang="en-GB" sz="2200" dirty="0">
                <a:solidFill>
                  <a:srgbClr val="1D1C1D"/>
                </a:solidFill>
                <a:latin typeface="+mj-lt"/>
              </a:rPr>
              <a:t> </a:t>
            </a:r>
            <a:r>
              <a:rPr lang="en-GB" sz="2200" dirty="0" err="1">
                <a:solidFill>
                  <a:srgbClr val="1D1C1D"/>
                </a:solidFill>
                <a:latin typeface="+mj-lt"/>
              </a:rPr>
              <a:t>podjemov</a:t>
            </a:r>
            <a:r>
              <a:rPr lang="en-GB" sz="2200" dirty="0">
                <a:solidFill>
                  <a:srgbClr val="1D1C1D"/>
                </a:solidFill>
                <a:latin typeface="+mj-lt"/>
              </a:rPr>
              <a:t> </a:t>
            </a:r>
            <a:r>
              <a:rPr lang="en-GB" sz="2200" dirty="0" err="1">
                <a:solidFill>
                  <a:srgbClr val="1D1C1D"/>
                </a:solidFill>
                <a:latin typeface="+mj-lt"/>
              </a:rPr>
              <a:t>deluje</a:t>
            </a:r>
            <a:r>
              <a:rPr lang="en-GB" sz="2200" dirty="0">
                <a:solidFill>
                  <a:srgbClr val="1D1C1D"/>
                </a:solidFill>
                <a:latin typeface="+mj-lt"/>
              </a:rPr>
              <a:t> v 500 m</a:t>
            </a:r>
            <a:r>
              <a:rPr lang="en-GB" sz="2200" baseline="30000" dirty="0">
                <a:solidFill>
                  <a:srgbClr val="1D1C1D"/>
                </a:solidFill>
                <a:latin typeface="+mj-lt"/>
              </a:rPr>
              <a:t>2 </a:t>
            </a:r>
            <a:r>
              <a:rPr lang="en-GB" sz="2200" dirty="0" err="1">
                <a:solidFill>
                  <a:srgbClr val="1D1C1D"/>
                </a:solidFill>
                <a:latin typeface="+mj-lt"/>
              </a:rPr>
              <a:t>velikih</a:t>
            </a:r>
            <a:r>
              <a:rPr lang="en-GB" sz="2200" dirty="0">
                <a:solidFill>
                  <a:srgbClr val="1D1C1D"/>
                </a:solidFill>
                <a:latin typeface="+mj-lt"/>
              </a:rPr>
              <a:t> </a:t>
            </a:r>
            <a:r>
              <a:rPr lang="en-GB" sz="2200" dirty="0" err="1">
                <a:solidFill>
                  <a:srgbClr val="1D1C1D"/>
                </a:solidFill>
                <a:latin typeface="+mj-lt"/>
              </a:rPr>
              <a:t>sodobnih</a:t>
            </a:r>
            <a:r>
              <a:rPr lang="en-GB" sz="2200" dirty="0">
                <a:solidFill>
                  <a:srgbClr val="1D1C1D"/>
                </a:solidFill>
                <a:latin typeface="+mj-lt"/>
              </a:rPr>
              <a:t> </a:t>
            </a:r>
            <a:r>
              <a:rPr lang="en-GB" sz="2200" dirty="0" err="1">
                <a:solidFill>
                  <a:srgbClr val="1D1C1D"/>
                </a:solidFill>
                <a:latin typeface="+mj-lt"/>
              </a:rPr>
              <a:t>prostorih</a:t>
            </a:r>
            <a:r>
              <a:rPr lang="en-GB" sz="2200" dirty="0">
                <a:solidFill>
                  <a:srgbClr val="1D1C1D"/>
                </a:solidFill>
                <a:latin typeface="+mj-lt"/>
              </a:rPr>
              <a:t> v </a:t>
            </a:r>
            <a:r>
              <a:rPr lang="en-GB" sz="2200" dirty="0" err="1">
                <a:solidFill>
                  <a:srgbClr val="1D1C1D"/>
                </a:solidFill>
                <a:latin typeface="+mj-lt"/>
              </a:rPr>
              <a:t>centru</a:t>
            </a:r>
            <a:r>
              <a:rPr lang="en-GB" sz="2200" dirty="0">
                <a:solidFill>
                  <a:srgbClr val="1D1C1D"/>
                </a:solidFill>
                <a:latin typeface="+mj-lt"/>
              </a:rPr>
              <a:t> </a:t>
            </a:r>
            <a:r>
              <a:rPr lang="en-GB" sz="2200" dirty="0" err="1">
                <a:solidFill>
                  <a:srgbClr val="1D1C1D"/>
                </a:solidFill>
                <a:latin typeface="+mj-lt"/>
              </a:rPr>
              <a:t>mesta</a:t>
            </a:r>
            <a:r>
              <a:rPr lang="en-GB" sz="2200" dirty="0">
                <a:solidFill>
                  <a:srgbClr val="1D1C1D"/>
                </a:solidFill>
                <a:latin typeface="+mj-lt"/>
              </a:rPr>
              <a:t> Maribor, </a:t>
            </a:r>
            <a:r>
              <a:rPr lang="en-GB" sz="2200" dirty="0" err="1">
                <a:solidFill>
                  <a:srgbClr val="1D1C1D"/>
                </a:solidFill>
                <a:latin typeface="+mj-lt"/>
              </a:rPr>
              <a:t>kjer</a:t>
            </a:r>
            <a:r>
              <a:rPr lang="en-GB" sz="2200" dirty="0">
                <a:solidFill>
                  <a:srgbClr val="1D1C1D"/>
                </a:solidFill>
                <a:latin typeface="+mj-lt"/>
              </a:rPr>
              <a:t> </a:t>
            </a:r>
            <a:r>
              <a:rPr lang="en-GB" sz="2200" dirty="0" err="1">
                <a:solidFill>
                  <a:srgbClr val="1D1C1D"/>
                </a:solidFill>
                <a:latin typeface="+mj-lt"/>
              </a:rPr>
              <a:t>izvajamo</a:t>
            </a:r>
            <a:r>
              <a:rPr lang="en-GB" sz="2200" dirty="0">
                <a:solidFill>
                  <a:srgbClr val="1D1C1D"/>
                </a:solidFill>
                <a:latin typeface="+mj-lt"/>
              </a:rPr>
              <a:t> </a:t>
            </a:r>
            <a:r>
              <a:rPr lang="en-GB" sz="2200" dirty="0" err="1">
                <a:solidFill>
                  <a:srgbClr val="1D1C1D"/>
                </a:solidFill>
                <a:latin typeface="+mj-lt"/>
              </a:rPr>
              <a:t>podjetniške</a:t>
            </a:r>
            <a:r>
              <a:rPr lang="en-GB" sz="2200" dirty="0">
                <a:solidFill>
                  <a:srgbClr val="1D1C1D"/>
                </a:solidFill>
                <a:latin typeface="+mj-lt"/>
              </a:rPr>
              <a:t> </a:t>
            </a:r>
            <a:r>
              <a:rPr lang="en-GB" sz="2200" dirty="0" err="1">
                <a:solidFill>
                  <a:srgbClr val="1D1C1D"/>
                </a:solidFill>
                <a:latin typeface="+mj-lt"/>
              </a:rPr>
              <a:t>programe</a:t>
            </a:r>
            <a:r>
              <a:rPr lang="en-GB" sz="2200" dirty="0">
                <a:solidFill>
                  <a:srgbClr val="1D1C1D"/>
                </a:solidFill>
                <a:latin typeface="+mj-lt"/>
              </a:rPr>
              <a:t> in </a:t>
            </a:r>
            <a:r>
              <a:rPr lang="en-GB" sz="2200" dirty="0" err="1">
                <a:solidFill>
                  <a:srgbClr val="1D1C1D"/>
                </a:solidFill>
                <a:latin typeface="+mj-lt"/>
              </a:rPr>
              <a:t>nudimo</a:t>
            </a:r>
            <a:r>
              <a:rPr lang="en-GB" sz="2200" dirty="0">
                <a:solidFill>
                  <a:srgbClr val="1D1C1D"/>
                </a:solidFill>
                <a:latin typeface="+mj-lt"/>
              </a:rPr>
              <a:t> </a:t>
            </a:r>
            <a:r>
              <a:rPr lang="en-GB" sz="2200" dirty="0" err="1">
                <a:solidFill>
                  <a:srgbClr val="1D1C1D"/>
                </a:solidFill>
                <a:latin typeface="+mj-lt"/>
              </a:rPr>
              <a:t>pisarne</a:t>
            </a:r>
            <a:r>
              <a:rPr lang="en-GB" sz="2200" dirty="0">
                <a:solidFill>
                  <a:srgbClr val="1D1C1D"/>
                </a:solidFill>
                <a:latin typeface="+mj-lt"/>
              </a:rPr>
              <a:t> za </a:t>
            </a:r>
            <a:r>
              <a:rPr lang="en-GB" sz="2200" dirty="0" err="1">
                <a:solidFill>
                  <a:srgbClr val="1D1C1D"/>
                </a:solidFill>
                <a:latin typeface="+mj-lt"/>
              </a:rPr>
              <a:t>poslovanje</a:t>
            </a:r>
            <a:r>
              <a:rPr lang="en-GB" sz="2200" dirty="0">
                <a:solidFill>
                  <a:srgbClr val="1D1C1D"/>
                </a:solidFill>
                <a:latin typeface="+mj-lt"/>
              </a:rPr>
              <a:t> </a:t>
            </a:r>
            <a:r>
              <a:rPr lang="en-GB" sz="2200" dirty="0" err="1">
                <a:solidFill>
                  <a:srgbClr val="1D1C1D"/>
                </a:solidFill>
                <a:latin typeface="+mj-lt"/>
              </a:rPr>
              <a:t>zagonskih</a:t>
            </a:r>
            <a:r>
              <a:rPr lang="en-GB" sz="2200" dirty="0">
                <a:solidFill>
                  <a:srgbClr val="1D1C1D"/>
                </a:solidFill>
                <a:latin typeface="+mj-lt"/>
              </a:rPr>
              <a:t> </a:t>
            </a:r>
            <a:r>
              <a:rPr lang="en-GB" sz="2200" dirty="0" err="1">
                <a:solidFill>
                  <a:srgbClr val="1D1C1D"/>
                </a:solidFill>
                <a:latin typeface="+mj-lt"/>
              </a:rPr>
              <a:t>podjetij</a:t>
            </a:r>
            <a:r>
              <a:rPr lang="en-GB" sz="2200" dirty="0">
                <a:solidFill>
                  <a:srgbClr val="1D1C1D"/>
                </a:solidFill>
                <a:latin typeface="+mj-lt"/>
              </a:rPr>
              <a:t>.</a:t>
            </a:r>
            <a:endParaRPr lang="en-SI" sz="2200" dirty="0">
              <a:latin typeface="+mj-lt"/>
            </a:endParaRPr>
          </a:p>
        </p:txBody>
      </p:sp>
      <p:sp>
        <p:nvSpPr>
          <p:cNvPr id="7" name="Naslov 1">
            <a:extLst>
              <a:ext uri="{FF2B5EF4-FFF2-40B4-BE49-F238E27FC236}">
                <a16:creationId xmlns:a16="http://schemas.microsoft.com/office/drawing/2014/main" id="{5AC7E5FB-1286-627B-B77B-181CDADBE860}"/>
              </a:ext>
            </a:extLst>
          </p:cNvPr>
          <p:cNvSpPr txBox="1">
            <a:spLocks/>
          </p:cNvSpPr>
          <p:nvPr/>
        </p:nvSpPr>
        <p:spPr>
          <a:xfrm>
            <a:off x="498086" y="650739"/>
            <a:ext cx="9664485" cy="131532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GB" dirty="0" err="1"/>
              <a:t>Sodobno</a:t>
            </a:r>
            <a:r>
              <a:rPr lang="en-GB" dirty="0"/>
              <a:t> </a:t>
            </a:r>
            <a:r>
              <a:rPr lang="en-GB" dirty="0" err="1"/>
              <a:t>okolje</a:t>
            </a:r>
            <a:r>
              <a:rPr lang="en-GB" dirty="0"/>
              <a:t> za </a:t>
            </a:r>
            <a:r>
              <a:rPr lang="en-GB" dirty="0" err="1"/>
              <a:t>učenje</a:t>
            </a:r>
            <a:r>
              <a:rPr lang="en-GB" dirty="0"/>
              <a:t>, </a:t>
            </a:r>
            <a:r>
              <a:rPr lang="en-GB" dirty="0" err="1"/>
              <a:t>inoviranje</a:t>
            </a:r>
            <a:r>
              <a:rPr lang="en-GB" dirty="0"/>
              <a:t> in </a:t>
            </a:r>
            <a:r>
              <a:rPr lang="en-GB" dirty="0" err="1"/>
              <a:t>poslovanje</a:t>
            </a:r>
            <a:endParaRPr lang="en-GB" dirty="0"/>
          </a:p>
        </p:txBody>
      </p:sp>
      <p:sp>
        <p:nvSpPr>
          <p:cNvPr id="8" name="Podnaslov 4">
            <a:extLst>
              <a:ext uri="{FF2B5EF4-FFF2-40B4-BE49-F238E27FC236}">
                <a16:creationId xmlns:a16="http://schemas.microsoft.com/office/drawing/2014/main" id="{92668E19-DADD-4EBD-1B95-74AE76E2AF48}"/>
              </a:ext>
            </a:extLst>
          </p:cNvPr>
          <p:cNvSpPr txBox="1">
            <a:spLocks/>
          </p:cNvSpPr>
          <p:nvPr/>
        </p:nvSpPr>
        <p:spPr>
          <a:xfrm>
            <a:off x="498087" y="341533"/>
            <a:ext cx="5691046" cy="3469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err="1">
                <a:solidFill>
                  <a:schemeClr val="accent1"/>
                </a:solidFill>
              </a:rPr>
              <a:t>Infrastruktura</a:t>
            </a:r>
            <a:endParaRPr lang="en-US" sz="2000" dirty="0">
              <a:solidFill>
                <a:schemeClr val="accent1"/>
              </a:solidFill>
            </a:endParaRPr>
          </a:p>
        </p:txBody>
      </p:sp>
      <p:sp>
        <p:nvSpPr>
          <p:cNvPr id="2" name="Slide Number Placeholder 5">
            <a:extLst>
              <a:ext uri="{FF2B5EF4-FFF2-40B4-BE49-F238E27FC236}">
                <a16:creationId xmlns:a16="http://schemas.microsoft.com/office/drawing/2014/main" id="{F6568ABE-32CD-FBBA-F1D8-4645D81A8AFE}"/>
              </a:ext>
            </a:extLst>
          </p:cNvPr>
          <p:cNvSpPr>
            <a:spLocks noGrp="1"/>
          </p:cNvSpPr>
          <p:nvPr>
            <p:ph type="sldNum" sz="quarter" idx="4"/>
          </p:nvPr>
        </p:nvSpPr>
        <p:spPr>
          <a:xfrm>
            <a:off x="10279294" y="6356350"/>
            <a:ext cx="1592495" cy="365125"/>
          </a:xfrm>
          <a:prstGeom prst="rect">
            <a:avLst/>
          </a:prstGeom>
        </p:spPr>
        <p:txBody>
          <a:bodyPr vert="horz" lIns="91440" tIns="45720" rIns="91440" bIns="45720" rtlCol="0" anchor="ctr"/>
          <a:lstStyle>
            <a:lvl1pPr algn="r">
              <a:defRPr sz="800" spc="130" baseline="0">
                <a:solidFill>
                  <a:schemeClr val="accent2"/>
                </a:solidFill>
              </a:defRPr>
            </a:lvl1pPr>
          </a:lstStyle>
          <a:p>
            <a:r>
              <a:rPr lang="sl-SI" dirty="0">
                <a:solidFill>
                  <a:schemeClr val="tx1"/>
                </a:solidFill>
              </a:rPr>
              <a:t>SLIDE </a:t>
            </a:r>
            <a:fld id="{A2020574-600F-2C48-9440-FACC4120788B}" type="slidenum">
              <a:rPr lang="en-SI" smtClean="0">
                <a:solidFill>
                  <a:schemeClr val="tx1"/>
                </a:solidFill>
              </a:rPr>
              <a:pPr/>
              <a:t>31</a:t>
            </a:fld>
            <a:endParaRPr lang="en-SI" dirty="0">
              <a:solidFill>
                <a:schemeClr val="tx1"/>
              </a:solidFill>
            </a:endParaRPr>
          </a:p>
        </p:txBody>
      </p:sp>
      <p:pic>
        <p:nvPicPr>
          <p:cNvPr id="10" name="Slika 9">
            <a:extLst>
              <a:ext uri="{FF2B5EF4-FFF2-40B4-BE49-F238E27FC236}">
                <a16:creationId xmlns:a16="http://schemas.microsoft.com/office/drawing/2014/main" id="{FEA88887-46C8-C004-CEB8-6132340CA5CF}"/>
              </a:ext>
            </a:extLst>
          </p:cNvPr>
          <p:cNvPicPr>
            <a:picLocks noChangeAspect="1"/>
          </p:cNvPicPr>
          <p:nvPr/>
        </p:nvPicPr>
        <p:blipFill>
          <a:blip r:embed="rId3"/>
          <a:stretch>
            <a:fillRect/>
          </a:stretch>
        </p:blipFill>
        <p:spPr>
          <a:xfrm>
            <a:off x="0" y="2968900"/>
            <a:ext cx="4511665" cy="3218786"/>
          </a:xfrm>
          <a:prstGeom prst="rect">
            <a:avLst/>
          </a:prstGeom>
        </p:spPr>
      </p:pic>
      <p:pic>
        <p:nvPicPr>
          <p:cNvPr id="12" name="Slika 11">
            <a:extLst>
              <a:ext uri="{FF2B5EF4-FFF2-40B4-BE49-F238E27FC236}">
                <a16:creationId xmlns:a16="http://schemas.microsoft.com/office/drawing/2014/main" id="{C55D4E44-94B0-8DFD-8B9E-CEA7874E9B18}"/>
              </a:ext>
            </a:extLst>
          </p:cNvPr>
          <p:cNvPicPr>
            <a:picLocks noChangeAspect="1"/>
          </p:cNvPicPr>
          <p:nvPr/>
        </p:nvPicPr>
        <p:blipFill>
          <a:blip r:embed="rId4"/>
          <a:stretch>
            <a:fillRect/>
          </a:stretch>
        </p:blipFill>
        <p:spPr>
          <a:xfrm>
            <a:off x="4557639" y="2968900"/>
            <a:ext cx="4866078" cy="3218786"/>
          </a:xfrm>
          <a:prstGeom prst="rect">
            <a:avLst/>
          </a:prstGeom>
        </p:spPr>
      </p:pic>
      <p:pic>
        <p:nvPicPr>
          <p:cNvPr id="14" name="Slika 13">
            <a:extLst>
              <a:ext uri="{FF2B5EF4-FFF2-40B4-BE49-F238E27FC236}">
                <a16:creationId xmlns:a16="http://schemas.microsoft.com/office/drawing/2014/main" id="{35D792E8-4ECB-6277-1BC4-E8D9F74B99F9}"/>
              </a:ext>
            </a:extLst>
          </p:cNvPr>
          <p:cNvPicPr>
            <a:picLocks noChangeAspect="1"/>
          </p:cNvPicPr>
          <p:nvPr/>
        </p:nvPicPr>
        <p:blipFill>
          <a:blip r:embed="rId5"/>
          <a:stretch>
            <a:fillRect/>
          </a:stretch>
        </p:blipFill>
        <p:spPr>
          <a:xfrm>
            <a:off x="9469691" y="2968779"/>
            <a:ext cx="2722309" cy="3218906"/>
          </a:xfrm>
          <a:prstGeom prst="rect">
            <a:avLst/>
          </a:prstGeom>
        </p:spPr>
      </p:pic>
      <p:sp>
        <p:nvSpPr>
          <p:cNvPr id="4" name="TextBox 3">
            <a:extLst>
              <a:ext uri="{FF2B5EF4-FFF2-40B4-BE49-F238E27FC236}">
                <a16:creationId xmlns:a16="http://schemas.microsoft.com/office/drawing/2014/main" id="{696C2631-91F1-F4A5-70D5-BF10C548CAAB}"/>
              </a:ext>
            </a:extLst>
          </p:cNvPr>
          <p:cNvSpPr txBox="1"/>
          <p:nvPr/>
        </p:nvSpPr>
        <p:spPr>
          <a:xfrm>
            <a:off x="7082519" y="6356350"/>
            <a:ext cx="4789270"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I" sz="1400" b="1" dirty="0">
                <a:solidFill>
                  <a:prstClr val="black"/>
                </a:solidFill>
                <a:latin typeface="Arial" panose="020B0604020202020204"/>
              </a:rPr>
              <a:t>Spletna stran</a:t>
            </a:r>
            <a:r>
              <a:rPr kumimoji="0" lang="en-SI" sz="1400" b="1"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sl-SI" sz="1400" b="0" i="0" u="none" strike="noStrike" kern="1200" cap="none" spc="0" normalizeH="0" baseline="0" noProof="0" dirty="0">
                <a:ln>
                  <a:noFill/>
                </a:ln>
                <a:solidFill>
                  <a:prstClr val="black"/>
                </a:solidFill>
                <a:effectLst/>
                <a:uLnTx/>
                <a:uFillTx/>
                <a:latin typeface="Arial" panose="020B0604020202020204"/>
                <a:ea typeface="+mn-ea"/>
                <a:cs typeface="+mn-cs"/>
              </a:rPr>
              <a:t>https://tovarnapodjemov.org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A4299A68-1BA0-5C7C-0269-E9AFC6113685}"/>
              </a:ext>
            </a:extLst>
          </p:cNvPr>
          <p:cNvSpPr txBox="1"/>
          <p:nvPr/>
        </p:nvSpPr>
        <p:spPr>
          <a:xfrm>
            <a:off x="1689594" y="6373092"/>
            <a:ext cx="5111843" cy="307777"/>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I" sz="1400" b="1" dirty="0">
                <a:solidFill>
                  <a:prstClr val="black"/>
                </a:solidFill>
                <a:latin typeface="Arial" panose="020B0604020202020204"/>
              </a:rPr>
              <a:t>Lokacija</a:t>
            </a:r>
            <a:r>
              <a:rPr kumimoji="0" lang="en-SI" sz="1400" b="1" i="0" u="none" strike="noStrike" kern="1200" cap="none" spc="0" normalizeH="0" baseline="0" noProof="0" dirty="0">
                <a:ln>
                  <a:noFill/>
                </a:ln>
                <a:solidFill>
                  <a:prstClr val="black"/>
                </a:solidFill>
                <a:effectLst/>
                <a:uLnTx/>
                <a:uFillTx/>
                <a:latin typeface="Arial" panose="020B0604020202020204"/>
                <a:ea typeface="+mn-ea"/>
                <a:cs typeface="+mn-cs"/>
              </a:rPr>
              <a:t>: </a:t>
            </a:r>
            <a:r>
              <a:rPr lang="sl-SI" sz="1400" dirty="0">
                <a:solidFill>
                  <a:prstClr val="black"/>
                </a:solidFill>
                <a:latin typeface="Arial" panose="020B0604020202020204"/>
              </a:rPr>
              <a:t>Ulica škofa Maksimilijana Držečnika 6, 2000 Maribor</a:t>
            </a:r>
            <a:endParaRPr kumimoji="0" lang="sl-SI"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993723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Naslov 4">
            <a:extLst>
              <a:ext uri="{FF2B5EF4-FFF2-40B4-BE49-F238E27FC236}">
                <a16:creationId xmlns:a16="http://schemas.microsoft.com/office/drawing/2014/main" id="{EAFE4037-DA61-05A9-48AF-7556E03C1530}"/>
              </a:ext>
            </a:extLst>
          </p:cNvPr>
          <p:cNvSpPr>
            <a:spLocks noGrp="1"/>
          </p:cNvSpPr>
          <p:nvPr>
            <p:ph type="title"/>
          </p:nvPr>
        </p:nvSpPr>
        <p:spPr>
          <a:xfrm>
            <a:off x="446184" y="2340810"/>
            <a:ext cx="11403438" cy="1831610"/>
          </a:xfrm>
        </p:spPr>
        <p:txBody>
          <a:bodyPr>
            <a:noAutofit/>
          </a:bodyPr>
          <a:lstStyle/>
          <a:p>
            <a:pPr algn="ctr"/>
            <a:r>
              <a:rPr lang="sl-SI" sz="22200" dirty="0"/>
              <a:t>+28k</a:t>
            </a:r>
            <a:endParaRPr lang="en-GB" sz="22200" dirty="0"/>
          </a:p>
        </p:txBody>
      </p:sp>
      <p:cxnSp>
        <p:nvCxnSpPr>
          <p:cNvPr id="7" name="Raven povezovalnik 6">
            <a:extLst>
              <a:ext uri="{FF2B5EF4-FFF2-40B4-BE49-F238E27FC236}">
                <a16:creationId xmlns:a16="http://schemas.microsoft.com/office/drawing/2014/main" id="{4E6EDFDC-FBD4-1067-1A58-82553C8AA727}"/>
              </a:ext>
            </a:extLst>
          </p:cNvPr>
          <p:cNvCxnSpPr>
            <a:cxnSpLocks/>
          </p:cNvCxnSpPr>
          <p:nvPr/>
        </p:nvCxnSpPr>
        <p:spPr>
          <a:xfrm>
            <a:off x="2124635" y="4587064"/>
            <a:ext cx="7942729" cy="0"/>
          </a:xfrm>
          <a:prstGeom prst="line">
            <a:avLst/>
          </a:prstGeom>
          <a:ln w="1524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31FE8FFF-7D78-6DED-1536-14D220BD37CC}"/>
              </a:ext>
            </a:extLst>
          </p:cNvPr>
          <p:cNvSpPr>
            <a:spLocks noGrp="1"/>
          </p:cNvSpPr>
          <p:nvPr>
            <p:ph type="sldNum" sz="quarter" idx="4"/>
          </p:nvPr>
        </p:nvSpPr>
        <p:spPr>
          <a:xfrm>
            <a:off x="10279294" y="6356350"/>
            <a:ext cx="1592495" cy="365125"/>
          </a:xfrm>
          <a:prstGeom prst="rect">
            <a:avLst/>
          </a:prstGeom>
        </p:spPr>
        <p:txBody>
          <a:bodyPr vert="horz" lIns="91440" tIns="45720" rIns="91440" bIns="45720" rtlCol="0" anchor="ctr"/>
          <a:lstStyle>
            <a:lvl1pPr algn="r">
              <a:defRPr sz="800" spc="130" baseline="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l-SI" sz="800" b="0" i="0" u="none" strike="noStrike" kern="1200" cap="none" spc="130" normalizeH="0" baseline="0" noProof="0" dirty="0">
                <a:ln>
                  <a:noFill/>
                </a:ln>
                <a:solidFill>
                  <a:prstClr val="white"/>
                </a:solidFill>
                <a:effectLst/>
                <a:uLnTx/>
                <a:uFillTx/>
                <a:latin typeface="Arial" panose="020B0604020202020204"/>
                <a:ea typeface="+mn-ea"/>
                <a:cs typeface="+mn-cs"/>
              </a:rPr>
              <a:t>SLIDE </a:t>
            </a:r>
            <a:fld id="{A2020574-600F-2C48-9440-FACC4120788B}" type="slidenum">
              <a:rPr kumimoji="0" lang="en-SI" sz="800" b="0" i="0" u="none" strike="noStrike" kern="1200" cap="none" spc="13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SI" sz="800" b="0" i="0" u="none" strike="noStrike" kern="1200" cap="none" spc="130" normalizeH="0" baseline="0" noProof="0" dirty="0">
              <a:ln>
                <a:noFill/>
              </a:ln>
              <a:solidFill>
                <a:prstClr val="white"/>
              </a:solidFill>
              <a:effectLst/>
              <a:uLnTx/>
              <a:uFillTx/>
              <a:latin typeface="Arial" panose="020B0604020202020204"/>
              <a:ea typeface="+mn-ea"/>
              <a:cs typeface="+mn-cs"/>
            </a:endParaRPr>
          </a:p>
        </p:txBody>
      </p:sp>
      <p:sp>
        <p:nvSpPr>
          <p:cNvPr id="3" name="Označba mesta vsebine 2">
            <a:extLst>
              <a:ext uri="{FF2B5EF4-FFF2-40B4-BE49-F238E27FC236}">
                <a16:creationId xmlns:a16="http://schemas.microsoft.com/office/drawing/2014/main" id="{0E777CD8-FE41-49B1-C42A-0B0AC5891782}"/>
              </a:ext>
            </a:extLst>
          </p:cNvPr>
          <p:cNvSpPr>
            <a:spLocks noGrp="1"/>
          </p:cNvSpPr>
          <p:nvPr>
            <p:ph idx="1"/>
          </p:nvPr>
        </p:nvSpPr>
        <p:spPr>
          <a:xfrm>
            <a:off x="461052" y="1104060"/>
            <a:ext cx="11373702" cy="576058"/>
          </a:xfrm>
        </p:spPr>
        <p:txBody>
          <a:bodyPr>
            <a:normAutofit/>
          </a:bodyPr>
          <a:lstStyle/>
          <a:p>
            <a:pPr marL="0" indent="0" algn="ctr">
              <a:buNone/>
            </a:pPr>
            <a:r>
              <a:rPr lang="pl-PL" sz="1800" b="1" spc="260" dirty="0"/>
              <a:t>POSTANITE DEL NAŠE SKUPNOSTI</a:t>
            </a:r>
            <a:endParaRPr lang="en-US" sz="1800" b="1" spc="260" dirty="0"/>
          </a:p>
        </p:txBody>
      </p:sp>
      <p:sp>
        <p:nvSpPr>
          <p:cNvPr id="4" name="Naslov 1">
            <a:extLst>
              <a:ext uri="{FF2B5EF4-FFF2-40B4-BE49-F238E27FC236}">
                <a16:creationId xmlns:a16="http://schemas.microsoft.com/office/drawing/2014/main" id="{A6BE258C-0E95-E033-0D3F-48777219AC8F}"/>
              </a:ext>
            </a:extLst>
          </p:cNvPr>
          <p:cNvSpPr txBox="1">
            <a:spLocks/>
          </p:cNvSpPr>
          <p:nvPr/>
        </p:nvSpPr>
        <p:spPr>
          <a:xfrm>
            <a:off x="0" y="4801250"/>
            <a:ext cx="12192000" cy="95269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sl-SI" sz="3600" b="1" i="0" u="none" strike="noStrike" kern="1200" cap="none" spc="0" normalizeH="0" baseline="0" noProof="0" dirty="0">
                <a:ln>
                  <a:noFill/>
                </a:ln>
                <a:solidFill>
                  <a:prstClr val="white"/>
                </a:solidFill>
                <a:effectLst/>
                <a:uLnTx/>
                <a:uFillTx/>
                <a:latin typeface="Arial" panose="020B0604020202020204"/>
                <a:ea typeface="+mj-ea"/>
                <a:cs typeface="+mj-cs"/>
              </a:rPr>
              <a:t>Sledilcev na socialnih omrežjih </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panose="020B0604020202020204"/>
              <a:ea typeface="+mj-ea"/>
              <a:cs typeface="+mj-cs"/>
            </a:endParaRPr>
          </a:p>
        </p:txBody>
      </p:sp>
    </p:spTree>
    <p:extLst>
      <p:ext uri="{BB962C8B-B14F-4D97-AF65-F5344CB8AC3E}">
        <p14:creationId xmlns:p14="http://schemas.microsoft.com/office/powerpoint/2010/main" val="18810738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3370C83-F066-7702-90C7-E85360190027}"/>
              </a:ext>
            </a:extLst>
          </p:cNvPr>
          <p:cNvSpPr>
            <a:spLocks noGrp="1"/>
          </p:cNvSpPr>
          <p:nvPr>
            <p:ph type="title"/>
          </p:nvPr>
        </p:nvSpPr>
        <p:spPr>
          <a:xfrm>
            <a:off x="498087" y="650740"/>
            <a:ext cx="5801113" cy="589446"/>
          </a:xfrm>
        </p:spPr>
        <p:txBody>
          <a:bodyPr anchor="t"/>
          <a:lstStyle/>
          <a:p>
            <a:r>
              <a:rPr lang="en-GB" dirty="0" err="1"/>
              <a:t>Jedrna</a:t>
            </a:r>
            <a:r>
              <a:rPr lang="en-GB" dirty="0"/>
              <a:t> </a:t>
            </a:r>
            <a:r>
              <a:rPr lang="en-GB" dirty="0" err="1"/>
              <a:t>ekipa</a:t>
            </a:r>
            <a:endParaRPr lang="en-GB" dirty="0"/>
          </a:p>
        </p:txBody>
      </p:sp>
      <p:sp>
        <p:nvSpPr>
          <p:cNvPr id="3" name="Podnaslov 4">
            <a:extLst>
              <a:ext uri="{FF2B5EF4-FFF2-40B4-BE49-F238E27FC236}">
                <a16:creationId xmlns:a16="http://schemas.microsoft.com/office/drawing/2014/main" id="{70ADC3F6-99BC-CB04-805B-05C5CBA33524}"/>
              </a:ext>
            </a:extLst>
          </p:cNvPr>
          <p:cNvSpPr txBox="1">
            <a:spLocks/>
          </p:cNvSpPr>
          <p:nvPr/>
        </p:nvSpPr>
        <p:spPr>
          <a:xfrm>
            <a:off x="498087" y="341533"/>
            <a:ext cx="2889680" cy="3469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l-SI" sz="2000" b="0" i="0" u="none" strike="noStrike" kern="1200" cap="none" spc="0" normalizeH="0" baseline="0" noProof="0" dirty="0">
                <a:ln>
                  <a:noFill/>
                </a:ln>
                <a:solidFill>
                  <a:srgbClr val="105EFB"/>
                </a:solidFill>
                <a:effectLst/>
                <a:uLnTx/>
                <a:uFillTx/>
                <a:latin typeface="Arial" panose="020B0604020202020204"/>
                <a:ea typeface="+mn-ea"/>
                <a:cs typeface="+mn-cs"/>
              </a:rPr>
              <a:t>Tovarna podjemov</a:t>
            </a:r>
            <a:endParaRPr kumimoji="0" lang="en-US" sz="2000" b="0" i="0" u="none" strike="noStrike" kern="1200" cap="none" spc="0" normalizeH="0" baseline="0" noProof="0" dirty="0">
              <a:ln>
                <a:noFill/>
              </a:ln>
              <a:solidFill>
                <a:srgbClr val="105EFB"/>
              </a:solidFill>
              <a:effectLst/>
              <a:uLnTx/>
              <a:uFillTx/>
              <a:latin typeface="Arial" panose="020B0604020202020204"/>
              <a:ea typeface="+mn-ea"/>
              <a:cs typeface="+mn-cs"/>
            </a:endParaRPr>
          </a:p>
        </p:txBody>
      </p:sp>
      <p:sp>
        <p:nvSpPr>
          <p:cNvPr id="4" name="Označba mesta vsebine 2">
            <a:extLst>
              <a:ext uri="{FF2B5EF4-FFF2-40B4-BE49-F238E27FC236}">
                <a16:creationId xmlns:a16="http://schemas.microsoft.com/office/drawing/2014/main" id="{C816E60B-A4C8-19F0-0B51-9BB60DFE4DF9}"/>
              </a:ext>
            </a:extLst>
          </p:cNvPr>
          <p:cNvSpPr>
            <a:spLocks noGrp="1"/>
          </p:cNvSpPr>
          <p:nvPr>
            <p:ph idx="1"/>
          </p:nvPr>
        </p:nvSpPr>
        <p:spPr>
          <a:xfrm>
            <a:off x="657836" y="5055941"/>
            <a:ext cx="3211431" cy="1381261"/>
          </a:xfrm>
        </p:spPr>
        <p:txBody>
          <a:bodyPr lIns="0" tIns="0" rIns="0" bIns="0">
            <a:normAutofit/>
          </a:bodyPr>
          <a:lstStyle/>
          <a:p>
            <a:pPr marL="0" indent="0">
              <a:lnSpc>
                <a:spcPct val="100000"/>
              </a:lnSpc>
              <a:spcBef>
                <a:spcPts val="0"/>
              </a:spcBef>
              <a:spcAft>
                <a:spcPts val="1200"/>
              </a:spcAft>
              <a:buNone/>
            </a:pPr>
            <a:r>
              <a:rPr lang="en-GB" sz="1500" dirty="0"/>
              <a:t>Matej Rus je </a:t>
            </a:r>
            <a:r>
              <a:rPr lang="en-GB" sz="1500" dirty="0" err="1"/>
              <a:t>leta</a:t>
            </a:r>
            <a:r>
              <a:rPr lang="en-GB" sz="1500" dirty="0"/>
              <a:t> 2001 so-</a:t>
            </a:r>
            <a:r>
              <a:rPr lang="en-GB" sz="1500" dirty="0" err="1"/>
              <a:t>ustanovil</a:t>
            </a:r>
            <a:r>
              <a:rPr lang="en-GB" sz="1500" dirty="0"/>
              <a:t> </a:t>
            </a:r>
            <a:r>
              <a:rPr lang="en-GB" sz="1500" dirty="0" err="1"/>
              <a:t>zavod</a:t>
            </a:r>
            <a:r>
              <a:rPr lang="en-GB" sz="1500" dirty="0"/>
              <a:t> </a:t>
            </a:r>
            <a:r>
              <a:rPr lang="en-GB" sz="1500" dirty="0" err="1"/>
              <a:t>Tovarno</a:t>
            </a:r>
            <a:r>
              <a:rPr lang="en-GB" sz="1500" dirty="0"/>
              <a:t> </a:t>
            </a:r>
            <a:r>
              <a:rPr lang="en-GB" sz="1500" dirty="0" err="1"/>
              <a:t>podjemov</a:t>
            </a:r>
            <a:r>
              <a:rPr lang="en-GB" sz="1500" dirty="0"/>
              <a:t>, </a:t>
            </a:r>
            <a:r>
              <a:rPr lang="en-GB" sz="1500" dirty="0" err="1"/>
              <a:t>kot</a:t>
            </a:r>
            <a:r>
              <a:rPr lang="en-GB" sz="1500" dirty="0"/>
              <a:t> </a:t>
            </a:r>
            <a:r>
              <a:rPr lang="en-GB" sz="1500" dirty="0" err="1"/>
              <a:t>neprofitni</a:t>
            </a:r>
            <a:r>
              <a:rPr lang="en-GB" sz="1500" dirty="0"/>
              <a:t> </a:t>
            </a:r>
            <a:r>
              <a:rPr lang="en-GB" sz="1500" dirty="0" err="1"/>
              <a:t>inštitut</a:t>
            </a:r>
            <a:r>
              <a:rPr lang="en-GB" sz="1500" dirty="0"/>
              <a:t> za </a:t>
            </a:r>
            <a:r>
              <a:rPr lang="en-GB" sz="1500" dirty="0" err="1"/>
              <a:t>podporo</a:t>
            </a:r>
            <a:r>
              <a:rPr lang="en-GB" sz="1500" dirty="0"/>
              <a:t> </a:t>
            </a:r>
            <a:r>
              <a:rPr lang="en-GB" sz="1500" dirty="0" err="1"/>
              <a:t>razvoja</a:t>
            </a:r>
            <a:r>
              <a:rPr lang="en-GB" sz="1500" dirty="0"/>
              <a:t> </a:t>
            </a:r>
            <a:r>
              <a:rPr lang="en-GB" sz="1500" dirty="0" err="1"/>
              <a:t>podjetništva</a:t>
            </a:r>
            <a:r>
              <a:rPr lang="en-GB" sz="1500" dirty="0"/>
              <a:t>. Od </a:t>
            </a:r>
            <a:r>
              <a:rPr lang="en-GB" sz="1500" dirty="0" err="1"/>
              <a:t>ustanovitve</a:t>
            </a:r>
            <a:r>
              <a:rPr lang="en-GB" sz="1500" dirty="0"/>
              <a:t> je </a:t>
            </a:r>
            <a:r>
              <a:rPr lang="en-GB" sz="1500" dirty="0" err="1"/>
              <a:t>njegov</a:t>
            </a:r>
            <a:r>
              <a:rPr lang="en-GB" sz="1500" dirty="0"/>
              <a:t> </a:t>
            </a:r>
            <a:r>
              <a:rPr lang="en-GB" sz="1500" dirty="0" err="1"/>
              <a:t>direktor</a:t>
            </a:r>
            <a:r>
              <a:rPr lang="en-GB" sz="1500" dirty="0"/>
              <a:t>.</a:t>
            </a:r>
            <a:endParaRPr lang="en-US" sz="1500" dirty="0"/>
          </a:p>
        </p:txBody>
      </p:sp>
      <p:sp>
        <p:nvSpPr>
          <p:cNvPr id="5" name="Označba mesta vsebine 2">
            <a:extLst>
              <a:ext uri="{FF2B5EF4-FFF2-40B4-BE49-F238E27FC236}">
                <a16:creationId xmlns:a16="http://schemas.microsoft.com/office/drawing/2014/main" id="{4DA77937-F65A-4D8D-8830-7B347A89A0CE}"/>
              </a:ext>
            </a:extLst>
          </p:cNvPr>
          <p:cNvSpPr txBox="1">
            <a:spLocks/>
          </p:cNvSpPr>
          <p:nvPr/>
        </p:nvSpPr>
        <p:spPr>
          <a:xfrm>
            <a:off x="4440473" y="5055941"/>
            <a:ext cx="3118319" cy="138126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fontAlgn="auto">
              <a:lnSpc>
                <a:spcPct val="100000"/>
              </a:lnSpc>
              <a:spcBef>
                <a:spcPts val="0"/>
              </a:spcBef>
              <a:spcAft>
                <a:spcPts val="1200"/>
              </a:spcAft>
              <a:buClrTx/>
              <a:buSzTx/>
              <a:buNone/>
              <a:tabLst/>
              <a:defRPr/>
            </a:pPr>
            <a:r>
              <a:rPr lang="en-GB" sz="1500" dirty="0"/>
              <a:t>Urban </a:t>
            </a:r>
            <a:r>
              <a:rPr lang="en-GB" sz="1500" dirty="0" err="1"/>
              <a:t>Lapajne</a:t>
            </a:r>
            <a:r>
              <a:rPr lang="en-GB" sz="1500" dirty="0"/>
              <a:t> je </a:t>
            </a:r>
            <a:r>
              <a:rPr lang="en-GB" sz="1500" dirty="0" err="1"/>
              <a:t>strokovnjak</a:t>
            </a:r>
            <a:r>
              <a:rPr lang="en-GB" sz="1500" dirty="0"/>
              <a:t> za </a:t>
            </a:r>
            <a:r>
              <a:rPr lang="en-GB" sz="1500" dirty="0" err="1"/>
              <a:t>oblikovanje</a:t>
            </a:r>
            <a:r>
              <a:rPr lang="en-GB" sz="1500" dirty="0"/>
              <a:t> startup </a:t>
            </a:r>
            <a:r>
              <a:rPr lang="en-GB" sz="1500" dirty="0" err="1"/>
              <a:t>programov</a:t>
            </a:r>
            <a:r>
              <a:rPr lang="en-GB" sz="1500" dirty="0"/>
              <a:t>, </a:t>
            </a:r>
            <a:r>
              <a:rPr lang="en-GB" sz="1500" dirty="0" err="1"/>
              <a:t>svetovalec</a:t>
            </a:r>
            <a:r>
              <a:rPr lang="en-GB" sz="1500" dirty="0"/>
              <a:t> in </a:t>
            </a:r>
            <a:r>
              <a:rPr lang="en-GB" sz="1500" dirty="0" err="1"/>
              <a:t>povezovalec</a:t>
            </a:r>
            <a:r>
              <a:rPr lang="en-GB" sz="1500" dirty="0"/>
              <a:t> </a:t>
            </a:r>
            <a:r>
              <a:rPr lang="en-GB" sz="1500" dirty="0" err="1"/>
              <a:t>deležnikov</a:t>
            </a:r>
            <a:r>
              <a:rPr lang="en-GB" sz="1500" dirty="0"/>
              <a:t> </a:t>
            </a:r>
            <a:r>
              <a:rPr lang="en-GB" sz="1500" dirty="0" err="1"/>
              <a:t>ekosistema</a:t>
            </a:r>
            <a:r>
              <a:rPr lang="en-GB" sz="1500" dirty="0"/>
              <a:t> z </a:t>
            </a:r>
            <a:r>
              <a:rPr lang="en-GB" sz="1500" dirty="0" err="1"/>
              <a:t>več</a:t>
            </a:r>
            <a:r>
              <a:rPr lang="en-GB" sz="1500" dirty="0"/>
              <a:t> </a:t>
            </a:r>
            <a:r>
              <a:rPr lang="en-GB" sz="1500" dirty="0" err="1"/>
              <a:t>kot</a:t>
            </a:r>
            <a:r>
              <a:rPr lang="en-GB" sz="1500" dirty="0"/>
              <a:t> 20 </a:t>
            </a:r>
            <a:r>
              <a:rPr lang="en-GB" sz="1500" dirty="0" err="1"/>
              <a:t>leti</a:t>
            </a:r>
            <a:r>
              <a:rPr lang="en-GB" sz="1500" dirty="0"/>
              <a:t> </a:t>
            </a:r>
            <a:r>
              <a:rPr lang="en-GB" sz="1500" dirty="0" err="1"/>
              <a:t>izkušenj</a:t>
            </a:r>
            <a:r>
              <a:rPr lang="en-GB" sz="1500" dirty="0"/>
              <a:t>.</a:t>
            </a:r>
            <a:endParaRPr lang="en-US" sz="1500" dirty="0"/>
          </a:p>
        </p:txBody>
      </p:sp>
      <p:sp>
        <p:nvSpPr>
          <p:cNvPr id="6" name="Označba mesta vsebine 2">
            <a:extLst>
              <a:ext uri="{FF2B5EF4-FFF2-40B4-BE49-F238E27FC236}">
                <a16:creationId xmlns:a16="http://schemas.microsoft.com/office/drawing/2014/main" id="{8107FA96-519B-480D-1FBB-18B1A59D80D3}"/>
              </a:ext>
            </a:extLst>
          </p:cNvPr>
          <p:cNvSpPr txBox="1">
            <a:spLocks/>
          </p:cNvSpPr>
          <p:nvPr/>
        </p:nvSpPr>
        <p:spPr>
          <a:xfrm>
            <a:off x="8256978" y="5055941"/>
            <a:ext cx="3029089" cy="138126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defRPr/>
            </a:pPr>
            <a:r>
              <a:rPr lang="en-GB" sz="1500" dirty="0" err="1"/>
              <a:t>Nataša</a:t>
            </a:r>
            <a:r>
              <a:rPr lang="en-GB" sz="1500" dirty="0"/>
              <a:t> Rus je </a:t>
            </a:r>
            <a:r>
              <a:rPr lang="en-GB" sz="1500" dirty="0" err="1"/>
              <a:t>izkušena</a:t>
            </a:r>
            <a:r>
              <a:rPr lang="en-GB" sz="1500" dirty="0"/>
              <a:t> </a:t>
            </a:r>
            <a:r>
              <a:rPr lang="en-GB" sz="1500" dirty="0" err="1"/>
              <a:t>vodja</a:t>
            </a:r>
            <a:r>
              <a:rPr lang="en-GB" sz="1500" dirty="0"/>
              <a:t> </a:t>
            </a:r>
            <a:r>
              <a:rPr lang="en-GB" sz="1500" dirty="0" err="1"/>
              <a:t>programov</a:t>
            </a:r>
            <a:r>
              <a:rPr lang="en-GB" sz="1500" dirty="0"/>
              <a:t> in </a:t>
            </a:r>
            <a:r>
              <a:rPr lang="en-GB" sz="1500" dirty="0" err="1"/>
              <a:t>marketinška</a:t>
            </a:r>
            <a:r>
              <a:rPr lang="en-GB" sz="1500" dirty="0"/>
              <a:t> </a:t>
            </a:r>
            <a:r>
              <a:rPr lang="en-GB" sz="1500" dirty="0" err="1"/>
              <a:t>svetovalka</a:t>
            </a:r>
            <a:r>
              <a:rPr lang="en-GB" sz="1500" dirty="0"/>
              <a:t> z </a:t>
            </a:r>
            <a:r>
              <a:rPr lang="en-GB" sz="1500" dirty="0" err="1"/>
              <a:t>več</a:t>
            </a:r>
            <a:r>
              <a:rPr lang="en-GB" sz="1500" dirty="0"/>
              <a:t> </a:t>
            </a:r>
            <a:r>
              <a:rPr lang="en-GB" sz="1500" dirty="0" err="1"/>
              <a:t>kot</a:t>
            </a:r>
            <a:r>
              <a:rPr lang="en-GB" sz="1500" dirty="0"/>
              <a:t> 20 </a:t>
            </a:r>
            <a:r>
              <a:rPr lang="en-GB" sz="1500" dirty="0" err="1"/>
              <a:t>leti</a:t>
            </a:r>
            <a:r>
              <a:rPr lang="en-GB" sz="1500" dirty="0"/>
              <a:t> </a:t>
            </a:r>
            <a:r>
              <a:rPr lang="en-GB" sz="1500" dirty="0" err="1"/>
              <a:t>izkušenj</a:t>
            </a:r>
            <a:r>
              <a:rPr lang="en-GB" sz="1500" dirty="0"/>
              <a:t>. </a:t>
            </a:r>
          </a:p>
        </p:txBody>
      </p:sp>
      <p:sp>
        <p:nvSpPr>
          <p:cNvPr id="14" name="Označba mesta vsebine 2">
            <a:extLst>
              <a:ext uri="{FF2B5EF4-FFF2-40B4-BE49-F238E27FC236}">
                <a16:creationId xmlns:a16="http://schemas.microsoft.com/office/drawing/2014/main" id="{D2589BED-167D-9FF4-B957-270B2F85DB16}"/>
              </a:ext>
            </a:extLst>
          </p:cNvPr>
          <p:cNvSpPr txBox="1">
            <a:spLocks/>
          </p:cNvSpPr>
          <p:nvPr/>
        </p:nvSpPr>
        <p:spPr>
          <a:xfrm>
            <a:off x="657836" y="4097898"/>
            <a:ext cx="2202875" cy="735245"/>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a:ea typeface="+mn-ea"/>
                <a:cs typeface="+mn-cs"/>
              </a:rPr>
              <a:t>Matej Rus</a:t>
            </a: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Founder &amp; CEO</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 name="Označba mesta vsebine 2">
            <a:extLst>
              <a:ext uri="{FF2B5EF4-FFF2-40B4-BE49-F238E27FC236}">
                <a16:creationId xmlns:a16="http://schemas.microsoft.com/office/drawing/2014/main" id="{B434002A-26C7-F435-1E41-46B7DEDBE2D4}"/>
              </a:ext>
            </a:extLst>
          </p:cNvPr>
          <p:cNvSpPr txBox="1">
            <a:spLocks/>
          </p:cNvSpPr>
          <p:nvPr/>
        </p:nvSpPr>
        <p:spPr>
          <a:xfrm>
            <a:off x="4440473" y="4097898"/>
            <a:ext cx="2125258" cy="735245"/>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a:ea typeface="+mn-ea"/>
                <a:cs typeface="+mn-cs"/>
              </a:rPr>
              <a:t>Urban </a:t>
            </a:r>
            <a:r>
              <a:rPr kumimoji="0" lang="en-GB" sz="2200" b="1" i="0" u="none" strike="noStrike" kern="1200" cap="none" spc="0" normalizeH="0" baseline="0" noProof="0" dirty="0" err="1">
                <a:ln>
                  <a:noFill/>
                </a:ln>
                <a:solidFill>
                  <a:prstClr val="black"/>
                </a:solidFill>
                <a:effectLst/>
                <a:uLnTx/>
                <a:uFillTx/>
                <a:latin typeface="Arial" panose="020B0604020202020204"/>
                <a:ea typeface="+mn-ea"/>
                <a:cs typeface="+mn-cs"/>
              </a:rPr>
              <a:t>Lapajne</a:t>
            </a:r>
            <a:endParaRPr kumimoji="0" lang="en-GB" sz="22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Program Manager</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 name="Označba mesta vsebine 2">
            <a:extLst>
              <a:ext uri="{FF2B5EF4-FFF2-40B4-BE49-F238E27FC236}">
                <a16:creationId xmlns:a16="http://schemas.microsoft.com/office/drawing/2014/main" id="{1F4B5FC1-B256-25EE-8043-9599C53A9B27}"/>
              </a:ext>
            </a:extLst>
          </p:cNvPr>
          <p:cNvSpPr txBox="1">
            <a:spLocks/>
          </p:cNvSpPr>
          <p:nvPr/>
        </p:nvSpPr>
        <p:spPr>
          <a:xfrm>
            <a:off x="8256977" y="4097898"/>
            <a:ext cx="2125258" cy="735245"/>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2200" b="1" i="0" u="none" strike="noStrike" kern="1200" cap="none" spc="0" normalizeH="0" baseline="0" noProof="0" dirty="0" err="1">
                <a:ln>
                  <a:noFill/>
                </a:ln>
                <a:solidFill>
                  <a:prstClr val="black"/>
                </a:solidFill>
                <a:effectLst/>
                <a:uLnTx/>
                <a:uFillTx/>
                <a:latin typeface="Arial" panose="020B0604020202020204"/>
                <a:ea typeface="+mn-ea"/>
                <a:cs typeface="+mn-cs"/>
              </a:rPr>
              <a:t>Nataša</a:t>
            </a:r>
            <a:r>
              <a:rPr kumimoji="0" lang="en-GB" sz="2200" b="1" i="0" u="none" strike="noStrike" kern="1200" cap="none" spc="0" normalizeH="0" baseline="0" noProof="0" dirty="0">
                <a:ln>
                  <a:noFill/>
                </a:ln>
                <a:solidFill>
                  <a:prstClr val="black"/>
                </a:solidFill>
                <a:effectLst/>
                <a:uLnTx/>
                <a:uFillTx/>
                <a:latin typeface="Arial" panose="020B0604020202020204"/>
                <a:ea typeface="+mn-ea"/>
                <a:cs typeface="+mn-cs"/>
              </a:rPr>
              <a:t> Rus</a:t>
            </a: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COO</a:t>
            </a:r>
          </a:p>
        </p:txBody>
      </p:sp>
      <p:pic>
        <p:nvPicPr>
          <p:cNvPr id="18" name="Grafika 17">
            <a:extLst>
              <a:ext uri="{FF2B5EF4-FFF2-40B4-BE49-F238E27FC236}">
                <a16:creationId xmlns:a16="http://schemas.microsoft.com/office/drawing/2014/main" id="{4B2F0850-BC25-62FF-8E43-ED35DA35B0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7836" y="1610642"/>
            <a:ext cx="2337172" cy="2269653"/>
          </a:xfrm>
          <a:prstGeom prst="rect">
            <a:avLst/>
          </a:prstGeom>
        </p:spPr>
      </p:pic>
      <p:pic>
        <p:nvPicPr>
          <p:cNvPr id="20" name="Grafika 19">
            <a:extLst>
              <a:ext uri="{FF2B5EF4-FFF2-40B4-BE49-F238E27FC236}">
                <a16:creationId xmlns:a16="http://schemas.microsoft.com/office/drawing/2014/main" id="{1CFB3371-E3D7-C96C-87F1-8C8A3E8FF2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74340" y="1610642"/>
            <a:ext cx="2337171" cy="2264459"/>
          </a:xfrm>
          <a:prstGeom prst="rect">
            <a:avLst/>
          </a:prstGeom>
        </p:spPr>
      </p:pic>
      <p:pic>
        <p:nvPicPr>
          <p:cNvPr id="22" name="Grafika 21">
            <a:extLst>
              <a:ext uri="{FF2B5EF4-FFF2-40B4-BE49-F238E27FC236}">
                <a16:creationId xmlns:a16="http://schemas.microsoft.com/office/drawing/2014/main" id="{5FC7C8EE-BAE7-BDA2-D468-4A06F09538D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56978" y="1610642"/>
            <a:ext cx="2337171" cy="2264459"/>
          </a:xfrm>
          <a:prstGeom prst="rect">
            <a:avLst/>
          </a:prstGeom>
        </p:spPr>
      </p:pic>
    </p:spTree>
    <p:extLst>
      <p:ext uri="{BB962C8B-B14F-4D97-AF65-F5344CB8AC3E}">
        <p14:creationId xmlns:p14="http://schemas.microsoft.com/office/powerpoint/2010/main" val="22447428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A close-up of a document&#10;&#10;Description automatically generated">
            <a:extLst>
              <a:ext uri="{FF2B5EF4-FFF2-40B4-BE49-F238E27FC236}">
                <a16:creationId xmlns:a16="http://schemas.microsoft.com/office/drawing/2014/main" id="{3BF54F82-A099-E0C4-61A9-E9CF661AE9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97" t="71805" r="2646" b="6504"/>
          <a:stretch/>
        </p:blipFill>
        <p:spPr>
          <a:xfrm>
            <a:off x="373884" y="4035094"/>
            <a:ext cx="11444231" cy="1953488"/>
          </a:xfrm>
          <a:prstGeom prst="rect">
            <a:avLst/>
          </a:prstGeom>
        </p:spPr>
      </p:pic>
      <p:pic>
        <p:nvPicPr>
          <p:cNvPr id="5" name="Picture 4" descr="A blue background with white letters&#10;&#10;Description automatically generated">
            <a:extLst>
              <a:ext uri="{FF2B5EF4-FFF2-40B4-BE49-F238E27FC236}">
                <a16:creationId xmlns:a16="http://schemas.microsoft.com/office/drawing/2014/main" id="{AE9B158E-575D-1648-8A9D-717BDF3890BA}"/>
              </a:ext>
            </a:extLst>
          </p:cNvPr>
          <p:cNvPicPr>
            <a:picLocks noChangeAspect="1"/>
          </p:cNvPicPr>
          <p:nvPr/>
        </p:nvPicPr>
        <p:blipFill>
          <a:blip r:embed="rId3"/>
          <a:stretch>
            <a:fillRect/>
          </a:stretch>
        </p:blipFill>
        <p:spPr>
          <a:xfrm>
            <a:off x="373522" y="436463"/>
            <a:ext cx="4102100" cy="1409700"/>
          </a:xfrm>
          <a:prstGeom prst="rect">
            <a:avLst/>
          </a:prstGeom>
        </p:spPr>
      </p:pic>
      <p:pic>
        <p:nvPicPr>
          <p:cNvPr id="6" name="Picture 5" descr="A yellow background with blue text&#10;&#10;Description automatically generated">
            <a:extLst>
              <a:ext uri="{FF2B5EF4-FFF2-40B4-BE49-F238E27FC236}">
                <a16:creationId xmlns:a16="http://schemas.microsoft.com/office/drawing/2014/main" id="{91EFCA05-2D8D-4900-D877-49BBCA9B08DA}"/>
              </a:ext>
            </a:extLst>
          </p:cNvPr>
          <p:cNvPicPr>
            <a:picLocks noChangeAspect="1"/>
          </p:cNvPicPr>
          <p:nvPr/>
        </p:nvPicPr>
        <p:blipFill rotWithShape="1">
          <a:blip r:embed="rId4"/>
          <a:srcRect b="18947"/>
          <a:stretch/>
        </p:blipFill>
        <p:spPr>
          <a:xfrm>
            <a:off x="6063992" y="1995716"/>
            <a:ext cx="5754123" cy="1889826"/>
          </a:xfrm>
          <a:prstGeom prst="rect">
            <a:avLst/>
          </a:prstGeom>
        </p:spPr>
      </p:pic>
      <p:cxnSp>
        <p:nvCxnSpPr>
          <p:cNvPr id="7" name="Straight Connector 6">
            <a:extLst>
              <a:ext uri="{FF2B5EF4-FFF2-40B4-BE49-F238E27FC236}">
                <a16:creationId xmlns:a16="http://schemas.microsoft.com/office/drawing/2014/main" id="{44DC3401-C81D-03A8-E250-0D167D15E953}"/>
              </a:ext>
            </a:extLst>
          </p:cNvPr>
          <p:cNvCxnSpPr/>
          <p:nvPr/>
        </p:nvCxnSpPr>
        <p:spPr>
          <a:xfrm>
            <a:off x="10232020" y="4768770"/>
            <a:ext cx="1586095" cy="0"/>
          </a:xfrm>
          <a:prstGeom prst="line">
            <a:avLst/>
          </a:prstGeom>
          <a:ln w="38100">
            <a:solidFill>
              <a:srgbClr val="FFC30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8EFEAAC-0DA6-5515-87F5-A16E7E762B93}"/>
              </a:ext>
            </a:extLst>
          </p:cNvPr>
          <p:cNvCxnSpPr>
            <a:cxnSpLocks/>
          </p:cNvCxnSpPr>
          <p:nvPr/>
        </p:nvCxnSpPr>
        <p:spPr>
          <a:xfrm>
            <a:off x="525961" y="5164238"/>
            <a:ext cx="5226657" cy="0"/>
          </a:xfrm>
          <a:prstGeom prst="line">
            <a:avLst/>
          </a:prstGeom>
          <a:ln w="38100">
            <a:solidFill>
              <a:srgbClr val="FFC30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25991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750FF-3C55-9F21-4ECE-067939D2BF62}"/>
              </a:ext>
            </a:extLst>
          </p:cNvPr>
          <p:cNvSpPr>
            <a:spLocks noGrp="1"/>
          </p:cNvSpPr>
          <p:nvPr>
            <p:ph type="title"/>
          </p:nvPr>
        </p:nvSpPr>
        <p:spPr/>
        <p:txBody>
          <a:bodyPr/>
          <a:lstStyle/>
          <a:p>
            <a:endParaRPr lang="en-SI"/>
          </a:p>
        </p:txBody>
      </p:sp>
      <p:pic>
        <p:nvPicPr>
          <p:cNvPr id="5" name="Content Placeholder 4" descr="A blue and green background with white text&#10;&#10;Description automatically generated">
            <a:extLst>
              <a:ext uri="{FF2B5EF4-FFF2-40B4-BE49-F238E27FC236}">
                <a16:creationId xmlns:a16="http://schemas.microsoft.com/office/drawing/2014/main" id="{12B8A148-E328-4921-6B72-EE98F77D4C1E}"/>
              </a:ext>
            </a:extLst>
          </p:cNvPr>
          <p:cNvPicPr>
            <a:picLocks noGrp="1" noChangeAspect="1"/>
          </p:cNvPicPr>
          <p:nvPr>
            <p:ph idx="1"/>
          </p:nvPr>
        </p:nvPicPr>
        <p:blipFill>
          <a:blip r:embed="rId2"/>
          <a:srcRect t="-3301" b="18500"/>
          <a:stretch/>
        </p:blipFill>
        <p:spPr>
          <a:xfrm>
            <a:off x="0" y="-277793"/>
            <a:ext cx="12192000" cy="7135793"/>
          </a:xfrm>
        </p:spPr>
      </p:pic>
    </p:spTree>
    <p:extLst>
      <p:ext uri="{BB962C8B-B14F-4D97-AF65-F5344CB8AC3E}">
        <p14:creationId xmlns:p14="http://schemas.microsoft.com/office/powerpoint/2010/main" val="29898406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C6B35218-95ED-FF44-4B25-31E3E8E05BB9}"/>
              </a:ext>
            </a:extLst>
          </p:cNvPr>
          <p:cNvPicPr>
            <a:picLocks noGrp="1" noChangeAspect="1"/>
          </p:cNvPicPr>
          <p:nvPr>
            <p:ph idx="1"/>
          </p:nvPr>
        </p:nvPicPr>
        <p:blipFill>
          <a:blip r:embed="rId2"/>
          <a:stretch>
            <a:fillRect/>
          </a:stretch>
        </p:blipFill>
        <p:spPr>
          <a:xfrm>
            <a:off x="2193120" y="322382"/>
            <a:ext cx="7992602" cy="6535618"/>
          </a:xfrm>
        </p:spPr>
      </p:pic>
    </p:spTree>
    <p:extLst>
      <p:ext uri="{BB962C8B-B14F-4D97-AF65-F5344CB8AC3E}">
        <p14:creationId xmlns:p14="http://schemas.microsoft.com/office/powerpoint/2010/main" val="31146721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descr="A blue and white pie chart&#10;&#10;Description automatically generated">
            <a:extLst>
              <a:ext uri="{FF2B5EF4-FFF2-40B4-BE49-F238E27FC236}">
                <a16:creationId xmlns:a16="http://schemas.microsoft.com/office/drawing/2014/main" id="{2DB62320-F0A1-EAEA-B0F9-B8CA94451D0D}"/>
              </a:ext>
            </a:extLst>
          </p:cNvPr>
          <p:cNvPicPr>
            <a:picLocks noGrp="1" noChangeAspect="1"/>
          </p:cNvPicPr>
          <p:nvPr>
            <p:ph idx="1"/>
          </p:nvPr>
        </p:nvPicPr>
        <p:blipFill>
          <a:blip r:embed="rId3"/>
          <a:srcRect l="3037" r="3314" b="7466"/>
          <a:stretch/>
        </p:blipFill>
        <p:spPr>
          <a:xfrm>
            <a:off x="0" y="0"/>
            <a:ext cx="12208437" cy="6169306"/>
          </a:xfrm>
        </p:spPr>
      </p:pic>
    </p:spTree>
    <p:extLst>
      <p:ext uri="{BB962C8B-B14F-4D97-AF65-F5344CB8AC3E}">
        <p14:creationId xmlns:p14="http://schemas.microsoft.com/office/powerpoint/2010/main" val="26569669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descr="A graph of different countries/regions&#10;&#10;Description automatically generated">
            <a:extLst>
              <a:ext uri="{FF2B5EF4-FFF2-40B4-BE49-F238E27FC236}">
                <a16:creationId xmlns:a16="http://schemas.microsoft.com/office/drawing/2014/main" id="{78AB00FD-03A7-9771-8CD9-8DE49EFE0AA9}"/>
              </a:ext>
            </a:extLst>
          </p:cNvPr>
          <p:cNvPicPr>
            <a:picLocks noGrp="1" noChangeAspect="1"/>
          </p:cNvPicPr>
          <p:nvPr>
            <p:ph idx="1"/>
          </p:nvPr>
        </p:nvPicPr>
        <p:blipFill>
          <a:blip r:embed="rId2"/>
          <a:srcRect t="7230"/>
          <a:stretch/>
        </p:blipFill>
        <p:spPr>
          <a:xfrm>
            <a:off x="0" y="-1"/>
            <a:ext cx="12192000" cy="6896649"/>
          </a:xfrm>
        </p:spPr>
      </p:pic>
    </p:spTree>
    <p:extLst>
      <p:ext uri="{BB962C8B-B14F-4D97-AF65-F5344CB8AC3E}">
        <p14:creationId xmlns:p14="http://schemas.microsoft.com/office/powerpoint/2010/main" val="37873011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DE762-5B4D-E2B9-2A50-61E0E332674A}"/>
            </a:ext>
          </a:extLst>
        </p:cNvPr>
        <p:cNvGrpSpPr/>
        <p:nvPr/>
      </p:nvGrpSpPr>
      <p:grpSpPr>
        <a:xfrm>
          <a:off x="0" y="0"/>
          <a:ext cx="0" cy="0"/>
          <a:chOff x="0" y="0"/>
          <a:chExt cx="0" cy="0"/>
        </a:xfrm>
      </p:grpSpPr>
      <p:sp>
        <p:nvSpPr>
          <p:cNvPr id="12" name="Pravokotnik 11">
            <a:extLst>
              <a:ext uri="{FF2B5EF4-FFF2-40B4-BE49-F238E27FC236}">
                <a16:creationId xmlns:a16="http://schemas.microsoft.com/office/drawing/2014/main" id="{214A09F4-D729-2023-9B50-8F7A36C60B57}"/>
              </a:ext>
            </a:extLst>
          </p:cNvPr>
          <p:cNvSpPr/>
          <p:nvPr/>
        </p:nvSpPr>
        <p:spPr>
          <a:xfrm>
            <a:off x="0" y="0"/>
            <a:ext cx="12192000" cy="46126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Naslov 3">
            <a:extLst>
              <a:ext uri="{FF2B5EF4-FFF2-40B4-BE49-F238E27FC236}">
                <a16:creationId xmlns:a16="http://schemas.microsoft.com/office/drawing/2014/main" id="{40B32ACE-E112-3F97-469F-DB420AE41521}"/>
              </a:ext>
            </a:extLst>
          </p:cNvPr>
          <p:cNvSpPr>
            <a:spLocks noGrp="1"/>
          </p:cNvSpPr>
          <p:nvPr>
            <p:ph type="ctrTitle"/>
          </p:nvPr>
        </p:nvSpPr>
        <p:spPr>
          <a:xfrm>
            <a:off x="564873" y="2157852"/>
            <a:ext cx="9489263" cy="1763914"/>
          </a:xfrm>
        </p:spPr>
        <p:txBody>
          <a:bodyPr>
            <a:normAutofit/>
          </a:bodyPr>
          <a:lstStyle/>
          <a:p>
            <a:r>
              <a:rPr lang="en-GB" sz="8000" dirty="0" err="1"/>
              <a:t>Tovarna</a:t>
            </a:r>
            <a:r>
              <a:rPr lang="en-GB" sz="8000" dirty="0"/>
              <a:t> </a:t>
            </a:r>
            <a:r>
              <a:rPr lang="en-GB" sz="8000" dirty="0" err="1"/>
              <a:t>podjemov</a:t>
            </a:r>
            <a:br>
              <a:rPr lang="en-GB" sz="8000" dirty="0"/>
            </a:br>
            <a:r>
              <a:rPr lang="en-GB" sz="3600" b="0" dirty="0" err="1"/>
              <a:t>Podjetniški</a:t>
            </a:r>
            <a:r>
              <a:rPr lang="en-GB" sz="3600" b="0" dirty="0"/>
              <a:t> </a:t>
            </a:r>
            <a:r>
              <a:rPr lang="en-GB" sz="3600" b="0" dirty="0" err="1"/>
              <a:t>inkubator</a:t>
            </a:r>
            <a:r>
              <a:rPr lang="en-GB" sz="3600" b="0" dirty="0"/>
              <a:t> </a:t>
            </a:r>
            <a:r>
              <a:rPr lang="en-GB" sz="3600" b="0" dirty="0" err="1"/>
              <a:t>Univerze</a:t>
            </a:r>
            <a:r>
              <a:rPr lang="en-GB" sz="3600" b="0" dirty="0"/>
              <a:t> v </a:t>
            </a:r>
            <a:r>
              <a:rPr lang="en-GB" sz="3600" b="0" dirty="0" err="1"/>
              <a:t>Mariboru</a:t>
            </a:r>
            <a:r>
              <a:rPr lang="en-GB" sz="3600" b="0" dirty="0"/>
              <a:t> </a:t>
            </a:r>
            <a:endParaRPr lang="en-US" sz="3600" b="0" dirty="0"/>
          </a:p>
        </p:txBody>
      </p:sp>
      <p:pic>
        <p:nvPicPr>
          <p:cNvPr id="14" name="Grafika 13">
            <a:extLst>
              <a:ext uri="{FF2B5EF4-FFF2-40B4-BE49-F238E27FC236}">
                <a16:creationId xmlns:a16="http://schemas.microsoft.com/office/drawing/2014/main" id="{01451247-409A-C5D6-21E0-BEC1CF967A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873" y="669367"/>
            <a:ext cx="3957832" cy="1220243"/>
          </a:xfrm>
          <a:prstGeom prst="rect">
            <a:avLst/>
          </a:prstGeom>
        </p:spPr>
      </p:pic>
      <p:sp>
        <p:nvSpPr>
          <p:cNvPr id="3" name="TextBox 2">
            <a:extLst>
              <a:ext uri="{FF2B5EF4-FFF2-40B4-BE49-F238E27FC236}">
                <a16:creationId xmlns:a16="http://schemas.microsoft.com/office/drawing/2014/main" id="{EF8EF23F-A0F6-5BDC-4CB9-52B5C81D82F8}"/>
              </a:ext>
            </a:extLst>
          </p:cNvPr>
          <p:cNvSpPr txBox="1"/>
          <p:nvPr/>
        </p:nvSpPr>
        <p:spPr>
          <a:xfrm>
            <a:off x="7006136" y="4777205"/>
            <a:ext cx="6096000"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I" sz="2000" b="1" i="0" u="none" strike="noStrike" kern="1200" cap="none" spc="0" normalizeH="0" baseline="0" noProof="0" dirty="0">
                <a:ln>
                  <a:noFill/>
                </a:ln>
                <a:solidFill>
                  <a:prstClr val="black"/>
                </a:solidFill>
                <a:effectLst/>
                <a:uLnTx/>
                <a:uFillTx/>
                <a:latin typeface="Arial" panose="020B0604020202020204"/>
                <a:ea typeface="+mn-ea"/>
                <a:cs typeface="+mn-cs"/>
              </a:rPr>
              <a:t>Naša spletna stran: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000" b="0" i="0" u="none" strike="noStrike" kern="1200" cap="none" spc="0" normalizeH="0" baseline="0" noProof="0" dirty="0">
                <a:ln>
                  <a:noFill/>
                </a:ln>
                <a:solidFill>
                  <a:prstClr val="black"/>
                </a:solidFill>
                <a:effectLst/>
                <a:uLnTx/>
                <a:uFillTx/>
                <a:latin typeface="Arial" panose="020B0604020202020204"/>
                <a:ea typeface="+mn-ea"/>
                <a:cs typeface="+mn-cs"/>
              </a:rPr>
              <a:t>https://tovarnapodjemov.org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20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I" sz="2000" b="1" i="0" u="none" strike="noStrike" kern="1200" cap="none" spc="0" normalizeH="0" baseline="0" noProof="0" dirty="0">
                <a:ln>
                  <a:noFill/>
                </a:ln>
                <a:solidFill>
                  <a:prstClr val="black"/>
                </a:solidFill>
                <a:effectLst/>
                <a:uLnTx/>
                <a:uFillTx/>
                <a:latin typeface="Arial" panose="020B0604020202020204"/>
                <a:ea typeface="+mn-ea"/>
                <a:cs typeface="+mn-cs"/>
              </a:rPr>
              <a:t>Pišite nam:.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000" b="0" i="0" u="none" strike="noStrike" kern="1200" cap="none" spc="0" normalizeH="0" baseline="0" noProof="0" dirty="0">
                <a:ln>
                  <a:noFill/>
                </a:ln>
                <a:solidFill>
                  <a:prstClr val="black"/>
                </a:solidFill>
                <a:effectLst/>
                <a:uLnTx/>
                <a:uFillTx/>
                <a:latin typeface="Arial" panose="020B0604020202020204"/>
                <a:ea typeface="+mn-ea"/>
                <a:cs typeface="+mn-cs"/>
              </a:rPr>
              <a:t>info</a:t>
            </a:r>
            <a:r>
              <a:rPr kumimoji="0" lang="en-SI" sz="2000" b="0" i="0" u="none" strike="noStrike" kern="1200" cap="none" spc="0" normalizeH="0" baseline="0" noProof="0" dirty="0">
                <a:ln>
                  <a:noFill/>
                </a:ln>
                <a:solidFill>
                  <a:prstClr val="black"/>
                </a:solidFill>
                <a:effectLst/>
                <a:uLnTx/>
                <a:uFillTx/>
                <a:latin typeface="Arial" panose="020B0604020202020204"/>
                <a:ea typeface="+mn-ea"/>
                <a:cs typeface="+mn-cs"/>
              </a:rPr>
              <a:t>@tovarnapodjemov.org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I"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5E6B6366-417D-62B9-FFF7-ACC565B0D116}"/>
              </a:ext>
            </a:extLst>
          </p:cNvPr>
          <p:cNvSpPr txBox="1"/>
          <p:nvPr/>
        </p:nvSpPr>
        <p:spPr>
          <a:xfrm>
            <a:off x="564873" y="4777205"/>
            <a:ext cx="6096000"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I" sz="2000" b="1" i="0" u="none" strike="noStrike" kern="1200" cap="none" spc="0" normalizeH="0" baseline="0" noProof="0" dirty="0">
                <a:ln>
                  <a:noFill/>
                </a:ln>
                <a:solidFill>
                  <a:prstClr val="black"/>
                </a:solidFill>
                <a:effectLst/>
                <a:uLnTx/>
                <a:uFillTx/>
                <a:latin typeface="Arial" panose="020B0604020202020204"/>
                <a:ea typeface="+mn-ea"/>
                <a:cs typeface="+mn-cs"/>
              </a:rPr>
              <a:t>Lokacija: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000" b="0" i="0" u="none" strike="noStrike" kern="1200" cap="none" spc="0" normalizeH="0" baseline="0" noProof="0" dirty="0">
                <a:ln>
                  <a:noFill/>
                </a:ln>
                <a:solidFill>
                  <a:prstClr val="black"/>
                </a:solidFill>
                <a:effectLst/>
                <a:uLnTx/>
                <a:uFillTx/>
                <a:latin typeface="Arial" panose="020B0604020202020204"/>
                <a:ea typeface="+mn-ea"/>
                <a:cs typeface="+mn-cs"/>
              </a:rPr>
              <a:t>Ulica škofa Maksimilijana Držečnika 6, 2000 Maribor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I" sz="20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I" sz="2000" b="1" i="0" u="none" strike="noStrike" kern="1200" cap="none" spc="0" normalizeH="0" baseline="0" noProof="0" dirty="0">
                <a:ln>
                  <a:noFill/>
                </a:ln>
                <a:solidFill>
                  <a:prstClr val="black"/>
                </a:solidFill>
                <a:effectLst/>
                <a:uLnTx/>
                <a:uFillTx/>
                <a:latin typeface="Arial" panose="020B0604020202020204"/>
                <a:ea typeface="+mn-ea"/>
                <a:cs typeface="+mn-cs"/>
              </a:rPr>
              <a:t>Telefon:.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000" b="0" i="0" u="none" strike="noStrike" kern="1200" cap="none" spc="0" normalizeH="0" baseline="0" noProof="0" dirty="0">
                <a:ln>
                  <a:noFill/>
                </a:ln>
                <a:solidFill>
                  <a:prstClr val="black"/>
                </a:solidFill>
                <a:effectLst/>
                <a:uLnTx/>
                <a:uFillTx/>
                <a:latin typeface="Arial" panose="020B0604020202020204"/>
                <a:ea typeface="+mn-ea"/>
                <a:cs typeface="+mn-cs"/>
              </a:rPr>
              <a:t>02 229 42 70</a:t>
            </a:r>
            <a:endParaRPr kumimoji="0" lang="en-SI"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84559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37F72-DA89-7CB3-3B76-56DB27F4C354}"/>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7D075EB-179D-D6C2-468E-5ABDCC28578E}"/>
              </a:ext>
            </a:extLst>
          </p:cNvPr>
          <p:cNvSpPr>
            <a:spLocks noGrp="1"/>
          </p:cNvSpPr>
          <p:nvPr>
            <p:ph type="sldNum" sz="quarter" idx="4"/>
          </p:nvPr>
        </p:nvSpPr>
        <p:spPr>
          <a:prstGeom prst="rect">
            <a:avLst/>
          </a:prstGeom>
        </p:spPr>
        <p:txBody>
          <a:bodyPr vert="horz" lIns="91440" tIns="45720" rIns="91440" bIns="45720" rtlCol="0" anchor="ctr"/>
          <a:lstStyle>
            <a:lvl1pPr algn="r">
              <a:defRPr sz="800" spc="130" baseline="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l-SI" sz="800" b="0" i="0" u="none" strike="noStrike" kern="1200" cap="none" spc="130" normalizeH="0" baseline="0" noProof="0" dirty="0">
                <a:ln>
                  <a:noFill/>
                </a:ln>
                <a:solidFill>
                  <a:srgbClr val="EBEEF0">
                    <a:lumMod val="90000"/>
                  </a:srgbClr>
                </a:solidFill>
                <a:effectLst/>
                <a:uLnTx/>
                <a:uFillTx/>
                <a:latin typeface="Arial" panose="020B0604020202020204"/>
                <a:ea typeface="+mn-ea"/>
                <a:cs typeface="+mn-cs"/>
              </a:rPr>
              <a:t>SLIDE </a:t>
            </a:r>
            <a:fld id="{A2020574-600F-2C48-9440-FACC4120788B}" type="slidenum">
              <a:rPr kumimoji="0" lang="en-SI" sz="800" b="0" i="0" u="none" strike="noStrike" kern="1200" cap="none" spc="130" normalizeH="0" baseline="0" noProof="0" smtClean="0">
                <a:ln>
                  <a:noFill/>
                </a:ln>
                <a:solidFill>
                  <a:srgbClr val="EBEEF0">
                    <a:lumMod val="9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SI" sz="800" b="0" i="0" u="none" strike="noStrike" kern="1200" cap="none" spc="130" normalizeH="0" baseline="0" noProof="0" dirty="0">
              <a:ln>
                <a:noFill/>
              </a:ln>
              <a:solidFill>
                <a:srgbClr val="EBEEF0">
                  <a:lumMod val="90000"/>
                </a:srgbClr>
              </a:solidFill>
              <a:effectLst/>
              <a:uLnTx/>
              <a:uFillTx/>
              <a:latin typeface="Arial" panose="020B0604020202020204"/>
              <a:ea typeface="+mn-ea"/>
              <a:cs typeface="+mn-cs"/>
            </a:endParaRPr>
          </a:p>
        </p:txBody>
      </p:sp>
      <p:sp>
        <p:nvSpPr>
          <p:cNvPr id="3" name="Naslov 2">
            <a:extLst>
              <a:ext uri="{FF2B5EF4-FFF2-40B4-BE49-F238E27FC236}">
                <a16:creationId xmlns:a16="http://schemas.microsoft.com/office/drawing/2014/main" id="{F0F54FC0-6187-D7EC-AE1F-5B9CEFF8FB03}"/>
              </a:ext>
            </a:extLst>
          </p:cNvPr>
          <p:cNvSpPr>
            <a:spLocks noGrp="1"/>
          </p:cNvSpPr>
          <p:nvPr>
            <p:ph type="title"/>
          </p:nvPr>
        </p:nvSpPr>
        <p:spPr>
          <a:xfrm>
            <a:off x="1225685" y="1867922"/>
            <a:ext cx="9533105" cy="3122155"/>
          </a:xfrm>
        </p:spPr>
        <p:txBody>
          <a:bodyPr>
            <a:noAutofit/>
          </a:bodyPr>
          <a:lstStyle/>
          <a:p>
            <a:pPr algn="ctr"/>
            <a:br>
              <a:rPr lang="en-GB" sz="2800" dirty="0">
                <a:effectLst/>
                <a:latin typeface="Helvetica" pitchFamily="2" charset="0"/>
              </a:rPr>
            </a:br>
            <a:r>
              <a:rPr lang="en-GB" sz="4600" dirty="0" err="1">
                <a:latin typeface="+mn-lt"/>
              </a:rPr>
              <a:t>Podjetniki</a:t>
            </a:r>
            <a:r>
              <a:rPr lang="en-GB" sz="4600" dirty="0">
                <a:latin typeface="+mn-lt"/>
              </a:rPr>
              <a:t> in </a:t>
            </a:r>
            <a:r>
              <a:rPr lang="en-GB" sz="4600" dirty="0" err="1">
                <a:latin typeface="+mn-lt"/>
              </a:rPr>
              <a:t>inovatorji</a:t>
            </a:r>
            <a:r>
              <a:rPr lang="en-GB" sz="4600" dirty="0">
                <a:latin typeface="+mn-lt"/>
              </a:rPr>
              <a:t> </a:t>
            </a:r>
            <a:r>
              <a:rPr lang="en-GB" sz="4600" dirty="0" err="1">
                <a:latin typeface="+mn-lt"/>
              </a:rPr>
              <a:t>obladajo</a:t>
            </a:r>
            <a:r>
              <a:rPr lang="en-GB" sz="4600" dirty="0">
                <a:latin typeface="+mn-lt"/>
              </a:rPr>
              <a:t> </a:t>
            </a:r>
            <a:r>
              <a:rPr lang="en-GB" sz="4600" dirty="0" err="1">
                <a:latin typeface="+mn-lt"/>
              </a:rPr>
              <a:t>umetnost</a:t>
            </a:r>
            <a:r>
              <a:rPr lang="en-GB" sz="4600" dirty="0">
                <a:latin typeface="+mn-lt"/>
              </a:rPr>
              <a:t> </a:t>
            </a:r>
            <a:r>
              <a:rPr lang="en-GB" sz="4600" dirty="0" err="1">
                <a:solidFill>
                  <a:schemeClr val="bg2"/>
                </a:solidFill>
                <a:highlight>
                  <a:srgbClr val="FFC300"/>
                </a:highlight>
                <a:latin typeface="+mn-lt"/>
              </a:rPr>
              <a:t>prepoznavanja</a:t>
            </a:r>
            <a:r>
              <a:rPr lang="en-GB" sz="4600" dirty="0">
                <a:solidFill>
                  <a:schemeClr val="bg2"/>
                </a:solidFill>
                <a:highlight>
                  <a:srgbClr val="FFC300"/>
                </a:highlight>
                <a:latin typeface="+mn-lt"/>
              </a:rPr>
              <a:t> </a:t>
            </a:r>
            <a:r>
              <a:rPr lang="en-GB" sz="4600" dirty="0" err="1">
                <a:solidFill>
                  <a:schemeClr val="bg2"/>
                </a:solidFill>
                <a:highlight>
                  <a:srgbClr val="FFC300"/>
                </a:highlight>
                <a:latin typeface="+mn-lt"/>
              </a:rPr>
              <a:t>podjetniških</a:t>
            </a:r>
            <a:r>
              <a:rPr lang="en-GB" sz="4600" dirty="0">
                <a:solidFill>
                  <a:schemeClr val="bg2"/>
                </a:solidFill>
                <a:highlight>
                  <a:srgbClr val="FFC300"/>
                </a:highlight>
                <a:latin typeface="+mn-lt"/>
              </a:rPr>
              <a:t> </a:t>
            </a:r>
            <a:r>
              <a:rPr lang="en-GB" sz="4600" dirty="0" err="1">
                <a:solidFill>
                  <a:schemeClr val="bg2"/>
                </a:solidFill>
                <a:highlight>
                  <a:srgbClr val="FFC300"/>
                </a:highlight>
                <a:latin typeface="+mn-lt"/>
              </a:rPr>
              <a:t>priložnosti</a:t>
            </a:r>
            <a:r>
              <a:rPr lang="en-GB" sz="4600" dirty="0">
                <a:latin typeface="+mn-lt"/>
              </a:rPr>
              <a:t>. </a:t>
            </a:r>
            <a:r>
              <a:rPr lang="en-GB" sz="4600" dirty="0" err="1">
                <a:effectLst/>
                <a:latin typeface="+mn-lt"/>
              </a:rPr>
              <a:t>S</a:t>
            </a:r>
            <a:r>
              <a:rPr lang="en-GB" sz="4600" dirty="0" err="1">
                <a:latin typeface="+mn-lt"/>
              </a:rPr>
              <a:t>posobnost</a:t>
            </a:r>
            <a:r>
              <a:rPr lang="en-GB" sz="4600" dirty="0">
                <a:latin typeface="+mn-lt"/>
              </a:rPr>
              <a:t> </a:t>
            </a:r>
            <a:r>
              <a:rPr lang="en-GB" sz="4600" dirty="0" err="1">
                <a:latin typeface="+mn-lt"/>
              </a:rPr>
              <a:t>videti</a:t>
            </a:r>
            <a:r>
              <a:rPr lang="en-GB" sz="4600" dirty="0">
                <a:latin typeface="+mn-lt"/>
              </a:rPr>
              <a:t> </a:t>
            </a:r>
            <a:r>
              <a:rPr lang="en-GB" sz="4600" dirty="0" err="1">
                <a:latin typeface="+mn-lt"/>
              </a:rPr>
              <a:t>nevidno</a:t>
            </a:r>
            <a:r>
              <a:rPr lang="en-GB" sz="4600" dirty="0">
                <a:latin typeface="+mn-lt"/>
              </a:rPr>
              <a:t>.</a:t>
            </a:r>
            <a:br>
              <a:rPr lang="en-GB" sz="4600" dirty="0">
                <a:latin typeface="+mn-lt"/>
              </a:rPr>
            </a:br>
            <a:br>
              <a:rPr lang="en-GB" sz="4600" dirty="0">
                <a:latin typeface="+mn-lt"/>
              </a:rPr>
            </a:br>
            <a:endParaRPr lang="en-US" sz="4600" dirty="0">
              <a:latin typeface="+mn-lt"/>
            </a:endParaRPr>
          </a:p>
        </p:txBody>
      </p:sp>
    </p:spTree>
    <p:extLst>
      <p:ext uri="{BB962C8B-B14F-4D97-AF65-F5344CB8AC3E}">
        <p14:creationId xmlns:p14="http://schemas.microsoft.com/office/powerpoint/2010/main" val="24869307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9B370DE-637C-52D8-C980-5647F3E9CA1C}"/>
              </a:ext>
            </a:extLst>
          </p:cNvPr>
          <p:cNvSpPr txBox="1"/>
          <p:nvPr/>
        </p:nvSpPr>
        <p:spPr>
          <a:xfrm>
            <a:off x="482030" y="1858475"/>
            <a:ext cx="2173856" cy="138499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SI" sz="2800" b="1" i="0" u="none" strike="noStrike" kern="1200" cap="none" spc="0" normalizeH="0" baseline="0" noProof="0" dirty="0">
                <a:ln>
                  <a:noFill/>
                </a:ln>
                <a:solidFill>
                  <a:srgbClr val="E73C32"/>
                </a:solidFill>
                <a:effectLst/>
                <a:uLnTx/>
                <a:uFillTx/>
                <a:latin typeface="Arial" panose="020B0604020202020204"/>
                <a:ea typeface="+mn-ea"/>
                <a:cs typeface="+mn-cs"/>
              </a:rPr>
              <a:t>Design as if you were right</a:t>
            </a:r>
          </a:p>
        </p:txBody>
      </p:sp>
      <p:sp>
        <p:nvSpPr>
          <p:cNvPr id="11" name="TextBox 10">
            <a:extLst>
              <a:ext uri="{FF2B5EF4-FFF2-40B4-BE49-F238E27FC236}">
                <a16:creationId xmlns:a16="http://schemas.microsoft.com/office/drawing/2014/main" id="{1BD53015-083E-D722-DC62-B802774B455C}"/>
              </a:ext>
            </a:extLst>
          </p:cNvPr>
          <p:cNvSpPr txBox="1"/>
          <p:nvPr/>
        </p:nvSpPr>
        <p:spPr>
          <a:xfrm>
            <a:off x="7894093" y="4320167"/>
            <a:ext cx="205301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I" sz="2800" b="1" i="0" u="none" strike="noStrike" kern="1200" cap="none" spc="0" normalizeH="0" baseline="0" noProof="0" dirty="0">
                <a:ln>
                  <a:noFill/>
                </a:ln>
                <a:solidFill>
                  <a:srgbClr val="FFC000"/>
                </a:solidFill>
                <a:effectLst/>
                <a:uLnTx/>
                <a:uFillTx/>
                <a:latin typeface="Arial" panose="020B0604020202020204"/>
                <a:ea typeface="+mn-ea"/>
                <a:cs typeface="+mn-cs"/>
              </a:rPr>
              <a:t>Test as if you were wrong</a:t>
            </a:r>
          </a:p>
        </p:txBody>
      </p:sp>
      <p:sp>
        <p:nvSpPr>
          <p:cNvPr id="9" name="Naslov 8">
            <a:extLst>
              <a:ext uri="{FF2B5EF4-FFF2-40B4-BE49-F238E27FC236}">
                <a16:creationId xmlns:a16="http://schemas.microsoft.com/office/drawing/2014/main" id="{DBFBDA18-084D-9386-2407-5AF09B7FBEE2}"/>
              </a:ext>
            </a:extLst>
          </p:cNvPr>
          <p:cNvSpPr>
            <a:spLocks noGrp="1"/>
          </p:cNvSpPr>
          <p:nvPr>
            <p:ph type="title"/>
          </p:nvPr>
        </p:nvSpPr>
        <p:spPr>
          <a:xfrm>
            <a:off x="498087" y="0"/>
            <a:ext cx="6008730" cy="1606550"/>
          </a:xfrm>
        </p:spPr>
        <p:txBody>
          <a:bodyPr>
            <a:normAutofit/>
          </a:bodyPr>
          <a:lstStyle/>
          <a:p>
            <a:r>
              <a:rPr lang="en-SI" sz="3600" b="1" dirty="0"/>
              <a:t>The iterative process</a:t>
            </a:r>
            <a:br>
              <a:rPr lang="en-SI" sz="3600" b="1" dirty="0"/>
            </a:br>
            <a:endParaRPr lang="en-US" dirty="0"/>
          </a:p>
        </p:txBody>
      </p:sp>
      <p:pic>
        <p:nvPicPr>
          <p:cNvPr id="13" name="Grafika 12">
            <a:extLst>
              <a:ext uri="{FF2B5EF4-FFF2-40B4-BE49-F238E27FC236}">
                <a16:creationId xmlns:a16="http://schemas.microsoft.com/office/drawing/2014/main" id="{D886223E-E3CC-B15C-C372-0E53452D725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816431" y="1181846"/>
            <a:ext cx="5196932" cy="5308394"/>
          </a:xfrm>
          <a:prstGeom prst="rect">
            <a:avLst/>
          </a:prstGeom>
        </p:spPr>
      </p:pic>
      <p:sp>
        <p:nvSpPr>
          <p:cNvPr id="14" name="Slide Number Placeholder 5">
            <a:extLst>
              <a:ext uri="{FF2B5EF4-FFF2-40B4-BE49-F238E27FC236}">
                <a16:creationId xmlns:a16="http://schemas.microsoft.com/office/drawing/2014/main" id="{A64111F2-5F4E-311F-4D1D-5B386F90BB36}"/>
              </a:ext>
            </a:extLst>
          </p:cNvPr>
          <p:cNvSpPr>
            <a:spLocks noGrp="1"/>
          </p:cNvSpPr>
          <p:nvPr>
            <p:ph type="sldNum" sz="quarter" idx="4"/>
          </p:nvPr>
        </p:nvSpPr>
        <p:spPr>
          <a:xfrm>
            <a:off x="10279294" y="6356350"/>
            <a:ext cx="1592495" cy="365125"/>
          </a:xfrm>
          <a:prstGeom prst="rect">
            <a:avLst/>
          </a:prstGeom>
        </p:spPr>
        <p:txBody>
          <a:bodyPr vert="horz" lIns="91440" tIns="45720" rIns="91440" bIns="45720" rtlCol="0" anchor="ctr"/>
          <a:lstStyle>
            <a:lvl1pPr algn="r">
              <a:defRPr sz="800" spc="130" baseline="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l-SI" sz="800" b="0" i="0" u="none" strike="noStrike" kern="1200" cap="none" spc="130" normalizeH="0" baseline="0" noProof="0" dirty="0">
                <a:ln>
                  <a:noFill/>
                </a:ln>
                <a:solidFill>
                  <a:srgbClr val="272532"/>
                </a:solidFill>
                <a:effectLst/>
                <a:uLnTx/>
                <a:uFillTx/>
                <a:latin typeface="Arial" panose="020B0604020202020204"/>
                <a:ea typeface="+mn-ea"/>
                <a:cs typeface="+mn-cs"/>
              </a:rPr>
              <a:t>SLIDE </a:t>
            </a:r>
            <a:fld id="{A2020574-600F-2C48-9440-FACC4120788B}" type="slidenum">
              <a:rPr kumimoji="0" lang="en-SI" sz="800" b="0" i="0" u="none" strike="noStrike" kern="1200" cap="none" spc="130" normalizeH="0" baseline="0" noProof="0" smtClean="0">
                <a:ln>
                  <a:noFill/>
                </a:ln>
                <a:solidFill>
                  <a:srgbClr val="272532"/>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SI" sz="800" b="0" i="0" u="none" strike="noStrike" kern="1200" cap="none" spc="130" normalizeH="0" baseline="0" noProof="0" dirty="0">
              <a:ln>
                <a:noFill/>
              </a:ln>
              <a:solidFill>
                <a:srgbClr val="272532"/>
              </a:solidFill>
              <a:effectLst/>
              <a:uLnTx/>
              <a:uFillTx/>
              <a:latin typeface="Arial" panose="020B0604020202020204"/>
              <a:ea typeface="+mn-ea"/>
              <a:cs typeface="+mn-cs"/>
            </a:endParaRPr>
          </a:p>
        </p:txBody>
      </p:sp>
      <p:pic>
        <p:nvPicPr>
          <p:cNvPr id="15" name="Grafika 33">
            <a:extLst>
              <a:ext uri="{FF2B5EF4-FFF2-40B4-BE49-F238E27FC236}">
                <a16:creationId xmlns:a16="http://schemas.microsoft.com/office/drawing/2014/main" id="{74F0EFA8-E136-1100-8105-96115A9D09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600000">
            <a:off x="9260836" y="6438968"/>
            <a:ext cx="1592495" cy="188684"/>
          </a:xfrm>
          <a:prstGeom prst="rect">
            <a:avLst/>
          </a:prstGeom>
        </p:spPr>
      </p:pic>
    </p:spTree>
    <p:extLst>
      <p:ext uri="{BB962C8B-B14F-4D97-AF65-F5344CB8AC3E}">
        <p14:creationId xmlns:p14="http://schemas.microsoft.com/office/powerpoint/2010/main" val="20415690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92F837EB-64FD-5AFD-F1F6-A47B64A80598}"/>
              </a:ext>
            </a:extLst>
          </p:cNvPr>
          <p:cNvPicPr>
            <a:picLocks noChangeAspect="1"/>
          </p:cNvPicPr>
          <p:nvPr/>
        </p:nvPicPr>
        <p:blipFill>
          <a:blip r:embed="rId3"/>
          <a:srcRect/>
          <a:stretch/>
        </p:blipFill>
        <p:spPr>
          <a:xfrm>
            <a:off x="6081131" y="0"/>
            <a:ext cx="6096000" cy="6858000"/>
          </a:xfrm>
          <a:prstGeom prst="rect">
            <a:avLst/>
          </a:prstGeom>
        </p:spPr>
      </p:pic>
      <p:sp>
        <p:nvSpPr>
          <p:cNvPr id="6" name="Naslov 4">
            <a:extLst>
              <a:ext uri="{FF2B5EF4-FFF2-40B4-BE49-F238E27FC236}">
                <a16:creationId xmlns:a16="http://schemas.microsoft.com/office/drawing/2014/main" id="{190728A0-BF39-3E89-70CE-9C4E519F51BD}"/>
              </a:ext>
            </a:extLst>
          </p:cNvPr>
          <p:cNvSpPr txBox="1">
            <a:spLocks/>
          </p:cNvSpPr>
          <p:nvPr/>
        </p:nvSpPr>
        <p:spPr>
          <a:xfrm>
            <a:off x="535781" y="549174"/>
            <a:ext cx="4972050" cy="312799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l-SI" sz="3600" b="1" i="0" u="none" strike="noStrike" kern="1200" cap="none" spc="0" normalizeH="0" baseline="0" noProof="0" dirty="0">
                <a:ln>
                  <a:noFill/>
                </a:ln>
                <a:solidFill>
                  <a:prstClr val="black"/>
                </a:solidFill>
                <a:effectLst/>
                <a:uLnTx/>
                <a:uFillTx/>
                <a:latin typeface="Arial" panose="020B0604020202020204"/>
                <a:ea typeface="+mj-ea"/>
                <a:cs typeface="+mj-cs"/>
              </a:rPr>
              <a:t>“</a:t>
            </a:r>
            <a:r>
              <a:rPr kumimoji="0" lang="en-GB" sz="3600" b="1" i="0" u="none" strike="noStrike" kern="1200" cap="none" spc="0" normalizeH="0" baseline="0" noProof="0" dirty="0">
                <a:ln>
                  <a:noFill/>
                </a:ln>
                <a:solidFill>
                  <a:prstClr val="black"/>
                </a:solidFill>
                <a:effectLst/>
                <a:uLnTx/>
                <a:uFillTx/>
                <a:latin typeface="Arial" panose="020B0604020202020204"/>
                <a:ea typeface="+mj-ea"/>
                <a:cs typeface="+mj-cs"/>
              </a:rPr>
              <a:t>There's a fine line between vision and hallucination</a:t>
            </a:r>
            <a:r>
              <a:rPr kumimoji="0" lang="sl-SI" sz="3600" b="1" i="0" u="none" strike="noStrike" kern="1200" cap="none" spc="0" normalizeH="0" baseline="0" noProof="0" dirty="0">
                <a:ln>
                  <a:noFill/>
                </a:ln>
                <a:solidFill>
                  <a:prstClr val="black"/>
                </a:solidFill>
                <a:effectLst/>
                <a:uLnTx/>
                <a:uFillTx/>
                <a:latin typeface="Arial" panose="020B0604020202020204"/>
                <a:ea typeface="+mj-ea"/>
                <a:cs typeface="+mj-cs"/>
              </a:rPr>
              <a:t>“</a:t>
            </a:r>
            <a:endParaRPr kumimoji="0" lang="en-US" sz="3600" b="1" i="0" u="none" strike="noStrike" kern="1200" cap="none" spc="0" normalizeH="0" baseline="0" noProof="0" dirty="0">
              <a:ln>
                <a:noFill/>
              </a:ln>
              <a:solidFill>
                <a:prstClr val="black"/>
              </a:solidFill>
              <a:effectLst/>
              <a:uLnTx/>
              <a:uFillTx/>
              <a:latin typeface="Arial" panose="020B0604020202020204"/>
              <a:ea typeface="+mj-ea"/>
              <a:cs typeface="+mj-cs"/>
            </a:endParaRPr>
          </a:p>
        </p:txBody>
      </p:sp>
      <p:sp>
        <p:nvSpPr>
          <p:cNvPr id="8" name="Označba mesta vsebine 6">
            <a:extLst>
              <a:ext uri="{FF2B5EF4-FFF2-40B4-BE49-F238E27FC236}">
                <a16:creationId xmlns:a16="http://schemas.microsoft.com/office/drawing/2014/main" id="{E1B643C9-5CA0-1C42-1B1B-2761F9701B2F}"/>
              </a:ext>
            </a:extLst>
          </p:cNvPr>
          <p:cNvSpPr txBox="1">
            <a:spLocks/>
          </p:cNvSpPr>
          <p:nvPr/>
        </p:nvSpPr>
        <p:spPr>
          <a:xfrm>
            <a:off x="628491" y="3865348"/>
            <a:ext cx="4214972" cy="10053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105EFB"/>
                </a:solidFill>
                <a:effectLst/>
                <a:uLnTx/>
                <a:uFillTx/>
                <a:latin typeface="Arial" panose="020B0604020202020204"/>
                <a:ea typeface="+mn-ea"/>
                <a:cs typeface="+mn-cs"/>
              </a:rPr>
              <a:t>Steve Blank,</a:t>
            </a:r>
            <a:endParaRPr kumimoji="0" lang="sl-SI" sz="1800" b="1" i="0" u="none" strike="noStrike" kern="1200" cap="none" spc="0" normalizeH="0" baseline="0" noProof="0" dirty="0">
              <a:ln>
                <a:noFill/>
              </a:ln>
              <a:solidFill>
                <a:srgbClr val="105EFB"/>
              </a:solidFill>
              <a:effectLst/>
              <a:uLnTx/>
              <a:uFillTx/>
              <a:latin typeface="Arial" panose="020B0604020202020204"/>
              <a:ea typeface="+mn-ea"/>
              <a:cs typeface="+mn-cs"/>
            </a:endParaRPr>
          </a:p>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Entrepreneur, educator and author </a:t>
            </a:r>
          </a:p>
        </p:txBody>
      </p:sp>
      <p:pic>
        <p:nvPicPr>
          <p:cNvPr id="2" name="Grafika 33">
            <a:extLst>
              <a:ext uri="{FF2B5EF4-FFF2-40B4-BE49-F238E27FC236}">
                <a16:creationId xmlns:a16="http://schemas.microsoft.com/office/drawing/2014/main" id="{BD45477F-8684-394C-718C-24CF528E79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600000">
            <a:off x="8940089" y="6444570"/>
            <a:ext cx="1592495" cy="188684"/>
          </a:xfrm>
          <a:prstGeom prst="rect">
            <a:avLst/>
          </a:prstGeom>
        </p:spPr>
      </p:pic>
      <p:sp>
        <p:nvSpPr>
          <p:cNvPr id="7" name="Slide Number Placeholder 5">
            <a:extLst>
              <a:ext uri="{FF2B5EF4-FFF2-40B4-BE49-F238E27FC236}">
                <a16:creationId xmlns:a16="http://schemas.microsoft.com/office/drawing/2014/main" id="{934F24C2-EDB9-9EBB-A543-1BD4C8D7190F}"/>
              </a:ext>
            </a:extLst>
          </p:cNvPr>
          <p:cNvSpPr>
            <a:spLocks noGrp="1"/>
          </p:cNvSpPr>
          <p:nvPr>
            <p:ph type="sldNum" sz="quarter" idx="4"/>
          </p:nvPr>
        </p:nvSpPr>
        <p:spPr>
          <a:xfrm>
            <a:off x="10279294" y="6356350"/>
            <a:ext cx="1592495" cy="365125"/>
          </a:xfrm>
          <a:prstGeom prst="rect">
            <a:avLst/>
          </a:prstGeom>
        </p:spPr>
        <p:txBody>
          <a:bodyPr vert="horz" lIns="91440" tIns="45720" rIns="91440" bIns="45720" rtlCol="0" anchor="ctr"/>
          <a:lstStyle>
            <a:lvl1pPr algn="r">
              <a:defRPr sz="800" spc="130" baseline="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l-SI" sz="800" b="0" i="0" u="none" strike="noStrike" kern="1200" cap="none" spc="130" normalizeH="0" baseline="0" noProof="0" dirty="0">
                <a:ln>
                  <a:noFill/>
                </a:ln>
                <a:solidFill>
                  <a:prstClr val="white">
                    <a:lumMod val="75000"/>
                  </a:prstClr>
                </a:solidFill>
                <a:effectLst/>
                <a:uLnTx/>
                <a:uFillTx/>
                <a:latin typeface="Arial" panose="020B0604020202020204"/>
                <a:ea typeface="+mn-ea"/>
                <a:cs typeface="+mn-cs"/>
              </a:rPr>
              <a:t>SLIDE </a:t>
            </a:r>
            <a:fld id="{A2020574-600F-2C48-9440-FACC4120788B}" type="slidenum">
              <a:rPr kumimoji="0" lang="en-SI" sz="800" b="0" i="0" u="none" strike="noStrike" kern="1200" cap="none" spc="130" normalizeH="0" baseline="0" noProof="0" smtClean="0">
                <a:ln>
                  <a:noFill/>
                </a:ln>
                <a:solidFill>
                  <a:prstClr val="white">
                    <a:lumMod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SI" sz="800" b="0" i="0" u="none" strike="noStrike" kern="1200" cap="none" spc="130" normalizeH="0" baseline="0" noProof="0" dirty="0">
              <a:ln>
                <a:noFill/>
              </a:ln>
              <a:solidFill>
                <a:prstClr val="white">
                  <a:lumMod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448923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8D8B482-F2F2-099B-F584-B05C4CE43D67}"/>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0E4DD9B2-8DCB-1DBB-DEE0-A9603C38E303}"/>
              </a:ext>
            </a:extLst>
          </p:cNvPr>
          <p:cNvSpPr>
            <a:spLocks noGrp="1"/>
          </p:cNvSpPr>
          <p:nvPr>
            <p:ph type="sldNum" sz="quarter" idx="4"/>
          </p:nvPr>
        </p:nvSpPr>
        <p:spPr>
          <a:prstGeom prst="rect">
            <a:avLst/>
          </a:prstGeom>
        </p:spPr>
        <p:txBody>
          <a:bodyPr vert="horz" lIns="91440" tIns="45720" rIns="91440" bIns="45720" rtlCol="0" anchor="ctr"/>
          <a:lstStyle>
            <a:lvl1pPr algn="r">
              <a:defRPr sz="800" spc="130" baseline="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l-SI" sz="800" b="0" i="0" u="none" strike="noStrike" kern="1200" cap="none" spc="130" normalizeH="0" baseline="0" noProof="0" dirty="0">
                <a:ln>
                  <a:noFill/>
                </a:ln>
                <a:solidFill>
                  <a:srgbClr val="EBEEF0">
                    <a:lumMod val="90000"/>
                  </a:srgbClr>
                </a:solidFill>
                <a:effectLst/>
                <a:uLnTx/>
                <a:uFillTx/>
                <a:latin typeface="Arial" panose="020B0604020202020204"/>
                <a:ea typeface="+mn-ea"/>
                <a:cs typeface="+mn-cs"/>
              </a:rPr>
              <a:t>SLIDE </a:t>
            </a:r>
            <a:fld id="{A2020574-600F-2C48-9440-FACC4120788B}" type="slidenum">
              <a:rPr kumimoji="0" lang="en-SI" sz="800" b="0" i="0" u="none" strike="noStrike" kern="1200" cap="none" spc="130" normalizeH="0" baseline="0" noProof="0" smtClean="0">
                <a:ln>
                  <a:noFill/>
                </a:ln>
                <a:solidFill>
                  <a:srgbClr val="EBEEF0">
                    <a:lumMod val="9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SI" sz="800" b="0" i="0" u="none" strike="noStrike" kern="1200" cap="none" spc="130" normalizeH="0" baseline="0" noProof="0" dirty="0">
              <a:ln>
                <a:noFill/>
              </a:ln>
              <a:solidFill>
                <a:srgbClr val="EBEEF0">
                  <a:lumMod val="90000"/>
                </a:srgbClr>
              </a:solidFill>
              <a:effectLst/>
              <a:uLnTx/>
              <a:uFillTx/>
              <a:latin typeface="Arial" panose="020B0604020202020204"/>
              <a:ea typeface="+mn-ea"/>
              <a:cs typeface="+mn-cs"/>
            </a:endParaRPr>
          </a:p>
        </p:txBody>
      </p:sp>
      <p:sp>
        <p:nvSpPr>
          <p:cNvPr id="6" name="Content Placeholder 2">
            <a:extLst>
              <a:ext uri="{FF2B5EF4-FFF2-40B4-BE49-F238E27FC236}">
                <a16:creationId xmlns:a16="http://schemas.microsoft.com/office/drawing/2014/main" id="{A9D2170E-CC5E-0698-4784-DD2B4AEE9798}"/>
              </a:ext>
            </a:extLst>
          </p:cNvPr>
          <p:cNvSpPr>
            <a:spLocks noGrp="1"/>
          </p:cNvSpPr>
          <p:nvPr>
            <p:ph idx="1"/>
          </p:nvPr>
        </p:nvSpPr>
        <p:spPr>
          <a:xfrm>
            <a:off x="498086" y="1915134"/>
            <a:ext cx="8520408" cy="3027731"/>
          </a:xfrm>
          <a:noFill/>
        </p:spPr>
        <p:txBody>
          <a:bodyPr>
            <a:noAutofit/>
          </a:bodyPr>
          <a:lstStyle/>
          <a:p>
            <a:pPr>
              <a:spcBef>
                <a:spcPts val="400"/>
              </a:spcBef>
              <a:tabLst>
                <a:tab pos="457200" algn="l"/>
              </a:tabLst>
            </a:pPr>
            <a:r>
              <a:rPr lang="en-SI" sz="3200" b="1" dirty="0">
                <a:solidFill>
                  <a:srgbClr val="FFC000"/>
                </a:solidFill>
                <a:latin typeface="Arial" panose="020B0604020202020204" pitchFamily="34" charset="0"/>
                <a:cs typeface="Arial" panose="020B0604020202020204" pitchFamily="34" charset="0"/>
              </a:rPr>
              <a:t>Need for achievement: </a:t>
            </a:r>
            <a:r>
              <a:rPr lang="en-SI" sz="3200" dirty="0">
                <a:latin typeface="Arial" panose="020B0604020202020204" pitchFamily="34" charset="0"/>
                <a:cs typeface="Arial" panose="020B0604020202020204" pitchFamily="34" charset="0"/>
              </a:rPr>
              <a:t>The desire to succeed and accomplish personal goals.</a:t>
            </a:r>
          </a:p>
          <a:p>
            <a:pPr>
              <a:spcBef>
                <a:spcPts val="400"/>
              </a:spcBef>
              <a:tabLst>
                <a:tab pos="457200" algn="l"/>
              </a:tabLst>
            </a:pPr>
            <a:endParaRPr lang="en-SI" sz="3200" dirty="0">
              <a:latin typeface="Arial" panose="020B0604020202020204" pitchFamily="34" charset="0"/>
              <a:cs typeface="Arial" panose="020B0604020202020204" pitchFamily="34" charset="0"/>
            </a:endParaRPr>
          </a:p>
          <a:p>
            <a:pPr>
              <a:spcBef>
                <a:spcPts val="400"/>
              </a:spcBef>
              <a:tabLst>
                <a:tab pos="457200" algn="l"/>
              </a:tabLst>
            </a:pPr>
            <a:r>
              <a:rPr lang="en-SI" sz="3200" b="1" dirty="0">
                <a:solidFill>
                  <a:srgbClr val="FFC000"/>
                </a:solidFill>
                <a:latin typeface="Arial" panose="020B0604020202020204" pitchFamily="34" charset="0"/>
                <a:cs typeface="Arial" panose="020B0604020202020204" pitchFamily="34" charset="0"/>
              </a:rPr>
              <a:t>Need for power: </a:t>
            </a:r>
            <a:r>
              <a:rPr lang="en-SI" sz="3200" dirty="0">
                <a:latin typeface="Arial" panose="020B0604020202020204" pitchFamily="34" charset="0"/>
                <a:cs typeface="Arial" panose="020B0604020202020204" pitchFamily="34" charset="0"/>
              </a:rPr>
              <a:t>The desire to influence and lead others toward a shared goal.</a:t>
            </a:r>
          </a:p>
          <a:p>
            <a:pPr>
              <a:spcBef>
                <a:spcPts val="400"/>
              </a:spcBef>
              <a:tabLst>
                <a:tab pos="457200" algn="l"/>
              </a:tabLst>
            </a:pPr>
            <a:endParaRPr lang="en-SI" sz="3200" dirty="0">
              <a:latin typeface="Arial" panose="020B0604020202020204" pitchFamily="34" charset="0"/>
              <a:cs typeface="Arial" panose="020B0604020202020204" pitchFamily="34" charset="0"/>
            </a:endParaRPr>
          </a:p>
          <a:p>
            <a:pPr>
              <a:spcBef>
                <a:spcPts val="400"/>
              </a:spcBef>
            </a:pPr>
            <a:r>
              <a:rPr lang="en-SI" sz="3200" b="1" dirty="0">
                <a:solidFill>
                  <a:srgbClr val="FFC000"/>
                </a:solidFill>
                <a:latin typeface="Arial" panose="020B0604020202020204" pitchFamily="34" charset="0"/>
                <a:cs typeface="Arial" panose="020B0604020202020204" pitchFamily="34" charset="0"/>
              </a:rPr>
              <a:t> Need for affiliation: </a:t>
            </a:r>
            <a:r>
              <a:rPr lang="en-SI" sz="3200" dirty="0">
                <a:latin typeface="Arial" panose="020B0604020202020204" pitchFamily="34" charset="0"/>
                <a:cs typeface="Arial" panose="020B0604020202020204" pitchFamily="34" charset="0"/>
              </a:rPr>
              <a:t>The desire to build strong  relationships with others. </a:t>
            </a:r>
            <a:endParaRPr lang="en-GB" sz="3200" dirty="0">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797AC0B2-DB88-1381-14A6-080E3B30AF4D}"/>
              </a:ext>
            </a:extLst>
          </p:cNvPr>
          <p:cNvSpPr>
            <a:spLocks noGrp="1"/>
          </p:cNvSpPr>
          <p:nvPr>
            <p:ph type="title"/>
          </p:nvPr>
        </p:nvSpPr>
        <p:spPr>
          <a:xfrm>
            <a:off x="498086" y="267689"/>
            <a:ext cx="11693914" cy="1325563"/>
          </a:xfrm>
        </p:spPr>
        <p:txBody>
          <a:bodyPr>
            <a:normAutofit/>
          </a:bodyPr>
          <a:lstStyle/>
          <a:p>
            <a:r>
              <a:rPr lang="en-GB" sz="2000" b="0" dirty="0">
                <a:solidFill>
                  <a:schemeClr val="tx2"/>
                </a:solidFill>
                <a:latin typeface="+mn-lt"/>
              </a:rPr>
              <a:t>New Venture Creation</a:t>
            </a:r>
            <a:br>
              <a:rPr lang="en-GB" sz="2200" b="0" dirty="0">
                <a:solidFill>
                  <a:schemeClr val="tx2"/>
                </a:solidFill>
                <a:latin typeface="+mn-lt"/>
              </a:rPr>
            </a:br>
            <a:r>
              <a:rPr lang="en-GB" sz="4000" dirty="0">
                <a:latin typeface="+mn-lt"/>
              </a:rPr>
              <a:t>Three needs that drive entrepreneurs</a:t>
            </a:r>
            <a:endParaRPr lang="en-SI" sz="4000" dirty="0">
              <a:latin typeface="+mn-lt"/>
            </a:endParaRPr>
          </a:p>
        </p:txBody>
      </p:sp>
    </p:spTree>
    <p:extLst>
      <p:ext uri="{BB962C8B-B14F-4D97-AF65-F5344CB8AC3E}">
        <p14:creationId xmlns:p14="http://schemas.microsoft.com/office/powerpoint/2010/main" val="42186417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536F35B-1E49-A245-BDA8-AB95586BD2DC}"/>
              </a:ext>
            </a:extLst>
          </p:cNvPr>
          <p:cNvSpPr>
            <a:spLocks noGrp="1"/>
          </p:cNvSpPr>
          <p:nvPr>
            <p:ph type="sldNum" sz="quarter" idx="4"/>
          </p:nvPr>
        </p:nvSpPr>
        <p:spPr>
          <a:prstGeom prst="rect">
            <a:avLst/>
          </a:prstGeom>
        </p:spPr>
        <p:txBody>
          <a:bodyPr vert="horz" lIns="91440" tIns="45720" rIns="91440" bIns="45720" rtlCol="0" anchor="ctr"/>
          <a:lstStyle>
            <a:lvl1pPr algn="r">
              <a:defRPr sz="800" spc="130" baseline="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l-SI" sz="800" b="0" i="0" u="none" strike="noStrike" kern="1200" cap="none" spc="130" normalizeH="0" baseline="0" noProof="0" dirty="0">
                <a:ln>
                  <a:noFill/>
                </a:ln>
                <a:solidFill>
                  <a:srgbClr val="EBEEF0">
                    <a:lumMod val="90000"/>
                  </a:srgbClr>
                </a:solidFill>
                <a:effectLst/>
                <a:uLnTx/>
                <a:uFillTx/>
                <a:latin typeface="Arial" panose="020B0604020202020204"/>
                <a:ea typeface="+mn-ea"/>
                <a:cs typeface="+mn-cs"/>
              </a:rPr>
              <a:t>SLIDE </a:t>
            </a:r>
            <a:fld id="{A2020574-600F-2C48-9440-FACC4120788B}" type="slidenum">
              <a:rPr kumimoji="0" lang="en-SI" sz="800" b="0" i="0" u="none" strike="noStrike" kern="1200" cap="none" spc="130" normalizeH="0" baseline="0" noProof="0" smtClean="0">
                <a:ln>
                  <a:noFill/>
                </a:ln>
                <a:solidFill>
                  <a:srgbClr val="EBEEF0">
                    <a:lumMod val="9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SI" sz="800" b="0" i="0" u="none" strike="noStrike" kern="1200" cap="none" spc="130" normalizeH="0" baseline="0" noProof="0" dirty="0">
              <a:ln>
                <a:noFill/>
              </a:ln>
              <a:solidFill>
                <a:srgbClr val="EBEEF0">
                  <a:lumMod val="90000"/>
                </a:srgbClr>
              </a:solidFill>
              <a:effectLst/>
              <a:uLnTx/>
              <a:uFillTx/>
              <a:latin typeface="Arial" panose="020B0604020202020204"/>
              <a:ea typeface="+mn-ea"/>
              <a:cs typeface="+mn-cs"/>
            </a:endParaRPr>
          </a:p>
        </p:txBody>
      </p:sp>
      <p:sp>
        <p:nvSpPr>
          <p:cNvPr id="3" name="Naslov 2">
            <a:extLst>
              <a:ext uri="{FF2B5EF4-FFF2-40B4-BE49-F238E27FC236}">
                <a16:creationId xmlns:a16="http://schemas.microsoft.com/office/drawing/2014/main" id="{1921355A-C0EA-FD84-17B3-71C89AFD19E1}"/>
              </a:ext>
            </a:extLst>
          </p:cNvPr>
          <p:cNvSpPr>
            <a:spLocks noGrp="1"/>
          </p:cNvSpPr>
          <p:nvPr>
            <p:ph type="title"/>
          </p:nvPr>
        </p:nvSpPr>
        <p:spPr>
          <a:xfrm>
            <a:off x="689113" y="2570854"/>
            <a:ext cx="10813773" cy="3122155"/>
          </a:xfrm>
        </p:spPr>
        <p:txBody>
          <a:bodyPr>
            <a:noAutofit/>
          </a:bodyPr>
          <a:lstStyle/>
          <a:p>
            <a:pPr algn="ctr"/>
            <a:r>
              <a:rPr lang="en-GB" sz="4600" dirty="0">
                <a:latin typeface="+mn-lt"/>
              </a:rPr>
              <a:t>What are </a:t>
            </a:r>
            <a:r>
              <a:rPr lang="en-GB" sz="4600" dirty="0">
                <a:highlight>
                  <a:srgbClr val="FFC301"/>
                </a:highlight>
                <a:latin typeface="+mn-lt"/>
              </a:rPr>
              <a:t>the key elements</a:t>
            </a:r>
            <a:r>
              <a:rPr lang="en-GB" sz="4600" dirty="0">
                <a:latin typeface="+mn-lt"/>
              </a:rPr>
              <a:t> of successful</a:t>
            </a:r>
            <a:r>
              <a:rPr lang="en-GB" sz="4600" dirty="0">
                <a:solidFill>
                  <a:srgbClr val="FFC000"/>
                </a:solidFill>
                <a:latin typeface="+mn-lt"/>
              </a:rPr>
              <a:t> new venture creation?</a:t>
            </a:r>
            <a:endParaRPr lang="en-US" sz="4600" dirty="0">
              <a:solidFill>
                <a:srgbClr val="FFC000"/>
              </a:solidFill>
              <a:latin typeface="+mn-lt"/>
            </a:endParaRPr>
          </a:p>
        </p:txBody>
      </p:sp>
    </p:spTree>
    <p:extLst>
      <p:ext uri="{BB962C8B-B14F-4D97-AF65-F5344CB8AC3E}">
        <p14:creationId xmlns:p14="http://schemas.microsoft.com/office/powerpoint/2010/main" val="30401924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48D7C29-E3E6-A703-DFF8-7DE9EE081B75}"/>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CCF8BDBD-E9F7-7DF6-EE78-7A4CD665CDA4}"/>
              </a:ext>
            </a:extLst>
          </p:cNvPr>
          <p:cNvSpPr>
            <a:spLocks noGrp="1"/>
          </p:cNvSpPr>
          <p:nvPr>
            <p:ph type="sldNum" sz="quarter" idx="4"/>
          </p:nvPr>
        </p:nvSpPr>
        <p:spPr>
          <a:prstGeom prst="rect">
            <a:avLst/>
          </a:prstGeom>
        </p:spPr>
        <p:txBody>
          <a:bodyPr vert="horz" lIns="91440" tIns="45720" rIns="91440" bIns="45720" rtlCol="0" anchor="ctr"/>
          <a:lstStyle>
            <a:lvl1pPr algn="r">
              <a:defRPr sz="800" spc="130" baseline="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l-SI" sz="800" b="0" i="0" u="none" strike="noStrike" kern="1200" cap="none" spc="130" normalizeH="0" baseline="0" noProof="0" dirty="0">
                <a:ln>
                  <a:noFill/>
                </a:ln>
                <a:solidFill>
                  <a:srgbClr val="EBEEF0">
                    <a:lumMod val="90000"/>
                  </a:srgbClr>
                </a:solidFill>
                <a:effectLst/>
                <a:uLnTx/>
                <a:uFillTx/>
                <a:latin typeface="Arial" panose="020B0604020202020204"/>
                <a:ea typeface="+mn-ea"/>
                <a:cs typeface="+mn-cs"/>
              </a:rPr>
              <a:t>SLIDE </a:t>
            </a:r>
            <a:fld id="{A2020574-600F-2C48-9440-FACC4120788B}" type="slidenum">
              <a:rPr kumimoji="0" lang="en-SI" sz="800" b="0" i="0" u="none" strike="noStrike" kern="1200" cap="none" spc="130" normalizeH="0" baseline="0" noProof="0" smtClean="0">
                <a:ln>
                  <a:noFill/>
                </a:ln>
                <a:solidFill>
                  <a:srgbClr val="EBEEF0">
                    <a:lumMod val="9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SI" sz="800" b="0" i="0" u="none" strike="noStrike" kern="1200" cap="none" spc="130" normalizeH="0" baseline="0" noProof="0" dirty="0">
              <a:ln>
                <a:noFill/>
              </a:ln>
              <a:solidFill>
                <a:srgbClr val="EBEEF0">
                  <a:lumMod val="90000"/>
                </a:srgbClr>
              </a:solidFill>
              <a:effectLst/>
              <a:uLnTx/>
              <a:uFillTx/>
              <a:latin typeface="Arial" panose="020B0604020202020204"/>
              <a:ea typeface="+mn-ea"/>
              <a:cs typeface="+mn-cs"/>
            </a:endParaRPr>
          </a:p>
        </p:txBody>
      </p:sp>
      <p:sp>
        <p:nvSpPr>
          <p:cNvPr id="3" name="Naslov 2">
            <a:extLst>
              <a:ext uri="{FF2B5EF4-FFF2-40B4-BE49-F238E27FC236}">
                <a16:creationId xmlns:a16="http://schemas.microsoft.com/office/drawing/2014/main" id="{C3DA312F-BF34-60C2-FDC6-63BFCBCDD31D}"/>
              </a:ext>
            </a:extLst>
          </p:cNvPr>
          <p:cNvSpPr>
            <a:spLocks noGrp="1"/>
          </p:cNvSpPr>
          <p:nvPr>
            <p:ph type="title"/>
          </p:nvPr>
        </p:nvSpPr>
        <p:spPr>
          <a:xfrm>
            <a:off x="1881904" y="2398274"/>
            <a:ext cx="8428192" cy="3122155"/>
          </a:xfrm>
        </p:spPr>
        <p:txBody>
          <a:bodyPr>
            <a:noAutofit/>
          </a:bodyPr>
          <a:lstStyle/>
          <a:p>
            <a:pPr algn="ctr"/>
            <a:r>
              <a:rPr lang="en-SI" sz="4600" dirty="0">
                <a:latin typeface="+mn-lt"/>
              </a:rPr>
              <a:t>When Is an Idea an Opportunity? </a:t>
            </a:r>
            <a:br>
              <a:rPr lang="en-GB" sz="4600" dirty="0">
                <a:latin typeface="+mn-lt"/>
              </a:rPr>
            </a:br>
            <a:br>
              <a:rPr lang="en-GB" sz="4600" dirty="0">
                <a:solidFill>
                  <a:srgbClr val="FFC000"/>
                </a:solidFill>
                <a:latin typeface="+mn-lt"/>
              </a:rPr>
            </a:br>
            <a:endParaRPr lang="en-US" sz="4600" dirty="0">
              <a:solidFill>
                <a:srgbClr val="FFC000"/>
              </a:solidFill>
              <a:latin typeface="+mn-lt"/>
            </a:endParaRPr>
          </a:p>
        </p:txBody>
      </p:sp>
    </p:spTree>
    <p:extLst>
      <p:ext uri="{BB962C8B-B14F-4D97-AF65-F5344CB8AC3E}">
        <p14:creationId xmlns:p14="http://schemas.microsoft.com/office/powerpoint/2010/main" val="7713203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2A84AFFF-1374-68DB-F3C2-DA3A20D61DEA}"/>
              </a:ext>
            </a:extLst>
          </p:cNvPr>
          <p:cNvSpPr>
            <a:spLocks noGrp="1"/>
          </p:cNvSpPr>
          <p:nvPr>
            <p:ph type="sldNum" sz="quarter" idx="4"/>
          </p:nvPr>
        </p:nvSpPr>
        <p:spPr>
          <a:prstGeom prst="rect">
            <a:avLst/>
          </a:prstGeom>
        </p:spPr>
        <p:txBody>
          <a:bodyPr vert="horz" lIns="91440" tIns="45720" rIns="91440" bIns="45720" rtlCol="0" anchor="ctr"/>
          <a:lstStyle>
            <a:lvl1pPr algn="r">
              <a:defRPr sz="800" spc="130" baseline="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l-SI" sz="800" b="0" i="0" u="none" strike="noStrike" kern="1200" cap="none" spc="130" normalizeH="0" baseline="0" noProof="0">
                <a:ln>
                  <a:noFill/>
                </a:ln>
                <a:solidFill>
                  <a:srgbClr val="272532"/>
                </a:solidFill>
                <a:effectLst/>
                <a:uLnTx/>
                <a:uFillTx/>
                <a:latin typeface="Arial" panose="020B0604020202020204"/>
                <a:ea typeface="+mn-ea"/>
                <a:cs typeface="+mn-cs"/>
              </a:rPr>
              <a:t>SLIDE </a:t>
            </a:r>
            <a:fld id="{A2020574-600F-2C48-9440-FACC4120788B}" type="slidenum">
              <a:rPr kumimoji="0" lang="en-SI" sz="800" b="0" i="0" u="none" strike="noStrike" kern="1200" cap="none" spc="130" normalizeH="0" baseline="0" noProof="0" smtClean="0">
                <a:ln>
                  <a:noFill/>
                </a:ln>
                <a:solidFill>
                  <a:srgbClr val="272532"/>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SI" sz="800" b="0" i="0" u="none" strike="noStrike" kern="1200" cap="none" spc="130" normalizeH="0" baseline="0" noProof="0">
              <a:ln>
                <a:noFill/>
              </a:ln>
              <a:solidFill>
                <a:srgbClr val="272532"/>
              </a:solidFill>
              <a:effectLst/>
              <a:uLnTx/>
              <a:uFillTx/>
              <a:latin typeface="Arial" panose="020B0604020202020204"/>
              <a:ea typeface="+mn-ea"/>
              <a:cs typeface="+mn-cs"/>
            </a:endParaRPr>
          </a:p>
        </p:txBody>
      </p:sp>
      <p:sp>
        <p:nvSpPr>
          <p:cNvPr id="17" name="Naslov 1">
            <a:extLst>
              <a:ext uri="{FF2B5EF4-FFF2-40B4-BE49-F238E27FC236}">
                <a16:creationId xmlns:a16="http://schemas.microsoft.com/office/drawing/2014/main" id="{B8F0F205-B875-1F20-DAF4-B6B77CADD0E5}"/>
              </a:ext>
            </a:extLst>
          </p:cNvPr>
          <p:cNvSpPr>
            <a:spLocks noGrp="1"/>
          </p:cNvSpPr>
          <p:nvPr>
            <p:ph type="title"/>
          </p:nvPr>
        </p:nvSpPr>
        <p:spPr>
          <a:xfrm>
            <a:off x="498087" y="369462"/>
            <a:ext cx="8735854" cy="844742"/>
          </a:xfrm>
        </p:spPr>
        <p:txBody>
          <a:bodyPr>
            <a:normAutofit fontScale="90000"/>
          </a:bodyPr>
          <a:lstStyle/>
          <a:p>
            <a:pPr>
              <a:spcBef>
                <a:spcPts val="600"/>
              </a:spcBef>
              <a:spcAft>
                <a:spcPts val="2400"/>
              </a:spcAft>
            </a:pPr>
            <a:r>
              <a:rPr lang="en-GB" sz="2200" b="0" dirty="0">
                <a:solidFill>
                  <a:schemeClr val="tx2"/>
                </a:solidFill>
                <a:latin typeface="+mn-lt"/>
              </a:rPr>
              <a:t>New Venture Building</a:t>
            </a:r>
            <a:br>
              <a:rPr lang="sl-SI" sz="3600" dirty="0"/>
            </a:br>
            <a:r>
              <a:rPr lang="en-US" sz="4000" dirty="0">
                <a:highlight>
                  <a:srgbClr val="FFC301"/>
                </a:highlight>
              </a:rPr>
              <a:t>Invent a superior business model</a:t>
            </a:r>
            <a:br>
              <a:rPr lang="en-GB" sz="3600" dirty="0"/>
            </a:br>
            <a:endParaRPr lang="en-US" dirty="0"/>
          </a:p>
        </p:txBody>
      </p:sp>
      <p:pic>
        <p:nvPicPr>
          <p:cNvPr id="12" name="Picture 11" descr="A black line with blue dots&#10;&#10;Description automatically generated">
            <a:extLst>
              <a:ext uri="{FF2B5EF4-FFF2-40B4-BE49-F238E27FC236}">
                <a16:creationId xmlns:a16="http://schemas.microsoft.com/office/drawing/2014/main" id="{833FFAAD-3322-6186-4331-3894B5DC779D}"/>
              </a:ext>
            </a:extLst>
          </p:cNvPr>
          <p:cNvPicPr>
            <a:picLocks noChangeAspect="1"/>
          </p:cNvPicPr>
          <p:nvPr/>
        </p:nvPicPr>
        <p:blipFill>
          <a:blip r:embed="rId3"/>
          <a:stretch>
            <a:fillRect/>
          </a:stretch>
        </p:blipFill>
        <p:spPr>
          <a:xfrm>
            <a:off x="1204630" y="1414332"/>
            <a:ext cx="9322209" cy="4942018"/>
          </a:xfrm>
          <a:prstGeom prst="rect">
            <a:avLst/>
          </a:prstGeom>
        </p:spPr>
      </p:pic>
      <p:pic>
        <p:nvPicPr>
          <p:cNvPr id="15" name="Picture 14">
            <a:extLst>
              <a:ext uri="{FF2B5EF4-FFF2-40B4-BE49-F238E27FC236}">
                <a16:creationId xmlns:a16="http://schemas.microsoft.com/office/drawing/2014/main" id="{1698ACEF-7C4A-123E-FD44-565C4A3ABDB2}"/>
              </a:ext>
            </a:extLst>
          </p:cNvPr>
          <p:cNvPicPr>
            <a:picLocks noChangeAspect="1"/>
          </p:cNvPicPr>
          <p:nvPr/>
        </p:nvPicPr>
        <p:blipFill rotWithShape="1">
          <a:blip r:embed="rId4"/>
          <a:srcRect r="83526" b="20001"/>
          <a:stretch/>
        </p:blipFill>
        <p:spPr>
          <a:xfrm>
            <a:off x="9417321" y="3973185"/>
            <a:ext cx="480730" cy="121822"/>
          </a:xfrm>
          <a:prstGeom prst="rect">
            <a:avLst/>
          </a:prstGeom>
        </p:spPr>
      </p:pic>
    </p:spTree>
    <p:extLst>
      <p:ext uri="{BB962C8B-B14F-4D97-AF65-F5344CB8AC3E}">
        <p14:creationId xmlns:p14="http://schemas.microsoft.com/office/powerpoint/2010/main" val="2275326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9">
            <a:extLst>
              <a:ext uri="{FF2B5EF4-FFF2-40B4-BE49-F238E27FC236}">
                <a16:creationId xmlns:a16="http://schemas.microsoft.com/office/drawing/2014/main" id="{EC9EBAC7-D7E4-C012-3D22-05DD9A55D264}"/>
              </a:ext>
            </a:extLst>
          </p:cNvPr>
          <p:cNvSpPr txBox="1"/>
          <p:nvPr/>
        </p:nvSpPr>
        <p:spPr>
          <a:xfrm>
            <a:off x="8835485" y="2643549"/>
            <a:ext cx="2453267"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l-SI" sz="1400" b="1" i="0" u="none" strike="noStrike" kern="1200" cap="none" spc="0" normalizeH="0" baseline="0" noProof="0" err="1">
                <a:ln>
                  <a:noFill/>
                </a:ln>
                <a:solidFill>
                  <a:prstClr val="white"/>
                </a:solidFill>
                <a:effectLst/>
                <a:uLnTx/>
                <a:uFillTx/>
                <a:latin typeface="Arial" panose="020B0604020202020204"/>
                <a:ea typeface="+mn-ea"/>
                <a:cs typeface="+mn-cs"/>
              </a:rPr>
              <a:t>Low</a:t>
            </a:r>
            <a:r>
              <a:rPr kumimoji="0" lang="en-SI" sz="1400" b="1" i="0" u="none" strike="noStrike" kern="1200" cap="none" spc="0" normalizeH="0" baseline="0" noProof="0">
                <a:ln>
                  <a:noFill/>
                </a:ln>
                <a:solidFill>
                  <a:prstClr val="white"/>
                </a:solidFill>
                <a:effectLst/>
                <a:uLnTx/>
                <a:uFillTx/>
                <a:latin typeface="Arial" panose="020B0604020202020204"/>
                <a:ea typeface="+mn-ea"/>
                <a:cs typeface="+mn-cs"/>
              </a:rPr>
              <a:t> uncertainty</a:t>
            </a:r>
          </a:p>
        </p:txBody>
      </p:sp>
      <p:sp>
        <p:nvSpPr>
          <p:cNvPr id="2" name="Označba mesta vsebine 1">
            <a:extLst>
              <a:ext uri="{FF2B5EF4-FFF2-40B4-BE49-F238E27FC236}">
                <a16:creationId xmlns:a16="http://schemas.microsoft.com/office/drawing/2014/main" id="{DC98D78A-B9FD-B56A-F989-E1B4973263B9}"/>
              </a:ext>
            </a:extLst>
          </p:cNvPr>
          <p:cNvSpPr>
            <a:spLocks noGrp="1"/>
          </p:cNvSpPr>
          <p:nvPr>
            <p:ph idx="1"/>
          </p:nvPr>
        </p:nvSpPr>
        <p:spPr>
          <a:xfrm>
            <a:off x="0" y="3306574"/>
            <a:ext cx="12192000" cy="2871488"/>
          </a:xfrm>
        </p:spPr>
        <p:txBody>
          <a:bodyPr>
            <a:normAutofit/>
          </a:bodyPr>
          <a:lstStyle/>
          <a:p>
            <a:pPr marL="0" indent="0" algn="ctr">
              <a:buNone/>
            </a:pPr>
            <a:r>
              <a:rPr lang="en-GB" sz="5400" b="1"/>
              <a:t>INNOVATION IS </a:t>
            </a:r>
          </a:p>
          <a:p>
            <a:pPr marL="0" indent="0" algn="ctr">
              <a:buNone/>
            </a:pPr>
            <a:r>
              <a:rPr lang="en-GB" sz="5400" b="1"/>
              <a:t>VALUE CREATION </a:t>
            </a:r>
          </a:p>
          <a:p>
            <a:pPr marL="0" indent="0" algn="ctr">
              <a:buNone/>
            </a:pPr>
            <a:r>
              <a:rPr lang="en-GB" sz="5400" b="1"/>
              <a:t>NOT TECH OR R&amp;D</a:t>
            </a:r>
          </a:p>
        </p:txBody>
      </p:sp>
      <p:grpSp>
        <p:nvGrpSpPr>
          <p:cNvPr id="8" name="Skupina 7">
            <a:extLst>
              <a:ext uri="{FF2B5EF4-FFF2-40B4-BE49-F238E27FC236}">
                <a16:creationId xmlns:a16="http://schemas.microsoft.com/office/drawing/2014/main" id="{3E28F2AC-9EEF-860F-AB60-C78AAC1074B0}"/>
              </a:ext>
            </a:extLst>
          </p:cNvPr>
          <p:cNvGrpSpPr/>
          <p:nvPr/>
        </p:nvGrpSpPr>
        <p:grpSpPr>
          <a:xfrm>
            <a:off x="9426446" y="1671317"/>
            <a:ext cx="2462312" cy="1170722"/>
            <a:chOff x="9166302" y="129263"/>
            <a:chExt cx="2462312" cy="1170722"/>
          </a:xfrm>
        </p:grpSpPr>
        <p:sp>
          <p:nvSpPr>
            <p:cNvPr id="9" name="Left Arrow 12">
              <a:extLst>
                <a:ext uri="{FF2B5EF4-FFF2-40B4-BE49-F238E27FC236}">
                  <a16:creationId xmlns:a16="http://schemas.microsoft.com/office/drawing/2014/main" id="{78B7B040-BA4B-86C3-E2F2-4CD3B0B7B26F}"/>
                </a:ext>
              </a:extLst>
            </p:cNvPr>
            <p:cNvSpPr/>
            <p:nvPr/>
          </p:nvSpPr>
          <p:spPr>
            <a:xfrm rot="10800000">
              <a:off x="9329854" y="129263"/>
              <a:ext cx="2298760" cy="1170722"/>
            </a:xfrm>
            <a:prstGeom prst="lef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Pravokotnik 9">
              <a:extLst>
                <a:ext uri="{FF2B5EF4-FFF2-40B4-BE49-F238E27FC236}">
                  <a16:creationId xmlns:a16="http://schemas.microsoft.com/office/drawing/2014/main" id="{E5960F9C-8D3C-E77D-2734-F018A4D42789}"/>
                </a:ext>
              </a:extLst>
            </p:cNvPr>
            <p:cNvSpPr/>
            <p:nvPr/>
          </p:nvSpPr>
          <p:spPr>
            <a:xfrm>
              <a:off x="9166302" y="301653"/>
              <a:ext cx="2034432" cy="7946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TextBox 4">
              <a:extLst>
                <a:ext uri="{FF2B5EF4-FFF2-40B4-BE49-F238E27FC236}">
                  <a16:creationId xmlns:a16="http://schemas.microsoft.com/office/drawing/2014/main" id="{63D8C73D-ADE3-F368-2E63-D2E789FAE825}"/>
                </a:ext>
              </a:extLst>
            </p:cNvPr>
            <p:cNvSpPr txBox="1"/>
            <p:nvPr/>
          </p:nvSpPr>
          <p:spPr>
            <a:xfrm>
              <a:off x="9222339" y="417879"/>
              <a:ext cx="1892195" cy="5539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SI" sz="3000" b="0" i="0" u="none" strike="noStrike" kern="1200" cap="none" spc="0" normalizeH="0" baseline="0" noProof="0">
                  <a:ln>
                    <a:noFill/>
                  </a:ln>
                  <a:solidFill>
                    <a:srgbClr val="1B47CC"/>
                  </a:solidFill>
                  <a:effectLst/>
                  <a:uLnTx/>
                  <a:uFillTx/>
                  <a:latin typeface="Arial" panose="020B0604020202020204"/>
                  <a:ea typeface="+mn-ea"/>
                  <a:cs typeface="+mn-cs"/>
                </a:rPr>
                <a:t>EXPLOIT</a:t>
              </a:r>
            </a:p>
          </p:txBody>
        </p:sp>
      </p:grpSp>
      <p:grpSp>
        <p:nvGrpSpPr>
          <p:cNvPr id="12" name="Skupina 11">
            <a:extLst>
              <a:ext uri="{FF2B5EF4-FFF2-40B4-BE49-F238E27FC236}">
                <a16:creationId xmlns:a16="http://schemas.microsoft.com/office/drawing/2014/main" id="{1710D765-236C-9DFC-97BF-AEDA02996058}"/>
              </a:ext>
            </a:extLst>
          </p:cNvPr>
          <p:cNvGrpSpPr/>
          <p:nvPr/>
        </p:nvGrpSpPr>
        <p:grpSpPr>
          <a:xfrm>
            <a:off x="303242" y="1666674"/>
            <a:ext cx="2595935" cy="1170721"/>
            <a:chOff x="303242" y="124620"/>
            <a:chExt cx="2595935" cy="1170721"/>
          </a:xfrm>
        </p:grpSpPr>
        <p:sp>
          <p:nvSpPr>
            <p:cNvPr id="13" name="Left Arrow 8">
              <a:extLst>
                <a:ext uri="{FF2B5EF4-FFF2-40B4-BE49-F238E27FC236}">
                  <a16:creationId xmlns:a16="http://schemas.microsoft.com/office/drawing/2014/main" id="{091C5EA2-292F-7355-8AE1-D98A067B0E73}"/>
                </a:ext>
              </a:extLst>
            </p:cNvPr>
            <p:cNvSpPr/>
            <p:nvPr/>
          </p:nvSpPr>
          <p:spPr>
            <a:xfrm>
              <a:off x="303242" y="124620"/>
              <a:ext cx="2488421" cy="1170721"/>
            </a:xfrm>
            <a:prstGeom prst="lef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Pravokotnik 13">
              <a:extLst>
                <a:ext uri="{FF2B5EF4-FFF2-40B4-BE49-F238E27FC236}">
                  <a16:creationId xmlns:a16="http://schemas.microsoft.com/office/drawing/2014/main" id="{5B944FF9-241B-6F64-96A0-C906D736F7C4}"/>
                </a:ext>
              </a:extLst>
            </p:cNvPr>
            <p:cNvSpPr/>
            <p:nvPr/>
          </p:nvSpPr>
          <p:spPr>
            <a:xfrm>
              <a:off x="801462" y="297010"/>
              <a:ext cx="2097715" cy="7946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TextBox 4">
              <a:extLst>
                <a:ext uri="{FF2B5EF4-FFF2-40B4-BE49-F238E27FC236}">
                  <a16:creationId xmlns:a16="http://schemas.microsoft.com/office/drawing/2014/main" id="{7955883E-A35C-4B76-CDC7-BD82BE656AA0}"/>
                </a:ext>
              </a:extLst>
            </p:cNvPr>
            <p:cNvSpPr txBox="1"/>
            <p:nvPr/>
          </p:nvSpPr>
          <p:spPr>
            <a:xfrm>
              <a:off x="801462" y="413236"/>
              <a:ext cx="204623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I" sz="3000" b="0" i="0" u="none" strike="noStrike" kern="1200" cap="none" spc="0" normalizeH="0" baseline="0" noProof="0">
                  <a:ln>
                    <a:noFill/>
                  </a:ln>
                  <a:solidFill>
                    <a:srgbClr val="1B47CC"/>
                  </a:solidFill>
                  <a:effectLst/>
                  <a:uLnTx/>
                  <a:uFillTx/>
                  <a:latin typeface="Arial" panose="020B0604020202020204"/>
                  <a:ea typeface="+mn-ea"/>
                  <a:cs typeface="+mn-cs"/>
                </a:rPr>
                <a:t>EXPLORE</a:t>
              </a:r>
            </a:p>
          </p:txBody>
        </p:sp>
      </p:grpSp>
      <p:sp>
        <p:nvSpPr>
          <p:cNvPr id="16" name="TextBox 9">
            <a:extLst>
              <a:ext uri="{FF2B5EF4-FFF2-40B4-BE49-F238E27FC236}">
                <a16:creationId xmlns:a16="http://schemas.microsoft.com/office/drawing/2014/main" id="{FD59133B-6889-36AF-84DF-8B3FD11BBA60}"/>
              </a:ext>
            </a:extLst>
          </p:cNvPr>
          <p:cNvSpPr txBox="1"/>
          <p:nvPr/>
        </p:nvSpPr>
        <p:spPr>
          <a:xfrm>
            <a:off x="903250" y="2647939"/>
            <a:ext cx="245326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I" sz="1400" b="1" i="0" u="none" strike="noStrike" kern="1200" cap="none" spc="0" normalizeH="0" baseline="0" noProof="0">
                <a:ln>
                  <a:noFill/>
                </a:ln>
                <a:solidFill>
                  <a:prstClr val="white"/>
                </a:solidFill>
                <a:effectLst/>
                <a:uLnTx/>
                <a:uFillTx/>
                <a:latin typeface="Arial" panose="020B0604020202020204"/>
                <a:ea typeface="+mn-ea"/>
                <a:cs typeface="+mn-cs"/>
              </a:rPr>
              <a:t>High uncertainty</a:t>
            </a:r>
          </a:p>
        </p:txBody>
      </p:sp>
      <p:sp>
        <p:nvSpPr>
          <p:cNvPr id="17" name="Naslov 2">
            <a:extLst>
              <a:ext uri="{FF2B5EF4-FFF2-40B4-BE49-F238E27FC236}">
                <a16:creationId xmlns:a16="http://schemas.microsoft.com/office/drawing/2014/main" id="{F53D1F3B-5045-30F4-7C61-F6DB41AF6054}"/>
              </a:ext>
            </a:extLst>
          </p:cNvPr>
          <p:cNvSpPr>
            <a:spLocks noGrp="1"/>
          </p:cNvSpPr>
          <p:nvPr>
            <p:ph type="title"/>
          </p:nvPr>
        </p:nvSpPr>
        <p:spPr>
          <a:xfrm>
            <a:off x="2733952" y="1880323"/>
            <a:ext cx="6913757" cy="740498"/>
          </a:xfrm>
        </p:spPr>
        <p:txBody>
          <a:bodyPr>
            <a:normAutofit/>
          </a:bodyPr>
          <a:lstStyle/>
          <a:p>
            <a:pPr algn="ctr"/>
            <a:r>
              <a:rPr lang="en-US" sz="2600" b="1"/>
              <a:t>The explore/exploit continuum</a:t>
            </a:r>
            <a:endParaRPr lang="en-SI" sz="2600" b="1"/>
          </a:p>
        </p:txBody>
      </p:sp>
      <p:sp>
        <p:nvSpPr>
          <p:cNvPr id="3" name="Slide Number Placeholder 5">
            <a:extLst>
              <a:ext uri="{FF2B5EF4-FFF2-40B4-BE49-F238E27FC236}">
                <a16:creationId xmlns:a16="http://schemas.microsoft.com/office/drawing/2014/main" id="{F051D9E5-4FA9-5803-4B84-5F4DEBF52F6B}"/>
              </a:ext>
            </a:extLst>
          </p:cNvPr>
          <p:cNvSpPr>
            <a:spLocks noGrp="1"/>
          </p:cNvSpPr>
          <p:nvPr>
            <p:ph type="sldNum" sz="quarter" idx="4"/>
          </p:nvPr>
        </p:nvSpPr>
        <p:spPr>
          <a:xfrm>
            <a:off x="10279294" y="6356350"/>
            <a:ext cx="1592495" cy="365125"/>
          </a:xfrm>
          <a:prstGeom prst="rect">
            <a:avLst/>
          </a:prstGeom>
        </p:spPr>
        <p:txBody>
          <a:bodyPr vert="horz" lIns="91440" tIns="45720" rIns="91440" bIns="45720" rtlCol="0" anchor="ctr"/>
          <a:lstStyle>
            <a:lvl1pPr algn="r">
              <a:defRPr sz="800" spc="130" baseline="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l-SI" sz="800" b="0" i="0" u="none" strike="noStrike" kern="1200" cap="none" spc="130" normalizeH="0" baseline="0" noProof="0">
                <a:ln>
                  <a:noFill/>
                </a:ln>
                <a:solidFill>
                  <a:prstClr val="white"/>
                </a:solidFill>
                <a:effectLst/>
                <a:uLnTx/>
                <a:uFillTx/>
                <a:latin typeface="Arial" panose="020B0604020202020204"/>
                <a:ea typeface="+mn-ea"/>
                <a:cs typeface="+mn-cs"/>
              </a:rPr>
              <a:t>SLIDE </a:t>
            </a:r>
            <a:fld id="{A2020574-600F-2C48-9440-FACC4120788B}" type="slidenum">
              <a:rPr kumimoji="0" lang="en-SI" sz="800" b="0" i="0" u="none" strike="noStrike" kern="1200" cap="none" spc="13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SI" sz="800" b="0" i="0" u="none" strike="noStrike" kern="1200" cap="none" spc="130" normalizeH="0" baseline="0" noProof="0">
              <a:ln>
                <a:noFill/>
              </a:ln>
              <a:solidFill>
                <a:prstClr val="white"/>
              </a:solidFill>
              <a:effectLst/>
              <a:uLnTx/>
              <a:uFillTx/>
              <a:latin typeface="Arial" panose="020B0604020202020204"/>
              <a:ea typeface="+mn-ea"/>
              <a:cs typeface="+mn-cs"/>
            </a:endParaRPr>
          </a:p>
        </p:txBody>
      </p:sp>
      <p:pic>
        <p:nvPicPr>
          <p:cNvPr id="18" name="Grafika 33">
            <a:extLst>
              <a:ext uri="{FF2B5EF4-FFF2-40B4-BE49-F238E27FC236}">
                <a16:creationId xmlns:a16="http://schemas.microsoft.com/office/drawing/2014/main" id="{96C7C908-E7DA-3338-5D52-7D018D3C2E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600000">
            <a:off x="9260836" y="6438968"/>
            <a:ext cx="1592495" cy="188684"/>
          </a:xfrm>
          <a:prstGeom prst="rect">
            <a:avLst/>
          </a:prstGeom>
        </p:spPr>
      </p:pic>
    </p:spTree>
    <p:extLst>
      <p:ext uri="{BB962C8B-B14F-4D97-AF65-F5344CB8AC3E}">
        <p14:creationId xmlns:p14="http://schemas.microsoft.com/office/powerpoint/2010/main" val="28820621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9">
            <a:extLst>
              <a:ext uri="{FF2B5EF4-FFF2-40B4-BE49-F238E27FC236}">
                <a16:creationId xmlns:a16="http://schemas.microsoft.com/office/drawing/2014/main" id="{EC9EBAC7-D7E4-C012-3D22-05DD9A55D264}"/>
              </a:ext>
            </a:extLst>
          </p:cNvPr>
          <p:cNvSpPr txBox="1"/>
          <p:nvPr/>
        </p:nvSpPr>
        <p:spPr>
          <a:xfrm>
            <a:off x="8835485" y="2643549"/>
            <a:ext cx="2453267"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l-SI" sz="1400" b="1" i="0" u="none" strike="noStrike" kern="1200" cap="none" spc="0" normalizeH="0" baseline="0" noProof="0" err="1">
                <a:ln>
                  <a:noFill/>
                </a:ln>
                <a:solidFill>
                  <a:prstClr val="white"/>
                </a:solidFill>
                <a:effectLst/>
                <a:uLnTx/>
                <a:uFillTx/>
                <a:latin typeface="Arial" panose="020B0604020202020204"/>
                <a:ea typeface="+mn-ea"/>
                <a:cs typeface="+mn-cs"/>
              </a:rPr>
              <a:t>Low</a:t>
            </a:r>
            <a:r>
              <a:rPr kumimoji="0" lang="en-SI" sz="1400" b="1" i="0" u="none" strike="noStrike" kern="1200" cap="none" spc="0" normalizeH="0" baseline="0" noProof="0">
                <a:ln>
                  <a:noFill/>
                </a:ln>
                <a:solidFill>
                  <a:prstClr val="white"/>
                </a:solidFill>
                <a:effectLst/>
                <a:uLnTx/>
                <a:uFillTx/>
                <a:latin typeface="Arial" panose="020B0604020202020204"/>
                <a:ea typeface="+mn-ea"/>
                <a:cs typeface="+mn-cs"/>
              </a:rPr>
              <a:t> uncertainty</a:t>
            </a:r>
          </a:p>
        </p:txBody>
      </p:sp>
      <p:sp>
        <p:nvSpPr>
          <p:cNvPr id="2" name="Označba mesta vsebine 1">
            <a:extLst>
              <a:ext uri="{FF2B5EF4-FFF2-40B4-BE49-F238E27FC236}">
                <a16:creationId xmlns:a16="http://schemas.microsoft.com/office/drawing/2014/main" id="{DC98D78A-B9FD-B56A-F989-E1B4973263B9}"/>
              </a:ext>
            </a:extLst>
          </p:cNvPr>
          <p:cNvSpPr>
            <a:spLocks noGrp="1"/>
          </p:cNvSpPr>
          <p:nvPr>
            <p:ph idx="1"/>
          </p:nvPr>
        </p:nvSpPr>
        <p:spPr>
          <a:xfrm>
            <a:off x="0" y="3306574"/>
            <a:ext cx="12192000" cy="2871488"/>
          </a:xfrm>
        </p:spPr>
        <p:txBody>
          <a:bodyPr>
            <a:normAutofit/>
          </a:bodyPr>
          <a:lstStyle/>
          <a:p>
            <a:pPr marL="0" indent="0" algn="ctr">
              <a:buNone/>
            </a:pPr>
            <a:r>
              <a:rPr lang="en-GB" sz="5400" b="1"/>
              <a:t>INNOVATION IS </a:t>
            </a:r>
          </a:p>
          <a:p>
            <a:pPr marL="0" indent="0" algn="ctr">
              <a:buNone/>
            </a:pPr>
            <a:r>
              <a:rPr lang="en-GB" sz="5400" b="1"/>
              <a:t>VALUE CREATION </a:t>
            </a:r>
          </a:p>
          <a:p>
            <a:pPr marL="0" indent="0" algn="ctr">
              <a:buNone/>
            </a:pPr>
            <a:r>
              <a:rPr lang="en-GB" sz="5400" b="1"/>
              <a:t>NOT TECH OR R&amp;D</a:t>
            </a:r>
          </a:p>
        </p:txBody>
      </p:sp>
      <p:grpSp>
        <p:nvGrpSpPr>
          <p:cNvPr id="8" name="Skupina 7">
            <a:extLst>
              <a:ext uri="{FF2B5EF4-FFF2-40B4-BE49-F238E27FC236}">
                <a16:creationId xmlns:a16="http://schemas.microsoft.com/office/drawing/2014/main" id="{3E28F2AC-9EEF-860F-AB60-C78AAC1074B0}"/>
              </a:ext>
            </a:extLst>
          </p:cNvPr>
          <p:cNvGrpSpPr/>
          <p:nvPr/>
        </p:nvGrpSpPr>
        <p:grpSpPr>
          <a:xfrm>
            <a:off x="9426446" y="1671317"/>
            <a:ext cx="2462312" cy="1170722"/>
            <a:chOff x="9166302" y="129263"/>
            <a:chExt cx="2462312" cy="1170722"/>
          </a:xfrm>
        </p:grpSpPr>
        <p:sp>
          <p:nvSpPr>
            <p:cNvPr id="9" name="Left Arrow 12">
              <a:extLst>
                <a:ext uri="{FF2B5EF4-FFF2-40B4-BE49-F238E27FC236}">
                  <a16:creationId xmlns:a16="http://schemas.microsoft.com/office/drawing/2014/main" id="{78B7B040-BA4B-86C3-E2F2-4CD3B0B7B26F}"/>
                </a:ext>
              </a:extLst>
            </p:cNvPr>
            <p:cNvSpPr/>
            <p:nvPr/>
          </p:nvSpPr>
          <p:spPr>
            <a:xfrm rot="10800000">
              <a:off x="9329854" y="129263"/>
              <a:ext cx="2298760" cy="1170722"/>
            </a:xfrm>
            <a:prstGeom prst="lef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Pravokotnik 9">
              <a:extLst>
                <a:ext uri="{FF2B5EF4-FFF2-40B4-BE49-F238E27FC236}">
                  <a16:creationId xmlns:a16="http://schemas.microsoft.com/office/drawing/2014/main" id="{E5960F9C-8D3C-E77D-2734-F018A4D42789}"/>
                </a:ext>
              </a:extLst>
            </p:cNvPr>
            <p:cNvSpPr/>
            <p:nvPr/>
          </p:nvSpPr>
          <p:spPr>
            <a:xfrm>
              <a:off x="9166302" y="301653"/>
              <a:ext cx="2034432" cy="7946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TextBox 4">
              <a:extLst>
                <a:ext uri="{FF2B5EF4-FFF2-40B4-BE49-F238E27FC236}">
                  <a16:creationId xmlns:a16="http://schemas.microsoft.com/office/drawing/2014/main" id="{63D8C73D-ADE3-F368-2E63-D2E789FAE825}"/>
                </a:ext>
              </a:extLst>
            </p:cNvPr>
            <p:cNvSpPr txBox="1"/>
            <p:nvPr/>
          </p:nvSpPr>
          <p:spPr>
            <a:xfrm>
              <a:off x="9222339" y="417879"/>
              <a:ext cx="1892195" cy="5539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SI" sz="3000" b="0" i="0" u="none" strike="noStrike" kern="1200" cap="none" spc="0" normalizeH="0" baseline="0" noProof="0">
                  <a:ln>
                    <a:noFill/>
                  </a:ln>
                  <a:solidFill>
                    <a:srgbClr val="1B47CC"/>
                  </a:solidFill>
                  <a:effectLst/>
                  <a:uLnTx/>
                  <a:uFillTx/>
                  <a:latin typeface="Arial" panose="020B0604020202020204"/>
                  <a:ea typeface="+mn-ea"/>
                  <a:cs typeface="+mn-cs"/>
                </a:rPr>
                <a:t>EXPLOIT</a:t>
              </a:r>
            </a:p>
          </p:txBody>
        </p:sp>
      </p:grpSp>
      <p:grpSp>
        <p:nvGrpSpPr>
          <p:cNvPr id="12" name="Skupina 11">
            <a:extLst>
              <a:ext uri="{FF2B5EF4-FFF2-40B4-BE49-F238E27FC236}">
                <a16:creationId xmlns:a16="http://schemas.microsoft.com/office/drawing/2014/main" id="{1710D765-236C-9DFC-97BF-AEDA02996058}"/>
              </a:ext>
            </a:extLst>
          </p:cNvPr>
          <p:cNvGrpSpPr/>
          <p:nvPr/>
        </p:nvGrpSpPr>
        <p:grpSpPr>
          <a:xfrm>
            <a:off x="303242" y="1666674"/>
            <a:ext cx="2595935" cy="1170721"/>
            <a:chOff x="303242" y="124620"/>
            <a:chExt cx="2595935" cy="1170721"/>
          </a:xfrm>
        </p:grpSpPr>
        <p:sp>
          <p:nvSpPr>
            <p:cNvPr id="13" name="Left Arrow 8">
              <a:extLst>
                <a:ext uri="{FF2B5EF4-FFF2-40B4-BE49-F238E27FC236}">
                  <a16:creationId xmlns:a16="http://schemas.microsoft.com/office/drawing/2014/main" id="{091C5EA2-292F-7355-8AE1-D98A067B0E73}"/>
                </a:ext>
              </a:extLst>
            </p:cNvPr>
            <p:cNvSpPr/>
            <p:nvPr/>
          </p:nvSpPr>
          <p:spPr>
            <a:xfrm>
              <a:off x="303242" y="124620"/>
              <a:ext cx="2488421" cy="1170721"/>
            </a:xfrm>
            <a:prstGeom prst="lef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Pravokotnik 13">
              <a:extLst>
                <a:ext uri="{FF2B5EF4-FFF2-40B4-BE49-F238E27FC236}">
                  <a16:creationId xmlns:a16="http://schemas.microsoft.com/office/drawing/2014/main" id="{5B944FF9-241B-6F64-96A0-C906D736F7C4}"/>
                </a:ext>
              </a:extLst>
            </p:cNvPr>
            <p:cNvSpPr/>
            <p:nvPr/>
          </p:nvSpPr>
          <p:spPr>
            <a:xfrm>
              <a:off x="801462" y="297010"/>
              <a:ext cx="2097715" cy="7946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TextBox 4">
              <a:extLst>
                <a:ext uri="{FF2B5EF4-FFF2-40B4-BE49-F238E27FC236}">
                  <a16:creationId xmlns:a16="http://schemas.microsoft.com/office/drawing/2014/main" id="{7955883E-A35C-4B76-CDC7-BD82BE656AA0}"/>
                </a:ext>
              </a:extLst>
            </p:cNvPr>
            <p:cNvSpPr txBox="1"/>
            <p:nvPr/>
          </p:nvSpPr>
          <p:spPr>
            <a:xfrm>
              <a:off x="801462" y="413236"/>
              <a:ext cx="204623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I" sz="3000" b="0" i="0" u="none" strike="noStrike" kern="1200" cap="none" spc="0" normalizeH="0" baseline="0" noProof="0">
                  <a:ln>
                    <a:noFill/>
                  </a:ln>
                  <a:solidFill>
                    <a:srgbClr val="1B47CC"/>
                  </a:solidFill>
                  <a:effectLst/>
                  <a:uLnTx/>
                  <a:uFillTx/>
                  <a:latin typeface="Arial" panose="020B0604020202020204"/>
                  <a:ea typeface="+mn-ea"/>
                  <a:cs typeface="+mn-cs"/>
                </a:rPr>
                <a:t>EXPLORE</a:t>
              </a:r>
            </a:p>
          </p:txBody>
        </p:sp>
      </p:grpSp>
      <p:sp>
        <p:nvSpPr>
          <p:cNvPr id="16" name="TextBox 9">
            <a:extLst>
              <a:ext uri="{FF2B5EF4-FFF2-40B4-BE49-F238E27FC236}">
                <a16:creationId xmlns:a16="http://schemas.microsoft.com/office/drawing/2014/main" id="{FD59133B-6889-36AF-84DF-8B3FD11BBA60}"/>
              </a:ext>
            </a:extLst>
          </p:cNvPr>
          <p:cNvSpPr txBox="1"/>
          <p:nvPr/>
        </p:nvSpPr>
        <p:spPr>
          <a:xfrm>
            <a:off x="903250" y="2647939"/>
            <a:ext cx="245326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I" sz="1400" b="1" i="0" u="none" strike="noStrike" kern="1200" cap="none" spc="0" normalizeH="0" baseline="0" noProof="0">
                <a:ln>
                  <a:noFill/>
                </a:ln>
                <a:solidFill>
                  <a:prstClr val="white"/>
                </a:solidFill>
                <a:effectLst/>
                <a:uLnTx/>
                <a:uFillTx/>
                <a:latin typeface="Arial" panose="020B0604020202020204"/>
                <a:ea typeface="+mn-ea"/>
                <a:cs typeface="+mn-cs"/>
              </a:rPr>
              <a:t>High uncertainty</a:t>
            </a:r>
          </a:p>
        </p:txBody>
      </p:sp>
      <p:sp>
        <p:nvSpPr>
          <p:cNvPr id="17" name="Naslov 2">
            <a:extLst>
              <a:ext uri="{FF2B5EF4-FFF2-40B4-BE49-F238E27FC236}">
                <a16:creationId xmlns:a16="http://schemas.microsoft.com/office/drawing/2014/main" id="{F53D1F3B-5045-30F4-7C61-F6DB41AF6054}"/>
              </a:ext>
            </a:extLst>
          </p:cNvPr>
          <p:cNvSpPr>
            <a:spLocks noGrp="1"/>
          </p:cNvSpPr>
          <p:nvPr>
            <p:ph type="title"/>
          </p:nvPr>
        </p:nvSpPr>
        <p:spPr>
          <a:xfrm>
            <a:off x="2733952" y="1880323"/>
            <a:ext cx="6913757" cy="740498"/>
          </a:xfrm>
        </p:spPr>
        <p:txBody>
          <a:bodyPr>
            <a:normAutofit/>
          </a:bodyPr>
          <a:lstStyle/>
          <a:p>
            <a:pPr algn="ctr"/>
            <a:r>
              <a:rPr lang="en-US" sz="2600" b="1"/>
              <a:t>The explore/exploit continuum</a:t>
            </a:r>
            <a:endParaRPr lang="en-SI" sz="2600" b="1"/>
          </a:p>
        </p:txBody>
      </p:sp>
      <p:pic>
        <p:nvPicPr>
          <p:cNvPr id="3" name="Slika 2">
            <a:extLst>
              <a:ext uri="{FF2B5EF4-FFF2-40B4-BE49-F238E27FC236}">
                <a16:creationId xmlns:a16="http://schemas.microsoft.com/office/drawing/2014/main" id="{136FCA5D-71E5-622F-0BC3-924E740DF44A}"/>
              </a:ext>
            </a:extLst>
          </p:cNvPr>
          <p:cNvPicPr>
            <a:picLocks noChangeAspect="1"/>
          </p:cNvPicPr>
          <p:nvPr/>
        </p:nvPicPr>
        <p:blipFill>
          <a:blip r:embed="rId3"/>
          <a:stretch>
            <a:fillRect/>
          </a:stretch>
        </p:blipFill>
        <p:spPr>
          <a:xfrm>
            <a:off x="3538900" y="487724"/>
            <a:ext cx="5975763" cy="5975763"/>
          </a:xfrm>
          <a:prstGeom prst="rect">
            <a:avLst/>
          </a:prstGeom>
        </p:spPr>
      </p:pic>
      <p:sp>
        <p:nvSpPr>
          <p:cNvPr id="5" name="Slide Number Placeholder 5">
            <a:extLst>
              <a:ext uri="{FF2B5EF4-FFF2-40B4-BE49-F238E27FC236}">
                <a16:creationId xmlns:a16="http://schemas.microsoft.com/office/drawing/2014/main" id="{5DC09023-ED98-422E-8DE4-E4328D070CBD}"/>
              </a:ext>
            </a:extLst>
          </p:cNvPr>
          <p:cNvSpPr>
            <a:spLocks noGrp="1"/>
          </p:cNvSpPr>
          <p:nvPr>
            <p:ph type="sldNum" sz="quarter" idx="4"/>
          </p:nvPr>
        </p:nvSpPr>
        <p:spPr>
          <a:xfrm>
            <a:off x="10279294" y="6356350"/>
            <a:ext cx="1592495" cy="365125"/>
          </a:xfrm>
          <a:prstGeom prst="rect">
            <a:avLst/>
          </a:prstGeom>
        </p:spPr>
        <p:txBody>
          <a:bodyPr vert="horz" lIns="91440" tIns="45720" rIns="91440" bIns="45720" rtlCol="0" anchor="ctr"/>
          <a:lstStyle>
            <a:lvl1pPr algn="r">
              <a:defRPr sz="800" spc="130" baseline="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l-SI" sz="800" b="0" i="0" u="none" strike="noStrike" kern="1200" cap="none" spc="130" normalizeH="0" baseline="0" noProof="0">
                <a:ln>
                  <a:noFill/>
                </a:ln>
                <a:solidFill>
                  <a:prstClr val="white"/>
                </a:solidFill>
                <a:effectLst/>
                <a:uLnTx/>
                <a:uFillTx/>
                <a:latin typeface="Arial" panose="020B0604020202020204"/>
                <a:ea typeface="+mn-ea"/>
                <a:cs typeface="+mn-cs"/>
              </a:rPr>
              <a:t>SLIDE </a:t>
            </a:r>
            <a:fld id="{A2020574-600F-2C48-9440-FACC4120788B}" type="slidenum">
              <a:rPr kumimoji="0" lang="en-SI" sz="800" b="0" i="0" u="none" strike="noStrike" kern="1200" cap="none" spc="13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SI" sz="800" b="0" i="0" u="none" strike="noStrike" kern="1200" cap="none" spc="130" normalizeH="0" baseline="0" noProof="0">
              <a:ln>
                <a:noFill/>
              </a:ln>
              <a:solidFill>
                <a:prstClr val="white"/>
              </a:solidFill>
              <a:effectLst/>
              <a:uLnTx/>
              <a:uFillTx/>
              <a:latin typeface="Arial" panose="020B0604020202020204"/>
              <a:ea typeface="+mn-ea"/>
              <a:cs typeface="+mn-cs"/>
            </a:endParaRPr>
          </a:p>
        </p:txBody>
      </p:sp>
      <p:pic>
        <p:nvPicPr>
          <p:cNvPr id="7" name="Grafika 33">
            <a:extLst>
              <a:ext uri="{FF2B5EF4-FFF2-40B4-BE49-F238E27FC236}">
                <a16:creationId xmlns:a16="http://schemas.microsoft.com/office/drawing/2014/main" id="{6B1891F9-EC5D-51F2-2BC6-EE1B131018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600000">
            <a:off x="9260836" y="6438968"/>
            <a:ext cx="1592495" cy="188684"/>
          </a:xfrm>
          <a:prstGeom prst="rect">
            <a:avLst/>
          </a:prstGeom>
        </p:spPr>
      </p:pic>
    </p:spTree>
    <p:extLst>
      <p:ext uri="{BB962C8B-B14F-4D97-AF65-F5344CB8AC3E}">
        <p14:creationId xmlns:p14="http://schemas.microsoft.com/office/powerpoint/2010/main" val="22510747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9">
            <a:extLst>
              <a:ext uri="{FF2B5EF4-FFF2-40B4-BE49-F238E27FC236}">
                <a16:creationId xmlns:a16="http://schemas.microsoft.com/office/drawing/2014/main" id="{EC9EBAC7-D7E4-C012-3D22-05DD9A55D264}"/>
              </a:ext>
            </a:extLst>
          </p:cNvPr>
          <p:cNvSpPr txBox="1"/>
          <p:nvPr/>
        </p:nvSpPr>
        <p:spPr>
          <a:xfrm>
            <a:off x="8835485" y="2643549"/>
            <a:ext cx="2453267"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l-SI" sz="1400" b="1" i="0" u="none" strike="noStrike" kern="1200" cap="none" spc="0" normalizeH="0" baseline="0" noProof="0" err="1">
                <a:ln>
                  <a:noFill/>
                </a:ln>
                <a:solidFill>
                  <a:prstClr val="white"/>
                </a:solidFill>
                <a:effectLst/>
                <a:uLnTx/>
                <a:uFillTx/>
                <a:latin typeface="Arial" panose="020B0604020202020204"/>
                <a:ea typeface="+mn-ea"/>
                <a:cs typeface="+mn-cs"/>
              </a:rPr>
              <a:t>Low</a:t>
            </a:r>
            <a:r>
              <a:rPr kumimoji="0" lang="en-SI" sz="1400" b="1" i="0" u="none" strike="noStrike" kern="1200" cap="none" spc="0" normalizeH="0" baseline="0" noProof="0">
                <a:ln>
                  <a:noFill/>
                </a:ln>
                <a:solidFill>
                  <a:prstClr val="white"/>
                </a:solidFill>
                <a:effectLst/>
                <a:uLnTx/>
                <a:uFillTx/>
                <a:latin typeface="Arial" panose="020B0604020202020204"/>
                <a:ea typeface="+mn-ea"/>
                <a:cs typeface="+mn-cs"/>
              </a:rPr>
              <a:t> uncertainty</a:t>
            </a:r>
          </a:p>
        </p:txBody>
      </p:sp>
      <p:sp>
        <p:nvSpPr>
          <p:cNvPr id="2" name="Označba mesta vsebine 1">
            <a:extLst>
              <a:ext uri="{FF2B5EF4-FFF2-40B4-BE49-F238E27FC236}">
                <a16:creationId xmlns:a16="http://schemas.microsoft.com/office/drawing/2014/main" id="{DC98D78A-B9FD-B56A-F989-E1B4973263B9}"/>
              </a:ext>
            </a:extLst>
          </p:cNvPr>
          <p:cNvSpPr>
            <a:spLocks noGrp="1"/>
          </p:cNvSpPr>
          <p:nvPr>
            <p:ph idx="1"/>
          </p:nvPr>
        </p:nvSpPr>
        <p:spPr>
          <a:xfrm>
            <a:off x="0" y="3306574"/>
            <a:ext cx="12192000" cy="2871488"/>
          </a:xfrm>
        </p:spPr>
        <p:txBody>
          <a:bodyPr>
            <a:normAutofit/>
          </a:bodyPr>
          <a:lstStyle/>
          <a:p>
            <a:pPr marL="0" indent="0" algn="ctr">
              <a:buNone/>
            </a:pPr>
            <a:r>
              <a:rPr lang="en-GB" sz="5400" b="1"/>
              <a:t>INNOVATION IS </a:t>
            </a:r>
          </a:p>
          <a:p>
            <a:pPr marL="0" indent="0" algn="ctr">
              <a:buNone/>
            </a:pPr>
            <a:r>
              <a:rPr lang="en-GB" sz="5400" b="1"/>
              <a:t>VALUE CREATION </a:t>
            </a:r>
          </a:p>
          <a:p>
            <a:pPr marL="0" indent="0" algn="ctr">
              <a:buNone/>
            </a:pPr>
            <a:r>
              <a:rPr lang="en-GB" sz="5400" b="1"/>
              <a:t>NOT TECH OR R&amp;D</a:t>
            </a:r>
          </a:p>
        </p:txBody>
      </p:sp>
      <p:grpSp>
        <p:nvGrpSpPr>
          <p:cNvPr id="8" name="Skupina 7">
            <a:extLst>
              <a:ext uri="{FF2B5EF4-FFF2-40B4-BE49-F238E27FC236}">
                <a16:creationId xmlns:a16="http://schemas.microsoft.com/office/drawing/2014/main" id="{3E28F2AC-9EEF-860F-AB60-C78AAC1074B0}"/>
              </a:ext>
            </a:extLst>
          </p:cNvPr>
          <p:cNvGrpSpPr/>
          <p:nvPr/>
        </p:nvGrpSpPr>
        <p:grpSpPr>
          <a:xfrm>
            <a:off x="9426446" y="1671317"/>
            <a:ext cx="2462312" cy="1170722"/>
            <a:chOff x="9166302" y="129263"/>
            <a:chExt cx="2462312" cy="1170722"/>
          </a:xfrm>
        </p:grpSpPr>
        <p:sp>
          <p:nvSpPr>
            <p:cNvPr id="9" name="Left Arrow 12">
              <a:extLst>
                <a:ext uri="{FF2B5EF4-FFF2-40B4-BE49-F238E27FC236}">
                  <a16:creationId xmlns:a16="http://schemas.microsoft.com/office/drawing/2014/main" id="{78B7B040-BA4B-86C3-E2F2-4CD3B0B7B26F}"/>
                </a:ext>
              </a:extLst>
            </p:cNvPr>
            <p:cNvSpPr/>
            <p:nvPr/>
          </p:nvSpPr>
          <p:spPr>
            <a:xfrm rot="10800000">
              <a:off x="9329854" y="129263"/>
              <a:ext cx="2298760" cy="1170722"/>
            </a:xfrm>
            <a:prstGeom prst="lef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Pravokotnik 9">
              <a:extLst>
                <a:ext uri="{FF2B5EF4-FFF2-40B4-BE49-F238E27FC236}">
                  <a16:creationId xmlns:a16="http://schemas.microsoft.com/office/drawing/2014/main" id="{E5960F9C-8D3C-E77D-2734-F018A4D42789}"/>
                </a:ext>
              </a:extLst>
            </p:cNvPr>
            <p:cNvSpPr/>
            <p:nvPr/>
          </p:nvSpPr>
          <p:spPr>
            <a:xfrm>
              <a:off x="9166302" y="301653"/>
              <a:ext cx="2034432" cy="7946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TextBox 4">
              <a:extLst>
                <a:ext uri="{FF2B5EF4-FFF2-40B4-BE49-F238E27FC236}">
                  <a16:creationId xmlns:a16="http://schemas.microsoft.com/office/drawing/2014/main" id="{63D8C73D-ADE3-F368-2E63-D2E789FAE825}"/>
                </a:ext>
              </a:extLst>
            </p:cNvPr>
            <p:cNvSpPr txBox="1"/>
            <p:nvPr/>
          </p:nvSpPr>
          <p:spPr>
            <a:xfrm>
              <a:off x="9222339" y="417879"/>
              <a:ext cx="1892195" cy="5539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SI" sz="3000" b="0" i="0" u="none" strike="noStrike" kern="1200" cap="none" spc="0" normalizeH="0" baseline="0" noProof="0">
                  <a:ln>
                    <a:noFill/>
                  </a:ln>
                  <a:solidFill>
                    <a:srgbClr val="1B47CC"/>
                  </a:solidFill>
                  <a:effectLst/>
                  <a:uLnTx/>
                  <a:uFillTx/>
                  <a:latin typeface="Arial" panose="020B0604020202020204"/>
                  <a:ea typeface="+mn-ea"/>
                  <a:cs typeface="+mn-cs"/>
                </a:rPr>
                <a:t>EXPLOIT</a:t>
              </a:r>
            </a:p>
          </p:txBody>
        </p:sp>
      </p:grpSp>
      <p:grpSp>
        <p:nvGrpSpPr>
          <p:cNvPr id="12" name="Skupina 11">
            <a:extLst>
              <a:ext uri="{FF2B5EF4-FFF2-40B4-BE49-F238E27FC236}">
                <a16:creationId xmlns:a16="http://schemas.microsoft.com/office/drawing/2014/main" id="{1710D765-236C-9DFC-97BF-AEDA02996058}"/>
              </a:ext>
            </a:extLst>
          </p:cNvPr>
          <p:cNvGrpSpPr/>
          <p:nvPr/>
        </p:nvGrpSpPr>
        <p:grpSpPr>
          <a:xfrm>
            <a:off x="303242" y="1666674"/>
            <a:ext cx="2595935" cy="1170721"/>
            <a:chOff x="303242" y="124620"/>
            <a:chExt cx="2595935" cy="1170721"/>
          </a:xfrm>
        </p:grpSpPr>
        <p:sp>
          <p:nvSpPr>
            <p:cNvPr id="13" name="Left Arrow 8">
              <a:extLst>
                <a:ext uri="{FF2B5EF4-FFF2-40B4-BE49-F238E27FC236}">
                  <a16:creationId xmlns:a16="http://schemas.microsoft.com/office/drawing/2014/main" id="{091C5EA2-292F-7355-8AE1-D98A067B0E73}"/>
                </a:ext>
              </a:extLst>
            </p:cNvPr>
            <p:cNvSpPr/>
            <p:nvPr/>
          </p:nvSpPr>
          <p:spPr>
            <a:xfrm>
              <a:off x="303242" y="124620"/>
              <a:ext cx="2488421" cy="1170721"/>
            </a:xfrm>
            <a:prstGeom prst="lef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Pravokotnik 13">
              <a:extLst>
                <a:ext uri="{FF2B5EF4-FFF2-40B4-BE49-F238E27FC236}">
                  <a16:creationId xmlns:a16="http://schemas.microsoft.com/office/drawing/2014/main" id="{5B944FF9-241B-6F64-96A0-C906D736F7C4}"/>
                </a:ext>
              </a:extLst>
            </p:cNvPr>
            <p:cNvSpPr/>
            <p:nvPr/>
          </p:nvSpPr>
          <p:spPr>
            <a:xfrm>
              <a:off x="801462" y="297010"/>
              <a:ext cx="2097715" cy="7946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TextBox 4">
              <a:extLst>
                <a:ext uri="{FF2B5EF4-FFF2-40B4-BE49-F238E27FC236}">
                  <a16:creationId xmlns:a16="http://schemas.microsoft.com/office/drawing/2014/main" id="{7955883E-A35C-4B76-CDC7-BD82BE656AA0}"/>
                </a:ext>
              </a:extLst>
            </p:cNvPr>
            <p:cNvSpPr txBox="1"/>
            <p:nvPr/>
          </p:nvSpPr>
          <p:spPr>
            <a:xfrm>
              <a:off x="801462" y="413236"/>
              <a:ext cx="204623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I" sz="3000" b="0" i="0" u="none" strike="noStrike" kern="1200" cap="none" spc="0" normalizeH="0" baseline="0" noProof="0">
                  <a:ln>
                    <a:noFill/>
                  </a:ln>
                  <a:solidFill>
                    <a:srgbClr val="1B47CC"/>
                  </a:solidFill>
                  <a:effectLst/>
                  <a:uLnTx/>
                  <a:uFillTx/>
                  <a:latin typeface="Arial" panose="020B0604020202020204"/>
                  <a:ea typeface="+mn-ea"/>
                  <a:cs typeface="+mn-cs"/>
                </a:rPr>
                <a:t>EXPLORE</a:t>
              </a:r>
            </a:p>
          </p:txBody>
        </p:sp>
      </p:grpSp>
      <p:sp>
        <p:nvSpPr>
          <p:cNvPr id="16" name="TextBox 9">
            <a:extLst>
              <a:ext uri="{FF2B5EF4-FFF2-40B4-BE49-F238E27FC236}">
                <a16:creationId xmlns:a16="http://schemas.microsoft.com/office/drawing/2014/main" id="{FD59133B-6889-36AF-84DF-8B3FD11BBA60}"/>
              </a:ext>
            </a:extLst>
          </p:cNvPr>
          <p:cNvSpPr txBox="1"/>
          <p:nvPr/>
        </p:nvSpPr>
        <p:spPr>
          <a:xfrm>
            <a:off x="903250" y="2647939"/>
            <a:ext cx="245326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I" sz="1400" b="1" i="0" u="none" strike="noStrike" kern="1200" cap="none" spc="0" normalizeH="0" baseline="0" noProof="0">
                <a:ln>
                  <a:noFill/>
                </a:ln>
                <a:solidFill>
                  <a:prstClr val="white"/>
                </a:solidFill>
                <a:effectLst/>
                <a:uLnTx/>
                <a:uFillTx/>
                <a:latin typeface="Arial" panose="020B0604020202020204"/>
                <a:ea typeface="+mn-ea"/>
                <a:cs typeface="+mn-cs"/>
              </a:rPr>
              <a:t>High uncertainty</a:t>
            </a:r>
          </a:p>
        </p:txBody>
      </p:sp>
      <p:sp>
        <p:nvSpPr>
          <p:cNvPr id="17" name="Naslov 2">
            <a:extLst>
              <a:ext uri="{FF2B5EF4-FFF2-40B4-BE49-F238E27FC236}">
                <a16:creationId xmlns:a16="http://schemas.microsoft.com/office/drawing/2014/main" id="{F53D1F3B-5045-30F4-7C61-F6DB41AF6054}"/>
              </a:ext>
            </a:extLst>
          </p:cNvPr>
          <p:cNvSpPr>
            <a:spLocks noGrp="1"/>
          </p:cNvSpPr>
          <p:nvPr>
            <p:ph type="title"/>
          </p:nvPr>
        </p:nvSpPr>
        <p:spPr>
          <a:xfrm>
            <a:off x="2733952" y="1880323"/>
            <a:ext cx="6913757" cy="740498"/>
          </a:xfrm>
        </p:spPr>
        <p:txBody>
          <a:bodyPr>
            <a:normAutofit/>
          </a:bodyPr>
          <a:lstStyle/>
          <a:p>
            <a:pPr algn="ctr"/>
            <a:r>
              <a:rPr lang="en-US" sz="2600" b="1"/>
              <a:t>The explore/exploit continuum</a:t>
            </a:r>
            <a:endParaRPr lang="en-SI" sz="2600" b="1"/>
          </a:p>
        </p:txBody>
      </p:sp>
      <p:pic>
        <p:nvPicPr>
          <p:cNvPr id="3" name="Slika 2">
            <a:extLst>
              <a:ext uri="{FF2B5EF4-FFF2-40B4-BE49-F238E27FC236}">
                <a16:creationId xmlns:a16="http://schemas.microsoft.com/office/drawing/2014/main" id="{136FCA5D-71E5-622F-0BC3-924E740DF44A}"/>
              </a:ext>
            </a:extLst>
          </p:cNvPr>
          <p:cNvPicPr>
            <a:picLocks noChangeAspect="1"/>
          </p:cNvPicPr>
          <p:nvPr/>
        </p:nvPicPr>
        <p:blipFill>
          <a:blip r:embed="rId3"/>
          <a:stretch>
            <a:fillRect/>
          </a:stretch>
        </p:blipFill>
        <p:spPr>
          <a:xfrm>
            <a:off x="3538900" y="487724"/>
            <a:ext cx="5975763" cy="5975763"/>
          </a:xfrm>
          <a:prstGeom prst="rect">
            <a:avLst/>
          </a:prstGeom>
        </p:spPr>
      </p:pic>
      <p:pic>
        <p:nvPicPr>
          <p:cNvPr id="6" name="Slika 5">
            <a:extLst>
              <a:ext uri="{FF2B5EF4-FFF2-40B4-BE49-F238E27FC236}">
                <a16:creationId xmlns:a16="http://schemas.microsoft.com/office/drawing/2014/main" id="{AF61A8DD-A2FA-8EF4-5BBC-1A36D9B61DE3}"/>
              </a:ext>
            </a:extLst>
          </p:cNvPr>
          <p:cNvPicPr>
            <a:picLocks noChangeAspect="1"/>
          </p:cNvPicPr>
          <p:nvPr/>
        </p:nvPicPr>
        <p:blipFill>
          <a:blip r:embed="rId4"/>
          <a:stretch>
            <a:fillRect/>
          </a:stretch>
        </p:blipFill>
        <p:spPr>
          <a:xfrm rot="21087969">
            <a:off x="3061796" y="838321"/>
            <a:ext cx="6346493" cy="4892088"/>
          </a:xfrm>
          <a:prstGeom prst="rect">
            <a:avLst/>
          </a:prstGeom>
          <a:ln>
            <a:noFill/>
          </a:ln>
          <a:effectLst>
            <a:outerShdw blurRad="190500" algn="tl" rotWithShape="0">
              <a:srgbClr val="000000">
                <a:alpha val="70000"/>
              </a:srgbClr>
            </a:outerShdw>
          </a:effectLst>
        </p:spPr>
      </p:pic>
      <p:sp>
        <p:nvSpPr>
          <p:cNvPr id="5" name="Slide Number Placeholder 5">
            <a:extLst>
              <a:ext uri="{FF2B5EF4-FFF2-40B4-BE49-F238E27FC236}">
                <a16:creationId xmlns:a16="http://schemas.microsoft.com/office/drawing/2014/main" id="{06654138-E191-BCD2-B349-5DD9DD6E9D37}"/>
              </a:ext>
            </a:extLst>
          </p:cNvPr>
          <p:cNvSpPr>
            <a:spLocks noGrp="1"/>
          </p:cNvSpPr>
          <p:nvPr>
            <p:ph type="sldNum" sz="quarter" idx="4"/>
          </p:nvPr>
        </p:nvSpPr>
        <p:spPr>
          <a:xfrm>
            <a:off x="10279294" y="6356350"/>
            <a:ext cx="1592495" cy="365125"/>
          </a:xfrm>
          <a:prstGeom prst="rect">
            <a:avLst/>
          </a:prstGeom>
        </p:spPr>
        <p:txBody>
          <a:bodyPr vert="horz" lIns="91440" tIns="45720" rIns="91440" bIns="45720" rtlCol="0" anchor="ctr"/>
          <a:lstStyle>
            <a:lvl1pPr algn="r">
              <a:defRPr sz="800" spc="130" baseline="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l-SI" sz="800" b="0" i="0" u="none" strike="noStrike" kern="1200" cap="none" spc="130" normalizeH="0" baseline="0" noProof="0">
                <a:ln>
                  <a:noFill/>
                </a:ln>
                <a:solidFill>
                  <a:prstClr val="white"/>
                </a:solidFill>
                <a:effectLst/>
                <a:uLnTx/>
                <a:uFillTx/>
                <a:latin typeface="Arial" panose="020B0604020202020204"/>
                <a:ea typeface="+mn-ea"/>
                <a:cs typeface="+mn-cs"/>
              </a:rPr>
              <a:t>SLIDE </a:t>
            </a:r>
            <a:fld id="{A2020574-600F-2C48-9440-FACC4120788B}" type="slidenum">
              <a:rPr kumimoji="0" lang="en-SI" sz="800" b="0" i="0" u="none" strike="noStrike" kern="1200" cap="none" spc="13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SI" sz="800" b="0" i="0" u="none" strike="noStrike" kern="1200" cap="none" spc="130" normalizeH="0" baseline="0" noProof="0">
              <a:ln>
                <a:noFill/>
              </a:ln>
              <a:solidFill>
                <a:prstClr val="white"/>
              </a:solidFill>
              <a:effectLst/>
              <a:uLnTx/>
              <a:uFillTx/>
              <a:latin typeface="Arial" panose="020B0604020202020204"/>
              <a:ea typeface="+mn-ea"/>
              <a:cs typeface="+mn-cs"/>
            </a:endParaRPr>
          </a:p>
        </p:txBody>
      </p:sp>
      <p:pic>
        <p:nvPicPr>
          <p:cNvPr id="18" name="Grafika 33">
            <a:extLst>
              <a:ext uri="{FF2B5EF4-FFF2-40B4-BE49-F238E27FC236}">
                <a16:creationId xmlns:a16="http://schemas.microsoft.com/office/drawing/2014/main" id="{C63D3731-82D4-C342-7653-7E9DE43744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600000">
            <a:off x="9260836" y="6438968"/>
            <a:ext cx="1592495" cy="188684"/>
          </a:xfrm>
          <a:prstGeom prst="rect">
            <a:avLst/>
          </a:prstGeom>
        </p:spPr>
      </p:pic>
    </p:spTree>
    <p:extLst>
      <p:ext uri="{BB962C8B-B14F-4D97-AF65-F5344CB8AC3E}">
        <p14:creationId xmlns:p14="http://schemas.microsoft.com/office/powerpoint/2010/main" val="41634076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bg>
      <p:bgPr>
        <a:solidFill>
          <a:srgbClr val="FFD1D1"/>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D8481D8-06A3-EAA7-6507-DF159B8082F6}"/>
              </a:ext>
            </a:extLst>
          </p:cNvPr>
          <p:cNvSpPr>
            <a:spLocks noGrp="1"/>
          </p:cNvSpPr>
          <p:nvPr>
            <p:ph type="title"/>
          </p:nvPr>
        </p:nvSpPr>
        <p:spPr/>
        <p:txBody>
          <a:bodyPr anchor="t">
            <a:noAutofit/>
          </a:bodyPr>
          <a:lstStyle/>
          <a:p>
            <a:pPr marL="0" indent="0"/>
            <a:r>
              <a:rPr lang="en-GB" sz="7200" b="1" dirty="0">
                <a:solidFill>
                  <a:srgbClr val="E73C32"/>
                </a:solidFill>
                <a:latin typeface="Arial" panose="020B0604020202020204" pitchFamily="34" charset="0"/>
                <a:cs typeface="Arial" panose="020B0604020202020204" pitchFamily="34" charset="0"/>
              </a:rPr>
              <a:t>Success = </a:t>
            </a:r>
          </a:p>
        </p:txBody>
      </p:sp>
      <p:sp>
        <p:nvSpPr>
          <p:cNvPr id="11" name="Slide Number Placeholder 5">
            <a:extLst>
              <a:ext uri="{FF2B5EF4-FFF2-40B4-BE49-F238E27FC236}">
                <a16:creationId xmlns:a16="http://schemas.microsoft.com/office/drawing/2014/main" id="{ECB569CC-6338-7AAF-4C66-10A38C8DE4A0}"/>
              </a:ext>
            </a:extLst>
          </p:cNvPr>
          <p:cNvSpPr>
            <a:spLocks noGrp="1"/>
          </p:cNvSpPr>
          <p:nvPr>
            <p:ph type="sldNum" sz="quarter" idx="4"/>
          </p:nvPr>
        </p:nvSpPr>
        <p:spPr>
          <a:xfrm>
            <a:off x="10279294" y="6356350"/>
            <a:ext cx="1592495" cy="365125"/>
          </a:xfrm>
          <a:prstGeom prst="rect">
            <a:avLst/>
          </a:prstGeom>
        </p:spPr>
        <p:txBody>
          <a:bodyPr vert="horz" lIns="91440" tIns="45720" rIns="91440" bIns="45720" rtlCol="0" anchor="ctr"/>
          <a:lstStyle>
            <a:lvl1pPr algn="r">
              <a:defRPr sz="800" spc="130" baseline="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l-SI" sz="800" b="0" i="0" u="none" strike="noStrike" kern="1200" cap="none" spc="130" normalizeH="0" baseline="0" noProof="0" dirty="0">
                <a:ln>
                  <a:noFill/>
                </a:ln>
                <a:solidFill>
                  <a:srgbClr val="272532"/>
                </a:solidFill>
                <a:effectLst/>
                <a:uLnTx/>
                <a:uFillTx/>
                <a:latin typeface="Arial" panose="020B0604020202020204"/>
                <a:ea typeface="+mn-ea"/>
                <a:cs typeface="+mn-cs"/>
              </a:rPr>
              <a:t>SLIDE </a:t>
            </a:r>
            <a:fld id="{A2020574-600F-2C48-9440-FACC4120788B}" type="slidenum">
              <a:rPr kumimoji="0" lang="en-SI" sz="800" b="0" i="0" u="none" strike="noStrike" kern="1200" cap="none" spc="130" normalizeH="0" baseline="0" noProof="0" smtClean="0">
                <a:ln>
                  <a:noFill/>
                </a:ln>
                <a:solidFill>
                  <a:srgbClr val="272532"/>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SI" sz="800" b="0" i="0" u="none" strike="noStrike" kern="1200" cap="none" spc="130" normalizeH="0" baseline="0" noProof="0" dirty="0">
              <a:ln>
                <a:noFill/>
              </a:ln>
              <a:solidFill>
                <a:srgbClr val="272532"/>
              </a:solidFill>
              <a:effectLst/>
              <a:uLnTx/>
              <a:uFillTx/>
              <a:latin typeface="Arial" panose="020B0604020202020204"/>
              <a:ea typeface="+mn-ea"/>
              <a:cs typeface="+mn-cs"/>
            </a:endParaRPr>
          </a:p>
        </p:txBody>
      </p:sp>
      <p:pic>
        <p:nvPicPr>
          <p:cNvPr id="3" name="Picture 2" descr="Calendar&#10;&#10;Description automatically generated with low confidence">
            <a:extLst>
              <a:ext uri="{FF2B5EF4-FFF2-40B4-BE49-F238E27FC236}">
                <a16:creationId xmlns:a16="http://schemas.microsoft.com/office/drawing/2014/main" id="{1F835967-4C45-F739-FB2C-07D047C35BC1}"/>
              </a:ext>
            </a:extLst>
          </p:cNvPr>
          <p:cNvPicPr>
            <a:picLocks noChangeAspect="1"/>
          </p:cNvPicPr>
          <p:nvPr/>
        </p:nvPicPr>
        <p:blipFill>
          <a:blip r:embed="rId3"/>
          <a:stretch>
            <a:fillRect/>
          </a:stretch>
        </p:blipFill>
        <p:spPr>
          <a:xfrm>
            <a:off x="4951577" y="2066435"/>
            <a:ext cx="3732380" cy="2608983"/>
          </a:xfrm>
          <a:prstGeom prst="rect">
            <a:avLst/>
          </a:prstGeom>
        </p:spPr>
      </p:pic>
      <p:pic>
        <p:nvPicPr>
          <p:cNvPr id="4" name="Picture 14" descr="Diagram&#10;&#10;Description automatically generated">
            <a:extLst>
              <a:ext uri="{FF2B5EF4-FFF2-40B4-BE49-F238E27FC236}">
                <a16:creationId xmlns:a16="http://schemas.microsoft.com/office/drawing/2014/main" id="{AF9BB22E-21FD-92A8-6B74-F631DF7B4F47}"/>
              </a:ext>
            </a:extLst>
          </p:cNvPr>
          <p:cNvPicPr>
            <a:picLocks noChangeAspect="1"/>
          </p:cNvPicPr>
          <p:nvPr/>
        </p:nvPicPr>
        <p:blipFill>
          <a:blip r:embed="rId4"/>
          <a:stretch>
            <a:fillRect/>
          </a:stretch>
        </p:blipFill>
        <p:spPr>
          <a:xfrm>
            <a:off x="580282" y="2041851"/>
            <a:ext cx="3732380" cy="2633567"/>
          </a:xfrm>
          <a:prstGeom prst="rect">
            <a:avLst/>
          </a:prstGeom>
        </p:spPr>
      </p:pic>
      <p:sp>
        <p:nvSpPr>
          <p:cNvPr id="5" name="TextBox 4">
            <a:extLst>
              <a:ext uri="{FF2B5EF4-FFF2-40B4-BE49-F238E27FC236}">
                <a16:creationId xmlns:a16="http://schemas.microsoft.com/office/drawing/2014/main" id="{D069326D-772C-F71E-8C53-0AF8E9406D6E}"/>
              </a:ext>
            </a:extLst>
          </p:cNvPr>
          <p:cNvSpPr txBox="1"/>
          <p:nvPr/>
        </p:nvSpPr>
        <p:spPr>
          <a:xfrm>
            <a:off x="4350863" y="2915457"/>
            <a:ext cx="562513"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5000" b="1" i="0" u="none" strike="noStrike" kern="1200" cap="none" spc="0" normalizeH="0" baseline="0" noProof="0" dirty="0">
                <a:ln>
                  <a:noFill/>
                </a:ln>
                <a:solidFill>
                  <a:srgbClr val="E73C32"/>
                </a:solidFill>
                <a:effectLst/>
                <a:uLnTx/>
                <a:uFillTx/>
                <a:latin typeface="Arial" panose="020B0604020202020204"/>
                <a:ea typeface="+mn-ea"/>
                <a:cs typeface="+mn-cs"/>
              </a:rPr>
              <a:t>+</a:t>
            </a:r>
            <a:endParaRPr kumimoji="0" lang="en-SI" sz="5000" b="1" i="0" u="none" strike="noStrike" kern="1200" cap="none" spc="0" normalizeH="0" baseline="0" noProof="0" dirty="0">
              <a:ln>
                <a:noFill/>
              </a:ln>
              <a:solidFill>
                <a:srgbClr val="E73C32"/>
              </a:solidFill>
              <a:effectLst/>
              <a:uLnTx/>
              <a:uFillTx/>
              <a:latin typeface="Arial" panose="020B0604020202020204"/>
              <a:ea typeface="+mn-ea"/>
              <a:cs typeface="+mn-cs"/>
            </a:endParaRPr>
          </a:p>
        </p:txBody>
      </p:sp>
      <p:sp>
        <p:nvSpPr>
          <p:cNvPr id="6" name="TextBox 8">
            <a:extLst>
              <a:ext uri="{FF2B5EF4-FFF2-40B4-BE49-F238E27FC236}">
                <a16:creationId xmlns:a16="http://schemas.microsoft.com/office/drawing/2014/main" id="{B5D63F8C-703D-D0F4-A880-46AB62B9AA3F}"/>
              </a:ext>
            </a:extLst>
          </p:cNvPr>
          <p:cNvSpPr txBox="1"/>
          <p:nvPr/>
        </p:nvSpPr>
        <p:spPr>
          <a:xfrm>
            <a:off x="9427166" y="2746179"/>
            <a:ext cx="276483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3600" b="1" i="0" u="none" strike="noStrike" kern="1200" cap="none" spc="0" normalizeH="0" baseline="0" noProof="0" dirty="0" err="1">
                <a:ln>
                  <a:noFill/>
                </a:ln>
                <a:solidFill>
                  <a:prstClr val="black"/>
                </a:solidFill>
                <a:effectLst/>
                <a:uLnTx/>
                <a:uFillTx/>
                <a:latin typeface="Arial" panose="020B0604020202020204"/>
                <a:ea typeface="+mn-ea"/>
                <a:cs typeface="Calibri" panose="020F0502020204030204" pitchFamily="34" charset="0"/>
              </a:rPr>
              <a:t>Sound</a:t>
            </a:r>
            <a:r>
              <a:rPr kumimoji="0" lang="sl-SI" sz="3600" b="1"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 Execution</a:t>
            </a:r>
            <a:endParaRPr kumimoji="0" lang="en-SI" sz="3600" b="1"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7" name="TextBox 4">
            <a:extLst>
              <a:ext uri="{FF2B5EF4-FFF2-40B4-BE49-F238E27FC236}">
                <a16:creationId xmlns:a16="http://schemas.microsoft.com/office/drawing/2014/main" id="{F7F6362D-813D-4503-DC28-F7DAE6B401F7}"/>
              </a:ext>
            </a:extLst>
          </p:cNvPr>
          <p:cNvSpPr txBox="1"/>
          <p:nvPr/>
        </p:nvSpPr>
        <p:spPr>
          <a:xfrm>
            <a:off x="8774305" y="2915457"/>
            <a:ext cx="562513"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5000" b="1" i="0" u="none" strike="noStrike" kern="1200" cap="none" spc="0" normalizeH="0" baseline="0" noProof="0" dirty="0">
                <a:ln>
                  <a:noFill/>
                </a:ln>
                <a:solidFill>
                  <a:srgbClr val="E73C32"/>
                </a:solidFill>
                <a:effectLst/>
                <a:uLnTx/>
                <a:uFillTx/>
                <a:latin typeface="Arial" panose="020B0604020202020204"/>
                <a:ea typeface="+mn-ea"/>
                <a:cs typeface="+mn-cs"/>
              </a:rPr>
              <a:t>+</a:t>
            </a:r>
            <a:endParaRPr kumimoji="0" lang="en-SI" sz="5000" b="1" i="0" u="none" strike="noStrike" kern="1200" cap="none" spc="0" normalizeH="0" baseline="0" noProof="0" dirty="0">
              <a:ln>
                <a:noFill/>
              </a:ln>
              <a:solidFill>
                <a:srgbClr val="E73C32"/>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56244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87D81-A9B9-36F2-E108-F2D51EAB9DC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47CCDD2-E5E6-C1ED-1BF0-CD95F562A8C4}"/>
              </a:ext>
            </a:extLst>
          </p:cNvPr>
          <p:cNvSpPr txBox="1"/>
          <p:nvPr/>
        </p:nvSpPr>
        <p:spPr>
          <a:xfrm>
            <a:off x="498086" y="2293629"/>
            <a:ext cx="492735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“Ko je </a:t>
            </a:r>
            <a:r>
              <a:rPr kumimoji="0" lang="en-GB" sz="2400" b="0" i="0" u="none" strike="noStrike" kern="1200" cap="none" spc="0" normalizeH="0" baseline="0" noProof="0" dirty="0" err="1">
                <a:ln>
                  <a:noFill/>
                </a:ln>
                <a:solidFill>
                  <a:prstClr val="black"/>
                </a:solidFill>
                <a:effectLst/>
                <a:uLnTx/>
                <a:uFillTx/>
                <a:latin typeface="Arial" panose="020B0604020202020204"/>
                <a:ea typeface="+mn-ea"/>
                <a:cs typeface="+mn-cs"/>
              </a:rPr>
              <a:t>kemik</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400" b="1" i="0" u="none" strike="noStrike" kern="1200" cap="none" spc="0" normalizeH="0" baseline="0" noProof="0" dirty="0">
                <a:ln>
                  <a:noFill/>
                </a:ln>
                <a:solidFill>
                  <a:srgbClr val="1B47CC"/>
                </a:solidFill>
                <a:effectLst/>
                <a:uLnTx/>
                <a:uFillTx/>
                <a:latin typeface="Arial" panose="020B0604020202020204"/>
                <a:ea typeface="+mn-ea"/>
                <a:cs typeface="+mn-cs"/>
              </a:rPr>
              <a:t>Spence Silver </a:t>
            </a:r>
            <a:r>
              <a:rPr kumimoji="0" lang="en-GB" sz="2400" b="1" i="0" u="none" strike="noStrike" kern="1200" cap="none" spc="0" normalizeH="0" baseline="0" noProof="0" dirty="0" err="1">
                <a:ln>
                  <a:noFill/>
                </a:ln>
                <a:solidFill>
                  <a:srgbClr val="1B47CC"/>
                </a:solidFill>
                <a:effectLst/>
                <a:uLnTx/>
                <a:uFillTx/>
                <a:latin typeface="Arial" panose="020B0604020202020204"/>
                <a:ea typeface="+mn-ea"/>
                <a:cs typeface="+mn-cs"/>
              </a:rPr>
              <a:t>iz</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400" b="1" i="0" u="none" strike="noStrike" kern="1200" cap="none" spc="0" normalizeH="0" baseline="0" noProof="0" dirty="0">
                <a:ln>
                  <a:noFill/>
                </a:ln>
                <a:solidFill>
                  <a:srgbClr val="1B47CC"/>
                </a:solidFill>
                <a:effectLst/>
                <a:uLnTx/>
                <a:uFillTx/>
                <a:latin typeface="Arial" panose="020B0604020202020204"/>
                <a:ea typeface="+mn-ea"/>
                <a:cs typeface="+mn-cs"/>
              </a:rPr>
              <a:t>3M </a:t>
            </a:r>
            <a:r>
              <a:rPr kumimoji="0" lang="en-GB" sz="2400" b="1" i="0" u="none" strike="noStrike" kern="1200" cap="none" spc="0" normalizeH="0" baseline="0" noProof="0" dirty="0" err="1">
                <a:ln>
                  <a:noFill/>
                </a:ln>
                <a:solidFill>
                  <a:srgbClr val="1B47CC"/>
                </a:solidFill>
                <a:effectLst/>
                <a:uLnTx/>
                <a:uFillTx/>
                <a:latin typeface="Arial" panose="020B0604020202020204"/>
                <a:ea typeface="+mn-ea"/>
                <a:cs typeface="+mn-cs"/>
              </a:rPr>
              <a:t>izumil</a:t>
            </a:r>
            <a:r>
              <a:rPr kumimoji="0" lang="en-GB" sz="2400" b="1" i="0" u="none" strike="noStrike" kern="1200" cap="none" spc="0" normalizeH="0" baseline="0" noProof="0" dirty="0">
                <a:ln>
                  <a:noFill/>
                </a:ln>
                <a:solidFill>
                  <a:srgbClr val="1B47CC"/>
                </a:solidFill>
                <a:effectLst/>
                <a:uLnTx/>
                <a:uFillTx/>
                <a:latin typeface="Arial" panose="020B0604020202020204"/>
                <a:ea typeface="+mn-ea"/>
                <a:cs typeface="+mn-cs"/>
              </a:rPr>
              <a:t> </a:t>
            </a:r>
            <a:r>
              <a:rPr kumimoji="0" lang="en-GB" sz="2400" b="1" i="0" u="none" strike="noStrike" kern="1200" cap="none" spc="0" normalizeH="0" baseline="0" noProof="0" dirty="0" err="1">
                <a:ln>
                  <a:noFill/>
                </a:ln>
                <a:solidFill>
                  <a:srgbClr val="1B47CC"/>
                </a:solidFill>
                <a:effectLst/>
                <a:uLnTx/>
                <a:uFillTx/>
                <a:latin typeface="Arial" panose="020B0604020202020204"/>
                <a:ea typeface="+mn-ea"/>
                <a:cs typeface="+mn-cs"/>
              </a:rPr>
              <a:t>lepilo</a:t>
            </a:r>
            <a:r>
              <a:rPr kumimoji="0" lang="en-GB" sz="2400" b="1" i="0" u="none" strike="noStrike" kern="1200" cap="none" spc="0" normalizeH="0" baseline="0" noProof="0" dirty="0">
                <a:ln>
                  <a:noFill/>
                </a:ln>
                <a:solidFill>
                  <a:srgbClr val="1B47CC"/>
                </a:solidFill>
                <a:effectLst/>
                <a:uLnTx/>
                <a:uFillTx/>
                <a:latin typeface="Arial" panose="020B0604020202020204"/>
                <a:ea typeface="+mn-ea"/>
                <a:cs typeface="+mn-cs"/>
              </a:rPr>
              <a:t>, ki se </a:t>
            </a:r>
            <a:r>
              <a:rPr kumimoji="0" lang="en-GB" sz="2400" b="1" i="0" u="none" strike="noStrike" kern="1200" cap="none" spc="0" normalizeH="0" baseline="0" noProof="0" dirty="0" err="1">
                <a:ln>
                  <a:noFill/>
                </a:ln>
                <a:solidFill>
                  <a:srgbClr val="1B47CC"/>
                </a:solidFill>
                <a:effectLst/>
                <a:uLnTx/>
                <a:uFillTx/>
                <a:latin typeface="Arial" panose="020B0604020202020204"/>
                <a:ea typeface="+mn-ea"/>
                <a:cs typeface="+mn-cs"/>
              </a:rPr>
              <a:t>ni</a:t>
            </a:r>
            <a:r>
              <a:rPr kumimoji="0" lang="en-GB" sz="2400" b="1" i="0" u="none" strike="noStrike" kern="1200" cap="none" spc="0" normalizeH="0" baseline="0" noProof="0" dirty="0">
                <a:ln>
                  <a:noFill/>
                </a:ln>
                <a:solidFill>
                  <a:srgbClr val="1B47CC"/>
                </a:solidFill>
                <a:effectLst/>
                <a:uLnTx/>
                <a:uFillTx/>
                <a:latin typeface="Arial" panose="020B0604020202020204"/>
                <a:ea typeface="+mn-ea"/>
                <a:cs typeface="+mn-cs"/>
              </a:rPr>
              <a:t> </a:t>
            </a:r>
            <a:r>
              <a:rPr kumimoji="0" lang="en-GB" sz="2400" b="1" i="0" u="none" strike="noStrike" kern="1200" cap="none" spc="0" normalizeH="0" baseline="0" noProof="0" dirty="0" err="1">
                <a:ln>
                  <a:noFill/>
                </a:ln>
                <a:solidFill>
                  <a:srgbClr val="1B47CC"/>
                </a:solidFill>
                <a:effectLst/>
                <a:uLnTx/>
                <a:uFillTx/>
                <a:latin typeface="Arial" panose="020B0604020202020204"/>
                <a:ea typeface="+mn-ea"/>
                <a:cs typeface="+mn-cs"/>
              </a:rPr>
              <a:t>posušilo</a:t>
            </a:r>
            <a:r>
              <a:rPr kumimoji="0" lang="en-GB" sz="2400" b="1" i="0" u="none" strike="noStrike" kern="1200" cap="none" spc="0" normalizeH="0" baseline="0" noProof="0" dirty="0">
                <a:ln>
                  <a:noFill/>
                </a:ln>
                <a:solidFill>
                  <a:srgbClr val="1B47CC"/>
                </a:solidFill>
                <a:effectLst/>
                <a:uLnTx/>
                <a:uFillTx/>
                <a:latin typeface="Arial" panose="020B0604020202020204"/>
                <a:ea typeface="+mn-ea"/>
                <a:cs typeface="+mn-cs"/>
              </a:rPr>
              <a:t> </a:t>
            </a:r>
            <a:r>
              <a:rPr kumimoji="0" lang="en-GB" sz="2400" b="0" i="0" u="none" strike="noStrike" kern="1200" cap="none" spc="0" normalizeH="0" baseline="0" noProof="0" dirty="0" err="1">
                <a:ln>
                  <a:noFill/>
                </a:ln>
                <a:solidFill>
                  <a:prstClr val="black"/>
                </a:solidFill>
                <a:effectLst/>
                <a:uLnTx/>
                <a:uFillTx/>
                <a:latin typeface="Arial" panose="020B0604020202020204"/>
                <a:ea typeface="+mn-ea"/>
                <a:cs typeface="+mn-cs"/>
              </a:rPr>
              <a:t>zanj</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400" b="0" i="0" u="none" strike="noStrike" kern="1200" cap="none" spc="0" normalizeH="0" baseline="0" noProof="0" dirty="0" err="1">
                <a:ln>
                  <a:noFill/>
                </a:ln>
                <a:solidFill>
                  <a:prstClr val="black"/>
                </a:solidFill>
                <a:effectLst/>
                <a:uLnTx/>
                <a:uFillTx/>
                <a:latin typeface="Arial" panose="020B0604020202020204"/>
                <a:ea typeface="+mn-ea"/>
                <a:cs typeface="+mn-cs"/>
              </a:rPr>
              <a:t>ni</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400" b="0" i="0" u="none" strike="noStrike" kern="1200" cap="none" spc="0" normalizeH="0" baseline="0" noProof="0" dirty="0" err="1">
                <a:ln>
                  <a:noFill/>
                </a:ln>
                <a:solidFill>
                  <a:prstClr val="black"/>
                </a:solidFill>
                <a:effectLst/>
                <a:uLnTx/>
                <a:uFillTx/>
                <a:latin typeface="Arial" panose="020B0604020202020204"/>
                <a:ea typeface="+mn-ea"/>
                <a:cs typeface="+mn-cs"/>
              </a:rPr>
              <a:t>znal</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400" b="0" i="0" u="none" strike="noStrike" kern="1200" cap="none" spc="0" normalizeH="0" baseline="0" noProof="0" dirty="0" err="1">
                <a:ln>
                  <a:noFill/>
                </a:ln>
                <a:solidFill>
                  <a:prstClr val="black"/>
                </a:solidFill>
                <a:effectLst/>
                <a:uLnTx/>
                <a:uFillTx/>
                <a:latin typeface="Arial" panose="020B0604020202020204"/>
                <a:ea typeface="+mn-ea"/>
                <a:cs typeface="+mn-cs"/>
              </a:rPr>
              <a:t>opredeliti</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400" b="0" i="0" u="none" strike="noStrike" kern="1200" cap="none" spc="0" normalizeH="0" baseline="0" noProof="0" dirty="0" err="1">
                <a:ln>
                  <a:noFill/>
                </a:ln>
                <a:solidFill>
                  <a:prstClr val="black"/>
                </a:solidFill>
                <a:effectLst/>
                <a:uLnTx/>
                <a:uFillTx/>
                <a:latin typeface="Arial" panose="020B0604020202020204"/>
                <a:ea typeface="+mn-ea"/>
                <a:cs typeface="+mn-cs"/>
              </a:rPr>
              <a:t>koristne</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400" b="0" i="0" u="none" strike="noStrike" kern="1200" cap="none" spc="0" normalizeH="0" baseline="0" noProof="0" dirty="0" err="1">
                <a:ln>
                  <a:noFill/>
                </a:ln>
                <a:solidFill>
                  <a:prstClr val="black"/>
                </a:solidFill>
                <a:effectLst/>
                <a:uLnTx/>
                <a:uFillTx/>
                <a:latin typeface="Arial" panose="020B0604020202020204"/>
                <a:ea typeface="+mn-ea"/>
                <a:cs typeface="+mn-cs"/>
              </a:rPr>
              <a:t>uporabe</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400" b="0" i="0" u="none" strike="noStrike" kern="1200" cap="none" spc="0" normalizeH="0" baseline="0" noProof="0" dirty="0" err="1">
                <a:ln>
                  <a:noFill/>
                </a:ln>
                <a:solidFill>
                  <a:prstClr val="black"/>
                </a:solidFill>
                <a:effectLst/>
                <a:uLnTx/>
                <a:uFillTx/>
                <a:latin typeface="Arial" panose="020B0604020202020204"/>
                <a:ea typeface="+mn-ea"/>
                <a:cs typeface="+mn-cs"/>
              </a:rPr>
              <a:t>Ideja</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je </a:t>
            </a:r>
            <a:r>
              <a:rPr kumimoji="0" lang="en-GB" sz="2400" b="0" i="0" u="none" strike="noStrike" kern="1200" cap="none" spc="0" normalizeH="0" baseline="0" noProof="0" dirty="0" err="1">
                <a:ln>
                  <a:noFill/>
                </a:ln>
                <a:solidFill>
                  <a:prstClr val="black"/>
                </a:solidFill>
                <a:effectLst/>
                <a:uLnTx/>
                <a:uFillTx/>
                <a:latin typeface="Arial" panose="020B0604020202020204"/>
                <a:ea typeface="+mn-ea"/>
                <a:cs typeface="+mn-cs"/>
              </a:rPr>
              <a:t>zaživela</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ko je </a:t>
            </a:r>
            <a:r>
              <a:rPr kumimoji="0" lang="en-GB" sz="2400" b="0" i="0" u="none" strike="noStrike" kern="1200" cap="none" spc="0" normalizeH="0" baseline="0" noProof="0" dirty="0" err="1">
                <a:ln>
                  <a:noFill/>
                </a:ln>
                <a:solidFill>
                  <a:prstClr val="black"/>
                </a:solidFill>
                <a:effectLst/>
                <a:uLnTx/>
                <a:uFillTx/>
                <a:latin typeface="Arial" panose="020B0604020202020204"/>
                <a:ea typeface="+mn-ea"/>
                <a:cs typeface="+mn-cs"/>
              </a:rPr>
              <a:t>njegov</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400" b="0" i="0" u="none" strike="noStrike" kern="1200" cap="none" spc="0" normalizeH="0" baseline="0" noProof="0" dirty="0" err="1">
                <a:ln>
                  <a:noFill/>
                </a:ln>
                <a:solidFill>
                  <a:prstClr val="black"/>
                </a:solidFill>
                <a:effectLst/>
                <a:uLnTx/>
                <a:uFillTx/>
                <a:latin typeface="Arial" panose="020B0604020202020204"/>
                <a:ea typeface="+mn-ea"/>
                <a:cs typeface="+mn-cs"/>
              </a:rPr>
              <a:t>kolega</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400" b="0" i="0" u="none" strike="noStrike" kern="1200" cap="none" spc="0" normalizeH="0" baseline="0" noProof="0" dirty="0">
                <a:ln>
                  <a:noFill/>
                </a:ln>
                <a:solidFill>
                  <a:prstClr val="black"/>
                </a:solidFill>
                <a:effectLst/>
                <a:highlight>
                  <a:srgbClr val="FFC301"/>
                </a:highlight>
                <a:uLnTx/>
                <a:uFillTx/>
                <a:latin typeface="Arial" panose="020B0604020202020204"/>
                <a:ea typeface="+mn-ea"/>
                <a:cs typeface="+mn-cs"/>
              </a:rPr>
              <a:t>Arthur Fry to </a:t>
            </a:r>
            <a:r>
              <a:rPr kumimoji="0" lang="en-GB" sz="2400" b="0" i="0" u="none" strike="noStrike" kern="1200" cap="none" spc="0" normalizeH="0" baseline="0" noProof="0" dirty="0" err="1">
                <a:ln>
                  <a:noFill/>
                </a:ln>
                <a:solidFill>
                  <a:prstClr val="black"/>
                </a:solidFill>
                <a:effectLst/>
                <a:highlight>
                  <a:srgbClr val="FFC301"/>
                </a:highlight>
                <a:uLnTx/>
                <a:uFillTx/>
                <a:latin typeface="Arial" panose="020B0604020202020204"/>
                <a:ea typeface="+mn-ea"/>
                <a:cs typeface="+mn-cs"/>
              </a:rPr>
              <a:t>lepilo</a:t>
            </a:r>
            <a:r>
              <a:rPr kumimoji="0" lang="en-GB" sz="2400" b="0" i="0" u="none" strike="noStrike" kern="1200" cap="none" spc="0" normalizeH="0" baseline="0" noProof="0" dirty="0">
                <a:ln>
                  <a:noFill/>
                </a:ln>
                <a:solidFill>
                  <a:prstClr val="black"/>
                </a:solidFill>
                <a:effectLst/>
                <a:highlight>
                  <a:srgbClr val="FFC301"/>
                </a:highlight>
                <a:uLnTx/>
                <a:uFillTx/>
                <a:latin typeface="Arial" panose="020B0604020202020204"/>
                <a:ea typeface="+mn-ea"/>
                <a:cs typeface="+mn-cs"/>
              </a:rPr>
              <a:t> </a:t>
            </a:r>
            <a:r>
              <a:rPr kumimoji="0" lang="en-GB" sz="2400" b="0" i="0" u="none" strike="noStrike" kern="1200" cap="none" spc="0" normalizeH="0" baseline="0" noProof="0" dirty="0" err="1">
                <a:ln>
                  <a:noFill/>
                </a:ln>
                <a:solidFill>
                  <a:prstClr val="black"/>
                </a:solidFill>
                <a:effectLst/>
                <a:highlight>
                  <a:srgbClr val="FFC301"/>
                </a:highlight>
                <a:uLnTx/>
                <a:uFillTx/>
                <a:latin typeface="Arial" panose="020B0604020202020204"/>
                <a:ea typeface="+mn-ea"/>
                <a:cs typeface="+mn-cs"/>
              </a:rPr>
              <a:t>uporabil</a:t>
            </a:r>
            <a:r>
              <a:rPr kumimoji="0" lang="en-GB" sz="2400" b="0" i="0" u="none" strike="noStrike" kern="1200" cap="none" spc="0" normalizeH="0" baseline="0" noProof="0" dirty="0">
                <a:ln>
                  <a:noFill/>
                </a:ln>
                <a:solidFill>
                  <a:prstClr val="black"/>
                </a:solidFill>
                <a:effectLst/>
                <a:highlight>
                  <a:srgbClr val="FFC301"/>
                </a:highlight>
                <a:uLnTx/>
                <a:uFillTx/>
                <a:latin typeface="Arial" panose="020B0604020202020204"/>
                <a:ea typeface="+mn-ea"/>
                <a:cs typeface="+mn-cs"/>
              </a:rPr>
              <a:t> za </a:t>
            </a:r>
            <a:r>
              <a:rPr kumimoji="0" lang="en-GB" sz="2400" b="0" i="0" u="none" strike="noStrike" kern="1200" cap="none" spc="0" normalizeH="0" baseline="0" noProof="0" dirty="0" err="1">
                <a:ln>
                  <a:noFill/>
                </a:ln>
                <a:solidFill>
                  <a:prstClr val="black"/>
                </a:solidFill>
                <a:effectLst/>
                <a:highlight>
                  <a:srgbClr val="FFC301"/>
                </a:highlight>
                <a:uLnTx/>
                <a:uFillTx/>
                <a:latin typeface="Arial" panose="020B0604020202020204"/>
                <a:ea typeface="+mn-ea"/>
                <a:cs typeface="+mn-cs"/>
              </a:rPr>
              <a:t>zaznamke</a:t>
            </a:r>
            <a:r>
              <a:rPr kumimoji="0" lang="en-GB" sz="2400" b="0" i="0" u="none" strike="noStrike" kern="1200" cap="none" spc="0" normalizeH="0" baseline="0" noProof="0" dirty="0">
                <a:ln>
                  <a:noFill/>
                </a:ln>
                <a:solidFill>
                  <a:prstClr val="black"/>
                </a:solidFill>
                <a:effectLst/>
                <a:highlight>
                  <a:srgbClr val="FFC301"/>
                </a:highlight>
                <a:uLnTx/>
                <a:uFillTx/>
                <a:latin typeface="Arial" panose="020B0604020202020204"/>
                <a:ea typeface="+mn-ea"/>
                <a:cs typeface="+mn-cs"/>
              </a:rPr>
              <a:t> v </a:t>
            </a:r>
            <a:r>
              <a:rPr kumimoji="0" lang="en-GB" sz="2400" b="0" i="0" u="none" strike="noStrike" kern="1200" cap="none" spc="0" normalizeH="0" baseline="0" noProof="0" dirty="0" err="1">
                <a:ln>
                  <a:noFill/>
                </a:ln>
                <a:solidFill>
                  <a:prstClr val="black"/>
                </a:solidFill>
                <a:effectLst/>
                <a:highlight>
                  <a:srgbClr val="FFC301"/>
                </a:highlight>
                <a:uLnTx/>
                <a:uFillTx/>
                <a:latin typeface="Arial" panose="020B0604020202020204"/>
                <a:ea typeface="+mn-ea"/>
                <a:cs typeface="+mn-cs"/>
              </a:rPr>
              <a:t>svoji</a:t>
            </a:r>
            <a:r>
              <a:rPr kumimoji="0" lang="en-GB" sz="2400" b="0" i="0" u="none" strike="noStrike" kern="1200" cap="none" spc="0" normalizeH="0" baseline="0" noProof="0" dirty="0">
                <a:ln>
                  <a:noFill/>
                </a:ln>
                <a:solidFill>
                  <a:prstClr val="black"/>
                </a:solidFill>
                <a:effectLst/>
                <a:highlight>
                  <a:srgbClr val="FFC301"/>
                </a:highlight>
                <a:uLnTx/>
                <a:uFillTx/>
                <a:latin typeface="Arial" panose="020B0604020202020204"/>
                <a:ea typeface="+mn-ea"/>
                <a:cs typeface="+mn-cs"/>
              </a:rPr>
              <a:t> </a:t>
            </a:r>
            <a:r>
              <a:rPr kumimoji="0" lang="en-GB" sz="2400" b="0" i="0" u="none" strike="noStrike" kern="1200" cap="none" spc="0" normalizeH="0" baseline="0" noProof="0" dirty="0" err="1">
                <a:ln>
                  <a:noFill/>
                </a:ln>
                <a:solidFill>
                  <a:prstClr val="black"/>
                </a:solidFill>
                <a:effectLst/>
                <a:highlight>
                  <a:srgbClr val="FFC301"/>
                </a:highlight>
                <a:uLnTx/>
                <a:uFillTx/>
                <a:latin typeface="Arial" panose="020B0604020202020204"/>
                <a:ea typeface="+mn-ea"/>
                <a:cs typeface="+mn-cs"/>
              </a:rPr>
              <a:t>zborovski</a:t>
            </a:r>
            <a:r>
              <a:rPr kumimoji="0" lang="en-GB" sz="2400" b="0" i="0" u="none" strike="noStrike" kern="1200" cap="none" spc="0" normalizeH="0" baseline="0" noProof="0" dirty="0">
                <a:ln>
                  <a:noFill/>
                </a:ln>
                <a:solidFill>
                  <a:prstClr val="black"/>
                </a:solidFill>
                <a:effectLst/>
                <a:highlight>
                  <a:srgbClr val="FFC301"/>
                </a:highlight>
                <a:uLnTx/>
                <a:uFillTx/>
                <a:latin typeface="Arial" panose="020B0604020202020204"/>
                <a:ea typeface="+mn-ea"/>
                <a:cs typeface="+mn-cs"/>
              </a:rPr>
              <a:t> </a:t>
            </a:r>
            <a:r>
              <a:rPr kumimoji="0" lang="en-GB" sz="2400" b="0" i="0" u="none" strike="noStrike" kern="1200" cap="none" spc="0" normalizeH="0" baseline="0" noProof="0" dirty="0" err="1">
                <a:ln>
                  <a:noFill/>
                </a:ln>
                <a:solidFill>
                  <a:prstClr val="black"/>
                </a:solidFill>
                <a:effectLst/>
                <a:highlight>
                  <a:srgbClr val="FFC301"/>
                </a:highlight>
                <a:uLnTx/>
                <a:uFillTx/>
                <a:latin typeface="Arial" panose="020B0604020202020204"/>
                <a:ea typeface="+mn-ea"/>
                <a:cs typeface="+mn-cs"/>
              </a:rPr>
              <a:t>knjigi</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400" b="0" i="0" u="none" strike="noStrike" kern="1200" cap="none" spc="0" normalizeH="0" baseline="0" noProof="0" dirty="0" err="1">
                <a:ln>
                  <a:noFill/>
                </a:ln>
                <a:solidFill>
                  <a:prstClr val="black"/>
                </a:solidFill>
                <a:effectLst/>
                <a:uLnTx/>
                <a:uFillTx/>
                <a:latin typeface="Arial" panose="020B0604020202020204"/>
                <a:ea typeface="+mn-ea"/>
                <a:cs typeface="+mn-cs"/>
              </a:rPr>
              <a:t>kar</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je </a:t>
            </a:r>
            <a:r>
              <a:rPr kumimoji="0" lang="en-GB" sz="2400" b="0" i="0" u="none" strike="noStrike" kern="1200" cap="none" spc="0" normalizeH="0" baseline="0" noProof="0" dirty="0" err="1">
                <a:ln>
                  <a:noFill/>
                </a:ln>
                <a:solidFill>
                  <a:prstClr val="black"/>
                </a:solidFill>
                <a:effectLst/>
                <a:uLnTx/>
                <a:uFillTx/>
                <a:latin typeface="Arial" panose="020B0604020202020204"/>
                <a:ea typeface="+mn-ea"/>
                <a:cs typeface="+mn-cs"/>
              </a:rPr>
              <a:t>privedlo</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do </a:t>
            </a:r>
            <a:r>
              <a:rPr kumimoji="0" lang="en-GB" sz="2400" b="0" i="0" u="none" strike="noStrike" kern="1200" cap="none" spc="0" normalizeH="0" baseline="0" noProof="0" dirty="0" err="1">
                <a:ln>
                  <a:noFill/>
                </a:ln>
                <a:solidFill>
                  <a:prstClr val="black"/>
                </a:solidFill>
                <a:effectLst/>
                <a:uLnTx/>
                <a:uFillTx/>
                <a:latin typeface="Arial" panose="020B0604020202020204"/>
                <a:ea typeface="+mn-ea"/>
                <a:cs typeface="+mn-cs"/>
              </a:rPr>
              <a:t>nastanka</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400" b="0" i="0" u="none" strike="noStrike" kern="1200" cap="none" spc="0" normalizeH="0" baseline="0" noProof="0" dirty="0" err="1">
                <a:ln>
                  <a:noFill/>
                </a:ln>
                <a:solidFill>
                  <a:prstClr val="black"/>
                </a:solidFill>
                <a:effectLst/>
                <a:uLnTx/>
                <a:uFillTx/>
                <a:latin typeface="Arial" panose="020B0604020202020204"/>
                <a:ea typeface="+mn-ea"/>
                <a:cs typeface="+mn-cs"/>
              </a:rPr>
              <a:t>listkov</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Post-it.”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I" sz="2400" b="0" i="1"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 name="Naslov 1">
            <a:extLst>
              <a:ext uri="{FF2B5EF4-FFF2-40B4-BE49-F238E27FC236}">
                <a16:creationId xmlns:a16="http://schemas.microsoft.com/office/drawing/2014/main" id="{DE7BAC6C-1F2E-253B-ED32-0E115494CCB5}"/>
              </a:ext>
            </a:extLst>
          </p:cNvPr>
          <p:cNvSpPr txBox="1">
            <a:spLocks/>
          </p:cNvSpPr>
          <p:nvPr/>
        </p:nvSpPr>
        <p:spPr>
          <a:xfrm>
            <a:off x="498086" y="369461"/>
            <a:ext cx="7602307" cy="233435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sl-SI" sz="2000" b="0" i="0" u="none" strike="noStrike" kern="1200" cap="none" spc="0" normalizeH="0" baseline="0" noProof="0" dirty="0">
                <a:ln>
                  <a:noFill/>
                </a:ln>
                <a:solidFill>
                  <a:srgbClr val="1B47CC"/>
                </a:solidFill>
                <a:effectLst/>
                <a:uLnTx/>
                <a:uFillTx/>
                <a:latin typeface="Arial" panose="020B0604020202020204"/>
                <a:ea typeface="+mj-ea"/>
                <a:cs typeface="+mj-cs"/>
              </a:rPr>
              <a:t>Priložnost</a:t>
            </a:r>
          </a:p>
          <a:p>
            <a:pPr marL="0" marR="0" lvl="0" indent="0" algn="l" defTabSz="914400" rtl="0" eaLnBrk="1" fontAlgn="auto" latinLnBrk="0" hangingPunct="1">
              <a:lnSpc>
                <a:spcPct val="90000"/>
              </a:lnSpc>
              <a:spcBef>
                <a:spcPts val="600"/>
              </a:spcBef>
              <a:spcAft>
                <a:spcPts val="600"/>
              </a:spcAft>
              <a:buClrTx/>
              <a:buSzTx/>
              <a:buFontTx/>
              <a:buNone/>
              <a:tabLst/>
              <a:defRPr/>
            </a:pPr>
            <a:r>
              <a:rPr kumimoji="0" lang="sl-SI" sz="3600" b="1" i="0" u="none" strike="noStrike" kern="1200" cap="none" spc="0" normalizeH="0" baseline="0" noProof="0" dirty="0">
                <a:ln>
                  <a:noFill/>
                </a:ln>
                <a:solidFill>
                  <a:prstClr val="black"/>
                </a:solidFill>
                <a:effectLst/>
                <a:uLnTx/>
                <a:uFillTx/>
                <a:latin typeface="Arial" panose="020B0604020202020204"/>
                <a:ea typeface="+mj-ea"/>
                <a:cs typeface="+mj-cs"/>
              </a:rPr>
              <a:t>PRIMER: </a:t>
            </a:r>
            <a:r>
              <a:rPr kumimoji="0" lang="en-SI" sz="3600" b="1" i="0" u="none" strike="noStrike" kern="1200" cap="none" spc="0" normalizeH="0" baseline="0" noProof="0" dirty="0">
                <a:ln>
                  <a:noFill/>
                </a:ln>
                <a:solidFill>
                  <a:prstClr val="black"/>
                </a:solidFill>
                <a:effectLst/>
                <a:highlight>
                  <a:srgbClr val="FFC301"/>
                </a:highlight>
                <a:uLnTx/>
                <a:uFillTx/>
                <a:latin typeface="Arial" panose="020B0604020202020204"/>
                <a:ea typeface="+mj-ea"/>
                <a:cs typeface="+mj-cs"/>
              </a:rPr>
              <a:t>Post-it Notes</a:t>
            </a:r>
            <a:r>
              <a:rPr kumimoji="0" lang="en-SI" sz="18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j-cs"/>
              </a:rPr>
              <a:t> </a:t>
            </a:r>
            <a:endParaRPr kumimoji="0" lang="sl-SI" sz="3600" b="1" i="0" u="none" strike="noStrike" kern="1200" cap="none" spc="0" normalizeH="0" baseline="0" noProof="0" dirty="0">
              <a:ln>
                <a:noFill/>
              </a:ln>
              <a:solidFill>
                <a:prstClr val="black"/>
              </a:solidFill>
              <a:effectLst/>
              <a:highlight>
                <a:srgbClr val="FFC301"/>
              </a:highlight>
              <a:uLnTx/>
              <a:uFillTx/>
              <a:latin typeface="Arial" panose="020B0604020202020204"/>
              <a:ea typeface="+mj-ea"/>
              <a:cs typeface="+mj-cs"/>
            </a:endParaRPr>
          </a:p>
        </p:txBody>
      </p:sp>
      <p:sp>
        <p:nvSpPr>
          <p:cNvPr id="5" name="Slide Number Placeholder 5">
            <a:extLst>
              <a:ext uri="{FF2B5EF4-FFF2-40B4-BE49-F238E27FC236}">
                <a16:creationId xmlns:a16="http://schemas.microsoft.com/office/drawing/2014/main" id="{C8EEE5FB-DC01-46F7-8D9E-824BEB38D586}"/>
              </a:ext>
            </a:extLst>
          </p:cNvPr>
          <p:cNvSpPr txBox="1">
            <a:spLocks/>
          </p:cNvSpPr>
          <p:nvPr/>
        </p:nvSpPr>
        <p:spPr>
          <a:xfrm>
            <a:off x="10279294" y="6356350"/>
            <a:ext cx="1592495" cy="365125"/>
          </a:xfrm>
          <a:prstGeom prst="rect">
            <a:avLst/>
          </a:prstGeom>
        </p:spPr>
        <p:txBody>
          <a:bodyPr vert="horz" lIns="91440" tIns="45720" rIns="91440" bIns="45720" rtlCol="0" anchor="ctr"/>
          <a:lstStyle>
            <a:defPPr>
              <a:defRPr lang="en-SI"/>
            </a:defPPr>
            <a:lvl1pPr marL="0" algn="r" defTabSz="914400" rtl="0" eaLnBrk="1" latinLnBrk="0" hangingPunct="1">
              <a:defRPr sz="800" kern="1200" spc="130" baseline="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l-SI" sz="800" b="0" i="0" u="none" strike="noStrike" kern="1200" cap="none" spc="130" normalizeH="0" baseline="0" noProof="0">
                <a:ln>
                  <a:noFill/>
                </a:ln>
                <a:solidFill>
                  <a:srgbClr val="272532"/>
                </a:solidFill>
                <a:effectLst/>
                <a:uLnTx/>
                <a:uFillTx/>
                <a:latin typeface="Arial" panose="020B0604020202020204"/>
                <a:ea typeface="+mn-ea"/>
                <a:cs typeface="+mn-cs"/>
              </a:rPr>
              <a:t>SLIDE </a:t>
            </a:r>
            <a:fld id="{A2020574-600F-2C48-9440-FACC4120788B}" type="slidenum">
              <a:rPr kumimoji="0" lang="en-SI" sz="800" b="0" i="0" u="none" strike="noStrike" kern="1200" cap="none" spc="130" normalizeH="0" baseline="0" noProof="0" smtClean="0">
                <a:ln>
                  <a:noFill/>
                </a:ln>
                <a:solidFill>
                  <a:srgbClr val="272532"/>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SI" sz="800" b="0" i="0" u="none" strike="noStrike" kern="1200" cap="none" spc="130" normalizeH="0" baseline="0" noProof="0" dirty="0">
              <a:ln>
                <a:noFill/>
              </a:ln>
              <a:solidFill>
                <a:srgbClr val="272532"/>
              </a:solidFill>
              <a:effectLst/>
              <a:uLnTx/>
              <a:uFillTx/>
              <a:latin typeface="Arial" panose="020B0604020202020204"/>
              <a:ea typeface="+mn-ea"/>
              <a:cs typeface="+mn-cs"/>
            </a:endParaRPr>
          </a:p>
        </p:txBody>
      </p:sp>
      <p:pic>
        <p:nvPicPr>
          <p:cNvPr id="9" name="Picture Placeholder 8" descr="A person in a blue suit holding a small object&#10;&#10;Description automatically generated">
            <a:extLst>
              <a:ext uri="{FF2B5EF4-FFF2-40B4-BE49-F238E27FC236}">
                <a16:creationId xmlns:a16="http://schemas.microsoft.com/office/drawing/2014/main" id="{266F1BEA-3F3E-3DC8-E509-0A0FB2DA452C}"/>
              </a:ext>
            </a:extLst>
          </p:cNvPr>
          <p:cNvPicPr>
            <a:picLocks noGrp="1" noChangeAspect="1"/>
          </p:cNvPicPr>
          <p:nvPr>
            <p:ph type="pic" idx="1"/>
          </p:nvPr>
        </p:nvPicPr>
        <p:blipFill>
          <a:blip r:embed="rId3"/>
          <a:srcRect l="2222" r="2222"/>
          <a:stretch>
            <a:fillRect/>
          </a:stretch>
        </p:blipFill>
        <p:spPr/>
      </p:pic>
    </p:spTree>
    <p:extLst>
      <p:ext uri="{BB962C8B-B14F-4D97-AF65-F5344CB8AC3E}">
        <p14:creationId xmlns:p14="http://schemas.microsoft.com/office/powerpoint/2010/main" val="6428925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224B716-DA68-5CB9-7D5C-A895B9ACA6E8}"/>
              </a:ext>
            </a:extLst>
          </p:cNvPr>
          <p:cNvSpPr>
            <a:spLocks noGrp="1"/>
          </p:cNvSpPr>
          <p:nvPr>
            <p:ph type="title"/>
          </p:nvPr>
        </p:nvSpPr>
        <p:spPr>
          <a:xfrm>
            <a:off x="498088" y="365125"/>
            <a:ext cx="11213944" cy="1325563"/>
          </a:xfrm>
        </p:spPr>
        <p:txBody>
          <a:bodyPr>
            <a:normAutofit fontScale="90000"/>
          </a:bodyPr>
          <a:lstStyle/>
          <a:p>
            <a:pPr marL="0" indent="0"/>
            <a:r>
              <a:rPr lang="en-GB" sz="2200" b="0" dirty="0">
                <a:solidFill>
                  <a:schemeClr val="tx2"/>
                </a:solidFill>
                <a:latin typeface="+mn-lt"/>
              </a:rPr>
              <a:t>New Venture Building</a:t>
            </a:r>
            <a:br>
              <a:rPr lang="en-GB" sz="3600" b="1" dirty="0"/>
            </a:br>
            <a:r>
              <a:rPr lang="en-GB" sz="3600" b="1" dirty="0"/>
              <a:t>The innovator’s #1 task </a:t>
            </a:r>
            <a:br>
              <a:rPr lang="en-GB" sz="3600" b="1" dirty="0"/>
            </a:br>
            <a:r>
              <a:rPr lang="en-GB" sz="3600" b="1" dirty="0"/>
              <a:t>is to reduce risk and uncertainty</a:t>
            </a:r>
            <a:endParaRPr lang="en-SI" sz="3600" b="1" dirty="0"/>
          </a:p>
        </p:txBody>
      </p:sp>
      <p:sp>
        <p:nvSpPr>
          <p:cNvPr id="8" name="Title 1">
            <a:extLst>
              <a:ext uri="{FF2B5EF4-FFF2-40B4-BE49-F238E27FC236}">
                <a16:creationId xmlns:a16="http://schemas.microsoft.com/office/drawing/2014/main" id="{71B631E2-377B-5894-6870-20C9659F7AD2}"/>
              </a:ext>
            </a:extLst>
          </p:cNvPr>
          <p:cNvSpPr txBox="1">
            <a:spLocks/>
          </p:cNvSpPr>
          <p:nvPr/>
        </p:nvSpPr>
        <p:spPr>
          <a:xfrm>
            <a:off x="6006581" y="4832734"/>
            <a:ext cx="3805238" cy="247241"/>
          </a:xfrm>
          <a:prstGeom prst="rect">
            <a:avLst/>
          </a:prstGeom>
          <a:solidFill>
            <a:srgbClr val="E73C3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l-SI" sz="1500" b="1" i="0" u="none" strike="noStrike" kern="1200" cap="none" spc="0" normalizeH="0" baseline="0" noProof="0" dirty="0" err="1">
                <a:ln>
                  <a:noFill/>
                </a:ln>
                <a:solidFill>
                  <a:prstClr val="white"/>
                </a:solidFill>
                <a:effectLst/>
                <a:uLnTx/>
                <a:uFillTx/>
                <a:latin typeface="Arial" panose="020B0604020202020204" pitchFamily="34" charset="0"/>
                <a:ea typeface="+mj-ea"/>
                <a:cs typeface="Arial" panose="020B0604020202020204" pitchFamily="34" charset="0"/>
              </a:rPr>
              <a:t>Execution</a:t>
            </a:r>
            <a:endParaRPr kumimoji="0" lang="en-SI" sz="15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9" name="Title 1">
            <a:extLst>
              <a:ext uri="{FF2B5EF4-FFF2-40B4-BE49-F238E27FC236}">
                <a16:creationId xmlns:a16="http://schemas.microsoft.com/office/drawing/2014/main" id="{848C6A74-B4B0-56FC-CD69-619D0851E9DB}"/>
              </a:ext>
            </a:extLst>
          </p:cNvPr>
          <p:cNvSpPr txBox="1">
            <a:spLocks/>
          </p:cNvSpPr>
          <p:nvPr/>
        </p:nvSpPr>
        <p:spPr>
          <a:xfrm>
            <a:off x="2104552" y="4832734"/>
            <a:ext cx="3805238" cy="247241"/>
          </a:xfrm>
          <a:prstGeom prst="rect">
            <a:avLst/>
          </a:prstGeom>
          <a:solidFill>
            <a:srgbClr val="E73C3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l-SI" sz="1500" b="1" i="0" u="none" strike="noStrike" kern="1200" cap="none" spc="0" normalizeH="0" baseline="0" noProof="0" dirty="0" err="1">
                <a:ln>
                  <a:noFill/>
                </a:ln>
                <a:solidFill>
                  <a:prstClr val="white"/>
                </a:solidFill>
                <a:effectLst/>
                <a:uLnTx/>
                <a:uFillTx/>
                <a:latin typeface="Arial" panose="020B0604020202020204" pitchFamily="34" charset="0"/>
                <a:ea typeface="+mj-ea"/>
                <a:cs typeface="Arial" panose="020B0604020202020204" pitchFamily="34" charset="0"/>
              </a:rPr>
              <a:t>Search</a:t>
            </a:r>
            <a:r>
              <a:rPr kumimoji="0" lang="sl-SI" sz="15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 &amp; </a:t>
            </a:r>
            <a:r>
              <a:rPr kumimoji="0" lang="sl-SI" sz="1500" b="1" i="0" u="none" strike="noStrike" kern="1200" cap="none" spc="0" normalizeH="0" baseline="0" noProof="0" dirty="0" err="1">
                <a:ln>
                  <a:noFill/>
                </a:ln>
                <a:solidFill>
                  <a:prstClr val="white"/>
                </a:solidFill>
                <a:effectLst/>
                <a:uLnTx/>
                <a:uFillTx/>
                <a:latin typeface="Arial" panose="020B0604020202020204" pitchFamily="34" charset="0"/>
                <a:ea typeface="+mj-ea"/>
                <a:cs typeface="Arial" panose="020B0604020202020204" pitchFamily="34" charset="0"/>
              </a:rPr>
              <a:t>Testing</a:t>
            </a:r>
            <a:endParaRPr kumimoji="0" lang="en-SI" sz="15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15" name="Title 1">
            <a:extLst>
              <a:ext uri="{FF2B5EF4-FFF2-40B4-BE49-F238E27FC236}">
                <a16:creationId xmlns:a16="http://schemas.microsoft.com/office/drawing/2014/main" id="{5E7D4828-5510-90ED-0D90-FC12E1AEABBD}"/>
              </a:ext>
            </a:extLst>
          </p:cNvPr>
          <p:cNvSpPr txBox="1">
            <a:spLocks/>
          </p:cNvSpPr>
          <p:nvPr/>
        </p:nvSpPr>
        <p:spPr>
          <a:xfrm>
            <a:off x="682957" y="4782181"/>
            <a:ext cx="810087" cy="36630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l-SI" sz="18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Idea</a:t>
            </a:r>
            <a:endParaRPr kumimoji="0" lang="en-SI" sz="1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16" name="Title 1">
            <a:extLst>
              <a:ext uri="{FF2B5EF4-FFF2-40B4-BE49-F238E27FC236}">
                <a16:creationId xmlns:a16="http://schemas.microsoft.com/office/drawing/2014/main" id="{D35AC577-A846-4F4E-C4D6-C0AAB8445F7F}"/>
              </a:ext>
            </a:extLst>
          </p:cNvPr>
          <p:cNvSpPr txBox="1">
            <a:spLocks/>
          </p:cNvSpPr>
          <p:nvPr/>
        </p:nvSpPr>
        <p:spPr>
          <a:xfrm>
            <a:off x="10444745" y="4782180"/>
            <a:ext cx="1267287" cy="36630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l-SI" sz="1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Business</a:t>
            </a:r>
            <a:endParaRPr kumimoji="0" lang="en-SI" sz="1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3" name="Slide Number Placeholder 5">
            <a:extLst>
              <a:ext uri="{FF2B5EF4-FFF2-40B4-BE49-F238E27FC236}">
                <a16:creationId xmlns:a16="http://schemas.microsoft.com/office/drawing/2014/main" id="{DD3A0B93-B421-21D1-7C62-24A18A827191}"/>
              </a:ext>
            </a:extLst>
          </p:cNvPr>
          <p:cNvSpPr>
            <a:spLocks noGrp="1"/>
          </p:cNvSpPr>
          <p:nvPr>
            <p:ph type="sldNum" sz="quarter" idx="4"/>
          </p:nvPr>
        </p:nvSpPr>
        <p:spPr>
          <a:xfrm>
            <a:off x="10279294" y="6356350"/>
            <a:ext cx="1592495" cy="365125"/>
          </a:xfrm>
          <a:prstGeom prst="rect">
            <a:avLst/>
          </a:prstGeom>
        </p:spPr>
        <p:txBody>
          <a:bodyPr vert="horz" lIns="91440" tIns="45720" rIns="91440" bIns="45720" rtlCol="0" anchor="ctr"/>
          <a:lstStyle>
            <a:lvl1pPr algn="r">
              <a:defRPr sz="800" spc="130" baseline="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l-SI" sz="800" b="0" i="0" u="none" strike="noStrike" kern="1200" cap="none" spc="130" normalizeH="0" baseline="0" noProof="0" dirty="0">
                <a:ln>
                  <a:noFill/>
                </a:ln>
                <a:solidFill>
                  <a:srgbClr val="272532"/>
                </a:solidFill>
                <a:effectLst/>
                <a:uLnTx/>
                <a:uFillTx/>
                <a:latin typeface="Arial" panose="020B0604020202020204"/>
                <a:ea typeface="+mn-ea"/>
                <a:cs typeface="+mn-cs"/>
              </a:rPr>
              <a:t>SLIDE </a:t>
            </a:r>
            <a:fld id="{A2020574-600F-2C48-9440-FACC4120788B}" type="slidenum">
              <a:rPr kumimoji="0" lang="en-SI" sz="800" b="0" i="0" u="none" strike="noStrike" kern="1200" cap="none" spc="130" normalizeH="0" baseline="0" noProof="0" smtClean="0">
                <a:ln>
                  <a:noFill/>
                </a:ln>
                <a:solidFill>
                  <a:srgbClr val="272532"/>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SI" sz="800" b="0" i="0" u="none" strike="noStrike" kern="1200" cap="none" spc="130" normalizeH="0" baseline="0" noProof="0" dirty="0">
              <a:ln>
                <a:noFill/>
              </a:ln>
              <a:solidFill>
                <a:srgbClr val="272532"/>
              </a:solidFill>
              <a:effectLst/>
              <a:uLnTx/>
              <a:uFillTx/>
              <a:latin typeface="Arial" panose="020B0604020202020204"/>
              <a:ea typeface="+mn-ea"/>
              <a:cs typeface="+mn-cs"/>
            </a:endParaRPr>
          </a:p>
        </p:txBody>
      </p:sp>
      <p:pic>
        <p:nvPicPr>
          <p:cNvPr id="4" name="Grafika 33">
            <a:extLst>
              <a:ext uri="{FF2B5EF4-FFF2-40B4-BE49-F238E27FC236}">
                <a16:creationId xmlns:a16="http://schemas.microsoft.com/office/drawing/2014/main" id="{B8F1515F-7747-192D-FF18-9E72ACF671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600000">
            <a:off x="9260836" y="6438968"/>
            <a:ext cx="1592495" cy="188684"/>
          </a:xfrm>
          <a:prstGeom prst="rect">
            <a:avLst/>
          </a:prstGeom>
        </p:spPr>
      </p:pic>
      <p:sp>
        <p:nvSpPr>
          <p:cNvPr id="10" name="TextBox 3">
            <a:extLst>
              <a:ext uri="{FF2B5EF4-FFF2-40B4-BE49-F238E27FC236}">
                <a16:creationId xmlns:a16="http://schemas.microsoft.com/office/drawing/2014/main" id="{79EFC348-1E87-A2D1-2F2F-8EB6C336D71A}"/>
              </a:ext>
            </a:extLst>
          </p:cNvPr>
          <p:cNvSpPr txBox="1"/>
          <p:nvPr/>
        </p:nvSpPr>
        <p:spPr>
          <a:xfrm>
            <a:off x="1692313" y="5591677"/>
            <a:ext cx="23291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I" sz="1200" b="1" i="0" u="none" strike="noStrike" kern="1200" cap="none" spc="0" normalizeH="0" baseline="0" noProof="0" dirty="0">
                <a:ln>
                  <a:noFill/>
                </a:ln>
                <a:solidFill>
                  <a:prstClr val="black"/>
                </a:solidFill>
                <a:effectLst/>
                <a:uLnTx/>
                <a:uFillTx/>
                <a:latin typeface="Arial" panose="020B0604020202020204"/>
                <a:ea typeface="+mn-ea"/>
                <a:cs typeface="+mn-cs"/>
              </a:rPr>
              <a:t>Discovery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I" sz="1200" b="0" i="0" u="none" strike="noStrike" kern="1200" cap="none" spc="0" normalizeH="0" baseline="0" noProof="0" dirty="0">
                <a:ln>
                  <a:noFill/>
                </a:ln>
                <a:solidFill>
                  <a:prstClr val="black"/>
                </a:solidFill>
                <a:effectLst/>
                <a:uLnTx/>
                <a:uFillTx/>
                <a:latin typeface="Arial" panose="020B0604020202020204"/>
                <a:ea typeface="Times New Roman" panose="02020603050405020304" pitchFamily="18" charset="0"/>
                <a:cs typeface="+mn-cs"/>
              </a:rPr>
              <a:t>Discover if your general direction is right. Test basic assumptions. Get first insights to course correct rapidly. </a:t>
            </a:r>
            <a:endParaRPr kumimoji="0" lang="en-SI"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 name="TextBox 8">
            <a:extLst>
              <a:ext uri="{FF2B5EF4-FFF2-40B4-BE49-F238E27FC236}">
                <a16:creationId xmlns:a16="http://schemas.microsoft.com/office/drawing/2014/main" id="{7BAF2574-E161-67B2-E8B7-1FF289C8DCBE}"/>
              </a:ext>
            </a:extLst>
          </p:cNvPr>
          <p:cNvSpPr txBox="1"/>
          <p:nvPr/>
        </p:nvSpPr>
        <p:spPr>
          <a:xfrm>
            <a:off x="4120729" y="5591677"/>
            <a:ext cx="22425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I" sz="1200" b="1" i="0" u="none" strike="noStrike" kern="1200" cap="none" spc="0" normalizeH="0" baseline="0" noProof="0" dirty="0">
                <a:ln>
                  <a:noFill/>
                </a:ln>
                <a:solidFill>
                  <a:prstClr val="black"/>
                </a:solidFill>
                <a:effectLst/>
                <a:uLnTx/>
                <a:uFillTx/>
                <a:latin typeface="Arial" panose="020B0604020202020204"/>
                <a:ea typeface="+mn-ea"/>
                <a:cs typeface="+mn-cs"/>
              </a:rPr>
              <a:t>Validation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I" sz="1200" b="0" i="0" u="none" strike="noStrike" kern="1200" cap="none" spc="0" normalizeH="0" baseline="0" noProof="0" dirty="0">
                <a:ln>
                  <a:noFill/>
                </a:ln>
                <a:solidFill>
                  <a:prstClr val="black"/>
                </a:solidFill>
                <a:effectLst/>
                <a:uLnTx/>
                <a:uFillTx/>
                <a:latin typeface="Arial" panose="020B0604020202020204"/>
                <a:ea typeface="+mn-ea"/>
                <a:cs typeface="+mn-cs"/>
              </a:rPr>
              <a:t>Validate the direction you’ve taken. Confirm with strong evidence that your business idea is very likely to work. </a:t>
            </a:r>
          </a:p>
        </p:txBody>
      </p:sp>
      <p:sp>
        <p:nvSpPr>
          <p:cNvPr id="13" name="TextBox 10">
            <a:extLst>
              <a:ext uri="{FF2B5EF4-FFF2-40B4-BE49-F238E27FC236}">
                <a16:creationId xmlns:a16="http://schemas.microsoft.com/office/drawing/2014/main" id="{368F380F-67D3-A576-AB4D-63CA71495288}"/>
              </a:ext>
            </a:extLst>
          </p:cNvPr>
          <p:cNvSpPr txBox="1"/>
          <p:nvPr/>
        </p:nvSpPr>
        <p:spPr>
          <a:xfrm>
            <a:off x="9747834" y="4072932"/>
            <a:ext cx="106292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I" sz="1400" b="1" i="0" u="none" strike="noStrike" kern="1200" cap="none" spc="0" normalizeH="0" baseline="0" noProof="0" dirty="0">
                <a:ln>
                  <a:noFill/>
                </a:ln>
                <a:solidFill>
                  <a:srgbClr val="E73C32"/>
                </a:solidFill>
                <a:effectLst/>
                <a:uLnTx/>
                <a:uFillTx/>
                <a:latin typeface="Calibri" panose="020F0502020204030204"/>
                <a:ea typeface="+mn-ea"/>
                <a:cs typeface="+mn-cs"/>
              </a:rPr>
              <a:t>Risk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I" sz="1400" b="1" i="0" u="none" strike="noStrike" kern="1200" cap="none" spc="0" normalizeH="0" baseline="0" noProof="0" dirty="0">
                <a:ln>
                  <a:noFill/>
                </a:ln>
                <a:solidFill>
                  <a:srgbClr val="E73C32"/>
                </a:solidFill>
                <a:effectLst/>
                <a:uLnTx/>
                <a:uFillTx/>
                <a:latin typeface="Calibri" panose="020F0502020204030204"/>
                <a:ea typeface="+mn-ea"/>
                <a:cs typeface="+mn-cs"/>
              </a:rPr>
              <a:t>Uncertainty</a:t>
            </a:r>
          </a:p>
        </p:txBody>
      </p:sp>
      <p:pic>
        <p:nvPicPr>
          <p:cNvPr id="18" name="Grafika 17">
            <a:extLst>
              <a:ext uri="{FF2B5EF4-FFF2-40B4-BE49-F238E27FC236}">
                <a16:creationId xmlns:a16="http://schemas.microsoft.com/office/drawing/2014/main" id="{FC7C492A-20E5-3A40-A7B2-5A4321AC891B}"/>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84589" y="1421455"/>
            <a:ext cx="10821689" cy="3438892"/>
          </a:xfrm>
          <a:prstGeom prst="rect">
            <a:avLst/>
          </a:prstGeom>
        </p:spPr>
      </p:pic>
      <p:pic>
        <p:nvPicPr>
          <p:cNvPr id="20" name="Grafika 19">
            <a:extLst>
              <a:ext uri="{FF2B5EF4-FFF2-40B4-BE49-F238E27FC236}">
                <a16:creationId xmlns:a16="http://schemas.microsoft.com/office/drawing/2014/main" id="{D3B8AB22-90E4-8875-7422-B59E10A238F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76384" y="1557066"/>
            <a:ext cx="369493" cy="366308"/>
          </a:xfrm>
          <a:prstGeom prst="rect">
            <a:avLst/>
          </a:prstGeom>
        </p:spPr>
      </p:pic>
      <p:sp>
        <p:nvSpPr>
          <p:cNvPr id="23" name="TextBox 10">
            <a:extLst>
              <a:ext uri="{FF2B5EF4-FFF2-40B4-BE49-F238E27FC236}">
                <a16:creationId xmlns:a16="http://schemas.microsoft.com/office/drawing/2014/main" id="{7E6257C0-AAE1-6B7E-B27E-1C72859FB636}"/>
              </a:ext>
            </a:extLst>
          </p:cNvPr>
          <p:cNvSpPr txBox="1"/>
          <p:nvPr/>
        </p:nvSpPr>
        <p:spPr>
          <a:xfrm>
            <a:off x="751044" y="1929994"/>
            <a:ext cx="1062920" cy="52322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SI" sz="1400" b="1" i="0" u="none" strike="noStrike" kern="1200" cap="none" spc="0" normalizeH="0" baseline="0" noProof="0" dirty="0">
                <a:ln>
                  <a:noFill/>
                </a:ln>
                <a:solidFill>
                  <a:srgbClr val="E73C32"/>
                </a:solidFill>
                <a:effectLst/>
                <a:uLnTx/>
                <a:uFillTx/>
                <a:latin typeface="Calibri" panose="020F0502020204030204"/>
                <a:ea typeface="+mn-ea"/>
                <a:cs typeface="+mn-cs"/>
              </a:rPr>
              <a:t>Risk &amp;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SI" sz="1400" b="1" i="0" u="none" strike="noStrike" kern="1200" cap="none" spc="0" normalizeH="0" baseline="0" noProof="0" dirty="0">
                <a:ln>
                  <a:noFill/>
                </a:ln>
                <a:solidFill>
                  <a:srgbClr val="E73C32"/>
                </a:solidFill>
                <a:effectLst/>
                <a:uLnTx/>
                <a:uFillTx/>
                <a:latin typeface="Calibri" panose="020F0502020204030204"/>
                <a:ea typeface="+mn-ea"/>
                <a:cs typeface="+mn-cs"/>
              </a:rPr>
              <a:t>Uncertainty</a:t>
            </a:r>
          </a:p>
        </p:txBody>
      </p:sp>
      <p:grpSp>
        <p:nvGrpSpPr>
          <p:cNvPr id="26" name="Skupina 25">
            <a:extLst>
              <a:ext uri="{FF2B5EF4-FFF2-40B4-BE49-F238E27FC236}">
                <a16:creationId xmlns:a16="http://schemas.microsoft.com/office/drawing/2014/main" id="{27816C38-F35D-952F-2CFE-C81CB7AA6CF8}"/>
              </a:ext>
            </a:extLst>
          </p:cNvPr>
          <p:cNvGrpSpPr/>
          <p:nvPr/>
        </p:nvGrpSpPr>
        <p:grpSpPr>
          <a:xfrm>
            <a:off x="3568443" y="5152878"/>
            <a:ext cx="939438" cy="353091"/>
            <a:chOff x="3494678" y="5152878"/>
            <a:chExt cx="939438" cy="353091"/>
          </a:xfrm>
        </p:grpSpPr>
        <p:pic>
          <p:nvPicPr>
            <p:cNvPr id="22" name="Grafika 21">
              <a:extLst>
                <a:ext uri="{FF2B5EF4-FFF2-40B4-BE49-F238E27FC236}">
                  <a16:creationId xmlns:a16="http://schemas.microsoft.com/office/drawing/2014/main" id="{15A234A2-0317-6E04-2176-AEB222FC84A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94678" y="5152878"/>
              <a:ext cx="356161" cy="353091"/>
            </a:xfrm>
            <a:prstGeom prst="rect">
              <a:avLst/>
            </a:prstGeom>
          </p:spPr>
        </p:pic>
        <p:pic>
          <p:nvPicPr>
            <p:cNvPr id="24" name="Grafika 23">
              <a:extLst>
                <a:ext uri="{FF2B5EF4-FFF2-40B4-BE49-F238E27FC236}">
                  <a16:creationId xmlns:a16="http://schemas.microsoft.com/office/drawing/2014/main" id="{E41D3554-3329-D4BC-C691-DF7E93CC176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86317" y="5152878"/>
              <a:ext cx="356161" cy="353091"/>
            </a:xfrm>
            <a:prstGeom prst="rect">
              <a:avLst/>
            </a:prstGeom>
          </p:spPr>
        </p:pic>
        <p:pic>
          <p:nvPicPr>
            <p:cNvPr id="25" name="Grafika 24">
              <a:extLst>
                <a:ext uri="{FF2B5EF4-FFF2-40B4-BE49-F238E27FC236}">
                  <a16:creationId xmlns:a16="http://schemas.microsoft.com/office/drawing/2014/main" id="{54F7389F-BB5F-A1DB-3CA5-DFAD2827F0A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77955" y="5152878"/>
              <a:ext cx="356161" cy="353091"/>
            </a:xfrm>
            <a:prstGeom prst="rect">
              <a:avLst/>
            </a:prstGeom>
          </p:spPr>
        </p:pic>
      </p:grpSp>
      <p:grpSp>
        <p:nvGrpSpPr>
          <p:cNvPr id="32" name="Skupina 31">
            <a:extLst>
              <a:ext uri="{FF2B5EF4-FFF2-40B4-BE49-F238E27FC236}">
                <a16:creationId xmlns:a16="http://schemas.microsoft.com/office/drawing/2014/main" id="{A69A8CF5-16E5-2A32-AB05-58B130A3BD50}"/>
              </a:ext>
            </a:extLst>
          </p:cNvPr>
          <p:cNvGrpSpPr/>
          <p:nvPr/>
        </p:nvGrpSpPr>
        <p:grpSpPr>
          <a:xfrm>
            <a:off x="4824344" y="5303401"/>
            <a:ext cx="400050" cy="247242"/>
            <a:chOff x="4824344" y="5288389"/>
            <a:chExt cx="400050" cy="262254"/>
          </a:xfrm>
        </p:grpSpPr>
        <p:cxnSp>
          <p:nvCxnSpPr>
            <p:cNvPr id="28" name="Raven povezovalnik 27">
              <a:extLst>
                <a:ext uri="{FF2B5EF4-FFF2-40B4-BE49-F238E27FC236}">
                  <a16:creationId xmlns:a16="http://schemas.microsoft.com/office/drawing/2014/main" id="{A5E30915-FCB0-52CD-18D1-C51D900270F2}"/>
                </a:ext>
              </a:extLst>
            </p:cNvPr>
            <p:cNvCxnSpPr/>
            <p:nvPr/>
          </p:nvCxnSpPr>
          <p:spPr>
            <a:xfrm>
              <a:off x="4824344" y="5295482"/>
              <a:ext cx="4000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aven povezovalnik 28">
              <a:extLst>
                <a:ext uri="{FF2B5EF4-FFF2-40B4-BE49-F238E27FC236}">
                  <a16:creationId xmlns:a16="http://schemas.microsoft.com/office/drawing/2014/main" id="{F13A77A7-3369-5656-A640-4120F240CEB1}"/>
                </a:ext>
              </a:extLst>
            </p:cNvPr>
            <p:cNvCxnSpPr>
              <a:cxnSpLocks/>
            </p:cNvCxnSpPr>
            <p:nvPr/>
          </p:nvCxnSpPr>
          <p:spPr>
            <a:xfrm flipV="1">
              <a:off x="5224394" y="5288389"/>
              <a:ext cx="0" cy="262254"/>
            </a:xfrm>
            <a:prstGeom prst="line">
              <a:avLst/>
            </a:prstGeom>
            <a:ln w="19050">
              <a:solidFill>
                <a:schemeClr val="tx1"/>
              </a:solidFill>
              <a:headEnd type="arrow"/>
            </a:ln>
          </p:spPr>
          <p:style>
            <a:lnRef idx="1">
              <a:schemeClr val="accent1"/>
            </a:lnRef>
            <a:fillRef idx="0">
              <a:schemeClr val="accent1"/>
            </a:fillRef>
            <a:effectRef idx="0">
              <a:schemeClr val="accent1"/>
            </a:effectRef>
            <a:fontRef idx="minor">
              <a:schemeClr val="tx1"/>
            </a:fontRef>
          </p:style>
        </p:cxnSp>
      </p:grpSp>
      <p:grpSp>
        <p:nvGrpSpPr>
          <p:cNvPr id="33" name="Skupina 32">
            <a:extLst>
              <a:ext uri="{FF2B5EF4-FFF2-40B4-BE49-F238E27FC236}">
                <a16:creationId xmlns:a16="http://schemas.microsoft.com/office/drawing/2014/main" id="{8F3269A0-7599-BEB0-9442-1083807A9882}"/>
              </a:ext>
            </a:extLst>
          </p:cNvPr>
          <p:cNvGrpSpPr/>
          <p:nvPr/>
        </p:nvGrpSpPr>
        <p:grpSpPr>
          <a:xfrm flipH="1">
            <a:off x="2856905" y="5298363"/>
            <a:ext cx="451795" cy="247242"/>
            <a:chOff x="4824344" y="5288389"/>
            <a:chExt cx="400050" cy="262254"/>
          </a:xfrm>
        </p:grpSpPr>
        <p:cxnSp>
          <p:nvCxnSpPr>
            <p:cNvPr id="34" name="Raven povezovalnik 33">
              <a:extLst>
                <a:ext uri="{FF2B5EF4-FFF2-40B4-BE49-F238E27FC236}">
                  <a16:creationId xmlns:a16="http://schemas.microsoft.com/office/drawing/2014/main" id="{AC1C7257-68BC-FCA6-1565-4E2799B74C6B}"/>
                </a:ext>
              </a:extLst>
            </p:cNvPr>
            <p:cNvCxnSpPr/>
            <p:nvPr/>
          </p:nvCxnSpPr>
          <p:spPr>
            <a:xfrm>
              <a:off x="4824344" y="5295482"/>
              <a:ext cx="4000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Raven povezovalnik 34">
              <a:extLst>
                <a:ext uri="{FF2B5EF4-FFF2-40B4-BE49-F238E27FC236}">
                  <a16:creationId xmlns:a16="http://schemas.microsoft.com/office/drawing/2014/main" id="{B1C5C87C-FF62-7BE4-D078-B255B5B5B002}"/>
                </a:ext>
              </a:extLst>
            </p:cNvPr>
            <p:cNvCxnSpPr>
              <a:cxnSpLocks/>
            </p:cNvCxnSpPr>
            <p:nvPr/>
          </p:nvCxnSpPr>
          <p:spPr>
            <a:xfrm flipV="1">
              <a:off x="5224394" y="5288389"/>
              <a:ext cx="0" cy="262254"/>
            </a:xfrm>
            <a:prstGeom prst="line">
              <a:avLst/>
            </a:prstGeom>
            <a:ln w="19050">
              <a:solidFill>
                <a:schemeClr val="tx1"/>
              </a:solidFill>
              <a:head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504842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Slika 5">
            <a:extLst>
              <a:ext uri="{FF2B5EF4-FFF2-40B4-BE49-F238E27FC236}">
                <a16:creationId xmlns:a16="http://schemas.microsoft.com/office/drawing/2014/main" id="{B563C02E-9D4C-9EC3-A251-4B687917732C}"/>
              </a:ext>
            </a:extLst>
          </p:cNvPr>
          <p:cNvPicPr>
            <a:picLocks noChangeAspect="1"/>
          </p:cNvPicPr>
          <p:nvPr/>
        </p:nvPicPr>
        <p:blipFill>
          <a:blip r:embed="rId3"/>
          <a:stretch>
            <a:fillRect/>
          </a:stretch>
        </p:blipFill>
        <p:spPr>
          <a:xfrm>
            <a:off x="0" y="0"/>
            <a:ext cx="12192000" cy="6858000"/>
          </a:xfrm>
          <a:prstGeom prst="rect">
            <a:avLst/>
          </a:prstGeom>
        </p:spPr>
      </p:pic>
      <p:sp>
        <p:nvSpPr>
          <p:cNvPr id="2" name="Naslov 1">
            <a:extLst>
              <a:ext uri="{FF2B5EF4-FFF2-40B4-BE49-F238E27FC236}">
                <a16:creationId xmlns:a16="http://schemas.microsoft.com/office/drawing/2014/main" id="{096CF870-ECC9-A4A6-51AF-005B7640E63D}"/>
              </a:ext>
            </a:extLst>
          </p:cNvPr>
          <p:cNvSpPr>
            <a:spLocks noGrp="1"/>
          </p:cNvSpPr>
          <p:nvPr>
            <p:ph type="title"/>
          </p:nvPr>
        </p:nvSpPr>
        <p:spPr>
          <a:xfrm>
            <a:off x="468351" y="365125"/>
            <a:ext cx="7568368" cy="1325563"/>
          </a:xfrm>
        </p:spPr>
        <p:txBody>
          <a:bodyPr>
            <a:noAutofit/>
          </a:bodyPr>
          <a:lstStyle/>
          <a:p>
            <a:r>
              <a:rPr lang="en-GB" sz="5400" dirty="0"/>
              <a:t>Run experiments from idea to business</a:t>
            </a:r>
          </a:p>
        </p:txBody>
      </p:sp>
      <p:sp>
        <p:nvSpPr>
          <p:cNvPr id="4" name="Slide Number Placeholder 5">
            <a:extLst>
              <a:ext uri="{FF2B5EF4-FFF2-40B4-BE49-F238E27FC236}">
                <a16:creationId xmlns:a16="http://schemas.microsoft.com/office/drawing/2014/main" id="{3ADC4095-07F4-B006-C5F9-7893D2EC5F32}"/>
              </a:ext>
            </a:extLst>
          </p:cNvPr>
          <p:cNvSpPr>
            <a:spLocks noGrp="1"/>
          </p:cNvSpPr>
          <p:nvPr>
            <p:ph type="sldNum" sz="quarter" idx="4"/>
          </p:nvPr>
        </p:nvSpPr>
        <p:spPr>
          <a:xfrm>
            <a:off x="10279294" y="6356350"/>
            <a:ext cx="1592495" cy="365125"/>
          </a:xfrm>
          <a:prstGeom prst="rect">
            <a:avLst/>
          </a:prstGeom>
        </p:spPr>
        <p:txBody>
          <a:bodyPr vert="horz" lIns="91440" tIns="45720" rIns="91440" bIns="45720" rtlCol="0" anchor="ctr"/>
          <a:lstStyle>
            <a:lvl1pPr algn="r">
              <a:defRPr sz="800" spc="130" baseline="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l-SI" sz="800" b="0" i="0" u="none" strike="noStrike" kern="1200" cap="none" spc="130" normalizeH="0" baseline="0" noProof="0" dirty="0">
                <a:ln>
                  <a:noFill/>
                </a:ln>
                <a:solidFill>
                  <a:prstClr val="white"/>
                </a:solidFill>
                <a:effectLst/>
                <a:uLnTx/>
                <a:uFillTx/>
                <a:latin typeface="Arial" panose="020B0604020202020204"/>
                <a:ea typeface="+mn-ea"/>
                <a:cs typeface="+mn-cs"/>
              </a:rPr>
              <a:t>SLIDE </a:t>
            </a:r>
            <a:fld id="{A2020574-600F-2C48-9440-FACC4120788B}" type="slidenum">
              <a:rPr kumimoji="0" lang="en-SI" sz="800" b="0" i="0" u="none" strike="noStrike" kern="1200" cap="none" spc="13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SI" sz="800" b="0" i="0" u="none" strike="noStrike" kern="1200" cap="none" spc="13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920150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B7FED5-8A62-A8B4-E0AA-EC23E7BADA5F}"/>
              </a:ext>
            </a:extLst>
          </p:cNvPr>
          <p:cNvSpPr txBox="1"/>
          <p:nvPr/>
        </p:nvSpPr>
        <p:spPr>
          <a:xfrm>
            <a:off x="804573" y="3801289"/>
            <a:ext cx="3228109"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I"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Discussion Forums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I"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Search Discussion Forums for evidence of customers seeking out solutions to a problem.</a:t>
            </a:r>
          </a:p>
        </p:txBody>
      </p:sp>
      <p:sp>
        <p:nvSpPr>
          <p:cNvPr id="6" name="TextBox 5">
            <a:extLst>
              <a:ext uri="{FF2B5EF4-FFF2-40B4-BE49-F238E27FC236}">
                <a16:creationId xmlns:a16="http://schemas.microsoft.com/office/drawing/2014/main" id="{108FF8BC-D564-864A-CEAD-5B8E52C2A8EF}"/>
              </a:ext>
            </a:extLst>
          </p:cNvPr>
          <p:cNvSpPr txBox="1"/>
          <p:nvPr/>
        </p:nvSpPr>
        <p:spPr>
          <a:xfrm>
            <a:off x="4833445" y="1563105"/>
            <a:ext cx="296185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I"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Sales Force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I"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 Sales Force Feedback to find a pattern of customer behavior.</a:t>
            </a:r>
          </a:p>
        </p:txBody>
      </p:sp>
      <p:sp>
        <p:nvSpPr>
          <p:cNvPr id="8" name="TextBox 7">
            <a:extLst>
              <a:ext uri="{FF2B5EF4-FFF2-40B4-BE49-F238E27FC236}">
                <a16:creationId xmlns:a16="http://schemas.microsoft.com/office/drawing/2014/main" id="{B607E0AA-60F4-B601-FD17-41E92B917563}"/>
              </a:ext>
            </a:extLst>
          </p:cNvPr>
          <p:cNvSpPr txBox="1"/>
          <p:nvPr/>
        </p:nvSpPr>
        <p:spPr>
          <a:xfrm>
            <a:off x="8904282" y="3816249"/>
            <a:ext cx="322810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I"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Search Trend Analysis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I"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Search online for volume around a specific job, pain, or gain.</a:t>
            </a:r>
          </a:p>
        </p:txBody>
      </p:sp>
      <p:sp>
        <p:nvSpPr>
          <p:cNvPr id="9" name="TextBox 8">
            <a:extLst>
              <a:ext uri="{FF2B5EF4-FFF2-40B4-BE49-F238E27FC236}">
                <a16:creationId xmlns:a16="http://schemas.microsoft.com/office/drawing/2014/main" id="{2857C77D-A55C-18D0-ACB1-9430738C6125}"/>
              </a:ext>
            </a:extLst>
          </p:cNvPr>
          <p:cNvSpPr txBox="1"/>
          <p:nvPr/>
        </p:nvSpPr>
        <p:spPr>
          <a:xfrm>
            <a:off x="7203087" y="5488347"/>
            <a:ext cx="309298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I"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Customer Interview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 the quotes from your interviews to inform your search criteria. </a:t>
            </a:r>
          </a:p>
        </p:txBody>
      </p:sp>
      <p:cxnSp>
        <p:nvCxnSpPr>
          <p:cNvPr id="17" name="Curved Connector 16">
            <a:extLst>
              <a:ext uri="{FF2B5EF4-FFF2-40B4-BE49-F238E27FC236}">
                <a16:creationId xmlns:a16="http://schemas.microsoft.com/office/drawing/2014/main" id="{18903E69-A3BE-582E-39CD-679524D5A49F}"/>
              </a:ext>
            </a:extLst>
          </p:cNvPr>
          <p:cNvCxnSpPr>
            <a:cxnSpLocks/>
          </p:cNvCxnSpPr>
          <p:nvPr/>
        </p:nvCxnSpPr>
        <p:spPr>
          <a:xfrm>
            <a:off x="3195967" y="3727735"/>
            <a:ext cx="2011947" cy="1970596"/>
          </a:xfrm>
          <a:prstGeom prst="curvedConnector3">
            <a:avLst/>
          </a:prstGeom>
          <a:ln w="28575">
            <a:solidFill>
              <a:schemeClr val="tx1">
                <a:lumMod val="75000"/>
                <a:lumOff val="25000"/>
              </a:schemeClr>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Curved Connector 19">
            <a:extLst>
              <a:ext uri="{FF2B5EF4-FFF2-40B4-BE49-F238E27FC236}">
                <a16:creationId xmlns:a16="http://schemas.microsoft.com/office/drawing/2014/main" id="{7AF5260C-E045-0DF1-DE0C-600449445209}"/>
              </a:ext>
            </a:extLst>
          </p:cNvPr>
          <p:cNvCxnSpPr>
            <a:cxnSpLocks/>
          </p:cNvCxnSpPr>
          <p:nvPr/>
        </p:nvCxnSpPr>
        <p:spPr>
          <a:xfrm rot="10800000" flipV="1">
            <a:off x="7056098" y="3428998"/>
            <a:ext cx="2175712" cy="1774450"/>
          </a:xfrm>
          <a:prstGeom prst="curvedConnector3">
            <a:avLst>
              <a:gd name="adj1" fmla="val 59978"/>
            </a:avLst>
          </a:prstGeom>
          <a:ln w="28575">
            <a:solidFill>
              <a:schemeClr val="tx1">
                <a:lumMod val="75000"/>
                <a:lumOff val="25000"/>
              </a:schemeClr>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Curved Connector 20">
            <a:extLst>
              <a:ext uri="{FF2B5EF4-FFF2-40B4-BE49-F238E27FC236}">
                <a16:creationId xmlns:a16="http://schemas.microsoft.com/office/drawing/2014/main" id="{E21E297F-E27A-5D40-B9F9-FCB2E474039F}"/>
              </a:ext>
            </a:extLst>
          </p:cNvPr>
          <p:cNvCxnSpPr>
            <a:cxnSpLocks/>
          </p:cNvCxnSpPr>
          <p:nvPr/>
        </p:nvCxnSpPr>
        <p:spPr>
          <a:xfrm rot="16200000" flipH="1">
            <a:off x="5794281" y="4223731"/>
            <a:ext cx="905700" cy="218882"/>
          </a:xfrm>
          <a:prstGeom prst="curvedConnector3">
            <a:avLst>
              <a:gd name="adj1" fmla="val 50000"/>
            </a:avLst>
          </a:prstGeom>
          <a:ln w="28575">
            <a:solidFill>
              <a:schemeClr val="tx1">
                <a:lumMod val="75000"/>
                <a:lumOff val="25000"/>
              </a:schemeClr>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15" name="Grafika 14">
            <a:extLst>
              <a:ext uri="{FF2B5EF4-FFF2-40B4-BE49-F238E27FC236}">
                <a16:creationId xmlns:a16="http://schemas.microsoft.com/office/drawing/2014/main" id="{787F566B-4D1A-3E49-65F4-C7A4696AE6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07914" y="4559673"/>
            <a:ext cx="2011947" cy="2182658"/>
          </a:xfrm>
          <a:prstGeom prst="rect">
            <a:avLst/>
          </a:prstGeom>
        </p:spPr>
      </p:pic>
      <p:pic>
        <p:nvPicPr>
          <p:cNvPr id="19" name="Grafika 18">
            <a:extLst>
              <a:ext uri="{FF2B5EF4-FFF2-40B4-BE49-F238E27FC236}">
                <a16:creationId xmlns:a16="http://schemas.microsoft.com/office/drawing/2014/main" id="{0BB191D5-CCE9-EA22-195B-29717D9E0C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8914" y="2332090"/>
            <a:ext cx="1389859" cy="1507786"/>
          </a:xfrm>
          <a:prstGeom prst="rect">
            <a:avLst/>
          </a:prstGeom>
        </p:spPr>
      </p:pic>
      <p:sp>
        <p:nvSpPr>
          <p:cNvPr id="22" name="Naslov 21">
            <a:extLst>
              <a:ext uri="{FF2B5EF4-FFF2-40B4-BE49-F238E27FC236}">
                <a16:creationId xmlns:a16="http://schemas.microsoft.com/office/drawing/2014/main" id="{FC795D27-330E-9AC8-F7A4-9DD3CA27470A}"/>
              </a:ext>
            </a:extLst>
          </p:cNvPr>
          <p:cNvSpPr>
            <a:spLocks noGrp="1"/>
          </p:cNvSpPr>
          <p:nvPr>
            <p:ph type="title"/>
          </p:nvPr>
        </p:nvSpPr>
        <p:spPr>
          <a:xfrm>
            <a:off x="618371" y="365125"/>
            <a:ext cx="11253417" cy="733335"/>
          </a:xfrm>
        </p:spPr>
        <p:txBody>
          <a:bodyPr anchor="t"/>
          <a:lstStyle/>
          <a:p>
            <a:pPr marL="0" marR="0" lvl="0" indent="0" defTabSz="914400" rtl="0" eaLnBrk="1" fontAlgn="auto" latinLnBrk="0" hangingPunct="1">
              <a:lnSpc>
                <a:spcPct val="100000"/>
              </a:lnSpc>
              <a:spcBef>
                <a:spcPts val="0"/>
              </a:spcBef>
              <a:spcAft>
                <a:spcPts val="0"/>
              </a:spcAft>
              <a:tabLst/>
              <a:defRPr/>
            </a:pPr>
            <a:r>
              <a:rPr kumimoji="0" lang="en-GB"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We usually start with this discovery sequence</a:t>
            </a:r>
            <a:endParaRPr kumimoji="0" lang="en-SI"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4" name="Slide Number Placeholder 5">
            <a:extLst>
              <a:ext uri="{FF2B5EF4-FFF2-40B4-BE49-F238E27FC236}">
                <a16:creationId xmlns:a16="http://schemas.microsoft.com/office/drawing/2014/main" id="{7EB480A1-3927-E392-F706-7C3BD3A2200D}"/>
              </a:ext>
            </a:extLst>
          </p:cNvPr>
          <p:cNvSpPr txBox="1">
            <a:spLocks/>
          </p:cNvSpPr>
          <p:nvPr/>
        </p:nvSpPr>
        <p:spPr>
          <a:xfrm>
            <a:off x="10279294" y="6356350"/>
            <a:ext cx="1592495" cy="365125"/>
          </a:xfrm>
          <a:prstGeom prst="rect">
            <a:avLst/>
          </a:prstGeom>
        </p:spPr>
        <p:txBody>
          <a:bodyPr vert="horz" lIns="91440" tIns="45720" rIns="91440" bIns="45720" rtlCol="0" anchor="ctr"/>
          <a:lstStyle>
            <a:defPPr>
              <a:defRPr lang="en-SI"/>
            </a:defPPr>
            <a:lvl1pPr marL="0" algn="r" defTabSz="914400" rtl="0" eaLnBrk="1" latinLnBrk="0" hangingPunct="1">
              <a:defRPr sz="800" kern="1200" spc="130" baseline="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l-SI" sz="800" b="0" i="0" u="none" strike="noStrike" kern="1200" cap="none" spc="130" normalizeH="0" baseline="0" noProof="0">
                <a:ln>
                  <a:noFill/>
                </a:ln>
                <a:solidFill>
                  <a:srgbClr val="272532"/>
                </a:solidFill>
                <a:effectLst/>
                <a:uLnTx/>
                <a:uFillTx/>
                <a:latin typeface="Arial" panose="020B0604020202020204"/>
                <a:ea typeface="+mn-ea"/>
                <a:cs typeface="+mn-cs"/>
              </a:rPr>
              <a:t>SLIDE </a:t>
            </a:r>
            <a:fld id="{A2020574-600F-2C48-9440-FACC4120788B}" type="slidenum">
              <a:rPr kumimoji="0" lang="en-SI" sz="800" b="0" i="0" u="none" strike="noStrike" kern="1200" cap="none" spc="130" normalizeH="0" baseline="0" noProof="0" smtClean="0">
                <a:ln>
                  <a:noFill/>
                </a:ln>
                <a:solidFill>
                  <a:srgbClr val="272532"/>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SI" sz="800" b="0" i="0" u="none" strike="noStrike" kern="1200" cap="none" spc="130" normalizeH="0" baseline="0" noProof="0" dirty="0">
              <a:ln>
                <a:noFill/>
              </a:ln>
              <a:solidFill>
                <a:srgbClr val="272532"/>
              </a:solidFill>
              <a:effectLst/>
              <a:uLnTx/>
              <a:uFillTx/>
              <a:latin typeface="Arial" panose="020B0604020202020204"/>
              <a:ea typeface="+mn-ea"/>
              <a:cs typeface="+mn-cs"/>
            </a:endParaRPr>
          </a:p>
        </p:txBody>
      </p:sp>
      <p:pic>
        <p:nvPicPr>
          <p:cNvPr id="25" name="Grafika 33">
            <a:extLst>
              <a:ext uri="{FF2B5EF4-FFF2-40B4-BE49-F238E27FC236}">
                <a16:creationId xmlns:a16="http://schemas.microsoft.com/office/drawing/2014/main" id="{5A4346B4-00FC-B360-DEA8-4723E1B8040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1600000">
            <a:off x="9260836" y="6438968"/>
            <a:ext cx="1592495" cy="188684"/>
          </a:xfrm>
          <a:prstGeom prst="rect">
            <a:avLst/>
          </a:prstGeom>
        </p:spPr>
      </p:pic>
      <p:pic>
        <p:nvPicPr>
          <p:cNvPr id="32" name="Grafika 31">
            <a:extLst>
              <a:ext uri="{FF2B5EF4-FFF2-40B4-BE49-F238E27FC236}">
                <a16:creationId xmlns:a16="http://schemas.microsoft.com/office/drawing/2014/main" id="{491B4060-F25A-A524-2077-743B27EC1BA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98243" y="2332090"/>
            <a:ext cx="1486583" cy="1401635"/>
          </a:xfrm>
          <a:prstGeom prst="rect">
            <a:avLst/>
          </a:prstGeom>
        </p:spPr>
      </p:pic>
      <p:pic>
        <p:nvPicPr>
          <p:cNvPr id="34" name="Grafika 33">
            <a:extLst>
              <a:ext uri="{FF2B5EF4-FFF2-40B4-BE49-F238E27FC236}">
                <a16:creationId xmlns:a16="http://schemas.microsoft.com/office/drawing/2014/main" id="{5558E59A-3C7A-0EF0-A85D-76254B27453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51645" y="2327017"/>
            <a:ext cx="1563622" cy="1474272"/>
          </a:xfrm>
          <a:prstGeom prst="rect">
            <a:avLst/>
          </a:prstGeom>
        </p:spPr>
      </p:pic>
    </p:spTree>
    <p:extLst>
      <p:ext uri="{BB962C8B-B14F-4D97-AF65-F5344CB8AC3E}">
        <p14:creationId xmlns:p14="http://schemas.microsoft.com/office/powerpoint/2010/main" val="35772238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Freeform 19">
            <a:extLst>
              <a:ext uri="{FF2B5EF4-FFF2-40B4-BE49-F238E27FC236}">
                <a16:creationId xmlns:a16="http://schemas.microsoft.com/office/drawing/2014/main" id="{71E6D6FE-69FA-577D-AAA5-D898448A8ACC}"/>
              </a:ext>
            </a:extLst>
          </p:cNvPr>
          <p:cNvSpPr/>
          <p:nvPr/>
        </p:nvSpPr>
        <p:spPr>
          <a:xfrm>
            <a:off x="1009291" y="3062377"/>
            <a:ext cx="3157267" cy="1708031"/>
          </a:xfrm>
          <a:custGeom>
            <a:avLst/>
            <a:gdLst>
              <a:gd name="connsiteX0" fmla="*/ 3140015 w 3157267"/>
              <a:gd name="connsiteY0" fmla="*/ 1690778 h 1708031"/>
              <a:gd name="connsiteX1" fmla="*/ 0 w 3157267"/>
              <a:gd name="connsiteY1" fmla="*/ 1708031 h 1708031"/>
              <a:gd name="connsiteX2" fmla="*/ 51758 w 3157267"/>
              <a:gd name="connsiteY2" fmla="*/ 1595887 h 1708031"/>
              <a:gd name="connsiteX3" fmla="*/ 224286 w 3157267"/>
              <a:gd name="connsiteY3" fmla="*/ 1587261 h 1708031"/>
              <a:gd name="connsiteX4" fmla="*/ 465826 w 3157267"/>
              <a:gd name="connsiteY4" fmla="*/ 1595887 h 1708031"/>
              <a:gd name="connsiteX5" fmla="*/ 733245 w 3157267"/>
              <a:gd name="connsiteY5" fmla="*/ 1570008 h 1708031"/>
              <a:gd name="connsiteX6" fmla="*/ 871267 w 3157267"/>
              <a:gd name="connsiteY6" fmla="*/ 1535502 h 1708031"/>
              <a:gd name="connsiteX7" fmla="*/ 1043796 w 3157267"/>
              <a:gd name="connsiteY7" fmla="*/ 1475117 h 1708031"/>
              <a:gd name="connsiteX8" fmla="*/ 1207698 w 3157267"/>
              <a:gd name="connsiteY8" fmla="*/ 1431985 h 1708031"/>
              <a:gd name="connsiteX9" fmla="*/ 1397479 w 3157267"/>
              <a:gd name="connsiteY9" fmla="*/ 1388853 h 1708031"/>
              <a:gd name="connsiteX10" fmla="*/ 1552754 w 3157267"/>
              <a:gd name="connsiteY10" fmla="*/ 1345721 h 1708031"/>
              <a:gd name="connsiteX11" fmla="*/ 1690777 w 3157267"/>
              <a:gd name="connsiteY11" fmla="*/ 1268083 h 1708031"/>
              <a:gd name="connsiteX12" fmla="*/ 1863305 w 3157267"/>
              <a:gd name="connsiteY12" fmla="*/ 1155940 h 1708031"/>
              <a:gd name="connsiteX13" fmla="*/ 2078966 w 3157267"/>
              <a:gd name="connsiteY13" fmla="*/ 1009291 h 1708031"/>
              <a:gd name="connsiteX14" fmla="*/ 2320505 w 3157267"/>
              <a:gd name="connsiteY14" fmla="*/ 845389 h 1708031"/>
              <a:gd name="connsiteX15" fmla="*/ 2432649 w 3157267"/>
              <a:gd name="connsiteY15" fmla="*/ 733246 h 1708031"/>
              <a:gd name="connsiteX16" fmla="*/ 2562045 w 3157267"/>
              <a:gd name="connsiteY16" fmla="*/ 621102 h 1708031"/>
              <a:gd name="connsiteX17" fmla="*/ 2777705 w 3157267"/>
              <a:gd name="connsiteY17" fmla="*/ 422695 h 1708031"/>
              <a:gd name="connsiteX18" fmla="*/ 2915728 w 3157267"/>
              <a:gd name="connsiteY18" fmla="*/ 276046 h 1708031"/>
              <a:gd name="connsiteX19" fmla="*/ 3157267 w 3157267"/>
              <a:gd name="connsiteY19" fmla="*/ 0 h 1708031"/>
              <a:gd name="connsiteX20" fmla="*/ 3140015 w 3157267"/>
              <a:gd name="connsiteY20" fmla="*/ 1690778 h 170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57267" h="1708031">
                <a:moveTo>
                  <a:pt x="3140015" y="1690778"/>
                </a:moveTo>
                <a:lnTo>
                  <a:pt x="0" y="1708031"/>
                </a:lnTo>
                <a:lnTo>
                  <a:pt x="51758" y="1595887"/>
                </a:lnTo>
                <a:lnTo>
                  <a:pt x="224286" y="1587261"/>
                </a:lnTo>
                <a:lnTo>
                  <a:pt x="465826" y="1595887"/>
                </a:lnTo>
                <a:lnTo>
                  <a:pt x="733245" y="1570008"/>
                </a:lnTo>
                <a:lnTo>
                  <a:pt x="871267" y="1535502"/>
                </a:lnTo>
                <a:lnTo>
                  <a:pt x="1043796" y="1475117"/>
                </a:lnTo>
                <a:lnTo>
                  <a:pt x="1207698" y="1431985"/>
                </a:lnTo>
                <a:lnTo>
                  <a:pt x="1397479" y="1388853"/>
                </a:lnTo>
                <a:lnTo>
                  <a:pt x="1552754" y="1345721"/>
                </a:lnTo>
                <a:lnTo>
                  <a:pt x="1690777" y="1268083"/>
                </a:lnTo>
                <a:lnTo>
                  <a:pt x="1863305" y="1155940"/>
                </a:lnTo>
                <a:lnTo>
                  <a:pt x="2078966" y="1009291"/>
                </a:lnTo>
                <a:lnTo>
                  <a:pt x="2320505" y="845389"/>
                </a:lnTo>
                <a:lnTo>
                  <a:pt x="2432649" y="733246"/>
                </a:lnTo>
                <a:lnTo>
                  <a:pt x="2562045" y="621102"/>
                </a:lnTo>
                <a:lnTo>
                  <a:pt x="2777705" y="422695"/>
                </a:lnTo>
                <a:lnTo>
                  <a:pt x="2915728" y="276046"/>
                </a:lnTo>
                <a:lnTo>
                  <a:pt x="3157267" y="0"/>
                </a:lnTo>
                <a:lnTo>
                  <a:pt x="3140015" y="1690778"/>
                </a:lnTo>
                <a:close/>
              </a:path>
            </a:pathLst>
          </a:custGeom>
          <a:solidFill>
            <a:srgbClr val="CED9F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9" name="Raven povezovalnik 8">
            <a:extLst>
              <a:ext uri="{FF2B5EF4-FFF2-40B4-BE49-F238E27FC236}">
                <a16:creationId xmlns:a16="http://schemas.microsoft.com/office/drawing/2014/main" id="{BC7A3DA0-9C4D-226F-B539-A50602FE3D04}"/>
              </a:ext>
            </a:extLst>
          </p:cNvPr>
          <p:cNvCxnSpPr>
            <a:cxnSpLocks/>
          </p:cNvCxnSpPr>
          <p:nvPr/>
        </p:nvCxnSpPr>
        <p:spPr>
          <a:xfrm>
            <a:off x="908660" y="4762303"/>
            <a:ext cx="10534764"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Grafika 9">
            <a:extLst>
              <a:ext uri="{FF2B5EF4-FFF2-40B4-BE49-F238E27FC236}">
                <a16:creationId xmlns:a16="http://schemas.microsoft.com/office/drawing/2014/main" id="{AAE60021-DE7B-0B4C-3668-984CB8A8BD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3714" y="1746281"/>
            <a:ext cx="10744656" cy="3151509"/>
          </a:xfrm>
          <a:prstGeom prst="rect">
            <a:avLst/>
          </a:prstGeom>
        </p:spPr>
      </p:pic>
      <p:sp>
        <p:nvSpPr>
          <p:cNvPr id="11" name="TextBox 4">
            <a:extLst>
              <a:ext uri="{FF2B5EF4-FFF2-40B4-BE49-F238E27FC236}">
                <a16:creationId xmlns:a16="http://schemas.microsoft.com/office/drawing/2014/main" id="{9E61B129-D5D3-8B4E-38F5-C603E6D960EA}"/>
              </a:ext>
            </a:extLst>
          </p:cNvPr>
          <p:cNvSpPr txBox="1"/>
          <p:nvPr/>
        </p:nvSpPr>
        <p:spPr>
          <a:xfrm>
            <a:off x="8676436" y="6359009"/>
            <a:ext cx="174919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I" sz="12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Source: Start with Why</a:t>
            </a:r>
          </a:p>
        </p:txBody>
      </p:sp>
      <p:sp>
        <p:nvSpPr>
          <p:cNvPr id="12" name="Naslov 1">
            <a:extLst>
              <a:ext uri="{FF2B5EF4-FFF2-40B4-BE49-F238E27FC236}">
                <a16:creationId xmlns:a16="http://schemas.microsoft.com/office/drawing/2014/main" id="{21CEF856-4208-E68C-52E3-36FF71E2DCC9}"/>
              </a:ext>
            </a:extLst>
          </p:cNvPr>
          <p:cNvSpPr>
            <a:spLocks noGrp="1"/>
          </p:cNvSpPr>
          <p:nvPr>
            <p:ph type="title"/>
          </p:nvPr>
        </p:nvSpPr>
        <p:spPr>
          <a:xfrm>
            <a:off x="553858" y="23813"/>
            <a:ext cx="8997176" cy="1595086"/>
          </a:xfrm>
        </p:spPr>
        <p:txBody>
          <a:bodyPr>
            <a:normAutofit/>
          </a:bodyPr>
          <a:lstStyle/>
          <a:p>
            <a:pPr>
              <a:lnSpc>
                <a:spcPct val="100000"/>
              </a:lnSpc>
            </a:pPr>
            <a:r>
              <a:rPr lang="en-US" dirty="0"/>
              <a:t>Customer Interview</a:t>
            </a:r>
            <a:br>
              <a:rPr lang="en-US" sz="4000" dirty="0"/>
            </a:br>
            <a:r>
              <a:rPr kumimoji="0" lang="en-GB" sz="2000" b="0" i="0" u="none" strike="noStrike" kern="1200" cap="none" spc="0" normalizeH="0" baseline="0" noProof="0" dirty="0">
                <a:ln>
                  <a:noFill/>
                </a:ln>
                <a:solidFill>
                  <a:schemeClr val="tx2"/>
                </a:solidFill>
                <a:effectLst/>
                <a:uLnTx/>
                <a:uFillTx/>
                <a:latin typeface="Arial" panose="020B0604020202020204"/>
                <a:ea typeface="+mn-ea"/>
                <a:cs typeface="+mn-cs"/>
              </a:rPr>
              <a:t>Find </a:t>
            </a:r>
            <a:r>
              <a:rPr lang="en-GB" sz="2000" b="0" dirty="0">
                <a:solidFill>
                  <a:schemeClr val="tx2"/>
                </a:solidFill>
                <a:latin typeface="Arial" panose="020B0604020202020204"/>
                <a:ea typeface="+mn-ea"/>
                <a:cs typeface="+mn-cs"/>
              </a:rPr>
              <a:t>interviewees among early adopters</a:t>
            </a:r>
            <a:endParaRPr lang="en-US" sz="2000" b="0" dirty="0">
              <a:solidFill>
                <a:schemeClr val="tx2"/>
              </a:solidFill>
              <a:latin typeface="Arial" panose="020B0604020202020204"/>
              <a:ea typeface="+mn-ea"/>
              <a:cs typeface="+mn-cs"/>
            </a:endParaRPr>
          </a:p>
        </p:txBody>
      </p:sp>
      <p:sp>
        <p:nvSpPr>
          <p:cNvPr id="13" name="TextBox 12">
            <a:extLst>
              <a:ext uri="{FF2B5EF4-FFF2-40B4-BE49-F238E27FC236}">
                <a16:creationId xmlns:a16="http://schemas.microsoft.com/office/drawing/2014/main" id="{0E896BA7-5BB7-9D78-9804-1D9909FBAF16}"/>
              </a:ext>
            </a:extLst>
          </p:cNvPr>
          <p:cNvSpPr txBox="1"/>
          <p:nvPr/>
        </p:nvSpPr>
        <p:spPr>
          <a:xfrm>
            <a:off x="1175176" y="5040530"/>
            <a:ext cx="1364476"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800" b="1" i="0" u="none" strike="noStrike" kern="1200" cap="none" spc="0" normalizeH="0" baseline="0" noProof="0" dirty="0" err="1">
                <a:ln>
                  <a:noFill/>
                </a:ln>
                <a:solidFill>
                  <a:prstClr val="black"/>
                </a:solidFill>
                <a:effectLst/>
                <a:uLnTx/>
                <a:uFillTx/>
                <a:latin typeface="Arial" panose="020B0604020202020204"/>
                <a:ea typeface="+mn-ea"/>
                <a:cs typeface="+mn-cs"/>
              </a:rPr>
              <a:t>Innovators</a:t>
            </a:r>
            <a:endParaRPr kumimoji="0" lang="sl-SI" sz="18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800" b="1" i="0" u="none" strike="noStrike" kern="1200" cap="none" spc="0" normalizeH="0" baseline="0" noProof="0" dirty="0">
                <a:ln>
                  <a:noFill/>
                </a:ln>
                <a:solidFill>
                  <a:srgbClr val="105EFB"/>
                </a:solidFill>
                <a:effectLst/>
                <a:uLnTx/>
                <a:uFillTx/>
                <a:latin typeface="Arial" panose="020B0604020202020204"/>
                <a:ea typeface="+mn-ea"/>
                <a:cs typeface="+mn-cs"/>
              </a:rPr>
              <a:t>2.5%</a:t>
            </a:r>
          </a:p>
        </p:txBody>
      </p:sp>
      <p:sp>
        <p:nvSpPr>
          <p:cNvPr id="14" name="TextBox 12">
            <a:extLst>
              <a:ext uri="{FF2B5EF4-FFF2-40B4-BE49-F238E27FC236}">
                <a16:creationId xmlns:a16="http://schemas.microsoft.com/office/drawing/2014/main" id="{36CC0D91-F345-AA7B-8F7E-08A0DE118F0D}"/>
              </a:ext>
            </a:extLst>
          </p:cNvPr>
          <p:cNvSpPr txBox="1"/>
          <p:nvPr/>
        </p:nvSpPr>
        <p:spPr>
          <a:xfrm>
            <a:off x="4648759" y="5040530"/>
            <a:ext cx="1082349"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800" b="1" i="0" u="none" strike="noStrike" kern="1200" cap="none" spc="0" normalizeH="0" baseline="0" noProof="0" dirty="0" err="1">
                <a:ln>
                  <a:noFill/>
                </a:ln>
                <a:solidFill>
                  <a:prstClr val="black"/>
                </a:solidFill>
                <a:effectLst/>
                <a:uLnTx/>
                <a:uFillTx/>
                <a:latin typeface="Arial" panose="020B0604020202020204"/>
                <a:ea typeface="+mn-ea"/>
                <a:cs typeface="+mn-cs"/>
              </a:rPr>
              <a:t>Early</a:t>
            </a:r>
            <a:r>
              <a:rPr kumimoji="0" lang="sl-SI" sz="1800" b="1" i="0" u="none" strike="noStrike" kern="1200" cap="none" spc="0" normalizeH="0" baseline="0" noProof="0" dirty="0">
                <a:ln>
                  <a:noFill/>
                </a:ln>
                <a:solidFill>
                  <a:prstClr val="black"/>
                </a:solidFill>
                <a:effectLst/>
                <a:uLnTx/>
                <a:uFillTx/>
                <a:latin typeface="Arial" panose="020B0604020202020204"/>
                <a:ea typeface="+mn-ea"/>
                <a:cs typeface="+mn-cs"/>
              </a:rPr>
              <a:t> </a:t>
            </a:r>
            <a:br>
              <a:rPr kumimoji="0" lang="sl-SI" sz="1800" b="1"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sl-SI" sz="1800" b="1" i="0" u="none" strike="noStrike" kern="1200" cap="none" spc="0" normalizeH="0" baseline="0" noProof="0" dirty="0" err="1">
                <a:ln>
                  <a:noFill/>
                </a:ln>
                <a:solidFill>
                  <a:prstClr val="black"/>
                </a:solidFill>
                <a:effectLst/>
                <a:uLnTx/>
                <a:uFillTx/>
                <a:latin typeface="Arial" panose="020B0604020202020204"/>
                <a:ea typeface="+mn-ea"/>
                <a:cs typeface="+mn-cs"/>
              </a:rPr>
              <a:t>majority</a:t>
            </a:r>
            <a:br>
              <a:rPr kumimoji="0" lang="sl-SI" sz="1800" b="1"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sl-SI" sz="1800" b="1" i="0" u="none" strike="noStrike" kern="1200" cap="none" spc="0" normalizeH="0" baseline="0" noProof="0" dirty="0">
                <a:ln>
                  <a:noFill/>
                </a:ln>
                <a:solidFill>
                  <a:srgbClr val="105EFB"/>
                </a:solidFill>
                <a:effectLst/>
                <a:uLnTx/>
                <a:uFillTx/>
                <a:latin typeface="Arial" panose="020B0604020202020204"/>
                <a:ea typeface="+mn-ea"/>
                <a:cs typeface="+mn-cs"/>
              </a:rPr>
              <a:t>34%</a:t>
            </a:r>
            <a:endParaRPr kumimoji="0" lang="en-SI" sz="1800" b="1" i="0" u="none" strike="noStrike" kern="1200" cap="none" spc="0" normalizeH="0" baseline="0" noProof="0" dirty="0">
              <a:ln>
                <a:noFill/>
              </a:ln>
              <a:solidFill>
                <a:srgbClr val="105EFB"/>
              </a:solidFill>
              <a:effectLst/>
              <a:uLnTx/>
              <a:uFillTx/>
              <a:latin typeface="Arial" panose="020B0604020202020204"/>
              <a:ea typeface="+mn-ea"/>
              <a:cs typeface="+mn-cs"/>
            </a:endParaRPr>
          </a:p>
        </p:txBody>
      </p:sp>
      <p:sp>
        <p:nvSpPr>
          <p:cNvPr id="15" name="TextBox 12">
            <a:extLst>
              <a:ext uri="{FF2B5EF4-FFF2-40B4-BE49-F238E27FC236}">
                <a16:creationId xmlns:a16="http://schemas.microsoft.com/office/drawing/2014/main" id="{891FC9F1-E3FA-AF16-552D-06CF36165267}"/>
              </a:ext>
            </a:extLst>
          </p:cNvPr>
          <p:cNvSpPr txBox="1"/>
          <p:nvPr/>
        </p:nvSpPr>
        <p:spPr>
          <a:xfrm>
            <a:off x="2847936" y="5040530"/>
            <a:ext cx="1159292"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800" b="1" i="0" u="none" strike="noStrike" kern="1200" cap="none" spc="0" normalizeH="0" baseline="0" noProof="0" dirty="0" err="1">
                <a:ln>
                  <a:noFill/>
                </a:ln>
                <a:solidFill>
                  <a:prstClr val="black"/>
                </a:solidFill>
                <a:effectLst/>
                <a:uLnTx/>
                <a:uFillTx/>
                <a:latin typeface="Arial" panose="020B0604020202020204"/>
                <a:ea typeface="+mn-ea"/>
                <a:cs typeface="+mn-cs"/>
              </a:rPr>
              <a:t>Early</a:t>
            </a:r>
            <a:r>
              <a:rPr kumimoji="0" lang="sl-SI" sz="1800" b="1" i="0" u="none" strike="noStrike" kern="1200" cap="none" spc="0" normalizeH="0" baseline="0" noProof="0" dirty="0">
                <a:ln>
                  <a:noFill/>
                </a:ln>
                <a:solidFill>
                  <a:prstClr val="black"/>
                </a:solidFill>
                <a:effectLst/>
                <a:uLnTx/>
                <a:uFillTx/>
                <a:latin typeface="Arial" panose="020B0604020202020204"/>
                <a:ea typeface="+mn-ea"/>
                <a:cs typeface="+mn-cs"/>
              </a:rPr>
              <a:t> </a:t>
            </a:r>
            <a:br>
              <a:rPr kumimoji="0" lang="sl-SI" sz="1800" b="1"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sl-SI" sz="1800" b="1" i="0" u="none" strike="noStrike" kern="1200" cap="none" spc="0" normalizeH="0" baseline="0" noProof="0" dirty="0" err="1">
                <a:ln>
                  <a:noFill/>
                </a:ln>
                <a:solidFill>
                  <a:prstClr val="black"/>
                </a:solidFill>
                <a:effectLst/>
                <a:uLnTx/>
                <a:uFillTx/>
                <a:latin typeface="Arial" panose="020B0604020202020204"/>
                <a:ea typeface="+mn-ea"/>
                <a:cs typeface="+mn-cs"/>
              </a:rPr>
              <a:t>adopters</a:t>
            </a:r>
            <a:br>
              <a:rPr kumimoji="0" lang="sl-SI" sz="1800" b="1"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sl-SI" sz="1800" b="1" i="0" u="none" strike="noStrike" kern="1200" cap="none" spc="0" normalizeH="0" baseline="0" noProof="0" dirty="0">
                <a:ln>
                  <a:noFill/>
                </a:ln>
                <a:solidFill>
                  <a:srgbClr val="105EFB"/>
                </a:solidFill>
                <a:effectLst/>
                <a:uLnTx/>
                <a:uFillTx/>
                <a:latin typeface="Arial" panose="020B0604020202020204"/>
                <a:ea typeface="+mn-ea"/>
                <a:cs typeface="+mn-cs"/>
              </a:rPr>
              <a:t>13.5%</a:t>
            </a:r>
            <a:endParaRPr kumimoji="0" lang="en-SI" sz="1800" b="1" i="0" u="none" strike="noStrike" kern="1200" cap="none" spc="0" normalizeH="0" baseline="0" noProof="0" dirty="0">
              <a:ln>
                <a:noFill/>
              </a:ln>
              <a:solidFill>
                <a:srgbClr val="105EFB"/>
              </a:solidFill>
              <a:effectLst/>
              <a:uLnTx/>
              <a:uFillTx/>
              <a:latin typeface="Arial" panose="020B0604020202020204"/>
              <a:ea typeface="+mn-ea"/>
              <a:cs typeface="+mn-cs"/>
            </a:endParaRPr>
          </a:p>
        </p:txBody>
      </p:sp>
      <p:sp>
        <p:nvSpPr>
          <p:cNvPr id="16" name="TextBox 12">
            <a:extLst>
              <a:ext uri="{FF2B5EF4-FFF2-40B4-BE49-F238E27FC236}">
                <a16:creationId xmlns:a16="http://schemas.microsoft.com/office/drawing/2014/main" id="{3AAF68B9-53E1-88CC-51E6-9D64B689E25C}"/>
              </a:ext>
            </a:extLst>
          </p:cNvPr>
          <p:cNvSpPr txBox="1"/>
          <p:nvPr/>
        </p:nvSpPr>
        <p:spPr>
          <a:xfrm>
            <a:off x="6642736" y="5040530"/>
            <a:ext cx="1082348"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800" b="1" i="0" u="none" strike="noStrike" kern="1200" cap="none" spc="0" normalizeH="0" baseline="0" noProof="0" dirty="0">
                <a:ln>
                  <a:noFill/>
                </a:ln>
                <a:solidFill>
                  <a:prstClr val="black"/>
                </a:solidFill>
                <a:effectLst/>
                <a:uLnTx/>
                <a:uFillTx/>
                <a:latin typeface="Arial" panose="020B0604020202020204"/>
                <a:ea typeface="+mn-ea"/>
                <a:cs typeface="+mn-cs"/>
              </a:rPr>
              <a:t>Late</a:t>
            </a:r>
            <a:br>
              <a:rPr kumimoji="0" lang="sl-SI" sz="1800" b="1"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sl-SI" sz="1800" b="1" i="0" u="none" strike="noStrike" kern="1200" cap="none" spc="0" normalizeH="0" baseline="0" noProof="0" dirty="0" err="1">
                <a:ln>
                  <a:noFill/>
                </a:ln>
                <a:solidFill>
                  <a:prstClr val="black"/>
                </a:solidFill>
                <a:effectLst/>
                <a:uLnTx/>
                <a:uFillTx/>
                <a:latin typeface="Arial" panose="020B0604020202020204"/>
                <a:ea typeface="+mn-ea"/>
                <a:cs typeface="+mn-cs"/>
              </a:rPr>
              <a:t>majority</a:t>
            </a:r>
            <a:br>
              <a:rPr kumimoji="0" lang="sl-SI" sz="1800" b="1"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sl-SI" sz="1800" b="1" i="0" u="none" strike="noStrike" kern="1200" cap="none" spc="0" normalizeH="0" baseline="0" noProof="0" dirty="0">
                <a:ln>
                  <a:noFill/>
                </a:ln>
                <a:solidFill>
                  <a:srgbClr val="105EFB"/>
                </a:solidFill>
                <a:effectLst/>
                <a:uLnTx/>
                <a:uFillTx/>
                <a:latin typeface="Arial" panose="020B0604020202020204"/>
                <a:ea typeface="+mn-ea"/>
                <a:cs typeface="+mn-cs"/>
              </a:rPr>
              <a:t>34%</a:t>
            </a:r>
            <a:endParaRPr kumimoji="0" lang="en-SI" sz="1800" b="1" i="0" u="none" strike="noStrike" kern="1200" cap="none" spc="0" normalizeH="0" baseline="0" noProof="0" dirty="0">
              <a:ln>
                <a:noFill/>
              </a:ln>
              <a:solidFill>
                <a:srgbClr val="105EFB"/>
              </a:solidFill>
              <a:effectLst/>
              <a:uLnTx/>
              <a:uFillTx/>
              <a:latin typeface="Arial" panose="020B0604020202020204"/>
              <a:ea typeface="+mn-ea"/>
              <a:cs typeface="+mn-cs"/>
            </a:endParaRPr>
          </a:p>
        </p:txBody>
      </p:sp>
      <p:sp>
        <p:nvSpPr>
          <p:cNvPr id="17" name="TextBox 12">
            <a:extLst>
              <a:ext uri="{FF2B5EF4-FFF2-40B4-BE49-F238E27FC236}">
                <a16:creationId xmlns:a16="http://schemas.microsoft.com/office/drawing/2014/main" id="{10FC573B-FC21-3434-37AC-193CE40F43B1}"/>
              </a:ext>
            </a:extLst>
          </p:cNvPr>
          <p:cNvSpPr txBox="1"/>
          <p:nvPr/>
        </p:nvSpPr>
        <p:spPr>
          <a:xfrm>
            <a:off x="8614953" y="5040530"/>
            <a:ext cx="122341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800" b="1" i="0" u="none" strike="noStrike" kern="1200" cap="none" spc="0" normalizeH="0" baseline="0" noProof="0" dirty="0" err="1">
                <a:ln>
                  <a:noFill/>
                </a:ln>
                <a:solidFill>
                  <a:prstClr val="black"/>
                </a:solidFill>
                <a:effectLst/>
                <a:uLnTx/>
                <a:uFillTx/>
                <a:latin typeface="Arial" panose="020B0604020202020204"/>
                <a:ea typeface="+mn-ea"/>
                <a:cs typeface="+mn-cs"/>
              </a:rPr>
              <a:t>Laggards</a:t>
            </a:r>
            <a:br>
              <a:rPr kumimoji="0" lang="sl-SI" sz="1800" b="1"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sl-SI" sz="1800" b="1" i="0" u="none" strike="noStrike" kern="1200" cap="none" spc="0" normalizeH="0" baseline="0" noProof="0" dirty="0">
                <a:ln>
                  <a:noFill/>
                </a:ln>
                <a:solidFill>
                  <a:srgbClr val="105EFB"/>
                </a:solidFill>
                <a:effectLst/>
                <a:uLnTx/>
                <a:uFillTx/>
                <a:latin typeface="Arial" panose="020B0604020202020204"/>
                <a:ea typeface="+mn-ea"/>
                <a:cs typeface="+mn-cs"/>
              </a:rPr>
              <a:t>16%</a:t>
            </a:r>
            <a:endParaRPr kumimoji="0" lang="en-SI" sz="1800" b="1" i="0" u="none" strike="noStrike" kern="1200" cap="none" spc="0" normalizeH="0" baseline="0" noProof="0" dirty="0">
              <a:ln>
                <a:noFill/>
              </a:ln>
              <a:solidFill>
                <a:srgbClr val="105EFB"/>
              </a:solidFill>
              <a:effectLst/>
              <a:uLnTx/>
              <a:uFillTx/>
              <a:latin typeface="Arial" panose="020B0604020202020204"/>
              <a:ea typeface="+mn-ea"/>
              <a:cs typeface="+mn-cs"/>
            </a:endParaRPr>
          </a:p>
        </p:txBody>
      </p:sp>
      <p:sp>
        <p:nvSpPr>
          <p:cNvPr id="18" name="Slide Number Placeholder 5">
            <a:extLst>
              <a:ext uri="{FF2B5EF4-FFF2-40B4-BE49-F238E27FC236}">
                <a16:creationId xmlns:a16="http://schemas.microsoft.com/office/drawing/2014/main" id="{1D84C7F8-6D3C-52A7-8B9D-8C5DCC50A8A6}"/>
              </a:ext>
            </a:extLst>
          </p:cNvPr>
          <p:cNvSpPr>
            <a:spLocks noGrp="1"/>
          </p:cNvSpPr>
          <p:nvPr>
            <p:ph type="sldNum" sz="quarter" idx="4"/>
          </p:nvPr>
        </p:nvSpPr>
        <p:spPr>
          <a:xfrm>
            <a:off x="10279294" y="6356350"/>
            <a:ext cx="1592495" cy="365125"/>
          </a:xfrm>
          <a:prstGeom prst="rect">
            <a:avLst/>
          </a:prstGeom>
        </p:spPr>
        <p:txBody>
          <a:bodyPr vert="horz" lIns="91440" tIns="45720" rIns="91440" bIns="45720" rtlCol="0" anchor="ctr"/>
          <a:lstStyle>
            <a:lvl1pPr algn="r">
              <a:defRPr sz="800" spc="130" baseline="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l-SI" sz="800" b="0" i="0" u="none" strike="noStrike" kern="1200" cap="none" spc="130" normalizeH="0" baseline="0" noProof="0">
                <a:ln>
                  <a:noFill/>
                </a:ln>
                <a:solidFill>
                  <a:srgbClr val="272532"/>
                </a:solidFill>
                <a:effectLst/>
                <a:uLnTx/>
                <a:uFillTx/>
                <a:latin typeface="Arial" panose="020B0604020202020204"/>
                <a:ea typeface="+mn-ea"/>
                <a:cs typeface="+mn-cs"/>
              </a:rPr>
              <a:t>SLIDE </a:t>
            </a:r>
            <a:fld id="{A2020574-600F-2C48-9440-FACC4120788B}" type="slidenum">
              <a:rPr kumimoji="0" lang="en-SI" sz="800" b="0" i="0" u="none" strike="noStrike" kern="1200" cap="none" spc="130" normalizeH="0" baseline="0" noProof="0" smtClean="0">
                <a:ln>
                  <a:noFill/>
                </a:ln>
                <a:solidFill>
                  <a:srgbClr val="272532"/>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SI" sz="800" b="0" i="0" u="none" strike="noStrike" kern="1200" cap="none" spc="130" normalizeH="0" baseline="0" noProof="0">
              <a:ln>
                <a:noFill/>
              </a:ln>
              <a:solidFill>
                <a:srgbClr val="272532"/>
              </a:solidFill>
              <a:effectLst/>
              <a:uLnTx/>
              <a:uFillTx/>
              <a:latin typeface="Arial" panose="020B0604020202020204"/>
              <a:ea typeface="+mn-ea"/>
              <a:cs typeface="+mn-cs"/>
            </a:endParaRPr>
          </a:p>
        </p:txBody>
      </p:sp>
      <p:cxnSp>
        <p:nvCxnSpPr>
          <p:cNvPr id="19" name="Straight Connector 59">
            <a:extLst>
              <a:ext uri="{FF2B5EF4-FFF2-40B4-BE49-F238E27FC236}">
                <a16:creationId xmlns:a16="http://schemas.microsoft.com/office/drawing/2014/main" id="{932E0CBE-A1A0-A502-BE0D-7FF5CFB03EAA}"/>
              </a:ext>
            </a:extLst>
          </p:cNvPr>
          <p:cNvCxnSpPr>
            <a:cxnSpLocks/>
          </p:cNvCxnSpPr>
          <p:nvPr/>
        </p:nvCxnSpPr>
        <p:spPr>
          <a:xfrm>
            <a:off x="2756624" y="4294410"/>
            <a:ext cx="0" cy="991056"/>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59">
            <a:extLst>
              <a:ext uri="{FF2B5EF4-FFF2-40B4-BE49-F238E27FC236}">
                <a16:creationId xmlns:a16="http://schemas.microsoft.com/office/drawing/2014/main" id="{1FC502D1-84ED-9E06-4303-38735FC00F42}"/>
              </a:ext>
            </a:extLst>
          </p:cNvPr>
          <p:cNvCxnSpPr>
            <a:cxnSpLocks/>
          </p:cNvCxnSpPr>
          <p:nvPr/>
        </p:nvCxnSpPr>
        <p:spPr>
          <a:xfrm>
            <a:off x="4162902" y="3062434"/>
            <a:ext cx="0" cy="2223032"/>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59">
            <a:extLst>
              <a:ext uri="{FF2B5EF4-FFF2-40B4-BE49-F238E27FC236}">
                <a16:creationId xmlns:a16="http://schemas.microsoft.com/office/drawing/2014/main" id="{D9FD1C66-613F-546B-9E80-03ADC2DA45ED}"/>
              </a:ext>
            </a:extLst>
          </p:cNvPr>
          <p:cNvCxnSpPr>
            <a:cxnSpLocks/>
          </p:cNvCxnSpPr>
          <p:nvPr/>
        </p:nvCxnSpPr>
        <p:spPr>
          <a:xfrm>
            <a:off x="8170018" y="3062434"/>
            <a:ext cx="0" cy="2223032"/>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59">
            <a:extLst>
              <a:ext uri="{FF2B5EF4-FFF2-40B4-BE49-F238E27FC236}">
                <a16:creationId xmlns:a16="http://schemas.microsoft.com/office/drawing/2014/main" id="{4D345299-04A7-04EC-17E2-2853FA312A01}"/>
              </a:ext>
            </a:extLst>
          </p:cNvPr>
          <p:cNvCxnSpPr>
            <a:cxnSpLocks/>
          </p:cNvCxnSpPr>
          <p:nvPr/>
        </p:nvCxnSpPr>
        <p:spPr>
          <a:xfrm>
            <a:off x="6176042" y="1923540"/>
            <a:ext cx="0" cy="3361926"/>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pic>
        <p:nvPicPr>
          <p:cNvPr id="3" name="Grafika 9">
            <a:extLst>
              <a:ext uri="{FF2B5EF4-FFF2-40B4-BE49-F238E27FC236}">
                <a16:creationId xmlns:a16="http://schemas.microsoft.com/office/drawing/2014/main" id="{D0294D42-8993-4A6E-996E-8B5CBD6B72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79294" y="77879"/>
            <a:ext cx="1566942" cy="1699895"/>
          </a:xfrm>
          <a:prstGeom prst="rect">
            <a:avLst/>
          </a:prstGeom>
        </p:spPr>
      </p:pic>
    </p:spTree>
    <p:extLst>
      <p:ext uri="{BB962C8B-B14F-4D97-AF65-F5344CB8AC3E}">
        <p14:creationId xmlns:p14="http://schemas.microsoft.com/office/powerpoint/2010/main" val="23287605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Content Placeholder 6" descr="A picture containing clock&#10;&#10;Description automatically generated">
            <a:extLst>
              <a:ext uri="{FF2B5EF4-FFF2-40B4-BE49-F238E27FC236}">
                <a16:creationId xmlns:a16="http://schemas.microsoft.com/office/drawing/2014/main" id="{3086776B-5C89-504E-B6B4-6154E55645FF}"/>
              </a:ext>
            </a:extLst>
          </p:cNvPr>
          <p:cNvPicPr>
            <a:picLocks noGrp="1" noChangeAspect="1"/>
          </p:cNvPicPr>
          <p:nvPr>
            <p:ph idx="1"/>
          </p:nvPr>
        </p:nvPicPr>
        <p:blipFill>
          <a:blip r:embed="rId3"/>
          <a:stretch>
            <a:fillRect/>
          </a:stretch>
        </p:blipFill>
        <p:spPr>
          <a:xfrm>
            <a:off x="369004" y="1803183"/>
            <a:ext cx="7080667" cy="1773161"/>
          </a:xfrm>
        </p:spPr>
      </p:pic>
      <p:sp>
        <p:nvSpPr>
          <p:cNvPr id="3" name="Slide Number Placeholder 5">
            <a:extLst>
              <a:ext uri="{FF2B5EF4-FFF2-40B4-BE49-F238E27FC236}">
                <a16:creationId xmlns:a16="http://schemas.microsoft.com/office/drawing/2014/main" id="{7C353902-19E6-1C20-8561-3427A83CEB14}"/>
              </a:ext>
            </a:extLst>
          </p:cNvPr>
          <p:cNvSpPr txBox="1">
            <a:spLocks/>
          </p:cNvSpPr>
          <p:nvPr/>
        </p:nvSpPr>
        <p:spPr>
          <a:xfrm>
            <a:off x="10279294" y="6356350"/>
            <a:ext cx="1592495" cy="365125"/>
          </a:xfrm>
          <a:prstGeom prst="rect">
            <a:avLst/>
          </a:prstGeom>
          <a:noFill/>
        </p:spPr>
        <p:txBody>
          <a:bodyPr vert="horz" lIns="91440" tIns="45720" rIns="91440" bIns="45720" rtlCol="0" anchor="ctr"/>
          <a:lstStyle>
            <a:defPPr>
              <a:defRPr lang="en-SI"/>
            </a:defPPr>
            <a:lvl1pPr marL="0" algn="r" defTabSz="914400" rtl="0" eaLnBrk="1" latinLnBrk="0" hangingPunct="1">
              <a:defRPr sz="800" kern="1200" spc="130" baseline="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l-SI" sz="800" b="0" i="0" u="none" strike="noStrike" kern="1200" cap="none" spc="130" normalizeH="0" baseline="0" noProof="0">
                <a:ln>
                  <a:noFill/>
                </a:ln>
                <a:solidFill>
                  <a:prstClr val="black">
                    <a:lumMod val="85000"/>
                    <a:lumOff val="15000"/>
                  </a:prstClr>
                </a:solidFill>
                <a:effectLst/>
                <a:uLnTx/>
                <a:uFillTx/>
                <a:latin typeface="Arial" panose="020B0604020202020204"/>
                <a:ea typeface="+mn-ea"/>
                <a:cs typeface="+mn-cs"/>
              </a:rPr>
              <a:t>SLIDE </a:t>
            </a:r>
            <a:fld id="{A2020574-600F-2C48-9440-FACC4120788B}" type="slidenum">
              <a:rPr kumimoji="0" lang="en-SI" sz="800" b="0" i="0" u="none" strike="noStrike" kern="1200" cap="none" spc="130" normalizeH="0" baseline="0" noProof="0" smtClean="0">
                <a:ln>
                  <a:noFill/>
                </a:ln>
                <a:solidFill>
                  <a:prstClr val="black">
                    <a:lumMod val="85000"/>
                    <a:lumOff val="1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SI" sz="800" b="0" i="0" u="none" strike="noStrike" kern="1200" cap="none" spc="130" normalizeH="0" baseline="0" noProof="0" dirty="0">
              <a:ln>
                <a:noFill/>
              </a:ln>
              <a:solidFill>
                <a:prstClr val="black">
                  <a:lumMod val="85000"/>
                  <a:lumOff val="15000"/>
                </a:prstClr>
              </a:solidFill>
              <a:effectLst/>
              <a:uLnTx/>
              <a:uFillTx/>
              <a:latin typeface="Arial" panose="020B0604020202020204"/>
              <a:ea typeface="+mn-ea"/>
              <a:cs typeface="+mn-cs"/>
            </a:endParaRPr>
          </a:p>
        </p:txBody>
      </p:sp>
      <p:grpSp>
        <p:nvGrpSpPr>
          <p:cNvPr id="2" name="Skupina 6">
            <a:extLst>
              <a:ext uri="{FF2B5EF4-FFF2-40B4-BE49-F238E27FC236}">
                <a16:creationId xmlns:a16="http://schemas.microsoft.com/office/drawing/2014/main" id="{7DA31501-F4F3-08FC-0013-E98FA1386EA2}"/>
              </a:ext>
            </a:extLst>
          </p:cNvPr>
          <p:cNvGrpSpPr/>
          <p:nvPr/>
        </p:nvGrpSpPr>
        <p:grpSpPr>
          <a:xfrm>
            <a:off x="3406848" y="3576344"/>
            <a:ext cx="7097946" cy="3043977"/>
            <a:chOff x="1293019" y="798611"/>
            <a:chExt cx="9586912" cy="4850507"/>
          </a:xfrm>
        </p:grpSpPr>
        <p:sp>
          <p:nvSpPr>
            <p:cNvPr id="4" name="Pravokotnik: zaokroženi vogali 5">
              <a:extLst>
                <a:ext uri="{FF2B5EF4-FFF2-40B4-BE49-F238E27FC236}">
                  <a16:creationId xmlns:a16="http://schemas.microsoft.com/office/drawing/2014/main" id="{D6ADA728-37EF-D0D8-960C-CAFDEDDBAEA6}"/>
                </a:ext>
              </a:extLst>
            </p:cNvPr>
            <p:cNvSpPr/>
            <p:nvPr/>
          </p:nvSpPr>
          <p:spPr>
            <a:xfrm>
              <a:off x="1293019" y="798611"/>
              <a:ext cx="9586912" cy="4850507"/>
            </a:xfrm>
            <a:prstGeom prst="roundRect">
              <a:avLst>
                <a:gd name="adj" fmla="val 2138"/>
              </a:avLst>
            </a:prstGeom>
            <a:solidFill>
              <a:schemeClr val="bg1"/>
            </a:solidFill>
            <a:ln>
              <a:noFill/>
            </a:ln>
            <a:effectLst>
              <a:outerShdw blurRad="266700" dist="38100" dir="2700000" sx="101000" sy="101000" algn="tl" rotWithShape="0">
                <a:prstClr val="black">
                  <a:alpha val="2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5" descr="A screenshot of a cell phone&#10;&#10;Description automatically generated">
              <a:extLst>
                <a:ext uri="{FF2B5EF4-FFF2-40B4-BE49-F238E27FC236}">
                  <a16:creationId xmlns:a16="http://schemas.microsoft.com/office/drawing/2014/main" id="{EE46F16B-D9B0-96F2-9F98-7D118E29E81F}"/>
                </a:ext>
              </a:extLst>
            </p:cNvPr>
            <p:cNvPicPr>
              <a:picLocks noChangeAspect="1"/>
            </p:cNvPicPr>
            <p:nvPr/>
          </p:nvPicPr>
          <p:blipFill>
            <a:blip r:embed="rId4"/>
            <a:stretch>
              <a:fillRect/>
            </a:stretch>
          </p:blipFill>
          <p:spPr>
            <a:xfrm>
              <a:off x="1449387" y="798612"/>
              <a:ext cx="9293225" cy="4850506"/>
            </a:xfrm>
            <a:prstGeom prst="rect">
              <a:avLst/>
            </a:prstGeom>
          </p:spPr>
        </p:pic>
      </p:grpSp>
      <p:sp>
        <p:nvSpPr>
          <p:cNvPr id="8" name="Naslov 1">
            <a:extLst>
              <a:ext uri="{FF2B5EF4-FFF2-40B4-BE49-F238E27FC236}">
                <a16:creationId xmlns:a16="http://schemas.microsoft.com/office/drawing/2014/main" id="{76A970EF-11E1-E26F-1BDE-4C3829337E54}"/>
              </a:ext>
            </a:extLst>
          </p:cNvPr>
          <p:cNvSpPr>
            <a:spLocks noGrp="1"/>
          </p:cNvSpPr>
          <p:nvPr>
            <p:ph type="title"/>
          </p:nvPr>
        </p:nvSpPr>
        <p:spPr>
          <a:xfrm>
            <a:off x="553858" y="23813"/>
            <a:ext cx="8997176" cy="1595086"/>
          </a:xfrm>
        </p:spPr>
        <p:txBody>
          <a:bodyPr>
            <a:normAutofit/>
          </a:bodyPr>
          <a:lstStyle/>
          <a:p>
            <a:pPr>
              <a:lnSpc>
                <a:spcPct val="100000"/>
              </a:lnSpc>
            </a:pPr>
            <a:r>
              <a:rPr lang="en-US" dirty="0"/>
              <a:t>Customer Interview</a:t>
            </a:r>
            <a:br>
              <a:rPr lang="en-US" sz="4000" dirty="0"/>
            </a:br>
            <a:r>
              <a:rPr lang="en-GB" sz="2000" b="0" dirty="0">
                <a:solidFill>
                  <a:schemeClr val="tx2"/>
                </a:solidFill>
                <a:latin typeface="Arial" panose="020B0604020202020204"/>
                <a:ea typeface="+mn-ea"/>
                <a:cs typeface="+mn-cs"/>
              </a:rPr>
              <a:t>How can you identify early adopters?</a:t>
            </a:r>
            <a:endParaRPr lang="en-US" sz="2000" b="0" dirty="0">
              <a:solidFill>
                <a:schemeClr val="tx2"/>
              </a:solidFill>
              <a:latin typeface="Arial" panose="020B0604020202020204"/>
              <a:ea typeface="+mn-ea"/>
              <a:cs typeface="+mn-cs"/>
            </a:endParaRPr>
          </a:p>
        </p:txBody>
      </p:sp>
      <p:sp>
        <p:nvSpPr>
          <p:cNvPr id="10" name="TextBox 9">
            <a:extLst>
              <a:ext uri="{FF2B5EF4-FFF2-40B4-BE49-F238E27FC236}">
                <a16:creationId xmlns:a16="http://schemas.microsoft.com/office/drawing/2014/main" id="{E3445490-0201-9A65-FDC7-1D345F97DDA5}"/>
              </a:ext>
            </a:extLst>
          </p:cNvPr>
          <p:cNvSpPr txBox="1"/>
          <p:nvPr/>
        </p:nvSpPr>
        <p:spPr>
          <a:xfrm>
            <a:off x="3406848" y="1477749"/>
            <a:ext cx="60982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highlight>
                  <a:srgbClr val="FFC301"/>
                </a:highlight>
                <a:uLnTx/>
                <a:uFillTx/>
                <a:latin typeface="Arial" panose="020B0604020202020204"/>
                <a:ea typeface="+mn-ea"/>
                <a:cs typeface="+mn-cs"/>
              </a:rPr>
              <a:t>CASE: </a:t>
            </a:r>
            <a:endParaRPr kumimoji="0" lang="en-SI"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11" name="Grafika 9">
            <a:extLst>
              <a:ext uri="{FF2B5EF4-FFF2-40B4-BE49-F238E27FC236}">
                <a16:creationId xmlns:a16="http://schemas.microsoft.com/office/drawing/2014/main" id="{D7E57B76-A07D-B729-1837-E40BC78583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79294" y="77879"/>
            <a:ext cx="1566942" cy="1699895"/>
          </a:xfrm>
          <a:prstGeom prst="rect">
            <a:avLst/>
          </a:prstGeom>
        </p:spPr>
      </p:pic>
    </p:spTree>
    <p:extLst>
      <p:ext uri="{BB962C8B-B14F-4D97-AF65-F5344CB8AC3E}">
        <p14:creationId xmlns:p14="http://schemas.microsoft.com/office/powerpoint/2010/main" val="21193144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436B117C-F237-7881-2ABD-D7CB91EB27A7}"/>
              </a:ext>
            </a:extLst>
          </p:cNvPr>
          <p:cNvSpPr txBox="1">
            <a:spLocks/>
          </p:cNvSpPr>
          <p:nvPr/>
        </p:nvSpPr>
        <p:spPr>
          <a:xfrm>
            <a:off x="10279294" y="6356350"/>
            <a:ext cx="1592495" cy="365125"/>
          </a:xfrm>
          <a:prstGeom prst="rect">
            <a:avLst/>
          </a:prstGeom>
        </p:spPr>
        <p:txBody>
          <a:bodyPr vert="horz" lIns="91440" tIns="45720" rIns="91440" bIns="45720" rtlCol="0" anchor="ctr"/>
          <a:lstStyle>
            <a:defPPr>
              <a:defRPr lang="en-SI"/>
            </a:defPPr>
            <a:lvl1pPr marL="0" algn="r" defTabSz="914400" rtl="0" eaLnBrk="1" latinLnBrk="0" hangingPunct="1">
              <a:defRPr sz="800" kern="1200" spc="130" baseline="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l-SI" sz="800" b="0" i="0" u="none" strike="noStrike" kern="1200" cap="none" spc="130" normalizeH="0" baseline="0" noProof="0">
                <a:ln>
                  <a:noFill/>
                </a:ln>
                <a:solidFill>
                  <a:srgbClr val="272532"/>
                </a:solidFill>
                <a:effectLst/>
                <a:uLnTx/>
                <a:uFillTx/>
                <a:latin typeface="Arial" panose="020B0604020202020204"/>
                <a:ea typeface="+mn-ea"/>
                <a:cs typeface="+mn-cs"/>
              </a:rPr>
              <a:t>SLIDE </a:t>
            </a:r>
            <a:fld id="{A2020574-600F-2C48-9440-FACC4120788B}" type="slidenum">
              <a:rPr kumimoji="0" lang="en-SI" sz="800" b="0" i="0" u="none" strike="noStrike" kern="1200" cap="none" spc="130" normalizeH="0" baseline="0" noProof="0" smtClean="0">
                <a:ln>
                  <a:noFill/>
                </a:ln>
                <a:solidFill>
                  <a:srgbClr val="272532"/>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SI" sz="800" b="0" i="0" u="none" strike="noStrike" kern="1200" cap="none" spc="130" normalizeH="0" baseline="0" noProof="0" dirty="0">
              <a:ln>
                <a:noFill/>
              </a:ln>
              <a:solidFill>
                <a:srgbClr val="272532"/>
              </a:solidFill>
              <a:effectLst/>
              <a:uLnTx/>
              <a:uFillTx/>
              <a:latin typeface="Arial" panose="020B0604020202020204"/>
              <a:ea typeface="+mn-ea"/>
              <a:cs typeface="+mn-cs"/>
            </a:endParaRPr>
          </a:p>
        </p:txBody>
      </p:sp>
      <p:pic>
        <p:nvPicPr>
          <p:cNvPr id="4" name="Grafika 33">
            <a:extLst>
              <a:ext uri="{FF2B5EF4-FFF2-40B4-BE49-F238E27FC236}">
                <a16:creationId xmlns:a16="http://schemas.microsoft.com/office/drawing/2014/main" id="{6F6A6D0C-7394-EC57-3237-3BD182009D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600000">
            <a:off x="9260836" y="6438968"/>
            <a:ext cx="1592495" cy="188684"/>
          </a:xfrm>
          <a:prstGeom prst="rect">
            <a:avLst/>
          </a:prstGeom>
        </p:spPr>
      </p:pic>
      <p:sp>
        <p:nvSpPr>
          <p:cNvPr id="6" name="Naslov 7">
            <a:extLst>
              <a:ext uri="{FF2B5EF4-FFF2-40B4-BE49-F238E27FC236}">
                <a16:creationId xmlns:a16="http://schemas.microsoft.com/office/drawing/2014/main" id="{0B081627-BEC1-E6C6-D980-8FB01BE85BEB}"/>
              </a:ext>
            </a:extLst>
          </p:cNvPr>
          <p:cNvSpPr txBox="1">
            <a:spLocks/>
          </p:cNvSpPr>
          <p:nvPr/>
        </p:nvSpPr>
        <p:spPr>
          <a:xfrm>
            <a:off x="498087" y="898113"/>
            <a:ext cx="9450843" cy="158602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1B47CC"/>
                </a:solidFill>
                <a:effectLst/>
                <a:uLnTx/>
                <a:uFillTx/>
                <a:latin typeface="Arial" panose="020B0604020202020204"/>
                <a:ea typeface="+mj-ea"/>
                <a:cs typeface="+mj-cs"/>
              </a:rPr>
              <a:t>How do you ask interview questions the right way?</a:t>
            </a:r>
            <a:endParaRPr kumimoji="0" lang="en-US" sz="2800" b="1" i="0" u="none" strike="noStrike" kern="1200" cap="none" spc="0" normalizeH="0" baseline="0" noProof="0" dirty="0">
              <a:ln>
                <a:noFill/>
              </a:ln>
              <a:solidFill>
                <a:srgbClr val="1B47CC"/>
              </a:solidFill>
              <a:effectLst/>
              <a:uLnTx/>
              <a:uFillTx/>
              <a:latin typeface="Arial" panose="020B0604020202020204"/>
              <a:ea typeface="+mj-ea"/>
              <a:cs typeface="+mj-cs"/>
            </a:endParaRPr>
          </a:p>
        </p:txBody>
      </p:sp>
      <p:pic>
        <p:nvPicPr>
          <p:cNvPr id="7" name="Grafika 6">
            <a:extLst>
              <a:ext uri="{FF2B5EF4-FFF2-40B4-BE49-F238E27FC236}">
                <a16:creationId xmlns:a16="http://schemas.microsoft.com/office/drawing/2014/main" id="{6BB40C07-AC29-A0E6-884C-96F357D92F4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79294" y="77879"/>
            <a:ext cx="1566942" cy="1699895"/>
          </a:xfrm>
          <a:prstGeom prst="rect">
            <a:avLst/>
          </a:prstGeom>
        </p:spPr>
      </p:pic>
      <p:pic>
        <p:nvPicPr>
          <p:cNvPr id="11" name="Grafika 10">
            <a:extLst>
              <a:ext uri="{FF2B5EF4-FFF2-40B4-BE49-F238E27FC236}">
                <a16:creationId xmlns:a16="http://schemas.microsoft.com/office/drawing/2014/main" id="{353166BE-64F9-56B5-7F03-210D772C24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65999" y="2890704"/>
            <a:ext cx="4894837" cy="3589547"/>
          </a:xfrm>
          <a:prstGeom prst="rect">
            <a:avLst/>
          </a:prstGeom>
        </p:spPr>
      </p:pic>
      <p:sp>
        <p:nvSpPr>
          <p:cNvPr id="12" name="Oblaček govora: pravokotnik z zaobljenimi vogali 11">
            <a:extLst>
              <a:ext uri="{FF2B5EF4-FFF2-40B4-BE49-F238E27FC236}">
                <a16:creationId xmlns:a16="http://schemas.microsoft.com/office/drawing/2014/main" id="{B06B79ED-BCEC-1263-2858-4D09521F5985}"/>
              </a:ext>
            </a:extLst>
          </p:cNvPr>
          <p:cNvSpPr/>
          <p:nvPr/>
        </p:nvSpPr>
        <p:spPr>
          <a:xfrm>
            <a:off x="2520895" y="2053578"/>
            <a:ext cx="2137893" cy="1075386"/>
          </a:xfrm>
          <a:prstGeom prst="wedgeRoundRectCallout">
            <a:avLst>
              <a:gd name="adj1" fmla="val 49167"/>
              <a:gd name="adj2" fmla="val 84038"/>
              <a:gd name="adj3" fmla="val 16667"/>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TextBox 1">
            <a:extLst>
              <a:ext uri="{FF2B5EF4-FFF2-40B4-BE49-F238E27FC236}">
                <a16:creationId xmlns:a16="http://schemas.microsoft.com/office/drawing/2014/main" id="{44187E93-B1FD-0C4B-4E7A-549A227F838D}"/>
              </a:ext>
            </a:extLst>
          </p:cNvPr>
          <p:cNvSpPr txBox="1"/>
          <p:nvPr/>
        </p:nvSpPr>
        <p:spPr>
          <a:xfrm>
            <a:off x="2756181" y="2289361"/>
            <a:ext cx="16673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600" b="0" i="0" u="none" strike="noStrike" kern="1200" cap="none" spc="0" normalizeH="0" baseline="0" noProof="0" dirty="0">
                <a:ln>
                  <a:noFill/>
                </a:ln>
                <a:solidFill>
                  <a:prstClr val="black"/>
                </a:solidFill>
                <a:effectLst/>
                <a:uLnTx/>
                <a:uFillTx/>
                <a:latin typeface="Arial" panose="020B0604020202020204"/>
                <a:ea typeface="+mn-ea"/>
                <a:cs typeface="+mn-cs"/>
              </a:rPr>
              <a:t>When‘s the last time you … </a:t>
            </a:r>
          </a:p>
        </p:txBody>
      </p:sp>
      <p:sp>
        <p:nvSpPr>
          <p:cNvPr id="14" name="Oblaček govora: pravokotnik z zaobljenimi vogali 13">
            <a:extLst>
              <a:ext uri="{FF2B5EF4-FFF2-40B4-BE49-F238E27FC236}">
                <a16:creationId xmlns:a16="http://schemas.microsoft.com/office/drawing/2014/main" id="{6EA3AF12-EFE4-67D3-54E6-0CE423214901}"/>
              </a:ext>
            </a:extLst>
          </p:cNvPr>
          <p:cNvSpPr/>
          <p:nvPr/>
        </p:nvSpPr>
        <p:spPr>
          <a:xfrm>
            <a:off x="1746016" y="3343273"/>
            <a:ext cx="1949241" cy="1350241"/>
          </a:xfrm>
          <a:prstGeom prst="wedgeRoundRectCallout">
            <a:avLst>
              <a:gd name="adj1" fmla="val 91637"/>
              <a:gd name="adj2" fmla="val -22549"/>
              <a:gd name="adj3" fmla="val 16667"/>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TextBox 1">
            <a:extLst>
              <a:ext uri="{FF2B5EF4-FFF2-40B4-BE49-F238E27FC236}">
                <a16:creationId xmlns:a16="http://schemas.microsoft.com/office/drawing/2014/main" id="{00343187-104B-7B58-FBA3-06064DFAD0F1}"/>
              </a:ext>
            </a:extLst>
          </p:cNvPr>
          <p:cNvSpPr txBox="1"/>
          <p:nvPr/>
        </p:nvSpPr>
        <p:spPr>
          <a:xfrm>
            <a:off x="1911337" y="3523862"/>
            <a:ext cx="161859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600" b="0" i="0" u="none" strike="noStrike" kern="1200" cap="none" spc="0" normalizeH="0" baseline="0" noProof="0" dirty="0" err="1">
                <a:ln>
                  <a:noFill/>
                </a:ln>
                <a:solidFill>
                  <a:prstClr val="black"/>
                </a:solidFill>
                <a:effectLst/>
                <a:uLnTx/>
                <a:uFillTx/>
                <a:latin typeface="Arial" panose="020B0604020202020204"/>
                <a:ea typeface="+mn-ea"/>
                <a:cs typeface="+mn-cs"/>
              </a:rPr>
              <a:t>Have</a:t>
            </a:r>
            <a:r>
              <a:rPr kumimoji="0" lang="sl-SI" sz="16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sl-SI" sz="1600" b="0" i="0" u="none" strike="noStrike" kern="1200" cap="none" spc="0" normalizeH="0" baseline="0" noProof="0" dirty="0" err="1">
                <a:ln>
                  <a:noFill/>
                </a:ln>
                <a:solidFill>
                  <a:prstClr val="black"/>
                </a:solidFill>
                <a:effectLst/>
                <a:uLnTx/>
                <a:uFillTx/>
                <a:latin typeface="Arial" panose="020B0604020202020204"/>
                <a:ea typeface="+mn-ea"/>
                <a:cs typeface="+mn-cs"/>
              </a:rPr>
              <a:t>you</a:t>
            </a:r>
            <a:r>
              <a:rPr kumimoji="0" lang="sl-SI" sz="16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sl-SI" sz="1600" b="0" i="0" u="none" strike="noStrike" kern="1200" cap="none" spc="0" normalizeH="0" baseline="0" noProof="0" dirty="0" err="1">
                <a:ln>
                  <a:noFill/>
                </a:ln>
                <a:solidFill>
                  <a:prstClr val="black"/>
                </a:solidFill>
                <a:effectLst/>
                <a:uLnTx/>
                <a:uFillTx/>
                <a:latin typeface="Arial" panose="020B0604020202020204"/>
                <a:ea typeface="+mn-ea"/>
                <a:cs typeface="+mn-cs"/>
              </a:rPr>
              <a:t>ever</a:t>
            </a:r>
            <a:r>
              <a:rPr kumimoji="0" lang="sl-SI" sz="16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sl-SI" sz="1600" b="0" i="0" u="none" strike="noStrike" kern="1200" cap="none" spc="0" normalizeH="0" baseline="0" noProof="0" dirty="0" err="1">
                <a:ln>
                  <a:noFill/>
                </a:ln>
                <a:solidFill>
                  <a:prstClr val="black"/>
                </a:solidFill>
                <a:effectLst/>
                <a:uLnTx/>
                <a:uFillTx/>
                <a:latin typeface="Arial" panose="020B0604020202020204"/>
                <a:ea typeface="+mn-ea"/>
                <a:cs typeface="+mn-cs"/>
              </a:rPr>
              <a:t>googled</a:t>
            </a:r>
            <a:r>
              <a:rPr kumimoji="0" lang="sl-SI" sz="16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sl-SI" sz="1600" b="0" i="0" u="none" strike="noStrike" kern="1200" cap="none" spc="0" normalizeH="0" baseline="0" noProof="0" dirty="0" err="1">
                <a:ln>
                  <a:noFill/>
                </a:ln>
                <a:solidFill>
                  <a:prstClr val="black"/>
                </a:solidFill>
                <a:effectLst/>
                <a:uLnTx/>
                <a:uFillTx/>
                <a:latin typeface="Arial" panose="020B0604020202020204"/>
                <a:ea typeface="+mn-ea"/>
                <a:cs typeface="+mn-cs"/>
              </a:rPr>
              <a:t>for</a:t>
            </a:r>
            <a:r>
              <a:rPr kumimoji="0" lang="sl-SI" sz="1600" b="0" i="0" u="none" strike="noStrike" kern="1200" cap="none" spc="0" normalizeH="0" baseline="0" noProof="0" dirty="0">
                <a:ln>
                  <a:noFill/>
                </a:ln>
                <a:solidFill>
                  <a:prstClr val="black"/>
                </a:solidFill>
                <a:effectLst/>
                <a:uLnTx/>
                <a:uFillTx/>
                <a:latin typeface="Arial" panose="020B0604020202020204"/>
                <a:ea typeface="+mn-ea"/>
                <a:cs typeface="+mn-cs"/>
              </a:rPr>
              <a:t> a </a:t>
            </a:r>
            <a:r>
              <a:rPr kumimoji="0" lang="sl-SI" sz="1600" b="0" i="0" u="none" strike="noStrike" kern="1200" cap="none" spc="0" normalizeH="0" baseline="0" noProof="0" dirty="0" err="1">
                <a:ln>
                  <a:noFill/>
                </a:ln>
                <a:solidFill>
                  <a:prstClr val="black"/>
                </a:solidFill>
                <a:effectLst/>
                <a:uLnTx/>
                <a:uFillTx/>
                <a:latin typeface="Arial" panose="020B0604020202020204"/>
                <a:ea typeface="+mn-ea"/>
                <a:cs typeface="+mn-cs"/>
              </a:rPr>
              <a:t>solution</a:t>
            </a:r>
            <a:r>
              <a:rPr kumimoji="0" lang="sl-SI" sz="1600" b="0" i="0" u="none" strike="noStrike" kern="1200" cap="none" spc="0" normalizeH="0" baseline="0" noProof="0" dirty="0">
                <a:ln>
                  <a:noFill/>
                </a:ln>
                <a:solidFill>
                  <a:prstClr val="black"/>
                </a:solidFill>
                <a:effectLst/>
                <a:uLnTx/>
                <a:uFillTx/>
                <a:latin typeface="Arial" panose="020B0604020202020204"/>
                <a:ea typeface="+mn-ea"/>
                <a:cs typeface="+mn-cs"/>
              </a:rPr>
              <a:t> to </a:t>
            </a:r>
            <a:r>
              <a:rPr kumimoji="0" lang="sl-SI" sz="1600" b="0" i="0" u="none" strike="noStrike" kern="1200" cap="none" spc="0" normalizeH="0" baseline="0" noProof="0" dirty="0" err="1">
                <a:ln>
                  <a:noFill/>
                </a:ln>
                <a:solidFill>
                  <a:prstClr val="black"/>
                </a:solidFill>
                <a:effectLst/>
                <a:uLnTx/>
                <a:uFillTx/>
                <a:latin typeface="Arial" panose="020B0604020202020204"/>
                <a:ea typeface="+mn-ea"/>
                <a:cs typeface="+mn-cs"/>
              </a:rPr>
              <a:t>this</a:t>
            </a:r>
            <a:r>
              <a:rPr kumimoji="0" lang="sl-SI" sz="1600" b="0" i="0" u="none" strike="noStrike" kern="1200" cap="none" spc="0" normalizeH="0" baseline="0" noProof="0" dirty="0">
                <a:ln>
                  <a:noFill/>
                </a:ln>
                <a:solidFill>
                  <a:prstClr val="black"/>
                </a:solidFill>
                <a:effectLst/>
                <a:uLnTx/>
                <a:uFillTx/>
                <a:latin typeface="Arial" panose="020B0604020202020204"/>
                <a:ea typeface="+mn-ea"/>
                <a:cs typeface="+mn-cs"/>
              </a:rPr>
              <a:t> problem? </a:t>
            </a:r>
          </a:p>
        </p:txBody>
      </p:sp>
      <p:sp>
        <p:nvSpPr>
          <p:cNvPr id="16" name="Oblaček govora: pravokotnik z zaobljenimi vogali 15">
            <a:extLst>
              <a:ext uri="{FF2B5EF4-FFF2-40B4-BE49-F238E27FC236}">
                <a16:creationId xmlns:a16="http://schemas.microsoft.com/office/drawing/2014/main" id="{B8E6E736-E8EF-166A-93B8-A53632F50CCF}"/>
              </a:ext>
            </a:extLst>
          </p:cNvPr>
          <p:cNvSpPr/>
          <p:nvPr/>
        </p:nvSpPr>
        <p:spPr>
          <a:xfrm>
            <a:off x="5900960" y="1951150"/>
            <a:ext cx="1606960" cy="1075386"/>
          </a:xfrm>
          <a:prstGeom prst="wedgeRoundRectCallout">
            <a:avLst>
              <a:gd name="adj1" fmla="val -67389"/>
              <a:gd name="adj2" fmla="val 50506"/>
              <a:gd name="adj3" fmla="val 16667"/>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
            <a:extLst>
              <a:ext uri="{FF2B5EF4-FFF2-40B4-BE49-F238E27FC236}">
                <a16:creationId xmlns:a16="http://schemas.microsoft.com/office/drawing/2014/main" id="{90FF55F3-3FC4-037F-E6D6-AF24A153F460}"/>
              </a:ext>
            </a:extLst>
          </p:cNvPr>
          <p:cNvSpPr txBox="1"/>
          <p:nvPr/>
        </p:nvSpPr>
        <p:spPr>
          <a:xfrm>
            <a:off x="6101338" y="2186933"/>
            <a:ext cx="14272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600" b="0" i="0" u="none" strike="noStrike" kern="1200" cap="none" spc="0" normalizeH="0" baseline="0" noProof="0" dirty="0" err="1">
                <a:ln>
                  <a:noFill/>
                </a:ln>
                <a:solidFill>
                  <a:prstClr val="black"/>
                </a:solidFill>
                <a:effectLst/>
                <a:uLnTx/>
                <a:uFillTx/>
                <a:latin typeface="Arial" panose="020B0604020202020204"/>
                <a:ea typeface="+mn-ea"/>
                <a:cs typeface="+mn-cs"/>
              </a:rPr>
              <a:t>Would</a:t>
            </a:r>
            <a:r>
              <a:rPr kumimoji="0" lang="sl-SI" sz="16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sl-SI" sz="1600" b="0" i="0" u="none" strike="noStrike" kern="1200" cap="none" spc="0" normalizeH="0" baseline="0" noProof="0" dirty="0" err="1">
                <a:ln>
                  <a:noFill/>
                </a:ln>
                <a:solidFill>
                  <a:prstClr val="black"/>
                </a:solidFill>
                <a:effectLst/>
                <a:uLnTx/>
                <a:uFillTx/>
                <a:latin typeface="Arial" panose="020B0604020202020204"/>
                <a:ea typeface="+mn-ea"/>
                <a:cs typeface="+mn-cs"/>
              </a:rPr>
              <a:t>you</a:t>
            </a:r>
            <a:r>
              <a:rPr kumimoji="0" lang="sl-SI" sz="16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sl-SI" sz="1600" b="0" i="0" u="none" strike="noStrike" kern="1200" cap="none" spc="0" normalizeH="0" baseline="0" noProof="0" dirty="0" err="1">
                <a:ln>
                  <a:noFill/>
                </a:ln>
                <a:solidFill>
                  <a:prstClr val="black"/>
                </a:solidFill>
                <a:effectLst/>
                <a:uLnTx/>
                <a:uFillTx/>
                <a:latin typeface="Arial" panose="020B0604020202020204"/>
                <a:ea typeface="+mn-ea"/>
                <a:cs typeface="+mn-cs"/>
              </a:rPr>
              <a:t>use</a:t>
            </a:r>
            <a:r>
              <a:rPr kumimoji="0" lang="sl-SI" sz="16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sl-SI" sz="1600" b="0" i="0" u="none" strike="noStrike" kern="1200" cap="none" spc="0" normalizeH="0" baseline="0" noProof="0" dirty="0" err="1">
                <a:ln>
                  <a:noFill/>
                </a:ln>
                <a:solidFill>
                  <a:prstClr val="black"/>
                </a:solidFill>
                <a:effectLst/>
                <a:uLnTx/>
                <a:uFillTx/>
                <a:latin typeface="Arial" panose="020B0604020202020204"/>
                <a:ea typeface="+mn-ea"/>
                <a:cs typeface="+mn-cs"/>
              </a:rPr>
              <a:t>this</a:t>
            </a:r>
            <a:r>
              <a:rPr kumimoji="0" lang="sl-SI" sz="1600" b="0" i="0" u="none" strike="noStrike" kern="1200" cap="none" spc="0" normalizeH="0" baseline="0" noProof="0" dirty="0">
                <a:ln>
                  <a:noFill/>
                </a:ln>
                <a:solidFill>
                  <a:prstClr val="black"/>
                </a:solidFill>
                <a:effectLst/>
                <a:uLnTx/>
                <a:uFillTx/>
                <a:latin typeface="Arial" panose="020B0604020202020204"/>
                <a:ea typeface="+mn-ea"/>
                <a:cs typeface="+mn-cs"/>
              </a:rPr>
              <a:t>?</a:t>
            </a:r>
          </a:p>
        </p:txBody>
      </p:sp>
      <p:cxnSp>
        <p:nvCxnSpPr>
          <p:cNvPr id="19" name="Raven povezovalnik 18">
            <a:extLst>
              <a:ext uri="{FF2B5EF4-FFF2-40B4-BE49-F238E27FC236}">
                <a16:creationId xmlns:a16="http://schemas.microsoft.com/office/drawing/2014/main" id="{A8B33B08-AE00-045B-2185-55D2056ABB43}"/>
              </a:ext>
            </a:extLst>
          </p:cNvPr>
          <p:cNvCxnSpPr/>
          <p:nvPr/>
        </p:nvCxnSpPr>
        <p:spPr>
          <a:xfrm>
            <a:off x="6080628" y="2053578"/>
            <a:ext cx="1247624" cy="837126"/>
          </a:xfrm>
          <a:prstGeom prst="line">
            <a:avLst/>
          </a:prstGeom>
          <a:ln w="31750">
            <a:solidFill>
              <a:srgbClr val="E73C32"/>
            </a:solidFill>
          </a:ln>
        </p:spPr>
        <p:style>
          <a:lnRef idx="1">
            <a:schemeClr val="accent1"/>
          </a:lnRef>
          <a:fillRef idx="0">
            <a:schemeClr val="accent1"/>
          </a:fillRef>
          <a:effectRef idx="0">
            <a:schemeClr val="accent1"/>
          </a:effectRef>
          <a:fontRef idx="minor">
            <a:schemeClr val="tx1"/>
          </a:fontRef>
        </p:style>
      </p:cxnSp>
      <p:cxnSp>
        <p:nvCxnSpPr>
          <p:cNvPr id="20" name="Raven povezovalnik 19">
            <a:extLst>
              <a:ext uri="{FF2B5EF4-FFF2-40B4-BE49-F238E27FC236}">
                <a16:creationId xmlns:a16="http://schemas.microsoft.com/office/drawing/2014/main" id="{FFB869E2-8DD1-6FD5-8D2D-649A51A6EAFE}"/>
              </a:ext>
            </a:extLst>
          </p:cNvPr>
          <p:cNvCxnSpPr>
            <a:cxnSpLocks/>
          </p:cNvCxnSpPr>
          <p:nvPr/>
        </p:nvCxnSpPr>
        <p:spPr>
          <a:xfrm flipV="1">
            <a:off x="6157030" y="2075051"/>
            <a:ext cx="1171222" cy="799085"/>
          </a:xfrm>
          <a:prstGeom prst="line">
            <a:avLst/>
          </a:prstGeom>
          <a:ln w="31750">
            <a:solidFill>
              <a:srgbClr val="E73C32"/>
            </a:solidFill>
          </a:ln>
        </p:spPr>
        <p:style>
          <a:lnRef idx="1">
            <a:schemeClr val="accent1"/>
          </a:lnRef>
          <a:fillRef idx="0">
            <a:schemeClr val="accent1"/>
          </a:fillRef>
          <a:effectRef idx="0">
            <a:schemeClr val="accent1"/>
          </a:effectRef>
          <a:fontRef idx="minor">
            <a:schemeClr val="tx1"/>
          </a:fontRef>
        </p:style>
      </p:cxnSp>
      <p:sp>
        <p:nvSpPr>
          <p:cNvPr id="2" name="Naslov 7">
            <a:extLst>
              <a:ext uri="{FF2B5EF4-FFF2-40B4-BE49-F238E27FC236}">
                <a16:creationId xmlns:a16="http://schemas.microsoft.com/office/drawing/2014/main" id="{68CC9641-8908-E81F-1C57-DFFB9F161ED1}"/>
              </a:ext>
            </a:extLst>
          </p:cNvPr>
          <p:cNvSpPr>
            <a:spLocks noGrp="1"/>
          </p:cNvSpPr>
          <p:nvPr>
            <p:ph type="title"/>
          </p:nvPr>
        </p:nvSpPr>
        <p:spPr>
          <a:xfrm>
            <a:off x="498087" y="365126"/>
            <a:ext cx="7217809" cy="701530"/>
          </a:xfrm>
        </p:spPr>
        <p:txBody>
          <a:bodyPr anchor="t"/>
          <a:lstStyle/>
          <a:p>
            <a:r>
              <a:rPr lang="en-US" dirty="0"/>
              <a:t>Customer Interview</a:t>
            </a:r>
          </a:p>
        </p:txBody>
      </p:sp>
    </p:spTree>
    <p:extLst>
      <p:ext uri="{BB962C8B-B14F-4D97-AF65-F5344CB8AC3E}">
        <p14:creationId xmlns:p14="http://schemas.microsoft.com/office/powerpoint/2010/main" val="3433643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4073FF5-A9E8-AED2-57A4-07A46C802256}"/>
              </a:ext>
            </a:extLst>
          </p:cNvPr>
          <p:cNvSpPr txBox="1">
            <a:spLocks/>
          </p:cNvSpPr>
          <p:nvPr/>
        </p:nvSpPr>
        <p:spPr>
          <a:xfrm>
            <a:off x="10279294" y="6356350"/>
            <a:ext cx="1592495" cy="365125"/>
          </a:xfrm>
          <a:prstGeom prst="rect">
            <a:avLst/>
          </a:prstGeom>
        </p:spPr>
        <p:txBody>
          <a:bodyPr vert="horz" lIns="91440" tIns="45720" rIns="91440" bIns="45720" rtlCol="0" anchor="ctr"/>
          <a:lstStyle>
            <a:defPPr>
              <a:defRPr lang="en-SI"/>
            </a:defPPr>
            <a:lvl1pPr marL="0" algn="r" defTabSz="914400" rtl="0" eaLnBrk="1" latinLnBrk="0" hangingPunct="1">
              <a:defRPr sz="800" kern="1200" spc="130" baseline="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l-SI" sz="800" b="0" i="0" u="none" strike="noStrike" kern="1200" cap="none" spc="130" normalizeH="0" baseline="0" noProof="0" dirty="0">
                <a:ln>
                  <a:noFill/>
                </a:ln>
                <a:solidFill>
                  <a:srgbClr val="272532"/>
                </a:solidFill>
                <a:effectLst/>
                <a:uLnTx/>
                <a:uFillTx/>
                <a:latin typeface="Arial" panose="020B0604020202020204"/>
                <a:ea typeface="+mn-ea"/>
                <a:cs typeface="+mn-cs"/>
              </a:rPr>
              <a:t>SLIDE </a:t>
            </a:r>
            <a:fld id="{A2020574-600F-2C48-9440-FACC4120788B}" type="slidenum">
              <a:rPr kumimoji="0" lang="en-SI" sz="800" b="0" i="0" u="none" strike="noStrike" kern="1200" cap="none" spc="130" normalizeH="0" baseline="0" noProof="0" smtClean="0">
                <a:ln>
                  <a:noFill/>
                </a:ln>
                <a:solidFill>
                  <a:srgbClr val="272532"/>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SI" sz="800" b="0" i="0" u="none" strike="noStrike" kern="1200" cap="none" spc="130" normalizeH="0" baseline="0" noProof="0" dirty="0">
              <a:ln>
                <a:noFill/>
              </a:ln>
              <a:solidFill>
                <a:srgbClr val="272532"/>
              </a:solidFill>
              <a:effectLst/>
              <a:uLnTx/>
              <a:uFillTx/>
              <a:latin typeface="Arial" panose="020B0604020202020204"/>
              <a:ea typeface="+mn-ea"/>
              <a:cs typeface="+mn-cs"/>
            </a:endParaRPr>
          </a:p>
        </p:txBody>
      </p:sp>
      <p:pic>
        <p:nvPicPr>
          <p:cNvPr id="5" name="Picture 7" descr="Shape&#10;&#10;Description automatically generated with medium confidence">
            <a:extLst>
              <a:ext uri="{FF2B5EF4-FFF2-40B4-BE49-F238E27FC236}">
                <a16:creationId xmlns:a16="http://schemas.microsoft.com/office/drawing/2014/main" id="{786FEFA1-5957-FDE2-F38A-B5EA1A0AA73A}"/>
              </a:ext>
            </a:extLst>
          </p:cNvPr>
          <p:cNvPicPr>
            <a:picLocks noChangeAspect="1"/>
          </p:cNvPicPr>
          <p:nvPr/>
        </p:nvPicPr>
        <p:blipFill>
          <a:blip r:embed="rId3"/>
          <a:stretch>
            <a:fillRect/>
          </a:stretch>
        </p:blipFill>
        <p:spPr>
          <a:xfrm>
            <a:off x="9951403" y="6453272"/>
            <a:ext cx="692249" cy="156551"/>
          </a:xfrm>
          <a:prstGeom prst="rect">
            <a:avLst/>
          </a:prstGeom>
        </p:spPr>
      </p:pic>
      <p:pic>
        <p:nvPicPr>
          <p:cNvPr id="7" name="Slika 6">
            <a:extLst>
              <a:ext uri="{FF2B5EF4-FFF2-40B4-BE49-F238E27FC236}">
                <a16:creationId xmlns:a16="http://schemas.microsoft.com/office/drawing/2014/main" id="{98D499F0-04E2-E8AF-03D4-6D334D13119B}"/>
              </a:ext>
            </a:extLst>
          </p:cNvPr>
          <p:cNvPicPr>
            <a:picLocks noChangeAspect="1"/>
          </p:cNvPicPr>
          <p:nvPr/>
        </p:nvPicPr>
        <p:blipFill>
          <a:blip r:embed="rId4"/>
          <a:srcRect/>
          <a:stretch/>
        </p:blipFill>
        <p:spPr>
          <a:xfrm>
            <a:off x="2192796" y="368613"/>
            <a:ext cx="7806407" cy="5874322"/>
          </a:xfrm>
          <a:prstGeom prst="rect">
            <a:avLst/>
          </a:prstGeom>
        </p:spPr>
      </p:pic>
    </p:spTree>
    <p:extLst>
      <p:ext uri="{BB962C8B-B14F-4D97-AF65-F5344CB8AC3E}">
        <p14:creationId xmlns:p14="http://schemas.microsoft.com/office/powerpoint/2010/main" val="33815818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9BE4D4C-7F11-D0F4-BC9A-915B4A46CB80}"/>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8FCC94C-F3C6-64D4-E3CE-EEAB6EB09A88}"/>
              </a:ext>
            </a:extLst>
          </p:cNvPr>
          <p:cNvSpPr>
            <a:spLocks noGrp="1"/>
          </p:cNvSpPr>
          <p:nvPr>
            <p:ph type="sldNum" sz="quarter" idx="4"/>
          </p:nvPr>
        </p:nvSpPr>
        <p:spPr>
          <a:prstGeom prst="rect">
            <a:avLst/>
          </a:prstGeom>
        </p:spPr>
        <p:txBody>
          <a:bodyPr vert="horz" lIns="91440" tIns="45720" rIns="91440" bIns="45720" rtlCol="0" anchor="ctr"/>
          <a:lstStyle>
            <a:lvl1pPr algn="r">
              <a:defRPr sz="800" spc="130" baseline="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l-SI" sz="800" b="0" i="0" u="none" strike="noStrike" kern="1200" cap="none" spc="130" normalizeH="0" baseline="0" noProof="0" dirty="0">
                <a:ln>
                  <a:noFill/>
                </a:ln>
                <a:solidFill>
                  <a:srgbClr val="EBEEF0">
                    <a:lumMod val="90000"/>
                  </a:srgbClr>
                </a:solidFill>
                <a:effectLst/>
                <a:uLnTx/>
                <a:uFillTx/>
                <a:latin typeface="Arial" panose="020B0604020202020204"/>
                <a:ea typeface="+mn-ea"/>
                <a:cs typeface="+mn-cs"/>
              </a:rPr>
              <a:t>SLIDE </a:t>
            </a:r>
            <a:fld id="{A2020574-600F-2C48-9440-FACC4120788B}" type="slidenum">
              <a:rPr kumimoji="0" lang="en-SI" sz="800" b="0" i="0" u="none" strike="noStrike" kern="1200" cap="none" spc="130" normalizeH="0" baseline="0" noProof="0" smtClean="0">
                <a:ln>
                  <a:noFill/>
                </a:ln>
                <a:solidFill>
                  <a:srgbClr val="EBEEF0">
                    <a:lumMod val="9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SI" sz="800" b="0" i="0" u="none" strike="noStrike" kern="1200" cap="none" spc="130" normalizeH="0" baseline="0" noProof="0" dirty="0">
              <a:ln>
                <a:noFill/>
              </a:ln>
              <a:solidFill>
                <a:srgbClr val="EBEEF0">
                  <a:lumMod val="90000"/>
                </a:srgbClr>
              </a:solidFill>
              <a:effectLst/>
              <a:uLnTx/>
              <a:uFillTx/>
              <a:latin typeface="Arial" panose="020B0604020202020204"/>
              <a:ea typeface="+mn-ea"/>
              <a:cs typeface="+mn-cs"/>
            </a:endParaRPr>
          </a:p>
        </p:txBody>
      </p:sp>
      <p:sp>
        <p:nvSpPr>
          <p:cNvPr id="3" name="Naslov 2">
            <a:extLst>
              <a:ext uri="{FF2B5EF4-FFF2-40B4-BE49-F238E27FC236}">
                <a16:creationId xmlns:a16="http://schemas.microsoft.com/office/drawing/2014/main" id="{41763296-B95B-E495-66E5-1A4D0F468EC0}"/>
              </a:ext>
            </a:extLst>
          </p:cNvPr>
          <p:cNvSpPr>
            <a:spLocks noGrp="1"/>
          </p:cNvSpPr>
          <p:nvPr>
            <p:ph type="title"/>
          </p:nvPr>
        </p:nvSpPr>
        <p:spPr>
          <a:xfrm>
            <a:off x="934279" y="2000444"/>
            <a:ext cx="10323442" cy="3122155"/>
          </a:xfrm>
        </p:spPr>
        <p:txBody>
          <a:bodyPr>
            <a:noAutofit/>
          </a:bodyPr>
          <a:lstStyle/>
          <a:p>
            <a:pPr algn="ctr"/>
            <a:r>
              <a:rPr lang="en-GB" sz="4600" dirty="0">
                <a:latin typeface="+mn-lt"/>
              </a:rPr>
              <a:t>Startup’s valuations </a:t>
            </a:r>
            <a:r>
              <a:rPr lang="en-GB" sz="4600" dirty="0">
                <a:solidFill>
                  <a:srgbClr val="FFC301"/>
                </a:solidFill>
                <a:latin typeface="+mn-lt"/>
              </a:rPr>
              <a:t>lack standard methods</a:t>
            </a:r>
            <a:r>
              <a:rPr lang="en-GB" sz="4600" dirty="0">
                <a:latin typeface="+mn-lt"/>
              </a:rPr>
              <a:t>, relying on </a:t>
            </a:r>
            <a:br>
              <a:rPr lang="en-GB" sz="4600" dirty="0">
                <a:latin typeface="+mn-lt"/>
              </a:rPr>
            </a:br>
            <a:r>
              <a:rPr lang="en-GB" sz="4600" dirty="0">
                <a:highlight>
                  <a:srgbClr val="FFC300"/>
                </a:highlight>
                <a:latin typeface="+mn-lt"/>
              </a:rPr>
              <a:t>rough calculations </a:t>
            </a:r>
            <a:r>
              <a:rPr lang="en-GB" sz="4600" dirty="0">
                <a:latin typeface="+mn-lt"/>
              </a:rPr>
              <a:t>and </a:t>
            </a:r>
            <a:br>
              <a:rPr lang="en-GB" sz="4600" dirty="0">
                <a:highlight>
                  <a:srgbClr val="FFC300"/>
                </a:highlight>
                <a:latin typeface="+mn-lt"/>
              </a:rPr>
            </a:br>
            <a:r>
              <a:rPr lang="en-GB" sz="4600" dirty="0">
                <a:highlight>
                  <a:srgbClr val="FFC300"/>
                </a:highlight>
                <a:latin typeface="+mn-lt"/>
              </a:rPr>
              <a:t>negotiation-based final numbers.</a:t>
            </a:r>
            <a:br>
              <a:rPr lang="en-GB" sz="4600" dirty="0">
                <a:highlight>
                  <a:srgbClr val="FFC300"/>
                </a:highlight>
                <a:latin typeface="+mn-lt"/>
              </a:rPr>
            </a:br>
            <a:endParaRPr lang="en-US" sz="4600" dirty="0">
              <a:highlight>
                <a:srgbClr val="FFC300"/>
              </a:highlight>
              <a:latin typeface="+mn-lt"/>
            </a:endParaRPr>
          </a:p>
        </p:txBody>
      </p:sp>
    </p:spTree>
    <p:extLst>
      <p:ext uri="{BB962C8B-B14F-4D97-AF65-F5344CB8AC3E}">
        <p14:creationId xmlns:p14="http://schemas.microsoft.com/office/powerpoint/2010/main" val="27768779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Označba mesta slike 7">
            <a:extLst>
              <a:ext uri="{FF2B5EF4-FFF2-40B4-BE49-F238E27FC236}">
                <a16:creationId xmlns:a16="http://schemas.microsoft.com/office/drawing/2014/main" id="{AB7AF9A1-EB15-B156-0143-8CC506C7898F}"/>
              </a:ext>
            </a:extLst>
          </p:cNvPr>
          <p:cNvPicPr>
            <a:picLocks noGrp="1" noChangeAspect="1"/>
          </p:cNvPicPr>
          <p:nvPr>
            <p:ph type="pic" idx="1"/>
          </p:nvPr>
        </p:nvPicPr>
        <p:blipFill>
          <a:blip r:embed="rId3"/>
          <a:srcRect/>
          <a:stretch>
            <a:fillRect/>
          </a:stretch>
        </p:blipFill>
        <p:spPr/>
      </p:pic>
      <p:sp>
        <p:nvSpPr>
          <p:cNvPr id="3" name="Naslov 1">
            <a:extLst>
              <a:ext uri="{FF2B5EF4-FFF2-40B4-BE49-F238E27FC236}">
                <a16:creationId xmlns:a16="http://schemas.microsoft.com/office/drawing/2014/main" id="{16D93CF3-49C7-BD04-C336-C66BFAA28F5F}"/>
              </a:ext>
            </a:extLst>
          </p:cNvPr>
          <p:cNvSpPr>
            <a:spLocks noGrp="1"/>
          </p:cNvSpPr>
          <p:nvPr>
            <p:ph type="title"/>
          </p:nvPr>
        </p:nvSpPr>
        <p:spPr>
          <a:xfrm>
            <a:off x="498087" y="490653"/>
            <a:ext cx="3439929" cy="2334351"/>
          </a:xfrm>
        </p:spPr>
        <p:txBody>
          <a:bodyPr>
            <a:normAutofit/>
          </a:bodyPr>
          <a:lstStyle/>
          <a:p>
            <a:pPr>
              <a:spcBef>
                <a:spcPts val="600"/>
              </a:spcBef>
              <a:spcAft>
                <a:spcPts val="2400"/>
              </a:spcAft>
            </a:pPr>
            <a:br>
              <a:rPr lang="sl-SI" sz="3600" dirty="0"/>
            </a:br>
            <a:endParaRPr lang="en-US" dirty="0"/>
          </a:p>
        </p:txBody>
      </p:sp>
      <p:sp>
        <p:nvSpPr>
          <p:cNvPr id="10" name="Naslov 1">
            <a:extLst>
              <a:ext uri="{FF2B5EF4-FFF2-40B4-BE49-F238E27FC236}">
                <a16:creationId xmlns:a16="http://schemas.microsoft.com/office/drawing/2014/main" id="{A3BD3BC7-1277-0B77-AFBF-5F2FE4AE84B0}"/>
              </a:ext>
            </a:extLst>
          </p:cNvPr>
          <p:cNvSpPr txBox="1">
            <a:spLocks/>
          </p:cNvSpPr>
          <p:nvPr/>
        </p:nvSpPr>
        <p:spPr>
          <a:xfrm>
            <a:off x="498088" y="369461"/>
            <a:ext cx="4035000" cy="233435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srgbClr val="1B47CC"/>
                </a:solidFill>
                <a:effectLst/>
                <a:uLnTx/>
                <a:uFillTx/>
                <a:latin typeface="Arial" panose="020B0604020202020204"/>
                <a:ea typeface="+mj-ea"/>
                <a:cs typeface="+mj-cs"/>
              </a:rPr>
              <a:t>Scaling a Business</a:t>
            </a:r>
            <a:br>
              <a:rPr kumimoji="0" lang="sl-SI" sz="3600" b="1" i="0" u="none" strike="noStrike" kern="1200" cap="none" spc="0" normalizeH="0" baseline="0" noProof="0" dirty="0">
                <a:ln>
                  <a:noFill/>
                </a:ln>
                <a:solidFill>
                  <a:prstClr val="black"/>
                </a:solidFill>
                <a:effectLst/>
                <a:uLnTx/>
                <a:uFillTx/>
                <a:latin typeface="Arial" panose="020B0604020202020204"/>
                <a:ea typeface="+mj-ea"/>
                <a:cs typeface="+mj-cs"/>
              </a:rPr>
            </a:br>
            <a:r>
              <a:rPr kumimoji="0" lang="en-GB" sz="3600" b="1" i="0" u="none" strike="noStrike" kern="1200" cap="none" spc="0" normalizeH="0" baseline="0" noProof="0" dirty="0">
                <a:ln>
                  <a:noFill/>
                </a:ln>
                <a:solidFill>
                  <a:prstClr val="black"/>
                </a:solidFill>
                <a:effectLst/>
                <a:uLnTx/>
                <a:uFillTx/>
                <a:latin typeface="Arial" panose="020B0604020202020204"/>
                <a:ea typeface="+mj-ea"/>
                <a:cs typeface="+mj-cs"/>
              </a:rPr>
              <a:t>A business plan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Arial" panose="020B0604020202020204"/>
                <a:ea typeface="+mj-ea"/>
                <a:cs typeface="+mj-cs"/>
              </a:rPr>
              <a:t>is a map to your</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Arial" panose="020B0604020202020204"/>
                <a:ea typeface="+mj-ea"/>
                <a:cs typeface="+mj-cs"/>
              </a:rPr>
              <a:t>destination</a:t>
            </a:r>
          </a:p>
        </p:txBody>
      </p:sp>
      <p:sp>
        <p:nvSpPr>
          <p:cNvPr id="5" name="Slide Number Placeholder 5">
            <a:extLst>
              <a:ext uri="{FF2B5EF4-FFF2-40B4-BE49-F238E27FC236}">
                <a16:creationId xmlns:a16="http://schemas.microsoft.com/office/drawing/2014/main" id="{D0CCBB36-FEC1-4010-BDD6-2B08FE49C9A9}"/>
              </a:ext>
            </a:extLst>
          </p:cNvPr>
          <p:cNvSpPr txBox="1">
            <a:spLocks/>
          </p:cNvSpPr>
          <p:nvPr/>
        </p:nvSpPr>
        <p:spPr>
          <a:xfrm>
            <a:off x="10279294" y="6356350"/>
            <a:ext cx="1592495" cy="365125"/>
          </a:xfrm>
          <a:prstGeom prst="rect">
            <a:avLst/>
          </a:prstGeom>
        </p:spPr>
        <p:txBody>
          <a:bodyPr vert="horz" lIns="91440" tIns="45720" rIns="91440" bIns="45720" rtlCol="0" anchor="ctr"/>
          <a:lstStyle>
            <a:defPPr>
              <a:defRPr lang="en-SI"/>
            </a:defPPr>
            <a:lvl1pPr marL="0" algn="r" defTabSz="914400" rtl="0" eaLnBrk="1" latinLnBrk="0" hangingPunct="1">
              <a:defRPr sz="800" kern="1200" spc="130" baseline="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l-SI" sz="800" b="0" i="0" u="none" strike="noStrike" kern="1200" cap="none" spc="130" normalizeH="0" baseline="0" noProof="0">
                <a:ln>
                  <a:noFill/>
                </a:ln>
                <a:solidFill>
                  <a:srgbClr val="272532"/>
                </a:solidFill>
                <a:effectLst/>
                <a:uLnTx/>
                <a:uFillTx/>
                <a:latin typeface="Arial" panose="020B0604020202020204"/>
                <a:ea typeface="+mn-ea"/>
                <a:cs typeface="+mn-cs"/>
              </a:rPr>
              <a:t>SLIDE </a:t>
            </a:r>
            <a:fld id="{A2020574-600F-2C48-9440-FACC4120788B}" type="slidenum">
              <a:rPr kumimoji="0" lang="en-SI" sz="800" b="0" i="0" u="none" strike="noStrike" kern="1200" cap="none" spc="130" normalizeH="0" baseline="0" noProof="0" smtClean="0">
                <a:ln>
                  <a:noFill/>
                </a:ln>
                <a:solidFill>
                  <a:srgbClr val="272532"/>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SI" sz="800" b="0" i="0" u="none" strike="noStrike" kern="1200" cap="none" spc="130" normalizeH="0" baseline="0" noProof="0" dirty="0">
              <a:ln>
                <a:noFill/>
              </a:ln>
              <a:solidFill>
                <a:srgbClr val="272532"/>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108972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pic>
        <p:nvPicPr>
          <p:cNvPr id="3" name="Grafika 2">
            <a:extLst>
              <a:ext uri="{FF2B5EF4-FFF2-40B4-BE49-F238E27FC236}">
                <a16:creationId xmlns:a16="http://schemas.microsoft.com/office/drawing/2014/main" id="{6E6B6DC6-3EC1-DBFE-55E3-C96ED0CC3A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24146" y="3744414"/>
            <a:ext cx="8385135" cy="2585228"/>
          </a:xfrm>
          <a:prstGeom prst="rect">
            <a:avLst/>
          </a:prstGeom>
        </p:spPr>
      </p:pic>
      <p:sp>
        <p:nvSpPr>
          <p:cNvPr id="2" name="Title 1">
            <a:extLst>
              <a:ext uri="{FF2B5EF4-FFF2-40B4-BE49-F238E27FC236}">
                <a16:creationId xmlns:a16="http://schemas.microsoft.com/office/drawing/2014/main" id="{85F9E556-00F2-6EAE-5CBB-6797EAEB4A00}"/>
              </a:ext>
            </a:extLst>
          </p:cNvPr>
          <p:cNvSpPr>
            <a:spLocks noGrp="1"/>
          </p:cNvSpPr>
          <p:nvPr>
            <p:ph type="title"/>
          </p:nvPr>
        </p:nvSpPr>
        <p:spPr>
          <a:xfrm>
            <a:off x="498087" y="365125"/>
            <a:ext cx="11373701" cy="1329860"/>
          </a:xfrm>
        </p:spPr>
        <p:txBody>
          <a:bodyPr>
            <a:noAutofit/>
          </a:bodyPr>
          <a:lstStyle/>
          <a:p>
            <a:r>
              <a:rPr lang="en-GB" b="1" dirty="0">
                <a:effectLst/>
                <a:latin typeface="+mn-lt"/>
              </a:rPr>
              <a:t>Any questions? </a:t>
            </a:r>
            <a:br>
              <a:rPr lang="sl-SI" b="1" dirty="0">
                <a:effectLst/>
                <a:latin typeface="+mn-lt"/>
              </a:rPr>
            </a:br>
            <a:r>
              <a:rPr lang="en-GB" b="1" dirty="0">
                <a:solidFill>
                  <a:schemeClr val="tx2"/>
                </a:solidFill>
                <a:effectLst/>
                <a:latin typeface="+mn-lt"/>
              </a:rPr>
              <a:t>Let’s talk about opportunities.</a:t>
            </a:r>
            <a:endParaRPr lang="en-SI" dirty="0">
              <a:solidFill>
                <a:schemeClr val="tx2"/>
              </a:solidFill>
              <a:latin typeface="+mn-lt"/>
            </a:endParaRPr>
          </a:p>
        </p:txBody>
      </p:sp>
      <p:sp>
        <p:nvSpPr>
          <p:cNvPr id="5" name="TextBox 4">
            <a:extLst>
              <a:ext uri="{FF2B5EF4-FFF2-40B4-BE49-F238E27FC236}">
                <a16:creationId xmlns:a16="http://schemas.microsoft.com/office/drawing/2014/main" id="{806C777F-E2FE-E4DB-9EBE-099358FD93B4}"/>
              </a:ext>
            </a:extLst>
          </p:cNvPr>
          <p:cNvSpPr txBox="1"/>
          <p:nvPr/>
        </p:nvSpPr>
        <p:spPr>
          <a:xfrm>
            <a:off x="498087" y="1750156"/>
            <a:ext cx="4617252"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Our track record demonstrates that by establishing the right structures and pairing them with the right people, your innovation initiatives can thrive. </a:t>
            </a:r>
            <a:endParaRPr kumimoji="0" lang="sl-SI"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rPr>
              <a:t>Ready to start </a:t>
            </a:r>
            <a:r>
              <a:rPr lang="en-GB" b="1" dirty="0">
                <a:solidFill>
                  <a:prstClr val="black"/>
                </a:solidFill>
                <a:latin typeface="Arial" panose="020B0604020202020204"/>
              </a:rPr>
              <a:t>your business venturing </a:t>
            </a:r>
            <a:r>
              <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rPr>
              <a:t>journey? Let’s connect now.</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 name="Slide Number Placeholder 5">
            <a:extLst>
              <a:ext uri="{FF2B5EF4-FFF2-40B4-BE49-F238E27FC236}">
                <a16:creationId xmlns:a16="http://schemas.microsoft.com/office/drawing/2014/main" id="{34ADBD9B-63A7-5302-9DE2-9DEF5289363E}"/>
              </a:ext>
            </a:extLst>
          </p:cNvPr>
          <p:cNvSpPr>
            <a:spLocks noGrp="1"/>
          </p:cNvSpPr>
          <p:nvPr>
            <p:ph type="sldNum" sz="quarter" idx="4"/>
          </p:nvPr>
        </p:nvSpPr>
        <p:spPr>
          <a:xfrm>
            <a:off x="10279294" y="6356350"/>
            <a:ext cx="1592495" cy="365125"/>
          </a:xfrm>
          <a:prstGeom prst="rect">
            <a:avLst/>
          </a:prstGeom>
        </p:spPr>
        <p:txBody>
          <a:bodyPr vert="horz" lIns="91440" tIns="45720" rIns="91440" bIns="45720" rtlCol="0" anchor="ctr"/>
          <a:lstStyle>
            <a:lvl1pPr algn="r">
              <a:defRPr sz="800" spc="130" baseline="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l-SI" sz="800" b="0" i="0" u="none" strike="noStrike" kern="1200" cap="none" spc="130" normalizeH="0" baseline="0" noProof="0" dirty="0">
                <a:ln>
                  <a:noFill/>
                </a:ln>
                <a:solidFill>
                  <a:srgbClr val="272532"/>
                </a:solidFill>
                <a:effectLst/>
                <a:uLnTx/>
                <a:uFillTx/>
                <a:latin typeface="Arial" panose="020B0604020202020204"/>
                <a:ea typeface="+mn-ea"/>
                <a:cs typeface="+mn-cs"/>
              </a:rPr>
              <a:t>SLIDE </a:t>
            </a:r>
            <a:fld id="{A2020574-600F-2C48-9440-FACC4120788B}" type="slidenum">
              <a:rPr kumimoji="0" lang="en-SI" sz="800" b="0" i="0" u="none" strike="noStrike" kern="1200" cap="none" spc="130" normalizeH="0" baseline="0" noProof="0" smtClean="0">
                <a:ln>
                  <a:noFill/>
                </a:ln>
                <a:solidFill>
                  <a:srgbClr val="272532"/>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SI" sz="800" b="0" i="0" u="none" strike="noStrike" kern="1200" cap="none" spc="130" normalizeH="0" baseline="0" noProof="0" dirty="0">
              <a:ln>
                <a:noFill/>
              </a:ln>
              <a:solidFill>
                <a:srgbClr val="272532"/>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24F5FCDC-3649-A27B-82B7-6C62982774D7}"/>
              </a:ext>
            </a:extLst>
          </p:cNvPr>
          <p:cNvSpPr txBox="1"/>
          <p:nvPr/>
        </p:nvSpPr>
        <p:spPr>
          <a:xfrm>
            <a:off x="5913281" y="1750156"/>
            <a:ext cx="6096000"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I" sz="1800" b="1" i="0" u="none" strike="noStrike" kern="1200" cap="none" spc="0" normalizeH="0" baseline="0" noProof="0" dirty="0">
                <a:ln>
                  <a:noFill/>
                </a:ln>
                <a:solidFill>
                  <a:prstClr val="black"/>
                </a:solidFill>
                <a:effectLst/>
                <a:uLnTx/>
                <a:uFillTx/>
                <a:latin typeface="Arial" panose="020B0604020202020204"/>
                <a:ea typeface="+mn-ea"/>
                <a:cs typeface="+mn-cs"/>
              </a:rPr>
              <a:t>Check out our website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Arial" panose="020B0604020202020204"/>
                <a:ea typeface="+mn-ea"/>
                <a:cs typeface="+mn-cs"/>
              </a:rPr>
              <a:t>https://venturefactory.org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I" sz="1800" b="1" i="0" u="none" strike="noStrike" kern="1200" cap="none" spc="0" normalizeH="0" baseline="0" noProof="0" dirty="0">
                <a:ln>
                  <a:noFill/>
                </a:ln>
                <a:solidFill>
                  <a:prstClr val="black"/>
                </a:solidFill>
                <a:effectLst/>
                <a:uLnTx/>
                <a:uFillTx/>
                <a:latin typeface="Arial" panose="020B0604020202020204"/>
                <a:ea typeface="+mn-ea"/>
                <a:cs typeface="+mn-cs"/>
              </a:rPr>
              <a:t>Get in touch. Contact our sales team.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Arial" panose="020B0604020202020204"/>
                <a:ea typeface="+mn-ea"/>
                <a:cs typeface="+mn-cs"/>
              </a:rPr>
              <a:t>info</a:t>
            </a:r>
            <a:r>
              <a:rPr kumimoji="0" lang="en-SI" sz="1800" b="0" i="0" u="none" strike="noStrike" kern="1200" cap="none" spc="0" normalizeH="0" baseline="0" noProof="0" dirty="0">
                <a:ln>
                  <a:noFill/>
                </a:ln>
                <a:solidFill>
                  <a:prstClr val="black"/>
                </a:solidFill>
                <a:effectLst/>
                <a:uLnTx/>
                <a:uFillTx/>
                <a:latin typeface="Arial" panose="020B0604020202020204"/>
                <a:ea typeface="+mn-ea"/>
                <a:cs typeface="+mn-cs"/>
              </a:rPr>
              <a:t>@venturefactory.org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I"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01010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48902-87F1-5F49-97B9-49E22A25808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849D9F6-BFEA-5FBF-1F3B-E7F827CD3F3F}"/>
              </a:ext>
            </a:extLst>
          </p:cNvPr>
          <p:cNvSpPr txBox="1"/>
          <p:nvPr/>
        </p:nvSpPr>
        <p:spPr>
          <a:xfrm>
            <a:off x="498085" y="2446029"/>
            <a:ext cx="494767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a:t>
            </a:r>
            <a:r>
              <a:rPr kumimoji="0" lang="en-GB" sz="2400" b="0" i="0" u="none" strike="noStrike" kern="1200" cap="none" spc="0" normalizeH="0" baseline="0" noProof="0" dirty="0" err="1">
                <a:ln>
                  <a:noFill/>
                </a:ln>
                <a:solidFill>
                  <a:prstClr val="black"/>
                </a:solidFill>
                <a:effectLst/>
                <a:uLnTx/>
                <a:uFillTx/>
                <a:latin typeface="Arial" panose="020B0604020202020204"/>
                <a:ea typeface="+mn-ea"/>
                <a:cs typeface="+mn-cs"/>
              </a:rPr>
              <a:t>Direktor</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400" b="0" i="0" u="none" strike="noStrike" kern="1200" cap="none" spc="0" normalizeH="0" baseline="0" noProof="0" dirty="0" err="1">
                <a:ln>
                  <a:noFill/>
                </a:ln>
                <a:solidFill>
                  <a:prstClr val="black"/>
                </a:solidFill>
                <a:effectLst/>
                <a:uLnTx/>
                <a:uFillTx/>
                <a:latin typeface="Arial" panose="020B0604020202020204"/>
                <a:ea typeface="+mn-ea"/>
                <a:cs typeface="+mn-cs"/>
              </a:rPr>
              <a:t>družbe</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Pfizer, William </a:t>
            </a:r>
            <a:r>
              <a:rPr kumimoji="0" lang="en-GB" sz="2400" b="0" i="0" u="none" strike="noStrike" kern="1200" cap="none" spc="0" normalizeH="0" baseline="0" noProof="0" dirty="0" err="1">
                <a:ln>
                  <a:noFill/>
                </a:ln>
                <a:solidFill>
                  <a:prstClr val="black"/>
                </a:solidFill>
                <a:effectLst/>
                <a:uLnTx/>
                <a:uFillTx/>
                <a:latin typeface="Arial" panose="020B0604020202020204"/>
                <a:ea typeface="+mn-ea"/>
                <a:cs typeface="+mn-cs"/>
              </a:rPr>
              <a:t>Steere</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je </a:t>
            </a:r>
            <a:r>
              <a:rPr kumimoji="0" lang="en-GB" sz="2400" b="1" i="0" u="none" strike="noStrike" kern="1200" cap="none" spc="0" normalizeH="0" baseline="0" noProof="0" dirty="0" err="1">
                <a:ln>
                  <a:noFill/>
                </a:ln>
                <a:solidFill>
                  <a:srgbClr val="1B47CC"/>
                </a:solidFill>
                <a:effectLst/>
                <a:uLnTx/>
                <a:uFillTx/>
                <a:latin typeface="Arial" panose="020B0604020202020204"/>
                <a:ea typeface="+mn-ea"/>
                <a:cs typeface="+mn-cs"/>
              </a:rPr>
              <a:t>odkritje</a:t>
            </a:r>
            <a:r>
              <a:rPr kumimoji="0" lang="en-GB" sz="2400" b="1" i="0" u="none" strike="noStrike" kern="1200" cap="none" spc="0" normalizeH="0" baseline="0" noProof="0" dirty="0">
                <a:ln>
                  <a:noFill/>
                </a:ln>
                <a:solidFill>
                  <a:srgbClr val="1B47CC"/>
                </a:solidFill>
                <a:effectLst/>
                <a:uLnTx/>
                <a:uFillTx/>
                <a:latin typeface="Arial" panose="020B0604020202020204"/>
                <a:ea typeface="+mn-ea"/>
                <a:cs typeface="+mn-cs"/>
              </a:rPr>
              <a:t> </a:t>
            </a:r>
            <a:r>
              <a:rPr kumimoji="0" lang="en-GB" sz="2400" b="1" i="0" u="none" strike="noStrike" kern="1200" cap="none" spc="0" normalizeH="0" baseline="0" noProof="0" dirty="0" err="1">
                <a:ln>
                  <a:noFill/>
                </a:ln>
                <a:solidFill>
                  <a:srgbClr val="1B47CC"/>
                </a:solidFill>
                <a:effectLst/>
                <a:uLnTx/>
                <a:uFillTx/>
                <a:latin typeface="Arial" panose="020B0604020202020204"/>
                <a:ea typeface="+mn-ea"/>
                <a:cs typeface="+mn-cs"/>
              </a:rPr>
              <a:t>Viagre</a:t>
            </a:r>
            <a:r>
              <a:rPr kumimoji="0" lang="en-GB" sz="2400" b="1" i="0" u="none" strike="noStrike" kern="1200" cap="none" spc="0" normalizeH="0" baseline="0" noProof="0" dirty="0">
                <a:ln>
                  <a:noFill/>
                </a:ln>
                <a:solidFill>
                  <a:srgbClr val="1B47CC"/>
                </a:solidFill>
                <a:effectLst/>
                <a:uLnTx/>
                <a:uFillTx/>
                <a:latin typeface="Arial" panose="020B0604020202020204"/>
                <a:ea typeface="+mn-ea"/>
                <a:cs typeface="+mn-cs"/>
              </a:rPr>
              <a:t> </a:t>
            </a:r>
            <a:r>
              <a:rPr kumimoji="0" lang="en-GB" sz="2400" b="1" i="0" u="none" strike="noStrike" kern="1200" cap="none" spc="0" normalizeH="0" baseline="0" noProof="0" dirty="0" err="1">
                <a:ln>
                  <a:noFill/>
                </a:ln>
                <a:solidFill>
                  <a:srgbClr val="1B47CC"/>
                </a:solidFill>
                <a:effectLst/>
                <a:uLnTx/>
                <a:uFillTx/>
                <a:latin typeface="Arial" panose="020B0604020202020204"/>
                <a:ea typeface="+mn-ea"/>
                <a:cs typeface="+mn-cs"/>
              </a:rPr>
              <a:t>označil</a:t>
            </a:r>
            <a:r>
              <a:rPr kumimoji="0" lang="en-GB" sz="2400" b="1" i="0" u="none" strike="noStrike" kern="1200" cap="none" spc="0" normalizeH="0" baseline="0" noProof="0" dirty="0">
                <a:ln>
                  <a:noFill/>
                </a:ln>
                <a:solidFill>
                  <a:srgbClr val="1B47CC"/>
                </a:solidFill>
                <a:effectLst/>
                <a:uLnTx/>
                <a:uFillTx/>
                <a:latin typeface="Arial" panose="020B0604020202020204"/>
                <a:ea typeface="+mn-ea"/>
                <a:cs typeface="+mn-cs"/>
              </a:rPr>
              <a:t> za '</a:t>
            </a:r>
            <a:r>
              <a:rPr kumimoji="0" lang="en-GB" sz="2400" b="1" i="0" u="none" strike="noStrike" kern="1200" cap="none" spc="0" normalizeH="0" baseline="0" noProof="0" dirty="0" err="1">
                <a:ln>
                  <a:noFill/>
                </a:ln>
                <a:solidFill>
                  <a:srgbClr val="1B47CC"/>
                </a:solidFill>
                <a:effectLst/>
                <a:uLnTx/>
                <a:uFillTx/>
                <a:latin typeface="Arial" panose="020B0604020202020204"/>
                <a:ea typeface="+mn-ea"/>
                <a:cs typeface="+mn-cs"/>
              </a:rPr>
              <a:t>srečno</a:t>
            </a:r>
            <a:r>
              <a:rPr kumimoji="0" lang="en-GB" sz="2400" b="1" i="0" u="none" strike="noStrike" kern="1200" cap="none" spc="0" normalizeH="0" baseline="0" noProof="0" dirty="0">
                <a:ln>
                  <a:noFill/>
                </a:ln>
                <a:solidFill>
                  <a:srgbClr val="1B47CC"/>
                </a:solidFill>
                <a:effectLst/>
                <a:uLnTx/>
                <a:uFillTx/>
                <a:latin typeface="Arial" panose="020B0604020202020204"/>
                <a:ea typeface="+mn-ea"/>
                <a:cs typeface="+mn-cs"/>
              </a:rPr>
              <a:t> </a:t>
            </a:r>
            <a:r>
              <a:rPr kumimoji="0" lang="en-GB" sz="2400" b="1" i="0" u="none" strike="noStrike" kern="1200" cap="none" spc="0" normalizeH="0" baseline="0" noProof="0" dirty="0" err="1">
                <a:ln>
                  <a:noFill/>
                </a:ln>
                <a:solidFill>
                  <a:srgbClr val="1B47CC"/>
                </a:solidFill>
                <a:effectLst/>
                <a:uLnTx/>
                <a:uFillTx/>
                <a:latin typeface="Arial" panose="020B0604020202020204"/>
                <a:ea typeface="+mn-ea"/>
                <a:cs typeface="+mn-cs"/>
              </a:rPr>
              <a:t>naključje</a:t>
            </a:r>
            <a:r>
              <a:rPr kumimoji="0" lang="en-GB" sz="2400" b="1" i="0" u="none" strike="noStrike" kern="1200" cap="none" spc="0" normalizeH="0" baseline="0" noProof="0" dirty="0">
                <a:ln>
                  <a:noFill/>
                </a:ln>
                <a:solidFill>
                  <a:srgbClr val="1B47CC"/>
                </a:solidFill>
                <a:effectLst/>
                <a:uLnTx/>
                <a:uFillTx/>
                <a:latin typeface="Arial" panose="020B0604020202020204"/>
                <a:ea typeface="+mn-ea"/>
                <a:cs typeface="+mn-cs"/>
              </a:rPr>
              <a:t>'. </a:t>
            </a:r>
            <a:r>
              <a:rPr kumimoji="0" lang="en-GB" sz="2400" b="0" i="0" u="none" strike="noStrike" kern="1200" cap="none" spc="0" normalizeH="0" baseline="0" noProof="0" dirty="0" err="1">
                <a:ln>
                  <a:noFill/>
                </a:ln>
                <a:solidFill>
                  <a:prstClr val="black"/>
                </a:solidFill>
                <a:effectLst/>
                <a:highlight>
                  <a:srgbClr val="FFC301"/>
                </a:highlight>
                <a:uLnTx/>
                <a:uFillTx/>
                <a:latin typeface="Arial" panose="020B0604020202020204"/>
                <a:ea typeface="+mn-ea"/>
                <a:cs typeface="+mn-cs"/>
              </a:rPr>
              <a:t>Sprva</a:t>
            </a:r>
            <a:r>
              <a:rPr kumimoji="0" lang="en-GB" sz="2400" b="0" i="0" u="none" strike="noStrike" kern="1200" cap="none" spc="0" normalizeH="0" baseline="0" noProof="0" dirty="0">
                <a:ln>
                  <a:noFill/>
                </a:ln>
                <a:solidFill>
                  <a:prstClr val="black"/>
                </a:solidFill>
                <a:effectLst/>
                <a:highlight>
                  <a:srgbClr val="FFC301"/>
                </a:highlight>
                <a:uLnTx/>
                <a:uFillTx/>
                <a:latin typeface="Arial" panose="020B0604020202020204"/>
                <a:ea typeface="+mn-ea"/>
                <a:cs typeface="+mn-cs"/>
              </a:rPr>
              <a:t> je </a:t>
            </a:r>
            <a:r>
              <a:rPr kumimoji="0" lang="en-GB" sz="2400" b="0" i="0" u="none" strike="noStrike" kern="1200" cap="none" spc="0" normalizeH="0" baseline="0" noProof="0" dirty="0" err="1">
                <a:ln>
                  <a:noFill/>
                </a:ln>
                <a:solidFill>
                  <a:prstClr val="black"/>
                </a:solidFill>
                <a:effectLst/>
                <a:highlight>
                  <a:srgbClr val="FFC301"/>
                </a:highlight>
                <a:uLnTx/>
                <a:uFillTx/>
                <a:latin typeface="Arial" panose="020B0604020202020204"/>
                <a:ea typeface="+mn-ea"/>
                <a:cs typeface="+mn-cs"/>
              </a:rPr>
              <a:t>bila</a:t>
            </a:r>
            <a:r>
              <a:rPr kumimoji="0" lang="en-GB" sz="2400" b="0" i="0" u="none" strike="noStrike" kern="1200" cap="none" spc="0" normalizeH="0" baseline="0" noProof="0" dirty="0">
                <a:ln>
                  <a:noFill/>
                </a:ln>
                <a:solidFill>
                  <a:prstClr val="black"/>
                </a:solidFill>
                <a:effectLst/>
                <a:highlight>
                  <a:srgbClr val="FFC301"/>
                </a:highlight>
                <a:uLnTx/>
                <a:uFillTx/>
                <a:latin typeface="Arial" panose="020B0604020202020204"/>
                <a:ea typeface="+mn-ea"/>
                <a:cs typeface="+mn-cs"/>
              </a:rPr>
              <a:t> </a:t>
            </a:r>
            <a:r>
              <a:rPr kumimoji="0" lang="en-GB" sz="2400" b="0" i="0" u="none" strike="noStrike" kern="1200" cap="none" spc="0" normalizeH="0" baseline="0" noProof="0" dirty="0" err="1">
                <a:ln>
                  <a:noFill/>
                </a:ln>
                <a:solidFill>
                  <a:prstClr val="black"/>
                </a:solidFill>
                <a:effectLst/>
                <a:highlight>
                  <a:srgbClr val="FFC301"/>
                </a:highlight>
                <a:uLnTx/>
                <a:uFillTx/>
                <a:latin typeface="Arial" panose="020B0604020202020204"/>
                <a:ea typeface="+mn-ea"/>
                <a:cs typeface="+mn-cs"/>
              </a:rPr>
              <a:t>učinkovina</a:t>
            </a:r>
            <a:r>
              <a:rPr kumimoji="0" lang="en-GB" sz="2400" b="0" i="0" u="none" strike="noStrike" kern="1200" cap="none" spc="0" normalizeH="0" baseline="0" noProof="0" dirty="0">
                <a:ln>
                  <a:noFill/>
                </a:ln>
                <a:solidFill>
                  <a:prstClr val="black"/>
                </a:solidFill>
                <a:effectLst/>
                <a:highlight>
                  <a:srgbClr val="FFC301"/>
                </a:highlight>
                <a:uLnTx/>
                <a:uFillTx/>
                <a:latin typeface="Arial" panose="020B0604020202020204"/>
                <a:ea typeface="+mn-ea"/>
                <a:cs typeface="+mn-cs"/>
              </a:rPr>
              <a:t> </a:t>
            </a:r>
            <a:r>
              <a:rPr kumimoji="0" lang="en-GB" sz="2400" b="0" i="0" u="none" strike="noStrike" kern="1200" cap="none" spc="0" normalizeH="0" baseline="0" noProof="0" dirty="0" err="1">
                <a:ln>
                  <a:noFill/>
                </a:ln>
                <a:solidFill>
                  <a:prstClr val="black"/>
                </a:solidFill>
                <a:effectLst/>
                <a:highlight>
                  <a:srgbClr val="FFC301"/>
                </a:highlight>
                <a:uLnTx/>
                <a:uFillTx/>
                <a:latin typeface="Arial" panose="020B0604020202020204"/>
                <a:ea typeface="+mn-ea"/>
                <a:cs typeface="+mn-cs"/>
              </a:rPr>
              <a:t>namenjena</a:t>
            </a:r>
            <a:r>
              <a:rPr kumimoji="0" lang="en-GB" sz="2400" b="0" i="0" u="none" strike="noStrike" kern="1200" cap="none" spc="0" normalizeH="0" baseline="0" noProof="0" dirty="0">
                <a:ln>
                  <a:noFill/>
                </a:ln>
                <a:solidFill>
                  <a:prstClr val="black"/>
                </a:solidFill>
                <a:effectLst/>
                <a:highlight>
                  <a:srgbClr val="FFC301"/>
                </a:highlight>
                <a:uLnTx/>
                <a:uFillTx/>
                <a:latin typeface="Arial" panose="020B0604020202020204"/>
                <a:ea typeface="+mn-ea"/>
                <a:cs typeface="+mn-cs"/>
              </a:rPr>
              <a:t> </a:t>
            </a:r>
            <a:r>
              <a:rPr kumimoji="0" lang="en-GB" sz="2400" b="0" i="0" u="none" strike="noStrike" kern="1200" cap="none" spc="0" normalizeH="0" baseline="0" noProof="0" dirty="0" err="1">
                <a:ln>
                  <a:noFill/>
                </a:ln>
                <a:solidFill>
                  <a:prstClr val="black"/>
                </a:solidFill>
                <a:effectLst/>
                <a:highlight>
                  <a:srgbClr val="FFC301"/>
                </a:highlight>
                <a:uLnTx/>
                <a:uFillTx/>
                <a:latin typeface="Arial" panose="020B0604020202020204"/>
                <a:ea typeface="+mn-ea"/>
                <a:cs typeface="+mn-cs"/>
              </a:rPr>
              <a:t>zdravljenju</a:t>
            </a:r>
            <a:r>
              <a:rPr kumimoji="0" lang="en-GB" sz="2400" b="0" i="0" u="none" strike="noStrike" kern="1200" cap="none" spc="0" normalizeH="0" baseline="0" noProof="0" dirty="0">
                <a:ln>
                  <a:noFill/>
                </a:ln>
                <a:solidFill>
                  <a:prstClr val="black"/>
                </a:solidFill>
                <a:effectLst/>
                <a:highlight>
                  <a:srgbClr val="FFC301"/>
                </a:highlight>
                <a:uLnTx/>
                <a:uFillTx/>
                <a:latin typeface="Arial" panose="020B0604020202020204"/>
                <a:ea typeface="+mn-ea"/>
                <a:cs typeface="+mn-cs"/>
              </a:rPr>
              <a:t> </a:t>
            </a:r>
            <a:r>
              <a:rPr kumimoji="0" lang="en-GB" sz="2400" b="0" i="0" u="none" strike="noStrike" kern="1200" cap="none" spc="0" normalizeH="0" baseline="0" noProof="0" dirty="0" err="1">
                <a:ln>
                  <a:noFill/>
                </a:ln>
                <a:solidFill>
                  <a:prstClr val="black"/>
                </a:solidFill>
                <a:effectLst/>
                <a:highlight>
                  <a:srgbClr val="FFC301"/>
                </a:highlight>
                <a:uLnTx/>
                <a:uFillTx/>
                <a:latin typeface="Arial" panose="020B0604020202020204"/>
                <a:ea typeface="+mn-ea"/>
                <a:cs typeface="+mn-cs"/>
              </a:rPr>
              <a:t>angine</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400" b="0" i="0" u="none" strike="noStrike" kern="1200" cap="none" spc="0" normalizeH="0" baseline="0" noProof="0" dirty="0" err="1">
                <a:ln>
                  <a:noFill/>
                </a:ln>
                <a:solidFill>
                  <a:prstClr val="black"/>
                </a:solidFill>
                <a:effectLst/>
                <a:uLnTx/>
                <a:uFillTx/>
                <a:latin typeface="Arial" panose="020B0604020202020204"/>
                <a:ea typeface="+mn-ea"/>
                <a:cs typeface="+mn-cs"/>
              </a:rPr>
              <a:t>njena</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400" b="0" i="0" u="none" strike="noStrike" kern="1200" cap="none" spc="0" normalizeH="0" baseline="0" noProof="0" dirty="0" err="1">
                <a:ln>
                  <a:noFill/>
                </a:ln>
                <a:solidFill>
                  <a:prstClr val="black"/>
                </a:solidFill>
                <a:effectLst/>
                <a:uLnTx/>
                <a:uFillTx/>
                <a:latin typeface="Arial" panose="020B0604020202020204"/>
                <a:ea typeface="+mn-ea"/>
                <a:cs typeface="+mn-cs"/>
              </a:rPr>
              <a:t>učinkovitost</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za </a:t>
            </a:r>
            <a:r>
              <a:rPr kumimoji="0" lang="en-GB" sz="2400" b="0" i="0" u="none" strike="noStrike" kern="1200" cap="none" spc="0" normalizeH="0" baseline="0" noProof="0" dirty="0" err="1">
                <a:ln>
                  <a:noFill/>
                </a:ln>
                <a:solidFill>
                  <a:prstClr val="black"/>
                </a:solidFill>
                <a:effectLst/>
                <a:uLnTx/>
                <a:uFillTx/>
                <a:latin typeface="Arial" panose="020B0604020202020204"/>
                <a:ea typeface="+mn-ea"/>
                <a:cs typeface="+mn-cs"/>
              </a:rPr>
              <a:t>potenco</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pa se je </a:t>
            </a:r>
            <a:r>
              <a:rPr kumimoji="0" lang="en-GB" sz="2400" b="0" i="0" u="none" strike="noStrike" kern="1200" cap="none" spc="0" normalizeH="0" baseline="0" noProof="0" dirty="0" err="1">
                <a:ln>
                  <a:noFill/>
                </a:ln>
                <a:solidFill>
                  <a:prstClr val="black"/>
                </a:solidFill>
                <a:effectLst/>
                <a:uLnTx/>
                <a:uFillTx/>
                <a:latin typeface="Arial" panose="020B0604020202020204"/>
                <a:ea typeface="+mn-ea"/>
                <a:cs typeface="+mn-cs"/>
              </a:rPr>
              <a:t>pojavila</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400" b="0" i="0" u="none" strike="noStrike" kern="1200" cap="none" spc="0" normalizeH="0" baseline="0" noProof="0" dirty="0" err="1">
                <a:ln>
                  <a:noFill/>
                </a:ln>
                <a:solidFill>
                  <a:prstClr val="black"/>
                </a:solidFill>
                <a:effectLst/>
                <a:uLnTx/>
                <a:uFillTx/>
                <a:latin typeface="Arial" panose="020B0604020202020204"/>
                <a:ea typeface="+mn-ea"/>
                <a:cs typeface="+mn-cs"/>
              </a:rPr>
              <a:t>kot</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400" b="0" i="0" u="sng" strike="noStrike" kern="1200" cap="none" spc="0" normalizeH="0" baseline="0" noProof="0" dirty="0" err="1">
                <a:ln>
                  <a:noFill/>
                </a:ln>
                <a:solidFill>
                  <a:prstClr val="black"/>
                </a:solidFill>
                <a:effectLst/>
                <a:uLnTx/>
                <a:uFillTx/>
                <a:latin typeface="Arial" panose="020B0604020202020204"/>
                <a:ea typeface="+mn-ea"/>
                <a:cs typeface="+mn-cs"/>
              </a:rPr>
              <a:t>presenetljiv</a:t>
            </a:r>
            <a:r>
              <a:rPr kumimoji="0" lang="en-GB" sz="2400" b="0" i="0" u="sng"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400" b="0" i="0" u="sng" strike="noStrike" kern="1200" cap="none" spc="0" normalizeH="0" baseline="0" noProof="0" dirty="0" err="1">
                <a:ln>
                  <a:noFill/>
                </a:ln>
                <a:solidFill>
                  <a:prstClr val="black"/>
                </a:solidFill>
                <a:effectLst/>
                <a:uLnTx/>
                <a:uFillTx/>
                <a:latin typeface="Arial" panose="020B0604020202020204"/>
                <a:ea typeface="+mn-ea"/>
                <a:cs typeface="+mn-cs"/>
              </a:rPr>
              <a:t>stranski</a:t>
            </a:r>
            <a:r>
              <a:rPr kumimoji="0" lang="en-GB" sz="2400" b="0" i="0" u="sng"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400" b="0" i="0" u="sng" strike="noStrike" kern="1200" cap="none" spc="0" normalizeH="0" baseline="0" noProof="0" dirty="0" err="1">
                <a:ln>
                  <a:noFill/>
                </a:ln>
                <a:solidFill>
                  <a:prstClr val="black"/>
                </a:solidFill>
                <a:effectLst/>
                <a:uLnTx/>
                <a:uFillTx/>
                <a:latin typeface="Arial" panose="020B0604020202020204"/>
                <a:ea typeface="+mn-ea"/>
                <a:cs typeface="+mn-cs"/>
              </a:rPr>
              <a:t>učinek</a:t>
            </a:r>
            <a:r>
              <a:rPr kumimoji="0" lang="en-GB" sz="2400" b="0" i="0" u="sng" strike="noStrike" kern="1200" cap="none" spc="0" normalizeH="0" baseline="0" noProof="0" dirty="0">
                <a:ln>
                  <a:noFill/>
                </a:ln>
                <a:solidFill>
                  <a:prstClr val="black"/>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I" sz="2400" b="0" i="1"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 name="Naslov 1">
            <a:extLst>
              <a:ext uri="{FF2B5EF4-FFF2-40B4-BE49-F238E27FC236}">
                <a16:creationId xmlns:a16="http://schemas.microsoft.com/office/drawing/2014/main" id="{B119B1DB-29EA-43D7-EFA3-0DF6C99B026E}"/>
              </a:ext>
            </a:extLst>
          </p:cNvPr>
          <p:cNvSpPr txBox="1">
            <a:spLocks/>
          </p:cNvSpPr>
          <p:nvPr/>
        </p:nvSpPr>
        <p:spPr>
          <a:xfrm>
            <a:off x="498086" y="369461"/>
            <a:ext cx="7602307" cy="233435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sl-SI" sz="2000" b="0" i="0" u="none" strike="noStrike" kern="1200" cap="none" spc="0" normalizeH="0" baseline="0" noProof="0" dirty="0">
                <a:ln>
                  <a:noFill/>
                </a:ln>
                <a:solidFill>
                  <a:srgbClr val="1B47CC"/>
                </a:solidFill>
                <a:effectLst/>
                <a:uLnTx/>
                <a:uFillTx/>
                <a:latin typeface="Arial" panose="020B0604020202020204"/>
                <a:ea typeface="+mj-ea"/>
                <a:cs typeface="+mj-cs"/>
              </a:rPr>
              <a:t>Priložnost</a:t>
            </a:r>
          </a:p>
          <a:p>
            <a:pPr marL="0" marR="0" lvl="0" indent="0" algn="l" defTabSz="914400" rtl="0" eaLnBrk="1" fontAlgn="auto" latinLnBrk="0" hangingPunct="1">
              <a:lnSpc>
                <a:spcPct val="90000"/>
              </a:lnSpc>
              <a:spcBef>
                <a:spcPts val="600"/>
              </a:spcBef>
              <a:spcAft>
                <a:spcPts val="600"/>
              </a:spcAft>
              <a:buClrTx/>
              <a:buSzTx/>
              <a:buFontTx/>
              <a:buNone/>
              <a:tabLst/>
              <a:defRPr/>
            </a:pPr>
            <a:r>
              <a:rPr kumimoji="0" lang="sl-SI" sz="3600" b="1" i="0" u="none" strike="noStrike" kern="1200" cap="none" spc="0" normalizeH="0" baseline="0" noProof="0" dirty="0">
                <a:ln>
                  <a:noFill/>
                </a:ln>
                <a:solidFill>
                  <a:prstClr val="black"/>
                </a:solidFill>
                <a:effectLst/>
                <a:uLnTx/>
                <a:uFillTx/>
                <a:latin typeface="Arial" panose="020B0604020202020204"/>
                <a:ea typeface="+mj-ea"/>
                <a:cs typeface="+mj-cs"/>
              </a:rPr>
              <a:t>PRIMER: </a:t>
            </a:r>
            <a:r>
              <a:rPr kumimoji="0" lang="en-SI" sz="3600" b="1" i="0" u="none" strike="noStrike" kern="1200" cap="none" spc="0" normalizeH="0" baseline="0" noProof="0" dirty="0">
                <a:ln>
                  <a:noFill/>
                </a:ln>
                <a:solidFill>
                  <a:prstClr val="black"/>
                </a:solidFill>
                <a:effectLst/>
                <a:highlight>
                  <a:srgbClr val="FFC301"/>
                </a:highlight>
                <a:uLnTx/>
                <a:uFillTx/>
                <a:latin typeface="Arial" panose="020B0604020202020204"/>
                <a:ea typeface="+mj-ea"/>
                <a:cs typeface="+mj-cs"/>
              </a:rPr>
              <a:t>Viagra</a:t>
            </a:r>
            <a:r>
              <a:rPr kumimoji="0" lang="en-SI" sz="18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j-cs"/>
              </a:rPr>
              <a:t> </a:t>
            </a:r>
            <a:endParaRPr kumimoji="0" lang="sl-SI" sz="3600" b="1" i="0" u="none" strike="noStrike" kern="1200" cap="none" spc="0" normalizeH="0" baseline="0" noProof="0" dirty="0">
              <a:ln>
                <a:noFill/>
              </a:ln>
              <a:solidFill>
                <a:prstClr val="black"/>
              </a:solidFill>
              <a:effectLst/>
              <a:highlight>
                <a:srgbClr val="FFC301"/>
              </a:highlight>
              <a:uLnTx/>
              <a:uFillTx/>
              <a:latin typeface="Arial" panose="020B0604020202020204"/>
              <a:ea typeface="+mj-ea"/>
              <a:cs typeface="+mj-cs"/>
            </a:endParaRPr>
          </a:p>
        </p:txBody>
      </p:sp>
      <p:sp>
        <p:nvSpPr>
          <p:cNvPr id="5" name="Slide Number Placeholder 5">
            <a:extLst>
              <a:ext uri="{FF2B5EF4-FFF2-40B4-BE49-F238E27FC236}">
                <a16:creationId xmlns:a16="http://schemas.microsoft.com/office/drawing/2014/main" id="{38E2413D-C0C9-30D3-52DE-0F4ED724F4D6}"/>
              </a:ext>
            </a:extLst>
          </p:cNvPr>
          <p:cNvSpPr txBox="1">
            <a:spLocks/>
          </p:cNvSpPr>
          <p:nvPr/>
        </p:nvSpPr>
        <p:spPr>
          <a:xfrm>
            <a:off x="10279294" y="6356350"/>
            <a:ext cx="1592495" cy="365125"/>
          </a:xfrm>
          <a:prstGeom prst="rect">
            <a:avLst/>
          </a:prstGeom>
        </p:spPr>
        <p:txBody>
          <a:bodyPr vert="horz" lIns="91440" tIns="45720" rIns="91440" bIns="45720" rtlCol="0" anchor="ctr"/>
          <a:lstStyle>
            <a:defPPr>
              <a:defRPr lang="en-SI"/>
            </a:defPPr>
            <a:lvl1pPr marL="0" algn="r" defTabSz="914400" rtl="0" eaLnBrk="1" latinLnBrk="0" hangingPunct="1">
              <a:defRPr sz="800" kern="1200" spc="130" baseline="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l-SI" sz="800" b="0" i="0" u="none" strike="noStrike" kern="1200" cap="none" spc="130" normalizeH="0" baseline="0" noProof="0">
                <a:ln>
                  <a:noFill/>
                </a:ln>
                <a:solidFill>
                  <a:srgbClr val="272532"/>
                </a:solidFill>
                <a:effectLst/>
                <a:uLnTx/>
                <a:uFillTx/>
                <a:latin typeface="Arial" panose="020B0604020202020204"/>
                <a:ea typeface="+mn-ea"/>
                <a:cs typeface="+mn-cs"/>
              </a:rPr>
              <a:t>SLIDE </a:t>
            </a:r>
            <a:fld id="{A2020574-600F-2C48-9440-FACC4120788B}" type="slidenum">
              <a:rPr kumimoji="0" lang="en-SI" sz="800" b="0" i="0" u="none" strike="noStrike" kern="1200" cap="none" spc="130" normalizeH="0" baseline="0" noProof="0" smtClean="0">
                <a:ln>
                  <a:noFill/>
                </a:ln>
                <a:solidFill>
                  <a:srgbClr val="272532"/>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SI" sz="800" b="0" i="0" u="none" strike="noStrike" kern="1200" cap="none" spc="130" normalizeH="0" baseline="0" noProof="0" dirty="0">
              <a:ln>
                <a:noFill/>
              </a:ln>
              <a:solidFill>
                <a:srgbClr val="272532"/>
              </a:solidFill>
              <a:effectLst/>
              <a:uLnTx/>
              <a:uFillTx/>
              <a:latin typeface="Arial" panose="020B0604020202020204"/>
              <a:ea typeface="+mn-ea"/>
              <a:cs typeface="+mn-cs"/>
            </a:endParaRPr>
          </a:p>
        </p:txBody>
      </p:sp>
      <p:pic>
        <p:nvPicPr>
          <p:cNvPr id="13" name="Picture Placeholder 12" descr="A box of pills on a blue background&#10;&#10;Description automatically generated">
            <a:extLst>
              <a:ext uri="{FF2B5EF4-FFF2-40B4-BE49-F238E27FC236}">
                <a16:creationId xmlns:a16="http://schemas.microsoft.com/office/drawing/2014/main" id="{4D41EF24-5011-276A-33CC-63E1B9B651F8}"/>
              </a:ext>
            </a:extLst>
          </p:cNvPr>
          <p:cNvPicPr>
            <a:picLocks noGrp="1" noChangeAspect="1"/>
          </p:cNvPicPr>
          <p:nvPr>
            <p:ph type="pic" idx="1"/>
          </p:nvPr>
        </p:nvPicPr>
        <p:blipFill>
          <a:blip r:embed="rId3"/>
          <a:srcRect l="16667" r="16667"/>
          <a:stretch>
            <a:fillRect/>
          </a:stretch>
        </p:blipFill>
        <p:spPr/>
      </p:pic>
    </p:spTree>
    <p:extLst>
      <p:ext uri="{BB962C8B-B14F-4D97-AF65-F5344CB8AC3E}">
        <p14:creationId xmlns:p14="http://schemas.microsoft.com/office/powerpoint/2010/main" val="474798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7151D-AC17-96FF-038A-929A8AA536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1058DF-8A9E-26A5-9870-8D2AACD9DFFE}"/>
              </a:ext>
            </a:extLst>
          </p:cNvPr>
          <p:cNvSpPr>
            <a:spLocks noGrp="1"/>
          </p:cNvSpPr>
          <p:nvPr>
            <p:ph type="title"/>
          </p:nvPr>
        </p:nvSpPr>
        <p:spPr>
          <a:xfrm>
            <a:off x="677333" y="2045546"/>
            <a:ext cx="10566400" cy="2929467"/>
          </a:xfrm>
        </p:spPr>
        <p:txBody>
          <a:bodyPr anchor="t">
            <a:noAutofit/>
          </a:bodyPr>
          <a:lstStyle/>
          <a:p>
            <a:pPr algn="ctr"/>
            <a:r>
              <a:rPr lang="en-GB" dirty="0" err="1">
                <a:solidFill>
                  <a:srgbClr val="FFC300"/>
                </a:solidFill>
                <a:cs typeface="+mn-cs"/>
              </a:rPr>
              <a:t>Podjetniki</a:t>
            </a:r>
            <a:r>
              <a:rPr lang="en-GB" dirty="0">
                <a:solidFill>
                  <a:srgbClr val="FFC300"/>
                </a:solidFill>
                <a:cs typeface="+mn-cs"/>
              </a:rPr>
              <a:t> so </a:t>
            </a:r>
            <a:r>
              <a:rPr lang="en-GB" dirty="0" err="1">
                <a:solidFill>
                  <a:srgbClr val="FFC000"/>
                </a:solidFill>
                <a:cs typeface="+mn-cs"/>
              </a:rPr>
              <a:t>posamezniki</a:t>
            </a:r>
            <a:r>
              <a:rPr lang="en-GB" dirty="0">
                <a:solidFill>
                  <a:srgbClr val="FFC000"/>
                </a:solidFill>
                <a:cs typeface="+mn-cs"/>
              </a:rPr>
              <a:t>,</a:t>
            </a:r>
            <a:r>
              <a:rPr lang="en-GB" dirty="0">
                <a:cs typeface="+mn-cs"/>
              </a:rPr>
              <a:t> </a:t>
            </a:r>
            <a:br>
              <a:rPr lang="en-GB" dirty="0">
                <a:cs typeface="+mn-cs"/>
              </a:rPr>
            </a:br>
            <a:r>
              <a:rPr lang="en-GB" dirty="0">
                <a:cs typeface="+mn-cs"/>
              </a:rPr>
              <a:t>ki </a:t>
            </a:r>
            <a:r>
              <a:rPr lang="en-GB" dirty="0" err="1">
                <a:cs typeface="+mn-cs"/>
              </a:rPr>
              <a:t>pravočasno</a:t>
            </a:r>
            <a:r>
              <a:rPr lang="en-GB" dirty="0">
                <a:cs typeface="+mn-cs"/>
              </a:rPr>
              <a:t> in </a:t>
            </a:r>
            <a:r>
              <a:rPr lang="en-GB" dirty="0" err="1">
                <a:cs typeface="+mn-cs"/>
              </a:rPr>
              <a:t>gibko</a:t>
            </a:r>
            <a:r>
              <a:rPr lang="en-GB" dirty="0">
                <a:cs typeface="+mn-cs"/>
              </a:rPr>
              <a:t> </a:t>
            </a:r>
            <a:r>
              <a:rPr lang="en-GB" dirty="0" err="1">
                <a:solidFill>
                  <a:srgbClr val="FFC000"/>
                </a:solidFill>
                <a:cs typeface="+mn-cs"/>
              </a:rPr>
              <a:t>identificirajo</a:t>
            </a:r>
            <a:r>
              <a:rPr lang="en-GB" dirty="0">
                <a:solidFill>
                  <a:srgbClr val="FFC000"/>
                </a:solidFill>
                <a:cs typeface="+mn-cs"/>
              </a:rPr>
              <a:t> </a:t>
            </a:r>
            <a:r>
              <a:rPr lang="en-GB" dirty="0" err="1">
                <a:solidFill>
                  <a:srgbClr val="FFC000"/>
                </a:solidFill>
                <a:cs typeface="+mn-cs"/>
              </a:rPr>
              <a:t>priložnosti</a:t>
            </a:r>
            <a:r>
              <a:rPr lang="en-GB" dirty="0">
                <a:cs typeface="+mn-cs"/>
              </a:rPr>
              <a:t>, </a:t>
            </a:r>
            <a:br>
              <a:rPr lang="en-GB" dirty="0">
                <a:cs typeface="+mn-cs"/>
              </a:rPr>
            </a:br>
            <a:r>
              <a:rPr lang="en-GB" dirty="0" err="1">
                <a:cs typeface="+mn-cs"/>
              </a:rPr>
              <a:t>zberejo</a:t>
            </a:r>
            <a:r>
              <a:rPr lang="en-GB" dirty="0">
                <a:cs typeface="+mn-cs"/>
              </a:rPr>
              <a:t> </a:t>
            </a:r>
            <a:r>
              <a:rPr lang="en-GB" dirty="0" err="1">
                <a:cs typeface="+mn-cs"/>
              </a:rPr>
              <a:t>potrebne</a:t>
            </a:r>
            <a:r>
              <a:rPr lang="en-GB" dirty="0">
                <a:cs typeface="+mn-cs"/>
              </a:rPr>
              <a:t> </a:t>
            </a:r>
            <a:r>
              <a:rPr lang="en-GB" dirty="0" err="1">
                <a:cs typeface="+mn-cs"/>
              </a:rPr>
              <a:t>vire</a:t>
            </a:r>
            <a:r>
              <a:rPr lang="en-GB" dirty="0">
                <a:cs typeface="+mn-cs"/>
              </a:rPr>
              <a:t>, </a:t>
            </a:r>
            <a:br>
              <a:rPr lang="en-GB" dirty="0">
                <a:cs typeface="+mn-cs"/>
              </a:rPr>
            </a:br>
            <a:r>
              <a:rPr lang="en-GB" dirty="0" err="1">
                <a:cs typeface="+mn-cs"/>
              </a:rPr>
              <a:t>izpelje</a:t>
            </a:r>
            <a:r>
              <a:rPr lang="en-GB" dirty="0">
                <a:cs typeface="+mn-cs"/>
              </a:rPr>
              <a:t> </a:t>
            </a:r>
            <a:r>
              <a:rPr lang="en-GB" dirty="0" err="1">
                <a:cs typeface="+mn-cs"/>
              </a:rPr>
              <a:t>praktični</a:t>
            </a:r>
            <a:r>
              <a:rPr lang="en-GB" dirty="0">
                <a:cs typeface="+mn-cs"/>
              </a:rPr>
              <a:t> </a:t>
            </a:r>
            <a:r>
              <a:rPr lang="en-GB" dirty="0" err="1">
                <a:cs typeface="+mn-cs"/>
              </a:rPr>
              <a:t>akcijski</a:t>
            </a:r>
            <a:r>
              <a:rPr lang="en-GB" dirty="0">
                <a:cs typeface="+mn-cs"/>
              </a:rPr>
              <a:t> </a:t>
            </a:r>
            <a:r>
              <a:rPr lang="en-GB" dirty="0" err="1">
                <a:cs typeface="+mn-cs"/>
              </a:rPr>
              <a:t>načrt</a:t>
            </a:r>
            <a:r>
              <a:rPr lang="en-GB" dirty="0">
                <a:cs typeface="+mn-cs"/>
              </a:rPr>
              <a:t> in </a:t>
            </a:r>
            <a:br>
              <a:rPr lang="en-GB" dirty="0">
                <a:cs typeface="+mn-cs"/>
              </a:rPr>
            </a:br>
            <a:r>
              <a:rPr lang="en-GB" dirty="0" err="1">
                <a:cs typeface="+mn-cs"/>
              </a:rPr>
              <a:t>požanjejo</a:t>
            </a:r>
            <a:r>
              <a:rPr lang="en-GB" dirty="0">
                <a:cs typeface="+mn-cs"/>
              </a:rPr>
              <a:t> </a:t>
            </a:r>
            <a:r>
              <a:rPr lang="en-GB" dirty="0" err="1">
                <a:cs typeface="+mn-cs"/>
              </a:rPr>
              <a:t>nagrado</a:t>
            </a:r>
            <a:r>
              <a:rPr lang="en-GB" dirty="0">
                <a:cs typeface="+mn-cs"/>
              </a:rPr>
              <a:t>.</a:t>
            </a:r>
            <a:br>
              <a:rPr lang="en-GB" sz="4000" dirty="0">
                <a:cs typeface="+mn-cs"/>
              </a:rPr>
            </a:br>
            <a:br>
              <a:rPr lang="en-GB" dirty="0">
                <a:cs typeface="+mn-cs"/>
              </a:rPr>
            </a:br>
            <a:br>
              <a:rPr lang="en-SI" sz="4800" dirty="0">
                <a:effectLst/>
                <a:ea typeface="Times New Roman" panose="02020603050405020304" pitchFamily="18" charset="0"/>
              </a:rPr>
            </a:br>
            <a:br>
              <a:rPr lang="en-SI" sz="4800" dirty="0">
                <a:effectLst/>
                <a:ea typeface="Times New Roman" panose="02020603050405020304" pitchFamily="18" charset="0"/>
              </a:rPr>
            </a:br>
            <a:endParaRPr lang="en-SI" sz="4800" i="1" dirty="0"/>
          </a:p>
        </p:txBody>
      </p:sp>
      <p:sp>
        <p:nvSpPr>
          <p:cNvPr id="7" name="Slide Number Placeholder 5">
            <a:extLst>
              <a:ext uri="{FF2B5EF4-FFF2-40B4-BE49-F238E27FC236}">
                <a16:creationId xmlns:a16="http://schemas.microsoft.com/office/drawing/2014/main" id="{F303732E-D0EC-50D2-BE26-333B7E996A79}"/>
              </a:ext>
            </a:extLst>
          </p:cNvPr>
          <p:cNvSpPr>
            <a:spLocks noGrp="1"/>
          </p:cNvSpPr>
          <p:nvPr>
            <p:ph type="sldNum" sz="quarter" idx="4"/>
          </p:nvPr>
        </p:nvSpPr>
        <p:spPr>
          <a:xfrm>
            <a:off x="10279294" y="6356350"/>
            <a:ext cx="1592495" cy="365125"/>
          </a:xfrm>
          <a:prstGeom prst="rect">
            <a:avLst/>
          </a:prstGeom>
        </p:spPr>
        <p:txBody>
          <a:bodyPr vert="horz" lIns="91440" tIns="45720" rIns="91440" bIns="45720" rtlCol="0" anchor="ctr"/>
          <a:lstStyle>
            <a:lvl1pPr algn="r">
              <a:defRPr sz="800" spc="130" baseline="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l-SI" sz="800" b="0" i="0" u="none" strike="noStrike" kern="1200" cap="none" spc="130" normalizeH="0" baseline="0" noProof="0" dirty="0">
                <a:ln>
                  <a:noFill/>
                </a:ln>
                <a:solidFill>
                  <a:prstClr val="white">
                    <a:lumMod val="85000"/>
                  </a:prstClr>
                </a:solidFill>
                <a:effectLst/>
                <a:uLnTx/>
                <a:uFillTx/>
                <a:latin typeface="Arial" panose="020B0604020202020204"/>
                <a:ea typeface="+mn-ea"/>
                <a:cs typeface="+mn-cs"/>
              </a:rPr>
              <a:t>SLIDE </a:t>
            </a:r>
            <a:fld id="{A2020574-600F-2C48-9440-FACC4120788B}" type="slidenum">
              <a:rPr kumimoji="0" lang="en-SI" sz="800" b="0" i="0" u="none" strike="noStrike" kern="1200" cap="none" spc="130" normalizeH="0" baseline="0" noProof="0" smtClean="0">
                <a:ln>
                  <a:noFill/>
                </a:ln>
                <a:solidFill>
                  <a:prstClr val="white">
                    <a:lumMod val="8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SI" sz="800" b="0" i="0" u="none" strike="noStrike" kern="1200" cap="none" spc="130" normalizeH="0" baseline="0" noProof="0" dirty="0">
              <a:ln>
                <a:noFill/>
              </a:ln>
              <a:solidFill>
                <a:prstClr val="white">
                  <a:lumMod val="8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47254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a:extLst>
              <a:ext uri="{FF2B5EF4-FFF2-40B4-BE49-F238E27FC236}">
                <a16:creationId xmlns:a16="http://schemas.microsoft.com/office/drawing/2014/main" id="{45B71E2D-6B34-CBA1-03AC-65AB1981F735}"/>
              </a:ext>
            </a:extLst>
          </p:cNvPr>
          <p:cNvSpPr>
            <a:spLocks noGrp="1"/>
          </p:cNvSpPr>
          <p:nvPr>
            <p:ph type="title"/>
          </p:nvPr>
        </p:nvSpPr>
        <p:spPr>
          <a:xfrm>
            <a:off x="266212" y="2688549"/>
            <a:ext cx="9573213" cy="2786368"/>
          </a:xfrm>
        </p:spPr>
        <p:txBody>
          <a:bodyPr>
            <a:noAutofit/>
          </a:bodyPr>
          <a:lstStyle/>
          <a:p>
            <a:pPr>
              <a:spcAft>
                <a:spcPts val="1800"/>
              </a:spcAft>
            </a:pPr>
            <a:r>
              <a:rPr lang="en-GB" sz="4200" dirty="0" err="1"/>
              <a:t>Tovarna</a:t>
            </a:r>
            <a:r>
              <a:rPr lang="en-GB" sz="4200" dirty="0"/>
              <a:t> </a:t>
            </a:r>
            <a:r>
              <a:rPr lang="en-GB" sz="4200" dirty="0" err="1"/>
              <a:t>podjemov</a:t>
            </a:r>
            <a:r>
              <a:rPr lang="en-GB" sz="4200" dirty="0"/>
              <a:t>: </a:t>
            </a:r>
            <a:br>
              <a:rPr lang="en-GB" sz="4200" dirty="0"/>
            </a:br>
            <a:r>
              <a:rPr lang="en-GB" sz="4200" dirty="0" err="1">
                <a:solidFill>
                  <a:schemeClr val="bg2"/>
                </a:solidFill>
                <a:highlight>
                  <a:srgbClr val="FFC301"/>
                </a:highlight>
              </a:rPr>
              <a:t>Zgodovina</a:t>
            </a:r>
            <a:r>
              <a:rPr lang="en-GB" sz="4200" dirty="0">
                <a:solidFill>
                  <a:schemeClr val="bg2"/>
                </a:solidFill>
                <a:highlight>
                  <a:srgbClr val="FFC301"/>
                </a:highlight>
              </a:rPr>
              <a:t> in </a:t>
            </a:r>
            <a:r>
              <a:rPr lang="en-GB" sz="4200" dirty="0" err="1">
                <a:solidFill>
                  <a:schemeClr val="bg2"/>
                </a:solidFill>
                <a:highlight>
                  <a:srgbClr val="FFC301"/>
                </a:highlight>
              </a:rPr>
              <a:t>poslanstvo</a:t>
            </a:r>
            <a:endParaRPr lang="en-SI" sz="4200" b="1" dirty="0"/>
          </a:p>
        </p:txBody>
      </p:sp>
      <p:sp>
        <p:nvSpPr>
          <p:cNvPr id="2" name="Slide Number Placeholder 5">
            <a:extLst>
              <a:ext uri="{FF2B5EF4-FFF2-40B4-BE49-F238E27FC236}">
                <a16:creationId xmlns:a16="http://schemas.microsoft.com/office/drawing/2014/main" id="{674B92FE-0CE7-6B30-5CF0-4D326012D8FB}"/>
              </a:ext>
            </a:extLst>
          </p:cNvPr>
          <p:cNvSpPr>
            <a:spLocks noGrp="1"/>
          </p:cNvSpPr>
          <p:nvPr>
            <p:ph type="sldNum" sz="quarter" idx="4"/>
          </p:nvPr>
        </p:nvSpPr>
        <p:spPr>
          <a:xfrm>
            <a:off x="10279294" y="6356350"/>
            <a:ext cx="1592495" cy="365125"/>
          </a:xfrm>
          <a:prstGeom prst="rect">
            <a:avLst/>
          </a:prstGeom>
        </p:spPr>
        <p:txBody>
          <a:bodyPr vert="horz" lIns="91440" tIns="45720" rIns="91440" bIns="45720" rtlCol="0" anchor="ctr"/>
          <a:lstStyle>
            <a:lvl1pPr algn="r">
              <a:defRPr sz="800" spc="130" baseline="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l-SI" sz="800" b="0" i="0" u="none" strike="noStrike" kern="1200" cap="none" spc="130" normalizeH="0" baseline="0" noProof="0" dirty="0">
                <a:ln>
                  <a:noFill/>
                </a:ln>
                <a:solidFill>
                  <a:srgbClr val="EBEEF0">
                    <a:lumMod val="90000"/>
                  </a:srgbClr>
                </a:solidFill>
                <a:effectLst/>
                <a:uLnTx/>
                <a:uFillTx/>
                <a:latin typeface="Arial" panose="020B0604020202020204"/>
                <a:ea typeface="+mn-ea"/>
                <a:cs typeface="+mn-cs"/>
              </a:rPr>
              <a:t>SLIDE </a:t>
            </a:r>
            <a:fld id="{A2020574-600F-2C48-9440-FACC4120788B}" type="slidenum">
              <a:rPr kumimoji="0" lang="en-SI" sz="800" b="0" i="0" u="none" strike="noStrike" kern="1200" cap="none" spc="130" normalizeH="0" baseline="0" noProof="0" smtClean="0">
                <a:ln>
                  <a:noFill/>
                </a:ln>
                <a:solidFill>
                  <a:srgbClr val="EBEEF0">
                    <a:lumMod val="9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SI" sz="800" b="0" i="0" u="none" strike="noStrike" kern="1200" cap="none" spc="130" normalizeH="0" baseline="0" noProof="0" dirty="0">
              <a:ln>
                <a:noFill/>
              </a:ln>
              <a:solidFill>
                <a:srgbClr val="EBEEF0">
                  <a:lumMod val="9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7141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CAF8F-E46A-B538-942C-8F79578BC4E2}"/>
              </a:ext>
            </a:extLst>
          </p:cNvPr>
          <p:cNvSpPr>
            <a:spLocks noGrp="1"/>
          </p:cNvSpPr>
          <p:nvPr>
            <p:ph type="title"/>
          </p:nvPr>
        </p:nvSpPr>
        <p:spPr/>
        <p:txBody>
          <a:bodyPr>
            <a:normAutofit/>
          </a:bodyPr>
          <a:lstStyle/>
          <a:p>
            <a:r>
              <a:rPr lang="en-SI" sz="2200" dirty="0">
                <a:solidFill>
                  <a:schemeClr val="tx2"/>
                </a:solidFill>
              </a:rPr>
              <a:t>OD LETA 2001</a:t>
            </a:r>
            <a:br>
              <a:rPr lang="en-SI" dirty="0">
                <a:solidFill>
                  <a:schemeClr val="tx2"/>
                </a:solidFill>
              </a:rPr>
            </a:br>
            <a:r>
              <a:rPr lang="en-SI" dirty="0"/>
              <a:t>Tovarna podjemov člen startup podpornega okolja</a:t>
            </a:r>
          </a:p>
        </p:txBody>
      </p:sp>
      <p:pic>
        <p:nvPicPr>
          <p:cNvPr id="3" name="Picture 2" descr="A close-up of a poster&#10;&#10;Description automatically generated">
            <a:extLst>
              <a:ext uri="{FF2B5EF4-FFF2-40B4-BE49-F238E27FC236}">
                <a16:creationId xmlns:a16="http://schemas.microsoft.com/office/drawing/2014/main" id="{EEB3188D-BE57-8971-0452-70FFE4BA8C2F}"/>
              </a:ext>
            </a:extLst>
          </p:cNvPr>
          <p:cNvPicPr>
            <a:picLocks noChangeAspect="1"/>
          </p:cNvPicPr>
          <p:nvPr/>
        </p:nvPicPr>
        <p:blipFill>
          <a:blip r:embed="rId2"/>
          <a:srcRect t="71813"/>
          <a:stretch/>
        </p:blipFill>
        <p:spPr>
          <a:xfrm>
            <a:off x="177875" y="5209889"/>
            <a:ext cx="11693913" cy="1648111"/>
          </a:xfrm>
          <a:prstGeom prst="rect">
            <a:avLst/>
          </a:prstGeom>
        </p:spPr>
      </p:pic>
      <p:pic>
        <p:nvPicPr>
          <p:cNvPr id="5" name="Content Placeholder 4">
            <a:extLst>
              <a:ext uri="{FF2B5EF4-FFF2-40B4-BE49-F238E27FC236}">
                <a16:creationId xmlns:a16="http://schemas.microsoft.com/office/drawing/2014/main" id="{E22AF03D-CE7D-B2FA-3E5A-76E07D032279}"/>
              </a:ext>
            </a:extLst>
          </p:cNvPr>
          <p:cNvPicPr>
            <a:picLocks noGrp="1" noChangeAspect="1"/>
          </p:cNvPicPr>
          <p:nvPr>
            <p:ph idx="1"/>
          </p:nvPr>
        </p:nvPicPr>
        <p:blipFill>
          <a:blip r:embed="rId3"/>
          <a:srcRect t="10456"/>
          <a:stretch/>
        </p:blipFill>
        <p:spPr>
          <a:xfrm>
            <a:off x="1957099" y="1602888"/>
            <a:ext cx="7551960" cy="3896343"/>
          </a:xfrm>
        </p:spPr>
      </p:pic>
      <p:sp>
        <p:nvSpPr>
          <p:cNvPr id="4" name="Rectangle 3">
            <a:extLst>
              <a:ext uri="{FF2B5EF4-FFF2-40B4-BE49-F238E27FC236}">
                <a16:creationId xmlns:a16="http://schemas.microsoft.com/office/drawing/2014/main" id="{8EB87347-1219-F881-D0B3-189846A7B431}"/>
              </a:ext>
            </a:extLst>
          </p:cNvPr>
          <p:cNvSpPr/>
          <p:nvPr/>
        </p:nvSpPr>
        <p:spPr>
          <a:xfrm>
            <a:off x="1957099" y="1602888"/>
            <a:ext cx="3346421" cy="5271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896825594"/>
      </p:ext>
    </p:extLst>
  </p:cSld>
  <p:clrMapOvr>
    <a:masterClrMapping/>
  </p:clrMapOvr>
</p:sld>
</file>

<file path=ppt/theme/theme1.xml><?xml version="1.0" encoding="utf-8"?>
<a:theme xmlns:a="http://schemas.openxmlformats.org/drawingml/2006/main" name="1_Office Theme">
  <a:themeElements>
    <a:clrScheme name="Po meri 7">
      <a:dk1>
        <a:sysClr val="windowText" lastClr="000000"/>
      </a:dk1>
      <a:lt1>
        <a:sysClr val="window" lastClr="FFFFFF"/>
      </a:lt1>
      <a:dk2>
        <a:srgbClr val="1B47CC"/>
      </a:dk2>
      <a:lt2>
        <a:srgbClr val="EBEEF0"/>
      </a:lt2>
      <a:accent1>
        <a:srgbClr val="105EFB"/>
      </a:accent1>
      <a:accent2>
        <a:srgbClr val="272532"/>
      </a:accent2>
      <a:accent3>
        <a:srgbClr val="706F78"/>
      </a:accent3>
      <a:accent4>
        <a:srgbClr val="ABAAAF"/>
      </a:accent4>
      <a:accent5>
        <a:srgbClr val="DADADC"/>
      </a:accent5>
      <a:accent6>
        <a:srgbClr val="FFCF00"/>
      </a:accent6>
      <a:hlink>
        <a:srgbClr val="105EFB"/>
      </a:hlink>
      <a:folHlink>
        <a:srgbClr val="1A288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Po meri 7">
      <a:dk1>
        <a:sysClr val="windowText" lastClr="000000"/>
      </a:dk1>
      <a:lt1>
        <a:sysClr val="window" lastClr="FFFFFF"/>
      </a:lt1>
      <a:dk2>
        <a:srgbClr val="1B47CC"/>
      </a:dk2>
      <a:lt2>
        <a:srgbClr val="EBEEF0"/>
      </a:lt2>
      <a:accent1>
        <a:srgbClr val="105EFB"/>
      </a:accent1>
      <a:accent2>
        <a:srgbClr val="272532"/>
      </a:accent2>
      <a:accent3>
        <a:srgbClr val="706F78"/>
      </a:accent3>
      <a:accent4>
        <a:srgbClr val="ABAAAF"/>
      </a:accent4>
      <a:accent5>
        <a:srgbClr val="DADADC"/>
      </a:accent5>
      <a:accent6>
        <a:srgbClr val="FFCF00"/>
      </a:accent6>
      <a:hlink>
        <a:srgbClr val="105EFB"/>
      </a:hlink>
      <a:folHlink>
        <a:srgbClr val="1A288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Po meri 7">
      <a:dk1>
        <a:sysClr val="windowText" lastClr="000000"/>
      </a:dk1>
      <a:lt1>
        <a:sysClr val="window" lastClr="FFFFFF"/>
      </a:lt1>
      <a:dk2>
        <a:srgbClr val="1B47CC"/>
      </a:dk2>
      <a:lt2>
        <a:srgbClr val="EBEEF0"/>
      </a:lt2>
      <a:accent1>
        <a:srgbClr val="105EFB"/>
      </a:accent1>
      <a:accent2>
        <a:srgbClr val="272532"/>
      </a:accent2>
      <a:accent3>
        <a:srgbClr val="706F78"/>
      </a:accent3>
      <a:accent4>
        <a:srgbClr val="ABAAAF"/>
      </a:accent4>
      <a:accent5>
        <a:srgbClr val="DADADC"/>
      </a:accent5>
      <a:accent6>
        <a:srgbClr val="FFCF00"/>
      </a:accent6>
      <a:hlink>
        <a:srgbClr val="105EFB"/>
      </a:hlink>
      <a:folHlink>
        <a:srgbClr val="1A288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Po meri 7">
      <a:dk1>
        <a:sysClr val="windowText" lastClr="000000"/>
      </a:dk1>
      <a:lt1>
        <a:sysClr val="window" lastClr="FFFFFF"/>
      </a:lt1>
      <a:dk2>
        <a:srgbClr val="1B47CC"/>
      </a:dk2>
      <a:lt2>
        <a:srgbClr val="EBEEF0"/>
      </a:lt2>
      <a:accent1>
        <a:srgbClr val="105EFB"/>
      </a:accent1>
      <a:accent2>
        <a:srgbClr val="272532"/>
      </a:accent2>
      <a:accent3>
        <a:srgbClr val="706F78"/>
      </a:accent3>
      <a:accent4>
        <a:srgbClr val="ABAAAF"/>
      </a:accent4>
      <a:accent5>
        <a:srgbClr val="DADADC"/>
      </a:accent5>
      <a:accent6>
        <a:srgbClr val="FFCF00"/>
      </a:accent6>
      <a:hlink>
        <a:srgbClr val="105EFB"/>
      </a:hlink>
      <a:folHlink>
        <a:srgbClr val="1A288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41220</TotalTime>
  <Words>5744</Words>
  <Application>Microsoft Office PowerPoint</Application>
  <PresentationFormat>Širokozaslonsko</PresentationFormat>
  <Paragraphs>580</Paragraphs>
  <Slides>59</Slides>
  <Notes>48</Notes>
  <HiddenSlides>30</HiddenSlides>
  <MMClips>0</MMClips>
  <ScaleCrop>false</ScaleCrop>
  <HeadingPairs>
    <vt:vector size="6" baseType="variant">
      <vt:variant>
        <vt:lpstr>Uporabljene pisave</vt:lpstr>
      </vt:variant>
      <vt:variant>
        <vt:i4>9</vt:i4>
      </vt:variant>
      <vt:variant>
        <vt:lpstr>Tema</vt:lpstr>
      </vt:variant>
      <vt:variant>
        <vt:i4>5</vt:i4>
      </vt:variant>
      <vt:variant>
        <vt:lpstr>Naslovi diapozitivov</vt:lpstr>
      </vt:variant>
      <vt:variant>
        <vt:i4>59</vt:i4>
      </vt:variant>
    </vt:vector>
  </HeadingPairs>
  <TitlesOfParts>
    <vt:vector size="73" baseType="lpstr">
      <vt:lpstr>Aptos</vt:lpstr>
      <vt:lpstr>Aptos Display</vt:lpstr>
      <vt:lpstr>Arial</vt:lpstr>
      <vt:lpstr>Calibri</vt:lpstr>
      <vt:lpstr>Helvetica</vt:lpstr>
      <vt:lpstr>HelveticaNeueLT Std</vt:lpstr>
      <vt:lpstr>Symbol</vt:lpstr>
      <vt:lpstr>Times New Roman</vt:lpstr>
      <vt:lpstr>Wingdings</vt:lpstr>
      <vt:lpstr>1_Office Theme</vt:lpstr>
      <vt:lpstr>3_Office Theme</vt:lpstr>
      <vt:lpstr>Office Theme</vt:lpstr>
      <vt:lpstr>2_Office Theme</vt:lpstr>
      <vt:lpstr>4_Office Theme</vt:lpstr>
      <vt:lpstr>PowerPointova predstavitev</vt:lpstr>
      <vt:lpstr>Tovarna podjemov Podjetniški inkubator Univerze v Mariboru </vt:lpstr>
      <vt:lpstr>podjetništvo in inoviranje  </vt:lpstr>
      <vt:lpstr> Podjetniki in inovatorji obladajo umetnost prepoznavanja podjetniških priložnosti. Sposobnost videti nevidno.  </vt:lpstr>
      <vt:lpstr>PowerPointova predstavitev</vt:lpstr>
      <vt:lpstr>PowerPointova predstavitev</vt:lpstr>
      <vt:lpstr>Podjetniki so posamezniki,  ki pravočasno in gibko identificirajo priložnosti,  zberejo potrebne vire,  izpelje praktični akcijski načrt in  požanjejo nagrado.    </vt:lpstr>
      <vt:lpstr>Tovarna podjemov:  Zgodovina in poslanstvo</vt:lpstr>
      <vt:lpstr>OD LETA 2001 Tovarna podjemov člen startup podpornega okolja</vt:lpstr>
      <vt:lpstr>Tovarna podjemov  Jederni partner inovacijskega ekosistema  Univerze v Mariboru - INNOVUM</vt:lpstr>
      <vt:lpstr>startupov v okviru programov  Tovarne podjemov</vt:lpstr>
      <vt:lpstr>PowerPointova predstavitev</vt:lpstr>
      <vt:lpstr>+7,5 MIO EUR  zbranih virov startup financiranja</vt:lpstr>
      <vt:lpstr>Povprečna letna rast prihodkov v zadnjih treh letih: 78,40 %  Globalna rast v sodelovanju s korporacijo Henkel  Povezava do investitorjev Vito ONE in South Central Ventures, Henkel </vt:lpstr>
      <vt:lpstr>Graditi nekaj  iz nič je zelo zahtevno.</vt:lpstr>
      <vt:lpstr>New Venture Building Ideas are nice,  but effective execution  is much more important</vt:lpstr>
      <vt:lpstr>PowerPointova predstavitev</vt:lpstr>
      <vt:lpstr>PowerPointova predstavitev</vt:lpstr>
      <vt:lpstr>PowerPointova predstavitev</vt:lpstr>
      <vt:lpstr>PowerPointova predstavitev</vt:lpstr>
      <vt:lpstr>Izgradnja inovativnih podjetij Značilnosti pravih poslovnih priložnosti   </vt:lpstr>
      <vt:lpstr>Pot od ideje do uspešnega podjetja</vt:lpstr>
      <vt:lpstr>Izgradnja inovativnih podjetij Miti in realnost glede podjetnikov  </vt:lpstr>
      <vt:lpstr>PowerPointova predstavitev</vt:lpstr>
      <vt:lpstr>Startup program   3 mesečni program  “Postavi temelje inovativnega podjetja”</vt:lpstr>
      <vt:lpstr>PowerPointova predstavitev</vt:lpstr>
      <vt:lpstr>PowerPointova predstavitev</vt:lpstr>
      <vt:lpstr>PowerPointova predstavitev</vt:lpstr>
      <vt:lpstr>PowerPointova predstavitev</vt:lpstr>
      <vt:lpstr>PowerPointova predstavitev</vt:lpstr>
      <vt:lpstr>PowerPointova predstavitev</vt:lpstr>
      <vt:lpstr>+28k</vt:lpstr>
      <vt:lpstr>Jedrna ekipa</vt:lpstr>
      <vt:lpstr>PowerPointova predstavitev</vt:lpstr>
      <vt:lpstr>PowerPointova predstavitev</vt:lpstr>
      <vt:lpstr>PowerPointova predstavitev</vt:lpstr>
      <vt:lpstr>PowerPointova predstavitev</vt:lpstr>
      <vt:lpstr>PowerPointova predstavitev</vt:lpstr>
      <vt:lpstr>Tovarna podjemov Podjetniški inkubator Univerze v Mariboru </vt:lpstr>
      <vt:lpstr>The iterative process </vt:lpstr>
      <vt:lpstr>PowerPointova predstavitev</vt:lpstr>
      <vt:lpstr>New Venture Creation Three needs that drive entrepreneurs</vt:lpstr>
      <vt:lpstr>What are the key elements of successful new venture creation?</vt:lpstr>
      <vt:lpstr>When Is an Idea an Opportunity?   </vt:lpstr>
      <vt:lpstr>New Venture Building Invent a superior business model </vt:lpstr>
      <vt:lpstr>The explore/exploit continuum</vt:lpstr>
      <vt:lpstr>The explore/exploit continuum</vt:lpstr>
      <vt:lpstr>The explore/exploit continuum</vt:lpstr>
      <vt:lpstr>Success = </vt:lpstr>
      <vt:lpstr>New Venture Building The innovator’s #1 task  is to reduce risk and uncertainty</vt:lpstr>
      <vt:lpstr>Run experiments from idea to business</vt:lpstr>
      <vt:lpstr>We usually start with this discovery sequence</vt:lpstr>
      <vt:lpstr>Customer Interview Find interviewees among early adopters</vt:lpstr>
      <vt:lpstr>Customer Interview How can you identify early adopters?</vt:lpstr>
      <vt:lpstr>Customer Interview</vt:lpstr>
      <vt:lpstr>PowerPointova predstavitev</vt:lpstr>
      <vt:lpstr>Startup’s valuations lack standard methods, relying on  rough calculations and  negotiation-based final numbers. </vt:lpstr>
      <vt:lpstr> </vt:lpstr>
      <vt:lpstr>Any questions?  Let’s talk about opportunities.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Matej Rus</dc:creator>
  <cp:lastModifiedBy>predavalnica</cp:lastModifiedBy>
  <cp:revision>455</cp:revision>
  <cp:lastPrinted>2022-10-17T12:26:59Z</cp:lastPrinted>
  <dcterms:created xsi:type="dcterms:W3CDTF">2021-11-10T17:07:16Z</dcterms:created>
  <dcterms:modified xsi:type="dcterms:W3CDTF">2025-09-26T10:30:16Z</dcterms:modified>
</cp:coreProperties>
</file>