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489" r:id="rId3"/>
    <p:sldId id="268" r:id="rId4"/>
    <p:sldId id="269" r:id="rId5"/>
    <p:sldId id="272" r:id="rId6"/>
    <p:sldId id="273" r:id="rId7"/>
    <p:sldId id="274" r:id="rId8"/>
    <p:sldId id="282" r:id="rId9"/>
    <p:sldId id="275" r:id="rId10"/>
    <p:sldId id="276" r:id="rId11"/>
    <p:sldId id="277" r:id="rId12"/>
    <p:sldId id="278" r:id="rId13"/>
    <p:sldId id="279" r:id="rId14"/>
    <p:sldId id="281" r:id="rId15"/>
    <p:sldId id="280" r:id="rId16"/>
    <p:sldId id="461" r:id="rId17"/>
    <p:sldId id="445" r:id="rId18"/>
    <p:sldId id="506" r:id="rId19"/>
    <p:sldId id="515" r:id="rId20"/>
    <p:sldId id="315" r:id="rId21"/>
  </p:sldIdLst>
  <p:sldSz cx="12192000" cy="6858000"/>
  <p:notesSz cx="12192000" cy="6858000"/>
  <p:defaultTex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863"/>
  </p:normalViewPr>
  <p:slideViewPr>
    <p:cSldViewPr>
      <p:cViewPr varScale="1">
        <p:scale>
          <a:sx n="79" d="100"/>
          <a:sy n="79" d="100"/>
        </p:scale>
        <p:origin x="96" y="3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0EF00F-A183-9841-A2B2-554A51543231}" type="datetimeFigureOut">
              <a:rPr lang="en-SI" smtClean="0"/>
              <a:t>09/26/2025</a:t>
            </a:fld>
            <a:endParaRPr lang="en-SI"/>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24D5F46-34B7-3A40-BCBB-8758F5D6357C}" type="slidenum">
              <a:rPr lang="en-SI" smtClean="0"/>
              <a:t>‹#›</a:t>
            </a:fld>
            <a:endParaRPr lang="en-SI"/>
          </a:p>
        </p:txBody>
      </p:sp>
    </p:spTree>
    <p:extLst>
      <p:ext uri="{BB962C8B-B14F-4D97-AF65-F5344CB8AC3E}">
        <p14:creationId xmlns:p14="http://schemas.microsoft.com/office/powerpoint/2010/main" val="107853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a:p>
        </p:txBody>
      </p:sp>
      <p:sp>
        <p:nvSpPr>
          <p:cNvPr id="4" name="Slide Number Placeholder 3"/>
          <p:cNvSpPr>
            <a:spLocks noGrp="1"/>
          </p:cNvSpPr>
          <p:nvPr>
            <p:ph type="sldNum" sz="quarter" idx="5"/>
          </p:nvPr>
        </p:nvSpPr>
        <p:spPr/>
        <p:txBody>
          <a:bodyPr/>
          <a:lstStyle/>
          <a:p>
            <a:fld id="{124D5F46-34B7-3A40-BCBB-8758F5D6357C}" type="slidenum">
              <a:rPr lang="en-SI" smtClean="0"/>
              <a:t>1</a:t>
            </a:fld>
            <a:endParaRPr lang="en-SI"/>
          </a:p>
        </p:txBody>
      </p:sp>
    </p:spTree>
    <p:extLst>
      <p:ext uri="{BB962C8B-B14F-4D97-AF65-F5344CB8AC3E}">
        <p14:creationId xmlns:p14="http://schemas.microsoft.com/office/powerpoint/2010/main" val="278227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124D5F46-34B7-3A40-BCBB-8758F5D6357C}" type="slidenum">
              <a:rPr lang="en-SI" smtClean="0"/>
              <a:t>2</a:t>
            </a:fld>
            <a:endParaRPr lang="en-SI"/>
          </a:p>
        </p:txBody>
      </p:sp>
    </p:spTree>
    <p:extLst>
      <p:ext uri="{BB962C8B-B14F-4D97-AF65-F5344CB8AC3E}">
        <p14:creationId xmlns:p14="http://schemas.microsoft.com/office/powerpoint/2010/main" val="361444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1777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5216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bg>
      <p:bgPr>
        <a:solidFill>
          <a:srgbClr val="313E4E"/>
        </a:solidFill>
        <a:effectLst/>
      </p:bgPr>
    </p:bg>
    <p:spTree>
      <p:nvGrpSpPr>
        <p:cNvPr id="1" name=""/>
        <p:cNvGrpSpPr/>
        <p:nvPr/>
      </p:nvGrpSpPr>
      <p:grpSpPr bwMode="auto">
        <a:xfrm>
          <a:off x="0" y="0"/>
          <a:ext cx="0" cy="0"/>
          <a:chOff x="0" y="0"/>
          <a:chExt cx="0" cy="0"/>
        </a:xfrm>
      </p:grpSpPr>
      <p:pic>
        <p:nvPicPr>
          <p:cNvPr id="22" name="Graphic 21"/>
          <p:cNvPicPr>
            <a:picLocks noChangeAspect="1"/>
          </p:cNvPicPr>
          <p:nvPr userDrawn="1"/>
        </p:nvPicPr>
        <p:blipFill>
          <a:blip r:embed="rId2"/>
          <a:srcRect l="-358" t="16873" r="33950" b="20845"/>
          <a:stretch/>
        </p:blipFill>
        <p:spPr bwMode="auto">
          <a:xfrm>
            <a:off x="7488000" y="0"/>
            <a:ext cx="4716000" cy="6840000"/>
          </a:xfrm>
          <a:prstGeom prst="rect">
            <a:avLst/>
          </a:prstGeom>
        </p:spPr>
      </p:pic>
      <p:sp>
        <p:nvSpPr>
          <p:cNvPr id="2" name="Title 1"/>
          <p:cNvSpPr>
            <a:spLocks noGrp="1"/>
          </p:cNvSpPr>
          <p:nvPr>
            <p:ph type="title"/>
          </p:nvPr>
        </p:nvSpPr>
        <p:spPr bwMode="auto">
          <a:xfrm>
            <a:off x="831850" y="3636963"/>
            <a:ext cx="10515600" cy="952500"/>
          </a:xfrm>
        </p:spPr>
        <p:txBody>
          <a:bodyPr anchor="b">
            <a:normAutofit/>
          </a:bodyPr>
          <a:lstStyle>
            <a:lvl1pPr>
              <a:defRPr sz="4000">
                <a:solidFill>
                  <a:schemeClr val="accent1"/>
                </a:solidFill>
              </a:defRPr>
            </a:lvl1pPr>
          </a:lstStyle>
          <a:p>
            <a:pPr>
              <a:defRPr/>
            </a:pPr>
            <a:r>
              <a:rPr lang="en-US"/>
              <a:t>Click to edit Master title style</a:t>
            </a:r>
            <a:endParaRPr/>
          </a:p>
        </p:txBody>
      </p:sp>
      <p:sp>
        <p:nvSpPr>
          <p:cNvPr id="3" name="Text Placeholder 2"/>
          <p:cNvSpPr>
            <a:spLocks noGrp="1"/>
          </p:cNvSpPr>
          <p:nvPr>
            <p:ph type="body" idx="1"/>
          </p:nvPr>
        </p:nvSpPr>
        <p:spPr bwMode="auto">
          <a:xfrm>
            <a:off x="838200" y="4589463"/>
            <a:ext cx="10515600" cy="105092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lvl1pPr>
              <a:defRPr>
                <a:solidFill>
                  <a:schemeClr val="bg2"/>
                </a:solidFill>
              </a:defRPr>
            </a:lvl1pPr>
          </a:lstStyle>
          <a:p>
            <a:pPr>
              <a:defRPr/>
            </a:pPr>
            <a:fld id="{7345DAC0-2BC2-4051-B0B6-DDA671506C41}" type="datetime8">
              <a:rPr lang="en-SI"/>
              <a:t>09/26/2025 09:55</a:t>
            </a:fld>
            <a:endParaRPr/>
          </a:p>
        </p:txBody>
      </p:sp>
      <p:sp>
        <p:nvSpPr>
          <p:cNvPr id="5" name="Footer Placeholder 4"/>
          <p:cNvSpPr>
            <a:spLocks noGrp="1"/>
          </p:cNvSpPr>
          <p:nvPr>
            <p:ph type="ftr" sz="quarter" idx="11"/>
          </p:nvPr>
        </p:nvSpPr>
        <p:spPr bwMode="auto"/>
        <p:txBody>
          <a:bodyPr/>
          <a:lstStyle>
            <a:lvl1pPr>
              <a:defRPr>
                <a:solidFill>
                  <a:schemeClr val="bg2"/>
                </a:solidFill>
              </a:defRPr>
            </a:lvl1pPr>
          </a:lstStyle>
          <a:p>
            <a:pPr>
              <a:defRPr/>
            </a:pPr>
            <a:endParaRPr/>
          </a:p>
        </p:txBody>
      </p:sp>
      <p:sp>
        <p:nvSpPr>
          <p:cNvPr id="6" name="Slide Number Placeholder 5"/>
          <p:cNvSpPr>
            <a:spLocks noGrp="1"/>
          </p:cNvSpPr>
          <p:nvPr>
            <p:ph type="sldNum" sz="quarter" idx="12"/>
          </p:nvPr>
        </p:nvSpPr>
        <p:spPr bwMode="auto"/>
        <p:txBody>
          <a:bodyPr/>
          <a:lstStyle>
            <a:lvl1pPr>
              <a:defRPr>
                <a:solidFill>
                  <a:schemeClr val="bg2"/>
                </a:solidFill>
              </a:defRPr>
            </a:lvl1pPr>
          </a:lstStyle>
          <a:p>
            <a:pPr>
              <a:defRPr/>
            </a:pPr>
            <a:fld id="{4850FE17-D72C-499D-98A4-96F198BBB663}" type="slidenum">
              <a:rPr/>
              <a:t>‹#›</a:t>
            </a:fld>
            <a:endParaRPr/>
          </a:p>
        </p:txBody>
      </p:sp>
      <p:pic>
        <p:nvPicPr>
          <p:cNvPr id="57" name="Graphic 56"/>
          <p:cNvPicPr>
            <a:picLocks noChangeAspect="1"/>
          </p:cNvPicPr>
          <p:nvPr userDrawn="1"/>
        </p:nvPicPr>
        <p:blipFill>
          <a:blip r:embed="rId3"/>
          <a:stretch/>
        </p:blipFill>
        <p:spPr bwMode="auto">
          <a:xfrm>
            <a:off x="831850" y="555699"/>
            <a:ext cx="653676" cy="8565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le Only">
    <p:bg>
      <p:bgPr>
        <a:solidFill>
          <a:srgbClr val="313E4E"/>
        </a:solidFill>
        <a:effectLst/>
      </p:bgPr>
    </p:bg>
    <p:spTree>
      <p:nvGrpSpPr>
        <p:cNvPr id="1" name=""/>
        <p:cNvGrpSpPr/>
        <p:nvPr/>
      </p:nvGrpSpPr>
      <p:grpSpPr bwMode="auto">
        <a:xfrm>
          <a:off x="0" y="0"/>
          <a:ext cx="0" cy="0"/>
          <a:chOff x="0" y="0"/>
          <a:chExt cx="0" cy="0"/>
        </a:xfrm>
      </p:grpSpPr>
      <p:sp>
        <p:nvSpPr>
          <p:cNvPr id="3" name="Date Placeholder 2"/>
          <p:cNvSpPr>
            <a:spLocks noGrp="1"/>
          </p:cNvSpPr>
          <p:nvPr>
            <p:ph type="dt" sz="half" idx="10"/>
          </p:nvPr>
        </p:nvSpPr>
        <p:spPr bwMode="auto"/>
        <p:txBody>
          <a:bodyPr/>
          <a:lstStyle>
            <a:lvl1pPr>
              <a:defRPr>
                <a:solidFill>
                  <a:schemeClr val="bg1"/>
                </a:solidFill>
              </a:defRPr>
            </a:lvl1pPr>
          </a:lstStyle>
          <a:p>
            <a:pPr>
              <a:defRPr/>
            </a:pPr>
            <a:fld id="{83D27CD3-25A5-4C17-9C09-A3205AF114C2}" type="datetime8">
              <a:rPr lang="en-SI"/>
              <a:t>09/26/2025 09:55</a:t>
            </a:fld>
            <a:endParaRPr/>
          </a:p>
        </p:txBody>
      </p:sp>
      <p:sp>
        <p:nvSpPr>
          <p:cNvPr id="4" name="Footer Placeholder 3"/>
          <p:cNvSpPr>
            <a:spLocks noGrp="1"/>
          </p:cNvSpPr>
          <p:nvPr>
            <p:ph type="ftr" sz="quarter" idx="11"/>
          </p:nvPr>
        </p:nvSpPr>
        <p:spPr bwMode="auto"/>
        <p:txBody>
          <a:bodyPr/>
          <a:lstStyle>
            <a:lvl1pPr>
              <a:defRPr>
                <a:solidFill>
                  <a:schemeClr val="bg1"/>
                </a:solidFill>
              </a:defRPr>
            </a:lvl1pPr>
          </a:lstStyle>
          <a:p>
            <a:pPr>
              <a:defRPr/>
            </a:pPr>
            <a:endParaRPr/>
          </a:p>
        </p:txBody>
      </p:sp>
      <p:sp>
        <p:nvSpPr>
          <p:cNvPr id="5" name="Slide Number Placeholder 4"/>
          <p:cNvSpPr>
            <a:spLocks noGrp="1"/>
          </p:cNvSpPr>
          <p:nvPr>
            <p:ph type="sldNum" sz="quarter" idx="12"/>
          </p:nvPr>
        </p:nvSpPr>
        <p:spPr bwMode="auto"/>
        <p:txBody>
          <a:bodyPr/>
          <a:lstStyle>
            <a:lvl1pPr>
              <a:defRPr>
                <a:solidFill>
                  <a:schemeClr val="bg1"/>
                </a:solidFill>
              </a:defRPr>
            </a:lvl1pPr>
          </a:lstStyle>
          <a:p>
            <a:pPr>
              <a:defRPr/>
            </a:pPr>
            <a:fld id="{4850FE17-D72C-499D-98A4-96F198BBB663}" type="slidenum">
              <a:rPr/>
              <a:t>‹#›</a:t>
            </a:fld>
            <a:endParaRPr/>
          </a:p>
        </p:txBody>
      </p:sp>
      <p:sp>
        <p:nvSpPr>
          <p:cNvPr id="6" name="Title 1"/>
          <p:cNvSpPr>
            <a:spLocks noGrp="1"/>
          </p:cNvSpPr>
          <p:nvPr>
            <p:ph type="title"/>
          </p:nvPr>
        </p:nvSpPr>
        <p:spPr bwMode="auto">
          <a:xfrm>
            <a:off x="838200" y="1124158"/>
            <a:ext cx="8124825" cy="780841"/>
          </a:xfrm>
        </p:spPr>
        <p:txBody>
          <a:bodyPr lIns="0" tIns="0" rIns="0" bIns="0" anchor="t">
            <a:normAutofit/>
          </a:bodyPr>
          <a:lstStyle>
            <a:lvl1pPr>
              <a:defRPr sz="4000">
                <a:solidFill>
                  <a:schemeClr val="accent1"/>
                </a:solidFill>
              </a:defRPr>
            </a:lvl1pPr>
          </a:lstStyle>
          <a:p>
            <a:pPr>
              <a:defRPr/>
            </a:pPr>
            <a:r>
              <a:rPr lang="en-US"/>
              <a:t>Click to edit Master title style</a:t>
            </a:r>
            <a:endParaRPr lang="sl-SI"/>
          </a:p>
        </p:txBody>
      </p:sp>
      <p:cxnSp>
        <p:nvCxnSpPr>
          <p:cNvPr id="7" name="Straight Connector 6"/>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8" name="Straight Connector 7"/>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phic 8"/>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175468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21" name="Title 1"/>
          <p:cNvSpPr>
            <a:spLocks noGrp="1"/>
          </p:cNvSpPr>
          <p:nvPr>
            <p:ph type="title"/>
          </p:nvPr>
        </p:nvSpPr>
        <p:spPr bwMode="auto">
          <a:xfrm>
            <a:off x="838200" y="1124159"/>
            <a:ext cx="10515600" cy="458836"/>
          </a:xfrm>
        </p:spPr>
        <p:txBody>
          <a:bodyPr lIns="0" tIns="0" rIns="0" bIns="0" anchor="t">
            <a:normAutofit/>
          </a:bodyPr>
          <a:lstStyle>
            <a:lvl1pPr>
              <a:defRPr sz="2800">
                <a:solidFill>
                  <a:srgbClr val="313E4E"/>
                </a:solidFill>
              </a:defRPr>
            </a:lvl1pPr>
          </a:lstStyle>
          <a:p>
            <a:pPr>
              <a:defRPr/>
            </a:pPr>
            <a:r>
              <a:rPr lang="en-US"/>
              <a:t>Click to edit Master title style</a:t>
            </a:r>
            <a:endParaRPr lang="sl-SI"/>
          </a:p>
        </p:txBody>
      </p:sp>
      <p:sp>
        <p:nvSpPr>
          <p:cNvPr id="22" name="Content Placeholder 2"/>
          <p:cNvSpPr>
            <a:spLocks noGrp="1"/>
          </p:cNvSpPr>
          <p:nvPr>
            <p:ph idx="1"/>
          </p:nvPr>
        </p:nvSpPr>
        <p:spPr bwMode="auto">
          <a:xfrm>
            <a:off x="838198" y="1708053"/>
            <a:ext cx="10515600" cy="4122041"/>
          </a:xfrm>
          <a:prstGeom prst="rect">
            <a:avLst/>
          </a:prstGeom>
        </p:spPr>
        <p:txBody>
          <a:bodyPr lIns="0" tIns="0" rIns="0" bIns="0">
            <a:normAutofit/>
          </a:bodyPr>
          <a:lstStyle>
            <a:lvl1pPr>
              <a:defRPr sz="2000"/>
            </a:lvl1pPr>
            <a:lvl2pPr>
              <a:defRPr sz="1800"/>
            </a:lvl2pPr>
            <a:lvl3pPr>
              <a:defRPr sz="1800"/>
            </a:lvl3pPr>
            <a:lvl4pPr>
              <a:defRPr sz="1800"/>
            </a:lvl4pPr>
            <a:lvl5pPr>
              <a:defRPr sz="1800"/>
            </a:lvl5pPr>
          </a:lstStyle>
          <a:p>
            <a:pPr lvl="0">
              <a:defRPr/>
            </a:pPr>
            <a:r>
              <a:rPr lang="en-US"/>
              <a:t>Click to edit Master text styles</a:t>
            </a:r>
          </a:p>
        </p:txBody>
      </p:sp>
      <p:cxnSp>
        <p:nvCxnSpPr>
          <p:cNvPr id="23" name="Straight Connector 22"/>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bwMode="auto">
          <a:xfrm>
            <a:off x="838200" y="6356350"/>
            <a:ext cx="2743200" cy="365125"/>
          </a:xfrm>
        </p:spPr>
        <p:txBody>
          <a:bodyPr lIns="0" tIns="0" rIns="0" bIns="0"/>
          <a:lstStyle/>
          <a:p>
            <a:pPr>
              <a:defRPr/>
            </a:pPr>
            <a:fld id="{B255FC0B-CE92-44FB-A3ED-D6D9816B46AD}" type="datetime8">
              <a:rPr lang="en-SI"/>
              <a:t>09/26/2025 09:55</a:t>
            </a:fld>
            <a:endParaRPr lang="sl-SI"/>
          </a:p>
        </p:txBody>
      </p:sp>
      <p:sp>
        <p:nvSpPr>
          <p:cNvPr id="26" name="Footer Placeholder 4"/>
          <p:cNvSpPr>
            <a:spLocks noGrp="1"/>
          </p:cNvSpPr>
          <p:nvPr>
            <p:ph type="ftr" sz="quarter" idx="11"/>
          </p:nvPr>
        </p:nvSpPr>
        <p:spPr bwMode="auto">
          <a:xfrm>
            <a:off x="4038600" y="6356350"/>
            <a:ext cx="4114800" cy="365125"/>
          </a:xfrm>
        </p:spPr>
        <p:txBody>
          <a:bodyPr lIns="0" tIns="0" rIns="0" bIns="0"/>
          <a:lstStyle/>
          <a:p>
            <a:pPr>
              <a:defRPr/>
            </a:pPr>
            <a:endParaRPr lang="sl-SI"/>
          </a:p>
        </p:txBody>
      </p:sp>
      <p:sp>
        <p:nvSpPr>
          <p:cNvPr id="27" name="Slide Number Placeholder 5"/>
          <p:cNvSpPr>
            <a:spLocks noGrp="1"/>
          </p:cNvSpPr>
          <p:nvPr>
            <p:ph type="sldNum" sz="quarter" idx="12"/>
          </p:nvPr>
        </p:nvSpPr>
        <p:spPr bwMode="auto">
          <a:xfrm>
            <a:off x="8610600" y="6356350"/>
            <a:ext cx="2743200" cy="365125"/>
          </a:xfrm>
        </p:spPr>
        <p:txBody>
          <a:bodyPr lIns="0" tIns="0" rIns="0" bIns="0"/>
          <a:lstStyle/>
          <a:p>
            <a:pPr>
              <a:defRPr/>
            </a:pPr>
            <a:fld id="{536C58C5-B627-48D0-A1A2-F881587ADEA7}" type="slidenum">
              <a:rPr lang="sl-SI"/>
              <a:t>‹#›</a:t>
            </a:fld>
            <a:endParaRPr lang="sl-SI"/>
          </a:p>
        </p:txBody>
      </p:sp>
      <p:pic>
        <p:nvPicPr>
          <p:cNvPr id="28" name="Graphic 27"/>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bwMode="auto">
        <a:xfrm>
          <a:off x="0" y="0"/>
          <a:ext cx="0" cy="0"/>
          <a:chOff x="0" y="0"/>
          <a:chExt cx="0" cy="0"/>
        </a:xfrm>
      </p:grpSpPr>
      <p:sp>
        <p:nvSpPr>
          <p:cNvPr id="21" name="Title 1"/>
          <p:cNvSpPr>
            <a:spLocks noGrp="1"/>
          </p:cNvSpPr>
          <p:nvPr>
            <p:ph type="title"/>
          </p:nvPr>
        </p:nvSpPr>
        <p:spPr bwMode="auto">
          <a:xfrm>
            <a:off x="838200" y="1124159"/>
            <a:ext cx="10515600" cy="458836"/>
          </a:xfrm>
        </p:spPr>
        <p:txBody>
          <a:bodyPr lIns="0" tIns="0" rIns="0" bIns="0" anchor="t">
            <a:normAutofit/>
          </a:bodyPr>
          <a:lstStyle>
            <a:lvl1pPr>
              <a:defRPr sz="2800">
                <a:solidFill>
                  <a:srgbClr val="313E4E"/>
                </a:solidFill>
              </a:defRPr>
            </a:lvl1pPr>
          </a:lstStyle>
          <a:p>
            <a:pPr>
              <a:defRPr/>
            </a:pPr>
            <a:r>
              <a:rPr lang="en-US"/>
              <a:t>Click to edit Master title style</a:t>
            </a:r>
            <a:endParaRPr lang="sl-SI"/>
          </a:p>
        </p:txBody>
      </p:sp>
      <p:sp>
        <p:nvSpPr>
          <p:cNvPr id="22" name="Content Placeholder 2"/>
          <p:cNvSpPr>
            <a:spLocks noGrp="1"/>
          </p:cNvSpPr>
          <p:nvPr>
            <p:ph idx="1"/>
          </p:nvPr>
        </p:nvSpPr>
        <p:spPr bwMode="auto">
          <a:xfrm>
            <a:off x="838198" y="1708053"/>
            <a:ext cx="10515600" cy="4122041"/>
          </a:xfrm>
          <a:prstGeom prst="rect">
            <a:avLst/>
          </a:prstGeom>
        </p:spPr>
        <p:txBody>
          <a:bodyPr lIns="0" tIns="0" rIns="0" bIns="0">
            <a:normAutofit/>
          </a:bodyPr>
          <a:lstStyle>
            <a:lvl1pPr>
              <a:defRPr sz="2000"/>
            </a:lvl1pPr>
            <a:lvl2pPr>
              <a:defRPr sz="1800"/>
            </a:lvl2pPr>
            <a:lvl3pPr>
              <a:defRPr sz="1800"/>
            </a:lvl3pPr>
            <a:lvl4pPr>
              <a:defRPr sz="1800"/>
            </a:lvl4pPr>
            <a:lvl5pPr>
              <a:defRPr sz="1800"/>
            </a:lvl5pPr>
          </a:lstStyle>
          <a:p>
            <a:pPr lvl="0">
              <a:defRPr/>
            </a:pPr>
            <a:r>
              <a:rPr lang="en-US"/>
              <a:t>Click to edit Master text styles</a:t>
            </a:r>
          </a:p>
        </p:txBody>
      </p:sp>
      <p:cxnSp>
        <p:nvCxnSpPr>
          <p:cNvPr id="23" name="Straight Connector 22"/>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bwMode="auto">
          <a:xfrm>
            <a:off x="838200" y="6356350"/>
            <a:ext cx="2743200" cy="365125"/>
          </a:xfrm>
        </p:spPr>
        <p:txBody>
          <a:bodyPr lIns="0" tIns="0" rIns="0" bIns="0"/>
          <a:lstStyle/>
          <a:p>
            <a:pPr>
              <a:defRPr/>
            </a:pPr>
            <a:fld id="{41F38CC8-82E6-4094-A939-6098CC9DA0E3}" type="datetime8">
              <a:rPr lang="en-SI"/>
              <a:t>09/26/2025 09:55</a:t>
            </a:fld>
            <a:endParaRPr lang="sl-SI"/>
          </a:p>
        </p:txBody>
      </p:sp>
      <p:sp>
        <p:nvSpPr>
          <p:cNvPr id="26" name="Footer Placeholder 4"/>
          <p:cNvSpPr>
            <a:spLocks noGrp="1"/>
          </p:cNvSpPr>
          <p:nvPr>
            <p:ph type="ftr" sz="quarter" idx="11"/>
          </p:nvPr>
        </p:nvSpPr>
        <p:spPr bwMode="auto">
          <a:xfrm>
            <a:off x="4038600" y="6356350"/>
            <a:ext cx="4114800" cy="365125"/>
          </a:xfrm>
        </p:spPr>
        <p:txBody>
          <a:bodyPr lIns="0" tIns="0" rIns="0" bIns="0"/>
          <a:lstStyle/>
          <a:p>
            <a:pPr>
              <a:defRPr/>
            </a:pPr>
            <a:endParaRPr lang="sl-SI"/>
          </a:p>
        </p:txBody>
      </p:sp>
      <p:sp>
        <p:nvSpPr>
          <p:cNvPr id="27" name="Slide Number Placeholder 5"/>
          <p:cNvSpPr>
            <a:spLocks noGrp="1"/>
          </p:cNvSpPr>
          <p:nvPr>
            <p:ph type="sldNum" sz="quarter" idx="12"/>
          </p:nvPr>
        </p:nvSpPr>
        <p:spPr bwMode="auto">
          <a:xfrm>
            <a:off x="8610600" y="6356350"/>
            <a:ext cx="2743200" cy="365125"/>
          </a:xfrm>
        </p:spPr>
        <p:txBody>
          <a:bodyPr lIns="0" tIns="0" rIns="0" bIns="0"/>
          <a:lstStyle/>
          <a:p>
            <a:pPr>
              <a:defRPr/>
            </a:pPr>
            <a:fld id="{536C58C5-B627-48D0-A1A2-F881587ADEA7}" type="slidenum">
              <a:rPr lang="sl-SI"/>
              <a:t>‹#›</a:t>
            </a:fld>
            <a:endParaRPr lang="sl-SI"/>
          </a:p>
        </p:txBody>
      </p:sp>
      <p:sp>
        <p:nvSpPr>
          <p:cNvPr id="2" name="Rectangle 1"/>
          <p:cNvSpPr/>
          <p:nvPr userDrawn="1"/>
        </p:nvSpPr>
        <p:spPr bwMode="auto">
          <a:xfrm>
            <a:off x="0" y="0"/>
            <a:ext cx="6096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pic>
        <p:nvPicPr>
          <p:cNvPr id="10" name="Graphic 9"/>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2_Title and Content">
    <p:spTree>
      <p:nvGrpSpPr>
        <p:cNvPr id="1" name=""/>
        <p:cNvGrpSpPr/>
        <p:nvPr/>
      </p:nvGrpSpPr>
      <p:grpSpPr bwMode="auto">
        <a:xfrm>
          <a:off x="0" y="0"/>
          <a:ext cx="0" cy="0"/>
          <a:chOff x="0" y="0"/>
          <a:chExt cx="0" cy="0"/>
        </a:xfrm>
      </p:grpSpPr>
      <p:sp>
        <p:nvSpPr>
          <p:cNvPr id="21" name="Title 1"/>
          <p:cNvSpPr>
            <a:spLocks noGrp="1"/>
          </p:cNvSpPr>
          <p:nvPr>
            <p:ph type="title"/>
          </p:nvPr>
        </p:nvSpPr>
        <p:spPr bwMode="auto">
          <a:xfrm>
            <a:off x="838200" y="1124159"/>
            <a:ext cx="10515600" cy="458836"/>
          </a:xfrm>
        </p:spPr>
        <p:txBody>
          <a:bodyPr lIns="0" tIns="0" rIns="0" bIns="0" anchor="t">
            <a:normAutofit/>
          </a:bodyPr>
          <a:lstStyle>
            <a:lvl1pPr>
              <a:defRPr sz="2800">
                <a:solidFill>
                  <a:srgbClr val="313E4E"/>
                </a:solidFill>
              </a:defRPr>
            </a:lvl1pPr>
          </a:lstStyle>
          <a:p>
            <a:pPr>
              <a:defRPr/>
            </a:pPr>
            <a:r>
              <a:rPr lang="en-US"/>
              <a:t>Click to edit Master title style</a:t>
            </a:r>
            <a:endParaRPr lang="sl-SI"/>
          </a:p>
        </p:txBody>
      </p:sp>
      <p:sp>
        <p:nvSpPr>
          <p:cNvPr id="22" name="Content Placeholder 2"/>
          <p:cNvSpPr>
            <a:spLocks noGrp="1"/>
          </p:cNvSpPr>
          <p:nvPr>
            <p:ph idx="1"/>
          </p:nvPr>
        </p:nvSpPr>
        <p:spPr bwMode="auto">
          <a:xfrm>
            <a:off x="838198" y="1708053"/>
            <a:ext cx="10515600" cy="4122041"/>
          </a:xfrm>
          <a:prstGeom prst="rect">
            <a:avLst/>
          </a:prstGeom>
        </p:spPr>
        <p:txBody>
          <a:bodyPr lIns="0" tIns="0" rIns="0" bIns="0">
            <a:normAutofit/>
          </a:bodyPr>
          <a:lstStyle>
            <a:lvl1pPr>
              <a:defRPr sz="2000"/>
            </a:lvl1pPr>
            <a:lvl2pPr>
              <a:defRPr sz="1800"/>
            </a:lvl2pPr>
            <a:lvl3pPr>
              <a:defRPr sz="1800"/>
            </a:lvl3pPr>
            <a:lvl4pPr>
              <a:defRPr sz="1800"/>
            </a:lvl4pPr>
            <a:lvl5pPr>
              <a:defRPr sz="1800"/>
            </a:lvl5pPr>
          </a:lstStyle>
          <a:p>
            <a:pPr lvl="0">
              <a:defRPr/>
            </a:pPr>
            <a:r>
              <a:rPr lang="en-US"/>
              <a:t>Click to edit Master text styles</a:t>
            </a:r>
          </a:p>
        </p:txBody>
      </p:sp>
      <p:cxnSp>
        <p:nvCxnSpPr>
          <p:cNvPr id="23" name="Straight Connector 22"/>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bwMode="auto">
          <a:xfrm>
            <a:off x="838200" y="6356350"/>
            <a:ext cx="2743200" cy="365125"/>
          </a:xfrm>
        </p:spPr>
        <p:txBody>
          <a:bodyPr lIns="0" tIns="0" rIns="0" bIns="0"/>
          <a:lstStyle/>
          <a:p>
            <a:pPr>
              <a:defRPr/>
            </a:pPr>
            <a:fld id="{C81BBB01-29AB-4B69-9077-A60C6AC9D7FF}" type="datetime8">
              <a:rPr lang="en-SI"/>
              <a:t>09/26/2025 09:55</a:t>
            </a:fld>
            <a:endParaRPr lang="sl-SI"/>
          </a:p>
        </p:txBody>
      </p:sp>
      <p:sp>
        <p:nvSpPr>
          <p:cNvPr id="26" name="Footer Placeholder 4"/>
          <p:cNvSpPr>
            <a:spLocks noGrp="1"/>
          </p:cNvSpPr>
          <p:nvPr>
            <p:ph type="ftr" sz="quarter" idx="11"/>
          </p:nvPr>
        </p:nvSpPr>
        <p:spPr bwMode="auto">
          <a:xfrm>
            <a:off x="4038600" y="6356350"/>
            <a:ext cx="4114800" cy="365125"/>
          </a:xfrm>
        </p:spPr>
        <p:txBody>
          <a:bodyPr lIns="0" tIns="0" rIns="0" bIns="0"/>
          <a:lstStyle/>
          <a:p>
            <a:pPr>
              <a:defRPr/>
            </a:pPr>
            <a:endParaRPr lang="sl-SI"/>
          </a:p>
        </p:txBody>
      </p:sp>
      <p:sp>
        <p:nvSpPr>
          <p:cNvPr id="27" name="Slide Number Placeholder 5"/>
          <p:cNvSpPr>
            <a:spLocks noGrp="1"/>
          </p:cNvSpPr>
          <p:nvPr>
            <p:ph type="sldNum" sz="quarter" idx="12"/>
          </p:nvPr>
        </p:nvSpPr>
        <p:spPr bwMode="auto">
          <a:xfrm>
            <a:off x="8610600" y="6356350"/>
            <a:ext cx="2743200" cy="365125"/>
          </a:xfrm>
        </p:spPr>
        <p:txBody>
          <a:bodyPr lIns="0" tIns="0" rIns="0" bIns="0"/>
          <a:lstStyle/>
          <a:p>
            <a:pPr>
              <a:defRPr/>
            </a:pPr>
            <a:fld id="{536C58C5-B627-48D0-A1A2-F881587ADEA7}" type="slidenum">
              <a:rPr lang="sl-SI"/>
              <a:t>‹#›</a:t>
            </a:fld>
            <a:endParaRPr lang="sl-SI"/>
          </a:p>
        </p:txBody>
      </p:sp>
      <p:sp>
        <p:nvSpPr>
          <p:cNvPr id="9" name="Rectangle 8"/>
          <p:cNvSpPr/>
          <p:nvPr userDrawn="1"/>
        </p:nvSpPr>
        <p:spPr bwMode="auto">
          <a:xfrm>
            <a:off x="0" y="0"/>
            <a:ext cx="609600" cy="6857997"/>
          </a:xfrm>
          <a:prstGeom prst="rect">
            <a:avLst/>
          </a:prstGeom>
          <a:solidFill>
            <a:srgbClr val="313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pic>
        <p:nvPicPr>
          <p:cNvPr id="10" name="Graphic 9"/>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
    <p:bg>
      <p:bgPr>
        <a:solidFill>
          <a:srgbClr val="313E4E"/>
        </a:solidFill>
        <a:effectLst/>
      </p:bgPr>
    </p:bg>
    <p:spTree>
      <p:nvGrpSpPr>
        <p:cNvPr id="1" name=""/>
        <p:cNvGrpSpPr/>
        <p:nvPr/>
      </p:nvGrpSpPr>
      <p:grpSpPr bwMode="auto">
        <a:xfrm>
          <a:off x="0" y="0"/>
          <a:ext cx="0" cy="0"/>
          <a:chOff x="0" y="0"/>
          <a:chExt cx="0" cy="0"/>
        </a:xfrm>
      </p:grpSpPr>
      <p:sp>
        <p:nvSpPr>
          <p:cNvPr id="12" name="Title 1"/>
          <p:cNvSpPr>
            <a:spLocks noGrp="1"/>
          </p:cNvSpPr>
          <p:nvPr>
            <p:ph type="title"/>
          </p:nvPr>
        </p:nvSpPr>
        <p:spPr bwMode="auto">
          <a:xfrm>
            <a:off x="838200" y="1124159"/>
            <a:ext cx="10515600" cy="458836"/>
          </a:xfrm>
        </p:spPr>
        <p:txBody>
          <a:bodyPr lIns="0" tIns="0" rIns="0" bIns="0" anchor="t">
            <a:normAutofit/>
          </a:bodyPr>
          <a:lstStyle>
            <a:lvl1pPr>
              <a:defRPr sz="2800">
                <a:solidFill>
                  <a:schemeClr val="accent1"/>
                </a:solidFill>
              </a:defRPr>
            </a:lvl1pPr>
          </a:lstStyle>
          <a:p>
            <a:pPr>
              <a:defRPr/>
            </a:pPr>
            <a:r>
              <a:rPr lang="en-US"/>
              <a:t>Click to edit Master title style</a:t>
            </a:r>
            <a:endParaRPr lang="sl-SI"/>
          </a:p>
        </p:txBody>
      </p:sp>
      <p:sp>
        <p:nvSpPr>
          <p:cNvPr id="13" name="Content Placeholder 2"/>
          <p:cNvSpPr>
            <a:spLocks noGrp="1"/>
          </p:cNvSpPr>
          <p:nvPr>
            <p:ph idx="1"/>
          </p:nvPr>
        </p:nvSpPr>
        <p:spPr bwMode="auto">
          <a:xfrm>
            <a:off x="838198" y="1708053"/>
            <a:ext cx="10515600" cy="4122041"/>
          </a:xfrm>
          <a:prstGeom prst="rect">
            <a:avLst/>
          </a:prstGeom>
        </p:spPr>
        <p:txBody>
          <a:bodyPr lIns="0" tIns="0" rIns="0" bIns="0">
            <a:normAutofit/>
          </a:bodyPr>
          <a:lstStyle>
            <a:lvl1pPr>
              <a:defRPr sz="2000">
                <a:solidFill>
                  <a:schemeClr val="bg1"/>
                </a:solidFill>
              </a:defRPr>
            </a:lvl1pPr>
            <a:lvl2pPr>
              <a:defRPr sz="1800"/>
            </a:lvl2pPr>
            <a:lvl3pPr>
              <a:defRPr sz="1800"/>
            </a:lvl3pPr>
            <a:lvl4pPr>
              <a:defRPr sz="1800"/>
            </a:lvl4pPr>
            <a:lvl5pPr>
              <a:defRPr sz="1800"/>
            </a:lvl5pPr>
          </a:lstStyle>
          <a:p>
            <a:pPr lvl="0">
              <a:defRPr/>
            </a:pPr>
            <a:r>
              <a:rPr lang="en-US"/>
              <a:t>Click to edit Master text styles</a:t>
            </a:r>
          </a:p>
        </p:txBody>
      </p:sp>
      <p:cxnSp>
        <p:nvCxnSpPr>
          <p:cNvPr id="14" name="Straight Connector 13"/>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15" name="Straight Connector 14"/>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Date Placeholder 3"/>
          <p:cNvSpPr>
            <a:spLocks noGrp="1"/>
          </p:cNvSpPr>
          <p:nvPr>
            <p:ph type="dt" sz="half" idx="10"/>
          </p:nvPr>
        </p:nvSpPr>
        <p:spPr bwMode="auto">
          <a:xfrm>
            <a:off x="838200" y="6356350"/>
            <a:ext cx="2743200" cy="365125"/>
          </a:xfrm>
        </p:spPr>
        <p:txBody>
          <a:bodyPr lIns="0" tIns="0" rIns="0" bIns="0"/>
          <a:lstStyle>
            <a:lvl1pPr>
              <a:defRPr>
                <a:solidFill>
                  <a:schemeClr val="bg1"/>
                </a:solidFill>
              </a:defRPr>
            </a:lvl1pPr>
          </a:lstStyle>
          <a:p>
            <a:pPr>
              <a:defRPr/>
            </a:pPr>
            <a:fld id="{88FCC516-3719-432B-92AC-994AD6878814}" type="datetime8">
              <a:rPr lang="en-SI"/>
              <a:t>09/26/2025 09:55</a:t>
            </a:fld>
            <a:endParaRPr lang="sl-SI"/>
          </a:p>
        </p:txBody>
      </p:sp>
      <p:sp>
        <p:nvSpPr>
          <p:cNvPr id="17" name="Footer Placeholder 4"/>
          <p:cNvSpPr>
            <a:spLocks noGrp="1"/>
          </p:cNvSpPr>
          <p:nvPr>
            <p:ph type="ftr" sz="quarter" idx="11"/>
          </p:nvPr>
        </p:nvSpPr>
        <p:spPr bwMode="auto">
          <a:xfrm>
            <a:off x="4038600" y="6356350"/>
            <a:ext cx="4114800" cy="365125"/>
          </a:xfrm>
        </p:spPr>
        <p:txBody>
          <a:bodyPr lIns="0" tIns="0" rIns="0" bIns="0"/>
          <a:lstStyle>
            <a:lvl1pPr>
              <a:defRPr>
                <a:solidFill>
                  <a:schemeClr val="bg1"/>
                </a:solidFill>
              </a:defRPr>
            </a:lvl1pPr>
          </a:lstStyle>
          <a:p>
            <a:pPr>
              <a:defRPr/>
            </a:pPr>
            <a:endParaRPr lang="sl-SI"/>
          </a:p>
        </p:txBody>
      </p:sp>
      <p:sp>
        <p:nvSpPr>
          <p:cNvPr id="18" name="Slide Number Placeholder 5"/>
          <p:cNvSpPr>
            <a:spLocks noGrp="1"/>
          </p:cNvSpPr>
          <p:nvPr>
            <p:ph type="sldNum" sz="quarter" idx="12"/>
          </p:nvPr>
        </p:nvSpPr>
        <p:spPr bwMode="auto">
          <a:xfrm>
            <a:off x="8610600" y="6356350"/>
            <a:ext cx="2743200" cy="365125"/>
          </a:xfrm>
        </p:spPr>
        <p:txBody>
          <a:bodyPr lIns="0" tIns="0" rIns="0" bIns="0"/>
          <a:lstStyle>
            <a:lvl1pPr>
              <a:defRPr>
                <a:solidFill>
                  <a:schemeClr val="bg1"/>
                </a:solidFill>
              </a:defRPr>
            </a:lvl1pPr>
          </a:lstStyle>
          <a:p>
            <a:pPr>
              <a:defRPr/>
            </a:pPr>
            <a:fld id="{536C58C5-B627-48D0-A1A2-F881587ADEA7}" type="slidenum">
              <a:rPr lang="sl-SI"/>
              <a:t>‹#›</a:t>
            </a:fld>
            <a:endParaRPr lang="sl-SI"/>
          </a:p>
        </p:txBody>
      </p:sp>
      <p:pic>
        <p:nvPicPr>
          <p:cNvPr id="19" name="Graphic 18"/>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bwMode="auto">
        <a:xfrm>
          <a:off x="0" y="0"/>
          <a:ext cx="0" cy="0"/>
          <a:chOff x="0" y="0"/>
          <a:chExt cx="0" cy="0"/>
        </a:xfrm>
      </p:grpSpPr>
      <p:sp>
        <p:nvSpPr>
          <p:cNvPr id="3" name="Content Placeholder 2"/>
          <p:cNvSpPr>
            <a:spLocks noGrp="1"/>
          </p:cNvSpPr>
          <p:nvPr>
            <p:ph sz="half" idx="1"/>
          </p:nvPr>
        </p:nvSpPr>
        <p:spPr bwMode="auto">
          <a:xfrm>
            <a:off x="838200" y="1825625"/>
            <a:ext cx="5181600" cy="3908215"/>
          </a:xfrm>
        </p:spPr>
        <p:txBody>
          <a:bodyPr>
            <a:normAutofit/>
          </a:bodyPr>
          <a:lstStyle>
            <a:lvl1pPr>
              <a:defRPr sz="2000"/>
            </a:lvl1pPr>
          </a:lstStyle>
          <a:p>
            <a:pPr lvl="0">
              <a:defRPr/>
            </a:pPr>
            <a:r>
              <a:rPr lang="en-US"/>
              <a:t>Click to edit Master text styles</a:t>
            </a:r>
            <a:endParaRPr/>
          </a:p>
        </p:txBody>
      </p:sp>
      <p:sp>
        <p:nvSpPr>
          <p:cNvPr id="4" name="Content Placeholder 3"/>
          <p:cNvSpPr>
            <a:spLocks noGrp="1"/>
          </p:cNvSpPr>
          <p:nvPr>
            <p:ph sz="half" idx="2"/>
          </p:nvPr>
        </p:nvSpPr>
        <p:spPr bwMode="auto">
          <a:xfrm>
            <a:off x="6172200" y="1825625"/>
            <a:ext cx="5181600" cy="3908215"/>
          </a:xfrm>
        </p:spPr>
        <p:txBody>
          <a:bodyPr>
            <a:normAutofit/>
          </a:bodyPr>
          <a:lstStyle>
            <a:lvl1pPr>
              <a:defRPr sz="2000"/>
            </a:lvl1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EC451CEE-486B-4764-BE16-38801F8038B9}" type="datetime8">
              <a:rPr lang="en-SI"/>
              <a:t>09/26/2025 09:55</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4850FE17-D72C-499D-98A4-96F198BBB663}" type="slidenum">
              <a:rPr/>
              <a:t>‹#›</a:t>
            </a:fld>
            <a:endParaRPr/>
          </a:p>
        </p:txBody>
      </p:sp>
      <p:sp>
        <p:nvSpPr>
          <p:cNvPr id="8" name="Title 1"/>
          <p:cNvSpPr>
            <a:spLocks noGrp="1"/>
          </p:cNvSpPr>
          <p:nvPr>
            <p:ph type="title"/>
          </p:nvPr>
        </p:nvSpPr>
        <p:spPr bwMode="auto">
          <a:xfrm>
            <a:off x="838200" y="1124159"/>
            <a:ext cx="10515600" cy="458836"/>
          </a:xfrm>
        </p:spPr>
        <p:txBody>
          <a:bodyPr lIns="0" tIns="0" rIns="0" bIns="0" anchor="t">
            <a:normAutofit/>
          </a:bodyPr>
          <a:lstStyle>
            <a:lvl1pPr>
              <a:defRPr sz="2800">
                <a:solidFill>
                  <a:srgbClr val="313E4E"/>
                </a:solidFill>
              </a:defRPr>
            </a:lvl1pPr>
          </a:lstStyle>
          <a:p>
            <a:pPr>
              <a:defRPr/>
            </a:pPr>
            <a:r>
              <a:rPr lang="en-US"/>
              <a:t>Click to edit Master title style</a:t>
            </a:r>
            <a:endParaRPr lang="sl-SI"/>
          </a:p>
        </p:txBody>
      </p:sp>
      <p:cxnSp>
        <p:nvCxnSpPr>
          <p:cNvPr id="9" name="Straight Connector 8"/>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10" name="Straight Connector 9"/>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raphic 10"/>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Comparison">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839788" y="1681163"/>
            <a:ext cx="5157787" cy="823912"/>
          </a:xfrm>
        </p:spPr>
        <p:txBody>
          <a:bodyPr anchor="b">
            <a:normAutofit/>
          </a:bodyPr>
          <a:lstStyle>
            <a:lvl1pPr marL="0" indent="0">
              <a:buNone/>
              <a:defRPr sz="2200" b="1">
                <a:solidFill>
                  <a:srgbClr val="313E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839788" y="2505074"/>
            <a:ext cx="5157787" cy="3371850"/>
          </a:xfrm>
        </p:spPr>
        <p:txBody>
          <a:bodyPr>
            <a:normAutofit/>
          </a:bodyPr>
          <a:lstStyle>
            <a:lvl1pPr>
              <a:defRPr sz="2000"/>
            </a:lvl1pPr>
          </a:lstStyle>
          <a:p>
            <a:pPr lvl="0">
              <a:defRPr/>
            </a:pPr>
            <a:r>
              <a:rPr lang="en-US"/>
              <a:t>Click to edit Master text styles</a:t>
            </a:r>
            <a:endParaRPr/>
          </a:p>
        </p:txBody>
      </p:sp>
      <p:sp>
        <p:nvSpPr>
          <p:cNvPr id="5" name="Text Placeholder 4"/>
          <p:cNvSpPr>
            <a:spLocks noGrp="1"/>
          </p:cNvSpPr>
          <p:nvPr>
            <p:ph type="body" sz="quarter" idx="3"/>
          </p:nvPr>
        </p:nvSpPr>
        <p:spPr bwMode="auto">
          <a:xfrm>
            <a:off x="6172200" y="1681163"/>
            <a:ext cx="5183188" cy="823912"/>
          </a:xfrm>
        </p:spPr>
        <p:txBody>
          <a:bodyPr anchor="b">
            <a:normAutofit/>
          </a:bodyPr>
          <a:lstStyle>
            <a:lvl1pPr marL="0" indent="0">
              <a:buNone/>
              <a:defRPr sz="2200" b="1">
                <a:solidFill>
                  <a:srgbClr val="313E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72200" y="2505074"/>
            <a:ext cx="5183188" cy="3371850"/>
          </a:xfrm>
        </p:spPr>
        <p:txBody>
          <a:bodyPr>
            <a:normAutofit/>
          </a:bodyPr>
          <a:lstStyle>
            <a:lvl1pPr>
              <a:defRPr sz="2000"/>
            </a:lvl1pPr>
          </a:lstStyle>
          <a:p>
            <a:pPr lvl="0">
              <a:defRPr/>
            </a:pPr>
            <a:r>
              <a:rPr lang="en-US"/>
              <a:t>Click to edit Master text styles</a:t>
            </a:r>
            <a:endParaRPr/>
          </a:p>
        </p:txBody>
      </p:sp>
      <p:sp>
        <p:nvSpPr>
          <p:cNvPr id="7" name="Date Placeholder 6"/>
          <p:cNvSpPr>
            <a:spLocks noGrp="1"/>
          </p:cNvSpPr>
          <p:nvPr>
            <p:ph type="dt" sz="half" idx="10"/>
          </p:nvPr>
        </p:nvSpPr>
        <p:spPr bwMode="auto"/>
        <p:txBody>
          <a:bodyPr/>
          <a:lstStyle/>
          <a:p>
            <a:pPr>
              <a:defRPr/>
            </a:pPr>
            <a:fld id="{3BAC8A21-EC0B-462B-A5D9-30F06ADB9920}" type="datetime8">
              <a:rPr lang="en-SI"/>
              <a:t>09/26/2025 09:55</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4850FE17-D72C-499D-98A4-96F198BBB663}" type="slidenum">
              <a:rPr/>
              <a:t>‹#›</a:t>
            </a:fld>
            <a:endParaRPr/>
          </a:p>
        </p:txBody>
      </p:sp>
      <p:sp>
        <p:nvSpPr>
          <p:cNvPr id="10" name="Title 1"/>
          <p:cNvSpPr>
            <a:spLocks noGrp="1"/>
          </p:cNvSpPr>
          <p:nvPr>
            <p:ph type="title"/>
          </p:nvPr>
        </p:nvSpPr>
        <p:spPr bwMode="auto">
          <a:xfrm>
            <a:off x="838200" y="1124159"/>
            <a:ext cx="10515600" cy="458836"/>
          </a:xfrm>
        </p:spPr>
        <p:txBody>
          <a:bodyPr lIns="0" tIns="0" rIns="0" bIns="0" anchor="t">
            <a:normAutofit/>
          </a:bodyPr>
          <a:lstStyle>
            <a:lvl1pPr>
              <a:defRPr sz="2800">
                <a:solidFill>
                  <a:srgbClr val="313E4E"/>
                </a:solidFill>
              </a:defRPr>
            </a:lvl1pPr>
          </a:lstStyle>
          <a:p>
            <a:pPr>
              <a:defRPr/>
            </a:pPr>
            <a:r>
              <a:rPr lang="en-US"/>
              <a:t>Click to edit Master title style</a:t>
            </a:r>
            <a:endParaRPr lang="sl-SI"/>
          </a:p>
        </p:txBody>
      </p:sp>
      <p:cxnSp>
        <p:nvCxnSpPr>
          <p:cNvPr id="11" name="Straight Connector 10"/>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Graphic 12"/>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Content with Caption">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5183188" y="987425"/>
            <a:ext cx="6172200" cy="4873625"/>
          </a:xfrm>
        </p:spPr>
        <p:txBody>
          <a:bodyPr>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p:txBody>
      </p:sp>
      <p:sp>
        <p:nvSpPr>
          <p:cNvPr id="4" name="Text Placeholder 3"/>
          <p:cNvSpPr>
            <a:spLocks noGrp="1"/>
          </p:cNvSpPr>
          <p:nvPr>
            <p:ph type="body" sz="half" idx="2"/>
          </p:nvPr>
        </p:nvSpPr>
        <p:spPr bwMode="auto">
          <a:xfrm>
            <a:off x="839788" y="2057400"/>
            <a:ext cx="3932237" cy="3811588"/>
          </a:xfrm>
        </p:spPr>
        <p:txBody>
          <a:bodyPr>
            <a:normAutofit/>
          </a:bodyPr>
          <a:lstStyle>
            <a:lvl1pPr marL="342900" indent="-342900">
              <a:buFont typeface="Arial"/>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FAD4CDC5-024D-4179-A97E-9B6853F75A3D}" type="datetime8">
              <a:rPr lang="en-SI"/>
              <a:t>09/26/2025 09:55</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4850FE17-D72C-499D-98A4-96F198BBB663}" type="slidenum">
              <a:rPr/>
              <a:t>‹#›</a:t>
            </a:fld>
            <a:endParaRPr/>
          </a:p>
        </p:txBody>
      </p:sp>
      <p:sp>
        <p:nvSpPr>
          <p:cNvPr id="8" name="Title 1"/>
          <p:cNvSpPr>
            <a:spLocks noGrp="1"/>
          </p:cNvSpPr>
          <p:nvPr>
            <p:ph type="title"/>
          </p:nvPr>
        </p:nvSpPr>
        <p:spPr bwMode="auto">
          <a:xfrm>
            <a:off x="838200" y="1124158"/>
            <a:ext cx="3932237" cy="780841"/>
          </a:xfrm>
        </p:spPr>
        <p:txBody>
          <a:bodyPr lIns="0" tIns="0" rIns="0" bIns="0" anchor="t">
            <a:normAutofit/>
          </a:bodyPr>
          <a:lstStyle>
            <a:lvl1pPr>
              <a:defRPr sz="2800">
                <a:solidFill>
                  <a:srgbClr val="313E4E"/>
                </a:solidFill>
              </a:defRPr>
            </a:lvl1pPr>
          </a:lstStyle>
          <a:p>
            <a:pPr>
              <a:defRPr/>
            </a:pPr>
            <a:r>
              <a:rPr lang="en-US"/>
              <a:t>Click to edit Master title style</a:t>
            </a:r>
            <a:endParaRPr lang="sl-SI"/>
          </a:p>
        </p:txBody>
      </p:sp>
      <p:cxnSp>
        <p:nvCxnSpPr>
          <p:cNvPr id="10" name="Straight Connector 9"/>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phic 13"/>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1_Content with Caption">
    <p:spTree>
      <p:nvGrpSpPr>
        <p:cNvPr id="1" name=""/>
        <p:cNvGrpSpPr/>
        <p:nvPr/>
      </p:nvGrpSpPr>
      <p:grpSpPr bwMode="auto">
        <a:xfrm>
          <a:off x="0" y="0"/>
          <a:ext cx="0" cy="0"/>
          <a:chOff x="0" y="0"/>
          <a:chExt cx="0" cy="0"/>
        </a:xfrm>
      </p:grpSpPr>
      <p:sp>
        <p:nvSpPr>
          <p:cNvPr id="4" name="Text Placeholder 3"/>
          <p:cNvSpPr>
            <a:spLocks noGrp="1"/>
          </p:cNvSpPr>
          <p:nvPr>
            <p:ph type="body" sz="half" idx="2"/>
          </p:nvPr>
        </p:nvSpPr>
        <p:spPr bwMode="auto">
          <a:xfrm>
            <a:off x="839788" y="2057400"/>
            <a:ext cx="3932237" cy="3811588"/>
          </a:xfrm>
        </p:spPr>
        <p:txBody>
          <a:bodyPr>
            <a:normAutofit/>
          </a:bodyPr>
          <a:lstStyle>
            <a:lvl1pPr marL="342900" indent="-342900">
              <a:buFont typeface="Arial"/>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86C63FBC-03F5-455F-8C64-E9B19842A2EC}" type="datetime8">
              <a:rPr lang="en-SI"/>
              <a:t>09/26/2025 09:55</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4850FE17-D72C-499D-98A4-96F198BBB663}" type="slidenum">
              <a:rPr/>
              <a:t>‹#›</a:t>
            </a:fld>
            <a:endParaRPr/>
          </a:p>
        </p:txBody>
      </p:sp>
      <p:sp>
        <p:nvSpPr>
          <p:cNvPr id="8" name="Title 1"/>
          <p:cNvSpPr>
            <a:spLocks noGrp="1"/>
          </p:cNvSpPr>
          <p:nvPr>
            <p:ph type="title"/>
          </p:nvPr>
        </p:nvSpPr>
        <p:spPr bwMode="auto">
          <a:xfrm>
            <a:off x="838200" y="1124158"/>
            <a:ext cx="3932237" cy="780841"/>
          </a:xfrm>
        </p:spPr>
        <p:txBody>
          <a:bodyPr lIns="0" tIns="0" rIns="0" bIns="0" anchor="t">
            <a:normAutofit/>
          </a:bodyPr>
          <a:lstStyle>
            <a:lvl1pPr>
              <a:defRPr sz="2800">
                <a:solidFill>
                  <a:srgbClr val="313E4E"/>
                </a:solidFill>
              </a:defRPr>
            </a:lvl1pPr>
          </a:lstStyle>
          <a:p>
            <a:pPr>
              <a:defRPr/>
            </a:pPr>
            <a:r>
              <a:rPr lang="en-US"/>
              <a:t>Click to edit Master title style</a:t>
            </a:r>
            <a:endParaRPr lang="sl-SI"/>
          </a:p>
        </p:txBody>
      </p:sp>
      <p:cxnSp>
        <p:nvCxnSpPr>
          <p:cNvPr id="10" name="Straight Connector 9"/>
          <p:cNvCxnSpPr>
            <a:cxnSpLocks/>
          </p:cNvCxnSpPr>
          <p:nvPr userDrawn="1"/>
        </p:nvCxnSpPr>
        <p:spPr bwMode="auto">
          <a:xfrm>
            <a:off x="838200" y="1027906"/>
            <a:ext cx="1227221"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a:cxnSpLocks/>
          </p:cNvCxnSpPr>
          <p:nvPr userDrawn="1"/>
        </p:nvCxnSpPr>
        <p:spPr bwMode="auto">
          <a:xfrm>
            <a:off x="838198" y="6009500"/>
            <a:ext cx="105156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
          <p:cNvSpPr>
            <a:spLocks noGrp="1"/>
          </p:cNvSpPr>
          <p:nvPr>
            <p:ph type="pic" idx="1"/>
          </p:nvPr>
        </p:nvSpPr>
        <p:spPr bwMode="auto">
          <a:xfrm>
            <a:off x="5183188" y="987425"/>
            <a:ext cx="6172200"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pic>
        <p:nvPicPr>
          <p:cNvPr id="13" name="Graphic 12"/>
          <p:cNvPicPr>
            <a:picLocks noChangeAspect="1"/>
          </p:cNvPicPr>
          <p:nvPr userDrawn="1"/>
        </p:nvPicPr>
        <p:blipFill>
          <a:blip r:embed="rId2"/>
          <a:stretch/>
        </p:blipFill>
        <p:spPr bwMode="auto">
          <a:xfrm>
            <a:off x="11339134" y="333540"/>
            <a:ext cx="529911" cy="6943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82708BE-3C0A-428B-A8B6-17CF5C95B778}" type="datetime8">
              <a:rPr lang="en-SI"/>
              <a:t>09/26/2025 09:55</a:t>
            </a:fld>
            <a:endParaRP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50FE17-D72C-499D-98A4-96F198BBB663}"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a:lnSpc>
          <a:spcPct val="90000"/>
        </a:lnSpc>
        <a:spcBef>
          <a:spcPts val="0"/>
        </a:spcBef>
        <a:buNone/>
        <a:defRPr sz="3200">
          <a:solidFill>
            <a:srgbClr val="313E4E"/>
          </a:solidFill>
          <a:latin typeface="Titillium Web Bold"/>
          <a:ea typeface="+mj-ea"/>
          <a:cs typeface="+mj-cs"/>
        </a:defRPr>
      </a:lvl1pPr>
    </p:titleStyle>
    <p:body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www.sbra.be/" TargetMode="External"/><Relationship Id="rId2" Type="http://schemas.openxmlformats.org/officeDocument/2006/relationships/hyperlink" Target="mailto:drasko.veselinovic@sbra.b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le 11"/>
          <p:cNvSpPr>
            <a:spLocks noGrp="1"/>
          </p:cNvSpPr>
          <p:nvPr>
            <p:ph type="title"/>
          </p:nvPr>
        </p:nvSpPr>
        <p:spPr bwMode="auto">
          <a:xfrm>
            <a:off x="838200" y="2268537"/>
            <a:ext cx="10515600" cy="2320926"/>
          </a:xfrm>
        </p:spPr>
        <p:txBody>
          <a:bodyPr vertOverflow="overflow" horzOverflow="clip" vert="horz" wrap="square" lIns="91440" tIns="45720" rIns="91440" bIns="45720" numCol="1" spcCol="0" rtlCol="0" fromWordArt="0" anchor="b" anchorCtr="0" forceAA="0" compatLnSpc="0">
            <a:normAutofit fontScale="90000"/>
          </a:bodyPr>
          <a:lstStyle/>
          <a:p>
            <a:pPr>
              <a:defRPr/>
            </a:pPr>
            <a:r>
              <a:rPr lang="hr-HR" dirty="0">
                <a:solidFill>
                  <a:srgbClr val="FFC000"/>
                </a:solidFill>
              </a:rPr>
              <a:t>UNIVERZA V MARIBORU : </a:t>
            </a:r>
            <a:r>
              <a:rPr lang="hr-HR" dirty="0" err="1">
                <a:solidFill>
                  <a:srgbClr val="FFC000"/>
                </a:solidFill>
              </a:rPr>
              <a:t>Vloga</a:t>
            </a:r>
            <a:r>
              <a:rPr lang="hr-HR" dirty="0">
                <a:solidFill>
                  <a:srgbClr val="FFC000"/>
                </a:solidFill>
              </a:rPr>
              <a:t> </a:t>
            </a:r>
            <a:r>
              <a:rPr lang="hr-HR" dirty="0" err="1">
                <a:solidFill>
                  <a:srgbClr val="FFC000"/>
                </a:solidFill>
              </a:rPr>
              <a:t>slovenskega</a:t>
            </a:r>
            <a:r>
              <a:rPr lang="hr-HR" dirty="0">
                <a:solidFill>
                  <a:srgbClr val="FFC000"/>
                </a:solidFill>
              </a:rPr>
              <a:t> gospodarstva v </a:t>
            </a:r>
            <a:r>
              <a:rPr lang="hr-HR" dirty="0" err="1">
                <a:solidFill>
                  <a:srgbClr val="FFC000"/>
                </a:solidFill>
              </a:rPr>
              <a:t>evroMARIBORpskem</a:t>
            </a:r>
            <a:r>
              <a:rPr lang="hr-HR" dirty="0">
                <a:solidFill>
                  <a:srgbClr val="FFC000"/>
                </a:solidFill>
              </a:rPr>
              <a:t> </a:t>
            </a:r>
            <a:r>
              <a:rPr lang="hr-HR" dirty="0" err="1">
                <a:solidFill>
                  <a:srgbClr val="FFC000"/>
                </a:solidFill>
              </a:rPr>
              <a:t>raziskovalnem</a:t>
            </a:r>
            <a:r>
              <a:rPr lang="hr-HR" dirty="0">
                <a:solidFill>
                  <a:srgbClr val="FFC000"/>
                </a:solidFill>
              </a:rPr>
              <a:t> prostoru </a:t>
            </a:r>
            <a:r>
              <a:rPr lang="hr-HR" dirty="0" err="1">
                <a:solidFill>
                  <a:srgbClr val="FFC000"/>
                </a:solidFill>
              </a:rPr>
              <a:t>in</a:t>
            </a:r>
            <a:r>
              <a:rPr lang="hr-HR" dirty="0">
                <a:solidFill>
                  <a:srgbClr val="FFC000"/>
                </a:solidFill>
              </a:rPr>
              <a:t> priložnosti za </a:t>
            </a:r>
            <a:r>
              <a:rPr lang="hr-HR" dirty="0" err="1">
                <a:solidFill>
                  <a:srgbClr val="FFC000"/>
                </a:solidFill>
              </a:rPr>
              <a:t>mednaarodno</a:t>
            </a:r>
            <a:r>
              <a:rPr lang="hr-HR" dirty="0">
                <a:solidFill>
                  <a:srgbClr val="FFC000"/>
                </a:solidFill>
              </a:rPr>
              <a:t> </a:t>
            </a:r>
            <a:r>
              <a:rPr lang="hr-HR" dirty="0" err="1">
                <a:solidFill>
                  <a:srgbClr val="FFC000"/>
                </a:solidFill>
              </a:rPr>
              <a:t>sodelovanje</a:t>
            </a:r>
            <a:r>
              <a:rPr lang="hr-HR" dirty="0">
                <a:solidFill>
                  <a:srgbClr val="FFC000"/>
                </a:solidFill>
              </a:rPr>
              <a:t> (1)</a:t>
            </a:r>
            <a:endParaRPr dirty="0">
              <a:solidFill>
                <a:srgbClr val="FFC000"/>
              </a:solidFill>
            </a:endParaRPr>
          </a:p>
        </p:txBody>
      </p:sp>
      <p:sp>
        <p:nvSpPr>
          <p:cNvPr id="13" name="Text Placeholder 12"/>
          <p:cNvSpPr>
            <a:spLocks noGrp="1"/>
          </p:cNvSpPr>
          <p:nvPr>
            <p:ph type="body" idx="1"/>
          </p:nvPr>
        </p:nvSpPr>
        <p:spPr bwMode="auto"/>
        <p:txBody>
          <a:bodyPr/>
          <a:lstStyle/>
          <a:p>
            <a:pPr>
              <a:defRPr/>
            </a:pPr>
            <a:r>
              <a:rPr lang="sl-SI" dirty="0">
                <a:solidFill>
                  <a:srgbClr val="FFC000"/>
                </a:solidFill>
              </a:rPr>
              <a:t>Doc. dr. Draško Veselinovič, </a:t>
            </a:r>
          </a:p>
          <a:p>
            <a:pPr>
              <a:defRPr/>
            </a:pPr>
            <a:r>
              <a:rPr lang="sl-SI" dirty="0">
                <a:solidFill>
                  <a:srgbClr val="FFC000"/>
                </a:solidFill>
              </a:rPr>
              <a:t>predsednik UO Slovenian Business and Research Association, Bruselj</a:t>
            </a:r>
          </a:p>
        </p:txBody>
      </p:sp>
      <p:pic>
        <p:nvPicPr>
          <p:cNvPr id="1026" name="Picture 2">
            <a:extLst>
              <a:ext uri="{FF2B5EF4-FFF2-40B4-BE49-F238E27FC236}">
                <a16:creationId xmlns:a16="http://schemas.microsoft.com/office/drawing/2014/main" id="{150A6726-FD28-DEC1-8951-9F3418018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60" y="332656"/>
            <a:ext cx="2097287"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768A-0290-7328-C970-D32186D59355}"/>
              </a:ext>
            </a:extLst>
          </p:cNvPr>
          <p:cNvSpPr>
            <a:spLocks noGrp="1"/>
          </p:cNvSpPr>
          <p:nvPr>
            <p:ph type="title"/>
          </p:nvPr>
        </p:nvSpPr>
        <p:spPr/>
        <p:txBody>
          <a:bodyPr>
            <a:normAutofit fontScale="90000"/>
          </a:bodyPr>
          <a:lstStyle/>
          <a:p>
            <a:r>
              <a:rPr lang="en-SI" b="1" dirty="0"/>
              <a:t>Closing skills gaps</a:t>
            </a:r>
            <a:br>
              <a:rPr lang="en-SI" dirty="0"/>
            </a:br>
            <a:endParaRPr lang="en-SI" dirty="0"/>
          </a:p>
        </p:txBody>
      </p:sp>
      <p:sp>
        <p:nvSpPr>
          <p:cNvPr id="3" name="Content Placeholder 2">
            <a:extLst>
              <a:ext uri="{FF2B5EF4-FFF2-40B4-BE49-F238E27FC236}">
                <a16:creationId xmlns:a16="http://schemas.microsoft.com/office/drawing/2014/main" id="{81068209-D8FA-DB59-E4B3-7184A4CAF13B}"/>
              </a:ext>
            </a:extLst>
          </p:cNvPr>
          <p:cNvSpPr>
            <a:spLocks noGrp="1"/>
          </p:cNvSpPr>
          <p:nvPr>
            <p:ph idx="1"/>
          </p:nvPr>
        </p:nvSpPr>
        <p:spPr/>
        <p:txBody>
          <a:bodyPr/>
          <a:lstStyle/>
          <a:p>
            <a:endParaRPr lang="en-SI" dirty="0"/>
          </a:p>
          <a:p>
            <a:endParaRPr lang="en-SI" dirty="0"/>
          </a:p>
          <a:p>
            <a:r>
              <a:rPr lang="en-SI" dirty="0"/>
              <a:t>Shortage of labour in all respects</a:t>
            </a:r>
          </a:p>
          <a:p>
            <a:r>
              <a:rPr lang="en-GB" dirty="0"/>
              <a:t>E</a:t>
            </a:r>
            <a:r>
              <a:rPr lang="en-SI" dirty="0"/>
              <a:t>ducation systems are in national domains and are lagging behind (especially in high-tech , what slows down decarbonisation, digitalisation, AI)</a:t>
            </a:r>
          </a:p>
          <a:p>
            <a:r>
              <a:rPr lang="en-SI" dirty="0"/>
              <a:t>Redesign of national education systems to more forward- and modern tech-oriented  </a:t>
            </a:r>
          </a:p>
          <a:p>
            <a:endParaRPr lang="en-SI" dirty="0"/>
          </a:p>
        </p:txBody>
      </p:sp>
      <p:sp>
        <p:nvSpPr>
          <p:cNvPr id="4" name="Date Placeholder 3">
            <a:extLst>
              <a:ext uri="{FF2B5EF4-FFF2-40B4-BE49-F238E27FC236}">
                <a16:creationId xmlns:a16="http://schemas.microsoft.com/office/drawing/2014/main" id="{0A9F7DB1-CF71-96AE-7350-D5ED22EB2776}"/>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6A22E6DB-B071-C14A-9386-15744174B3F4}"/>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6FEFBEEE-ACCE-AE89-CD2F-F77A47ADF354}"/>
              </a:ext>
            </a:extLst>
          </p:cNvPr>
          <p:cNvSpPr>
            <a:spLocks noGrp="1"/>
          </p:cNvSpPr>
          <p:nvPr>
            <p:ph type="sldNum" sz="quarter" idx="12"/>
          </p:nvPr>
        </p:nvSpPr>
        <p:spPr/>
        <p:txBody>
          <a:bodyPr/>
          <a:lstStyle/>
          <a:p>
            <a:pPr>
              <a:defRPr/>
            </a:pPr>
            <a:fld id="{536C58C5-B627-48D0-A1A2-F881587ADEA7}" type="slidenum">
              <a:rPr lang="sl-SI" smtClean="0"/>
              <a:t>10</a:t>
            </a:fld>
            <a:endParaRPr lang="sl-SI"/>
          </a:p>
        </p:txBody>
      </p:sp>
      <p:pic>
        <p:nvPicPr>
          <p:cNvPr id="7" name="Picture 6">
            <a:extLst>
              <a:ext uri="{FF2B5EF4-FFF2-40B4-BE49-F238E27FC236}">
                <a16:creationId xmlns:a16="http://schemas.microsoft.com/office/drawing/2014/main" id="{625FC75C-EA23-5386-A47E-4FA1EA3EA5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57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D400-E0E4-721E-F0C8-ECC368BC611E}"/>
              </a:ext>
            </a:extLst>
          </p:cNvPr>
          <p:cNvSpPr>
            <a:spLocks noGrp="1"/>
          </p:cNvSpPr>
          <p:nvPr>
            <p:ph type="title"/>
          </p:nvPr>
        </p:nvSpPr>
        <p:spPr/>
        <p:txBody>
          <a:bodyPr/>
          <a:lstStyle/>
          <a:p>
            <a:r>
              <a:rPr lang="en-SI" b="1" dirty="0"/>
              <a:t>D</a:t>
            </a:r>
            <a:r>
              <a:rPr lang="en-GB" b="1" dirty="0"/>
              <a:t>e</a:t>
            </a:r>
            <a:r>
              <a:rPr lang="en-SI" b="1" dirty="0"/>
              <a:t>carbonisation and competitiv</a:t>
            </a:r>
            <a:r>
              <a:rPr lang="en-GB" b="1" dirty="0"/>
              <a:t>e</a:t>
            </a:r>
            <a:r>
              <a:rPr lang="en-SI" b="1" dirty="0"/>
              <a:t>ness plan</a:t>
            </a:r>
          </a:p>
        </p:txBody>
      </p:sp>
      <p:sp>
        <p:nvSpPr>
          <p:cNvPr id="3" name="Content Placeholder 2">
            <a:extLst>
              <a:ext uri="{FF2B5EF4-FFF2-40B4-BE49-F238E27FC236}">
                <a16:creationId xmlns:a16="http://schemas.microsoft.com/office/drawing/2014/main" id="{F55ACD7A-3313-B0FD-6FA4-EB720236A40D}"/>
              </a:ext>
            </a:extLst>
          </p:cNvPr>
          <p:cNvSpPr>
            <a:spLocks noGrp="1"/>
          </p:cNvSpPr>
          <p:nvPr>
            <p:ph idx="1"/>
          </p:nvPr>
        </p:nvSpPr>
        <p:spPr/>
        <p:txBody>
          <a:bodyPr/>
          <a:lstStyle/>
          <a:p>
            <a:endParaRPr lang="en-GB" dirty="0"/>
          </a:p>
          <a:p>
            <a:endParaRPr lang="en-GB" dirty="0"/>
          </a:p>
          <a:p>
            <a:r>
              <a:rPr lang="en-GB" dirty="0"/>
              <a:t>T</a:t>
            </a:r>
            <a:r>
              <a:rPr lang="en-SI" dirty="0"/>
              <a:t>he EU decarb</a:t>
            </a:r>
            <a:r>
              <a:rPr lang="en-GB" dirty="0"/>
              <a:t>on</a:t>
            </a:r>
            <a:r>
              <a:rPr lang="en-SI" dirty="0"/>
              <a:t>isation plan is more ambitious than its competitors,’ creating additional short-term costs for the European industry</a:t>
            </a:r>
          </a:p>
          <a:p>
            <a:r>
              <a:rPr lang="en-SI" dirty="0"/>
              <a:t>Opportunity for Europe to lower energy prices and take </a:t>
            </a:r>
            <a:r>
              <a:rPr lang="en-GB" dirty="0"/>
              <a:t>the</a:t>
            </a:r>
            <a:r>
              <a:rPr lang="en-SI" dirty="0"/>
              <a:t> lead in clean technologies (“clean tech”) and also becoming more energy secure (renewables in EU 22% of all energy, China 13% and USA 9% and nuclear); however, not necessarily demand for clean tech will be met by the EU supply because of cheaper Chinese products) </a:t>
            </a:r>
          </a:p>
          <a:p>
            <a:r>
              <a:rPr lang="en-GB" dirty="0"/>
              <a:t>How to d</a:t>
            </a:r>
            <a:r>
              <a:rPr lang="en-SI" dirty="0"/>
              <a:t>ecarbonise and preserve </a:t>
            </a:r>
            <a:r>
              <a:rPr lang="en-GB" dirty="0"/>
              <a:t>a </a:t>
            </a:r>
            <a:r>
              <a:rPr lang="en-SI" dirty="0"/>
              <a:t>competitive position of </a:t>
            </a:r>
            <a:r>
              <a:rPr lang="en-GB" dirty="0"/>
              <a:t>the </a:t>
            </a:r>
            <a:r>
              <a:rPr lang="en-SI" dirty="0"/>
              <a:t>industry is the question for the EU</a:t>
            </a:r>
          </a:p>
          <a:p>
            <a:endParaRPr lang="en-SI" dirty="0"/>
          </a:p>
        </p:txBody>
      </p:sp>
      <p:sp>
        <p:nvSpPr>
          <p:cNvPr id="4" name="Date Placeholder 3">
            <a:extLst>
              <a:ext uri="{FF2B5EF4-FFF2-40B4-BE49-F238E27FC236}">
                <a16:creationId xmlns:a16="http://schemas.microsoft.com/office/drawing/2014/main" id="{F0F11828-056F-0C37-9E29-E7667B7416AA}"/>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DF9A6D60-4650-2B14-A38C-F4C00F76FA0D}"/>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ABAC26B0-2A76-1D57-0F23-6090D69FB244}"/>
              </a:ext>
            </a:extLst>
          </p:cNvPr>
          <p:cNvSpPr>
            <a:spLocks noGrp="1"/>
          </p:cNvSpPr>
          <p:nvPr>
            <p:ph type="sldNum" sz="quarter" idx="12"/>
          </p:nvPr>
        </p:nvSpPr>
        <p:spPr/>
        <p:txBody>
          <a:bodyPr/>
          <a:lstStyle/>
          <a:p>
            <a:pPr>
              <a:defRPr/>
            </a:pPr>
            <a:fld id="{536C58C5-B627-48D0-A1A2-F881587ADEA7}" type="slidenum">
              <a:rPr lang="sl-SI" smtClean="0"/>
              <a:t>11</a:t>
            </a:fld>
            <a:endParaRPr lang="sl-SI"/>
          </a:p>
        </p:txBody>
      </p:sp>
      <p:pic>
        <p:nvPicPr>
          <p:cNvPr id="7" name="Picture 6">
            <a:extLst>
              <a:ext uri="{FF2B5EF4-FFF2-40B4-BE49-F238E27FC236}">
                <a16:creationId xmlns:a16="http://schemas.microsoft.com/office/drawing/2014/main" id="{8C3F4CA9-DBC4-D71C-FEA4-392BDBFED4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6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B185-4672-4B33-4AF3-D963CF97345A}"/>
              </a:ext>
            </a:extLst>
          </p:cNvPr>
          <p:cNvSpPr>
            <a:spLocks noGrp="1"/>
          </p:cNvSpPr>
          <p:nvPr>
            <p:ph type="title"/>
          </p:nvPr>
        </p:nvSpPr>
        <p:spPr/>
        <p:txBody>
          <a:bodyPr/>
          <a:lstStyle/>
          <a:p>
            <a:r>
              <a:rPr lang="en-SI" b="1" dirty="0"/>
              <a:t>The threat to Europe’s clean tech sector      1/2</a:t>
            </a:r>
          </a:p>
        </p:txBody>
      </p:sp>
      <p:sp>
        <p:nvSpPr>
          <p:cNvPr id="3" name="Content Placeholder 2">
            <a:extLst>
              <a:ext uri="{FF2B5EF4-FFF2-40B4-BE49-F238E27FC236}">
                <a16:creationId xmlns:a16="http://schemas.microsoft.com/office/drawing/2014/main" id="{7DC64CD5-29A8-7535-E7CC-10961BAA2132}"/>
              </a:ext>
            </a:extLst>
          </p:cNvPr>
          <p:cNvSpPr>
            <a:spLocks noGrp="1"/>
          </p:cNvSpPr>
          <p:nvPr>
            <p:ph idx="1"/>
          </p:nvPr>
        </p:nvSpPr>
        <p:spPr/>
        <p:txBody>
          <a:bodyPr/>
          <a:lstStyle/>
          <a:p>
            <a:r>
              <a:rPr lang="en-GB" dirty="0"/>
              <a:t>L</a:t>
            </a:r>
            <a:r>
              <a:rPr lang="en-SI" dirty="0"/>
              <a:t>eading world position of the EU in this sector squandering early-stage advantages owing to the weaknesses in its ecosystem</a:t>
            </a:r>
          </a:p>
          <a:p>
            <a:r>
              <a:rPr lang="en-SI" dirty="0"/>
              <a:t>Europe’s innovation potential is not translating into manufacturing superiority for clean tech despite the size of its domestic market</a:t>
            </a:r>
          </a:p>
          <a:p>
            <a:r>
              <a:rPr lang="en-SI" dirty="0"/>
              <a:t>The threat to Europe’s clean tech sector owes mainly to a lack of an industrial strat</a:t>
            </a:r>
            <a:r>
              <a:rPr lang="en-GB" dirty="0" err="1"/>
              <a:t>eg</a:t>
            </a:r>
            <a:r>
              <a:rPr lang="en-SI" dirty="0"/>
              <a:t>y equivalent to other major regions</a:t>
            </a:r>
          </a:p>
          <a:p>
            <a:r>
              <a:rPr lang="en-SI" dirty="0"/>
              <a:t>The EU’s improving outlook for its batteries industry demonstrates that a focused policy effort can succeed, even if non-EU players may benefit most</a:t>
            </a:r>
          </a:p>
          <a:p>
            <a:r>
              <a:rPr lang="en-SI" dirty="0"/>
              <a:t>Transport can play a critical role in European decarbonisation whether it proves to be opportunity depends on planning</a:t>
            </a:r>
          </a:p>
          <a:p>
            <a:r>
              <a:rPr lang="en-GB" dirty="0"/>
              <a:t>T</a:t>
            </a:r>
            <a:r>
              <a:rPr lang="en-SI" dirty="0"/>
              <a:t>he automotive sector is a key example of lack of EU planning, applying a climate policy without an industrial policy (lack of coordination and broader and deeper overall support)</a:t>
            </a:r>
          </a:p>
          <a:p>
            <a:endParaRPr lang="en-SI" dirty="0"/>
          </a:p>
        </p:txBody>
      </p:sp>
      <p:sp>
        <p:nvSpPr>
          <p:cNvPr id="4" name="Date Placeholder 3">
            <a:extLst>
              <a:ext uri="{FF2B5EF4-FFF2-40B4-BE49-F238E27FC236}">
                <a16:creationId xmlns:a16="http://schemas.microsoft.com/office/drawing/2014/main" id="{2CF8C799-16FE-8827-E32E-6029E0C938E2}"/>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127839CE-70BD-FBA0-0C91-23C0274378F8}"/>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4AC34D2A-F314-A8E2-9D50-F9100BC5860E}"/>
              </a:ext>
            </a:extLst>
          </p:cNvPr>
          <p:cNvSpPr>
            <a:spLocks noGrp="1"/>
          </p:cNvSpPr>
          <p:nvPr>
            <p:ph type="sldNum" sz="quarter" idx="12"/>
          </p:nvPr>
        </p:nvSpPr>
        <p:spPr/>
        <p:txBody>
          <a:bodyPr/>
          <a:lstStyle/>
          <a:p>
            <a:pPr>
              <a:defRPr/>
            </a:pPr>
            <a:fld id="{536C58C5-B627-48D0-A1A2-F881587ADEA7}" type="slidenum">
              <a:rPr lang="sl-SI" smtClean="0"/>
              <a:t>12</a:t>
            </a:fld>
            <a:endParaRPr lang="sl-SI"/>
          </a:p>
        </p:txBody>
      </p:sp>
      <p:pic>
        <p:nvPicPr>
          <p:cNvPr id="7" name="Picture 6">
            <a:extLst>
              <a:ext uri="{FF2B5EF4-FFF2-40B4-BE49-F238E27FC236}">
                <a16:creationId xmlns:a16="http://schemas.microsoft.com/office/drawing/2014/main" id="{77FE3EA5-5E69-7D2A-86B9-B713DC33B0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6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902E-49C3-D923-A28F-B3431FC71676}"/>
              </a:ext>
            </a:extLst>
          </p:cNvPr>
          <p:cNvSpPr>
            <a:spLocks noGrp="1"/>
          </p:cNvSpPr>
          <p:nvPr>
            <p:ph type="title"/>
          </p:nvPr>
        </p:nvSpPr>
        <p:spPr/>
        <p:txBody>
          <a:bodyPr/>
          <a:lstStyle/>
          <a:p>
            <a:r>
              <a:rPr lang="en-SI" b="1" dirty="0"/>
              <a:t>The threat to Europe’s clean tech sector      2/2</a:t>
            </a:r>
            <a:endParaRPr lang="en-SI" dirty="0"/>
          </a:p>
        </p:txBody>
      </p:sp>
      <p:sp>
        <p:nvSpPr>
          <p:cNvPr id="3" name="Content Placeholder 2">
            <a:extLst>
              <a:ext uri="{FF2B5EF4-FFF2-40B4-BE49-F238E27FC236}">
                <a16:creationId xmlns:a16="http://schemas.microsoft.com/office/drawing/2014/main" id="{82BB7688-4AA9-8B06-65B1-E5D7F5A0AD52}"/>
              </a:ext>
            </a:extLst>
          </p:cNvPr>
          <p:cNvSpPr>
            <a:spLocks noGrp="1"/>
          </p:cNvSpPr>
          <p:nvPr>
            <p:ph idx="1"/>
          </p:nvPr>
        </p:nvSpPr>
        <p:spPr/>
        <p:txBody>
          <a:bodyPr/>
          <a:lstStyle/>
          <a:p>
            <a:endParaRPr lang="en-SI" dirty="0"/>
          </a:p>
          <a:p>
            <a:endParaRPr lang="en-SI" dirty="0"/>
          </a:p>
          <a:p>
            <a:r>
              <a:rPr lang="en-SI" dirty="0"/>
              <a:t>To capitalise on the decarbonisation push, Europe should refocus its support for clean tech manufacturing, focusing on tech where it either has a global lead or where </a:t>
            </a:r>
            <a:r>
              <a:rPr lang="en-GB" dirty="0"/>
              <a:t>there </a:t>
            </a:r>
            <a:r>
              <a:rPr lang="en-SI" dirty="0"/>
              <a:t>is a strategic case for developing domestic capacity</a:t>
            </a:r>
          </a:p>
          <a:p>
            <a:r>
              <a:rPr lang="en-SI" dirty="0"/>
              <a:t>The EU must develop an industrial action plan for the automotive sector</a:t>
            </a:r>
          </a:p>
          <a:p>
            <a:r>
              <a:rPr lang="en-GB" dirty="0"/>
              <a:t>T</a:t>
            </a:r>
            <a:r>
              <a:rPr lang="en-SI" dirty="0"/>
              <a:t>he EU cross-border sustainable transport must follow not only cohesion but especially competitiv</a:t>
            </a:r>
            <a:r>
              <a:rPr lang="en-GB" dirty="0"/>
              <a:t>e</a:t>
            </a:r>
            <a:r>
              <a:rPr lang="en-SI" dirty="0"/>
              <a:t>ness goals </a:t>
            </a:r>
          </a:p>
        </p:txBody>
      </p:sp>
      <p:sp>
        <p:nvSpPr>
          <p:cNvPr id="4" name="Date Placeholder 3">
            <a:extLst>
              <a:ext uri="{FF2B5EF4-FFF2-40B4-BE49-F238E27FC236}">
                <a16:creationId xmlns:a16="http://schemas.microsoft.com/office/drawing/2014/main" id="{0483ADAC-4F4E-6AD4-974C-DE640DFB1B9D}"/>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5D611E86-4633-61B7-DD88-BCC064D871D6}"/>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352FB743-9E7D-5E0A-2353-0CB1585DE4FF}"/>
              </a:ext>
            </a:extLst>
          </p:cNvPr>
          <p:cNvSpPr>
            <a:spLocks noGrp="1"/>
          </p:cNvSpPr>
          <p:nvPr>
            <p:ph type="sldNum" sz="quarter" idx="12"/>
          </p:nvPr>
        </p:nvSpPr>
        <p:spPr/>
        <p:txBody>
          <a:bodyPr/>
          <a:lstStyle/>
          <a:p>
            <a:pPr>
              <a:defRPr/>
            </a:pPr>
            <a:fld id="{536C58C5-B627-48D0-A1A2-F881587ADEA7}" type="slidenum">
              <a:rPr lang="sl-SI" smtClean="0"/>
              <a:t>13</a:t>
            </a:fld>
            <a:endParaRPr lang="sl-SI"/>
          </a:p>
        </p:txBody>
      </p:sp>
      <p:pic>
        <p:nvPicPr>
          <p:cNvPr id="7" name="Picture 6">
            <a:extLst>
              <a:ext uri="{FF2B5EF4-FFF2-40B4-BE49-F238E27FC236}">
                <a16:creationId xmlns:a16="http://schemas.microsoft.com/office/drawing/2014/main" id="{E5C30AE4-1B6F-05CB-3880-131940D072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16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D8B9-B74C-1641-C1FF-5437EDC70E1D}"/>
              </a:ext>
            </a:extLst>
          </p:cNvPr>
          <p:cNvSpPr>
            <a:spLocks noGrp="1"/>
          </p:cNvSpPr>
          <p:nvPr>
            <p:ph type="title"/>
          </p:nvPr>
        </p:nvSpPr>
        <p:spPr/>
        <p:txBody>
          <a:bodyPr/>
          <a:lstStyle/>
          <a:p>
            <a:r>
              <a:rPr lang="en-SI" b="1" dirty="0"/>
              <a:t>Sectoral and Horizontal Policies</a:t>
            </a:r>
          </a:p>
        </p:txBody>
      </p:sp>
      <p:sp>
        <p:nvSpPr>
          <p:cNvPr id="3" name="Content Placeholder 2">
            <a:extLst>
              <a:ext uri="{FF2B5EF4-FFF2-40B4-BE49-F238E27FC236}">
                <a16:creationId xmlns:a16="http://schemas.microsoft.com/office/drawing/2014/main" id="{84D4216A-C67F-29FC-044F-4B7E6B0B5F41}"/>
              </a:ext>
            </a:extLst>
          </p:cNvPr>
          <p:cNvSpPr>
            <a:spLocks noGrp="1"/>
          </p:cNvSpPr>
          <p:nvPr>
            <p:ph idx="1"/>
          </p:nvPr>
        </p:nvSpPr>
        <p:spPr/>
        <p:txBody>
          <a:bodyPr/>
          <a:lstStyle/>
          <a:p>
            <a:endParaRPr lang="en-SI" dirty="0"/>
          </a:p>
          <a:p>
            <a:r>
              <a:rPr lang="en-SI" dirty="0"/>
              <a:t>Sectoral policies:</a:t>
            </a:r>
          </a:p>
          <a:p>
            <a:r>
              <a:rPr lang="en-SI" dirty="0"/>
              <a:t>Energy, critical raw materials, Digitalisation and advanced technologies, high-speed/capacity broadband networks, computing and AI, Semiconductors,  energy-intensive industries, clean technologies, automotive, defence, space, pharma, transport</a:t>
            </a:r>
          </a:p>
          <a:p>
            <a:endParaRPr lang="en-SI" dirty="0"/>
          </a:p>
          <a:p>
            <a:r>
              <a:rPr lang="en-SI" dirty="0"/>
              <a:t>Horizontal policies: </a:t>
            </a:r>
          </a:p>
          <a:p>
            <a:r>
              <a:rPr lang="en-SI" dirty="0"/>
              <a:t>Accelerating innovation, closing the skills gap, </a:t>
            </a:r>
            <a:r>
              <a:rPr lang="en-GB" dirty="0"/>
              <a:t>s</a:t>
            </a:r>
            <a:r>
              <a:rPr lang="en-SI" dirty="0"/>
              <a:t>ustaining investment, revamping competition, strengthening governance, financing investment</a:t>
            </a:r>
          </a:p>
        </p:txBody>
      </p:sp>
      <p:sp>
        <p:nvSpPr>
          <p:cNvPr id="4" name="Date Placeholder 3">
            <a:extLst>
              <a:ext uri="{FF2B5EF4-FFF2-40B4-BE49-F238E27FC236}">
                <a16:creationId xmlns:a16="http://schemas.microsoft.com/office/drawing/2014/main" id="{A0940271-4242-B812-EEA4-AB3FECE40847}"/>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566FEB3C-EC53-6ED6-DA3F-5EEF5B566893}"/>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7BFCCC2E-1529-ABEA-5977-1A9C477A09D8}"/>
              </a:ext>
            </a:extLst>
          </p:cNvPr>
          <p:cNvSpPr>
            <a:spLocks noGrp="1"/>
          </p:cNvSpPr>
          <p:nvPr>
            <p:ph type="sldNum" sz="quarter" idx="12"/>
          </p:nvPr>
        </p:nvSpPr>
        <p:spPr/>
        <p:txBody>
          <a:bodyPr/>
          <a:lstStyle/>
          <a:p>
            <a:pPr>
              <a:defRPr/>
            </a:pPr>
            <a:fld id="{536C58C5-B627-48D0-A1A2-F881587ADEA7}" type="slidenum">
              <a:rPr lang="sl-SI" smtClean="0"/>
              <a:t>14</a:t>
            </a:fld>
            <a:endParaRPr lang="sl-SI"/>
          </a:p>
        </p:txBody>
      </p:sp>
      <p:pic>
        <p:nvPicPr>
          <p:cNvPr id="7" name="Picture 6">
            <a:extLst>
              <a:ext uri="{FF2B5EF4-FFF2-40B4-BE49-F238E27FC236}">
                <a16:creationId xmlns:a16="http://schemas.microsoft.com/office/drawing/2014/main" id="{A03CF326-2735-BFAB-EAAC-7760876E65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36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409D-CDA0-0908-6910-068DBC906E4C}"/>
              </a:ext>
            </a:extLst>
          </p:cNvPr>
          <p:cNvSpPr>
            <a:spLocks noGrp="1"/>
          </p:cNvSpPr>
          <p:nvPr>
            <p:ph type="title"/>
          </p:nvPr>
        </p:nvSpPr>
        <p:spPr/>
        <p:txBody>
          <a:bodyPr/>
          <a:lstStyle/>
          <a:p>
            <a:r>
              <a:rPr lang="en-GB" b="1" dirty="0"/>
              <a:t>F</a:t>
            </a:r>
            <a:r>
              <a:rPr lang="en-SI" b="1" dirty="0"/>
              <a:t>inancing investment</a:t>
            </a:r>
          </a:p>
        </p:txBody>
      </p:sp>
      <p:sp>
        <p:nvSpPr>
          <p:cNvPr id="3" name="Content Placeholder 2">
            <a:extLst>
              <a:ext uri="{FF2B5EF4-FFF2-40B4-BE49-F238E27FC236}">
                <a16:creationId xmlns:a16="http://schemas.microsoft.com/office/drawing/2014/main" id="{F4304FC4-DC4A-365B-CDF0-C363D1C098E7}"/>
              </a:ext>
            </a:extLst>
          </p:cNvPr>
          <p:cNvSpPr>
            <a:spLocks noGrp="1"/>
          </p:cNvSpPr>
          <p:nvPr>
            <p:ph idx="1"/>
          </p:nvPr>
        </p:nvSpPr>
        <p:spPr/>
        <p:txBody>
          <a:bodyPr>
            <a:normAutofit fontScale="92500" lnSpcReduction="10000"/>
          </a:bodyPr>
          <a:lstStyle/>
          <a:p>
            <a:r>
              <a:rPr lang="en-GB" dirty="0"/>
              <a:t>V</a:t>
            </a:r>
            <a:r>
              <a:rPr lang="en-SI" dirty="0"/>
              <a:t>ery high savings which are not efficiently chan</a:t>
            </a:r>
            <a:r>
              <a:rPr lang="en-GB" dirty="0"/>
              <a:t>n</a:t>
            </a:r>
            <a:r>
              <a:rPr lang="en-SI" dirty="0"/>
              <a:t>elled into good productive sustainable invesments</a:t>
            </a:r>
          </a:p>
          <a:p>
            <a:r>
              <a:rPr lang="en-SI" dirty="0"/>
              <a:t>Capital market segmented and not efficient enough, especially for the innovative SMEs</a:t>
            </a:r>
          </a:p>
          <a:p>
            <a:r>
              <a:rPr lang="en-SI" dirty="0"/>
              <a:t>Mainly bank financing </a:t>
            </a:r>
          </a:p>
          <a:p>
            <a:r>
              <a:rPr lang="en-SI" dirty="0"/>
              <a:t>EU budget still not large enough and has too conservative attitude toward risk</a:t>
            </a:r>
          </a:p>
          <a:p>
            <a:r>
              <a:rPr lang="en-SI" dirty="0"/>
              <a:t>C</a:t>
            </a:r>
            <a:r>
              <a:rPr lang="en-GB" dirty="0"/>
              <a:t>a</a:t>
            </a:r>
            <a:r>
              <a:rPr lang="en-SI" dirty="0"/>
              <a:t>pital M</a:t>
            </a:r>
            <a:r>
              <a:rPr lang="en-GB" dirty="0"/>
              <a:t>a</a:t>
            </a:r>
            <a:r>
              <a:rPr lang="en-SI" dirty="0"/>
              <a:t>rket Union (CMU) needs the issuance  of a common safe asset (=financial instrument) with </a:t>
            </a:r>
            <a:r>
              <a:rPr lang="en-GB" dirty="0"/>
              <a:t>a</a:t>
            </a:r>
            <a:r>
              <a:rPr lang="en-SI" dirty="0"/>
              <a:t> clear and transparent reference rate and good liquidity </a:t>
            </a:r>
          </a:p>
          <a:p>
            <a:r>
              <a:rPr lang="en-SI" dirty="0"/>
              <a:t>CMU needs liquid debt instrument</a:t>
            </a:r>
            <a:r>
              <a:rPr lang="en-GB" dirty="0"/>
              <a:t>s</a:t>
            </a:r>
            <a:r>
              <a:rPr lang="en-SI" dirty="0"/>
              <a:t> like bonds for some joint large projects like 250 bn euros green bonds for the NGEU in the 2021-2027 budget</a:t>
            </a:r>
          </a:p>
          <a:p>
            <a:r>
              <a:rPr lang="en-SI" dirty="0"/>
              <a:t>CMU needs pension funds support in all respects</a:t>
            </a:r>
          </a:p>
          <a:p>
            <a:r>
              <a:rPr lang="en-GB" dirty="0"/>
              <a:t>For the next EU budget (2028-2034), the “Competitiveness Pillar (Fund)” to direct EU funding towards priority projects under the Competitiveness Coordination Framework</a:t>
            </a:r>
          </a:p>
          <a:p>
            <a:r>
              <a:rPr lang="en-GB" dirty="0"/>
              <a:t>Bringing in and supporting much more private capital investments in all EU activities</a:t>
            </a:r>
            <a:endParaRPr lang="en-SI" dirty="0"/>
          </a:p>
        </p:txBody>
      </p:sp>
      <p:sp>
        <p:nvSpPr>
          <p:cNvPr id="4" name="Date Placeholder 3">
            <a:extLst>
              <a:ext uri="{FF2B5EF4-FFF2-40B4-BE49-F238E27FC236}">
                <a16:creationId xmlns:a16="http://schemas.microsoft.com/office/drawing/2014/main" id="{F79474B7-1D57-19A7-BA3C-AED414D9067B}"/>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B7E376E5-7202-E29F-C2B7-FE771BF335D3}"/>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44EE7CE3-DFAC-285B-1DAC-A8C13B82DEFD}"/>
              </a:ext>
            </a:extLst>
          </p:cNvPr>
          <p:cNvSpPr>
            <a:spLocks noGrp="1"/>
          </p:cNvSpPr>
          <p:nvPr>
            <p:ph type="sldNum" sz="quarter" idx="12"/>
          </p:nvPr>
        </p:nvSpPr>
        <p:spPr/>
        <p:txBody>
          <a:bodyPr/>
          <a:lstStyle/>
          <a:p>
            <a:pPr>
              <a:defRPr/>
            </a:pPr>
            <a:fld id="{536C58C5-B627-48D0-A1A2-F881587ADEA7}" type="slidenum">
              <a:rPr lang="sl-SI" smtClean="0"/>
              <a:t>15</a:t>
            </a:fld>
            <a:endParaRPr lang="sl-SI"/>
          </a:p>
        </p:txBody>
      </p:sp>
      <p:pic>
        <p:nvPicPr>
          <p:cNvPr id="7" name="Picture 6">
            <a:extLst>
              <a:ext uri="{FF2B5EF4-FFF2-40B4-BE49-F238E27FC236}">
                <a16:creationId xmlns:a16="http://schemas.microsoft.com/office/drawing/2014/main" id="{C06A04C1-2C64-3082-E944-C5ACCC5483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54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p:nvPr/>
        </p:nvSpPr>
        <p:spPr>
          <a:xfrm>
            <a:off x="1524000" y="194351"/>
            <a:ext cx="9144000" cy="842465"/>
          </a:xfrm>
          <a:prstGeom prst="rect">
            <a:avLst/>
          </a:prstGeom>
          <a:solidFill>
            <a:srgbClr val="FFFFFF"/>
          </a:solidFill>
          <a:ln w="12700">
            <a:miter lim="400000"/>
          </a:ln>
        </p:spPr>
        <p:txBody>
          <a:bodyPr lIns="43491" tIns="43491" rIns="43491" bIns="43491" anchor="ctr"/>
          <a:lstStyle/>
          <a:p>
            <a:pPr>
              <a:defRPr>
                <a:latin typeface="Helvetica Neue Medium"/>
                <a:ea typeface="Helvetica Neue Medium"/>
                <a:cs typeface="Helvetica Neue Medium"/>
                <a:sym typeface="Helvetica Neue Medium"/>
              </a:defRPr>
            </a:pPr>
            <a:endParaRPr sz="1541"/>
          </a:p>
        </p:txBody>
      </p:sp>
      <p:sp>
        <p:nvSpPr>
          <p:cNvPr id="123" name="The Green Deal Framework"/>
          <p:cNvSpPr txBox="1"/>
          <p:nvPr/>
        </p:nvSpPr>
        <p:spPr>
          <a:xfrm>
            <a:off x="1733366" y="334406"/>
            <a:ext cx="6933833" cy="514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707" tIns="33707" rIns="33707" bIns="33707" anchor="ctr">
            <a:spAutoFit/>
          </a:bodyPr>
          <a:lstStyle/>
          <a:p>
            <a:pPr>
              <a:defRPr sz="2800">
                <a:solidFill>
                  <a:srgbClr val="034EA2"/>
                </a:solidFill>
                <a:latin typeface="EC Square Sans Pro"/>
                <a:ea typeface="EC Square Sans Pro"/>
                <a:cs typeface="EC Square Sans Pro"/>
                <a:sym typeface="EC Square Sans Pro"/>
              </a:defRPr>
            </a:pPr>
            <a:r>
              <a:rPr lang="en-GB" sz="2900" b="1" dirty="0">
                <a:solidFill>
                  <a:schemeClr val="tx2"/>
                </a:solidFill>
                <a:latin typeface="+mj-lt"/>
                <a:ea typeface="+mj-ea"/>
                <a:cs typeface="+mj-cs"/>
              </a:rPr>
              <a:t>Structure of the </a:t>
            </a:r>
            <a:r>
              <a:rPr lang="en-GB" sz="2900" b="1" dirty="0">
                <a:solidFill>
                  <a:srgbClr val="FFC000"/>
                </a:solidFill>
                <a:latin typeface="+mj-lt"/>
                <a:ea typeface="+mj-ea"/>
                <a:cs typeface="+mj-cs"/>
              </a:rPr>
              <a:t>Horizon Europe</a:t>
            </a:r>
          </a:p>
        </p:txBody>
      </p:sp>
      <p:sp>
        <p:nvSpPr>
          <p:cNvPr id="170" name="Rectangle 47"/>
          <p:cNvSpPr/>
          <p:nvPr/>
        </p:nvSpPr>
        <p:spPr>
          <a:xfrm>
            <a:off x="1524000" y="6434177"/>
            <a:ext cx="9144000" cy="246564"/>
          </a:xfrm>
          <a:prstGeom prst="rect">
            <a:avLst/>
          </a:prstGeom>
          <a:solidFill>
            <a:srgbClr val="FFFFFF"/>
          </a:solidFill>
          <a:ln w="12700">
            <a:miter lim="400000"/>
          </a:ln>
        </p:spPr>
        <p:txBody>
          <a:bodyPr lIns="43491" tIns="43491" rIns="43491" bIns="43491" anchor="ctr"/>
          <a:lstStyle/>
          <a:p>
            <a:pPr>
              <a:defRPr>
                <a:latin typeface="Helvetica Neue Medium"/>
                <a:ea typeface="Helvetica Neue Medium"/>
                <a:cs typeface="Helvetica Neue Medium"/>
                <a:sym typeface="Helvetica Neue Medium"/>
              </a:defRPr>
            </a:pPr>
            <a:endParaRPr sz="1541"/>
          </a:p>
        </p:txBody>
      </p:sp>
      <p:sp>
        <p:nvSpPr>
          <p:cNvPr id="15" name="Rectangle 25"/>
          <p:cNvSpPr>
            <a:spLocks noChangeArrowheads="1"/>
          </p:cNvSpPr>
          <p:nvPr/>
        </p:nvSpPr>
        <p:spPr bwMode="auto">
          <a:xfrm>
            <a:off x="2313707" y="1492240"/>
            <a:ext cx="158162" cy="79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84" tIns="39142" rIns="78284" bIns="39142" numCol="1" anchor="ctr" anchorCtr="0" compatLnSpc="1">
            <a:prstTxWarp prst="textNoShape">
              <a:avLst/>
            </a:prstTxWarp>
            <a:spAutoFit/>
          </a:bodyPr>
          <a:lstStyle/>
          <a:p>
            <a:pPr defTabSz="782818" eaLnBrk="0" fontAlgn="base" hangingPunct="0">
              <a:spcBef>
                <a:spcPct val="0"/>
              </a:spcBef>
              <a:spcAft>
                <a:spcPct val="0"/>
              </a:spcAft>
            </a:pPr>
            <a:br>
              <a:rPr lang="en-US" altLang="en-US" sz="1027">
                <a:latin typeface="Arial" panose="020B0604020202020204" pitchFamily="34" charset="0"/>
                <a:ea typeface="Times New Roman" panose="02020603050405020304" pitchFamily="18" charset="0"/>
              </a:rPr>
            </a:br>
            <a:endParaRPr lang="en-US" altLang="en-US" sz="1027">
              <a:latin typeface="Arial" panose="020B0604020202020204" pitchFamily="34" charset="0"/>
              <a:ea typeface="Times New Roman" panose="02020603050405020304" pitchFamily="18" charset="0"/>
            </a:endParaRPr>
          </a:p>
          <a:p>
            <a:pPr defTabSz="782818" eaLnBrk="0" fontAlgn="base" hangingPunct="0">
              <a:spcBef>
                <a:spcPct val="0"/>
              </a:spcBef>
              <a:spcAft>
                <a:spcPct val="0"/>
              </a:spcAft>
            </a:pPr>
            <a:br>
              <a:rPr lang="en-US" altLang="en-US" sz="1027">
                <a:latin typeface="Arial" panose="020B0604020202020204" pitchFamily="34" charset="0"/>
                <a:ea typeface="Times New Roman" panose="02020603050405020304" pitchFamily="18" charset="0"/>
              </a:rPr>
            </a:br>
            <a:endParaRPr lang="en-US" altLang="en-US" sz="1541">
              <a:latin typeface="Arial" panose="020B0604020202020204" pitchFamily="34" charset="0"/>
            </a:endParaRPr>
          </a:p>
        </p:txBody>
      </p:sp>
      <p:pic>
        <p:nvPicPr>
          <p:cNvPr id="2050" name="Picture 2" descr="Image describing the preliminary structure of Horizon Europe. 3 pillars - Excellent science, global challenges and industrial competitiveness and innovative europe. ">
            <a:extLst>
              <a:ext uri="{FF2B5EF4-FFF2-40B4-BE49-F238E27FC236}">
                <a16:creationId xmlns:a16="http://schemas.microsoft.com/office/drawing/2014/main" id="{1DE5E701-BDD9-41E7-9BDE-B26177288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492239"/>
            <a:ext cx="8738262" cy="45284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A6BAA4-69DD-4A09-9180-C302232DB187}"/>
              </a:ext>
            </a:extLst>
          </p:cNvPr>
          <p:cNvSpPr txBox="1"/>
          <p:nvPr/>
        </p:nvSpPr>
        <p:spPr>
          <a:xfrm>
            <a:off x="1730119" y="1081502"/>
            <a:ext cx="4572000" cy="646331"/>
          </a:xfrm>
          <a:prstGeom prst="rect">
            <a:avLst/>
          </a:prstGeom>
          <a:noFill/>
        </p:spPr>
        <p:txBody>
          <a:bodyPr wrap="square">
            <a:spAutoFit/>
          </a:bodyPr>
          <a:lstStyle/>
          <a:p>
            <a:br>
              <a:rPr lang="en-GB" dirty="0"/>
            </a:br>
            <a:endParaRPr lang="en-BE" dirty="0"/>
          </a:p>
        </p:txBody>
      </p:sp>
      <p:pic>
        <p:nvPicPr>
          <p:cNvPr id="2" name="Picture 1">
            <a:extLst>
              <a:ext uri="{FF2B5EF4-FFF2-40B4-BE49-F238E27FC236}">
                <a16:creationId xmlns:a16="http://schemas.microsoft.com/office/drawing/2014/main" id="{10082FE1-6303-9164-C169-FEEE6A1AF5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185489"/>
            <a:ext cx="1303150" cy="85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42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286" y="2508011"/>
            <a:ext cx="1620720" cy="162072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396" y="1355324"/>
            <a:ext cx="1585145" cy="158514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761" y="2545446"/>
            <a:ext cx="1595482" cy="159548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8725" y="4400569"/>
            <a:ext cx="1612883" cy="1612883"/>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2785" y="4401207"/>
            <a:ext cx="1612244" cy="1612244"/>
          </a:xfrm>
          <a:prstGeom prst="rect">
            <a:avLst/>
          </a:prstGeom>
        </p:spPr>
      </p:pic>
      <p:sp>
        <p:nvSpPr>
          <p:cNvPr id="5" name="ZoneTexte 3">
            <a:extLst>
              <a:ext uri="{FF2B5EF4-FFF2-40B4-BE49-F238E27FC236}">
                <a16:creationId xmlns:a16="http://schemas.microsoft.com/office/drawing/2014/main" id="{69455E74-2D0E-461A-A7F6-05519A7E8767}"/>
              </a:ext>
            </a:extLst>
          </p:cNvPr>
          <p:cNvSpPr txBox="1"/>
          <p:nvPr/>
        </p:nvSpPr>
        <p:spPr>
          <a:xfrm>
            <a:off x="4613983" y="3686174"/>
            <a:ext cx="2239142" cy="1055866"/>
          </a:xfrm>
          <a:prstGeom prst="rect">
            <a:avLst/>
          </a:prstGeom>
          <a:noFill/>
        </p:spPr>
        <p:txBody>
          <a:bodyPr wrap="square" rtlCol="0">
            <a:spAutoFit/>
          </a:bodyPr>
          <a:lstStyle/>
          <a:p>
            <a:pPr lvl="1" rtl="0" fontAlgn="base">
              <a:lnSpc>
                <a:spcPct val="180000"/>
              </a:lnSpc>
              <a:spcBef>
                <a:spcPts val="1200"/>
              </a:spcBef>
              <a:buClr>
                <a:srgbClr val="F8A907"/>
              </a:buClr>
              <a:defRPr/>
            </a:pPr>
            <a:endParaRPr lang="en-US" kern="1200" dirty="0">
              <a:solidFill>
                <a:srgbClr val="878685">
                  <a:lumMod val="50000"/>
                </a:srgbClr>
              </a:solidFill>
              <a:latin typeface="Arial"/>
            </a:endParaRPr>
          </a:p>
          <a:p>
            <a:pPr lvl="1" rtl="0" fontAlgn="base">
              <a:lnSpc>
                <a:spcPct val="180000"/>
              </a:lnSpc>
              <a:spcBef>
                <a:spcPts val="300"/>
              </a:spcBef>
              <a:buClr>
                <a:srgbClr val="F8A907"/>
              </a:buClr>
              <a:defRPr/>
            </a:pPr>
            <a:r>
              <a:rPr lang="en-US" kern="1200" dirty="0">
                <a:solidFill>
                  <a:srgbClr val="878685">
                    <a:lumMod val="50000"/>
                  </a:srgbClr>
                </a:solidFill>
                <a:latin typeface="Arial"/>
              </a:rPr>
              <a:t> </a:t>
            </a:r>
          </a:p>
        </p:txBody>
      </p:sp>
      <p:sp>
        <p:nvSpPr>
          <p:cNvPr id="10" name="TextBox 9"/>
          <p:cNvSpPr txBox="1"/>
          <p:nvPr/>
        </p:nvSpPr>
        <p:spPr>
          <a:xfrm>
            <a:off x="4439817" y="309966"/>
            <a:ext cx="3312369" cy="923330"/>
          </a:xfrm>
          <a:prstGeom prst="rect">
            <a:avLst/>
          </a:prstGeom>
          <a:noFill/>
        </p:spPr>
        <p:txBody>
          <a:bodyPr wrap="square" rtlCol="0">
            <a:spAutoFit/>
          </a:bodyPr>
          <a:lstStyle/>
          <a:p>
            <a:pPr algn="ctr" rtl="0" fontAlgn="base">
              <a:spcBef>
                <a:spcPct val="0"/>
              </a:spcBef>
              <a:spcAft>
                <a:spcPct val="0"/>
              </a:spcAft>
              <a:defRPr/>
            </a:pPr>
            <a:r>
              <a:rPr lang="en-US" b="1" kern="1200" dirty="0">
                <a:solidFill>
                  <a:srgbClr val="878685">
                    <a:lumMod val="50000"/>
                  </a:srgbClr>
                </a:solidFill>
                <a:latin typeface="Arial"/>
              </a:rPr>
              <a:t>Adaptation to climate change, including societal transformation</a:t>
            </a:r>
            <a:endParaRPr lang="en-GB" b="1" kern="1200" dirty="0" err="1">
              <a:solidFill>
                <a:srgbClr val="0F5494"/>
              </a:solidFill>
              <a:latin typeface="Arial"/>
            </a:endParaRPr>
          </a:p>
        </p:txBody>
      </p:sp>
      <p:sp>
        <p:nvSpPr>
          <p:cNvPr id="11" name="TextBox 10"/>
          <p:cNvSpPr txBox="1"/>
          <p:nvPr/>
        </p:nvSpPr>
        <p:spPr>
          <a:xfrm>
            <a:off x="8668746" y="3153742"/>
            <a:ext cx="1105475" cy="369332"/>
          </a:xfrm>
          <a:prstGeom prst="rect">
            <a:avLst/>
          </a:prstGeom>
          <a:noFill/>
        </p:spPr>
        <p:txBody>
          <a:bodyPr wrap="square" rtlCol="0">
            <a:spAutoFit/>
          </a:bodyPr>
          <a:lstStyle/>
          <a:p>
            <a:pPr rtl="0" fontAlgn="base">
              <a:spcBef>
                <a:spcPct val="0"/>
              </a:spcBef>
              <a:spcAft>
                <a:spcPct val="0"/>
              </a:spcAft>
              <a:defRPr/>
            </a:pPr>
            <a:r>
              <a:rPr lang="en-US" b="1" kern="1200" dirty="0">
                <a:solidFill>
                  <a:srgbClr val="878685">
                    <a:lumMod val="50000"/>
                  </a:srgbClr>
                </a:solidFill>
                <a:latin typeface="Arial"/>
              </a:rPr>
              <a:t>Cancer</a:t>
            </a:r>
            <a:endParaRPr lang="en-GB" sz="1600" b="1" kern="1200" dirty="0" err="1">
              <a:solidFill>
                <a:srgbClr val="878685">
                  <a:lumMod val="50000"/>
                </a:srgbClr>
              </a:solidFill>
              <a:latin typeface="Arial"/>
            </a:endParaRPr>
          </a:p>
        </p:txBody>
      </p:sp>
      <p:sp>
        <p:nvSpPr>
          <p:cNvPr id="12" name="TextBox 11"/>
          <p:cNvSpPr txBox="1"/>
          <p:nvPr/>
        </p:nvSpPr>
        <p:spPr>
          <a:xfrm>
            <a:off x="1892642" y="2599744"/>
            <a:ext cx="1629306" cy="1477328"/>
          </a:xfrm>
          <a:prstGeom prst="rect">
            <a:avLst/>
          </a:prstGeom>
          <a:noFill/>
        </p:spPr>
        <p:txBody>
          <a:bodyPr wrap="square" rtlCol="0">
            <a:spAutoFit/>
          </a:bodyPr>
          <a:lstStyle/>
          <a:p>
            <a:pPr algn="r" rtl="0" fontAlgn="base">
              <a:spcBef>
                <a:spcPct val="0"/>
              </a:spcBef>
              <a:spcAft>
                <a:spcPct val="0"/>
              </a:spcAft>
              <a:defRPr/>
            </a:pPr>
            <a:r>
              <a:rPr lang="en-US" b="1" kern="1200" dirty="0">
                <a:solidFill>
                  <a:srgbClr val="878685">
                    <a:lumMod val="50000"/>
                  </a:srgbClr>
                </a:solidFill>
                <a:latin typeface="Arial"/>
              </a:rPr>
              <a:t>Healthy oceans, seas, coastal and inland waters </a:t>
            </a:r>
            <a:endParaRPr lang="en-GB" b="1" kern="1200" dirty="0" err="1">
              <a:solidFill>
                <a:srgbClr val="878685">
                  <a:lumMod val="50000"/>
                </a:srgbClr>
              </a:solidFill>
              <a:latin typeface="Arial"/>
            </a:endParaRPr>
          </a:p>
        </p:txBody>
      </p:sp>
      <p:sp>
        <p:nvSpPr>
          <p:cNvPr id="13" name="TextBox 12"/>
          <p:cNvSpPr txBox="1"/>
          <p:nvPr/>
        </p:nvSpPr>
        <p:spPr>
          <a:xfrm>
            <a:off x="8112224" y="4852299"/>
            <a:ext cx="1728192" cy="646331"/>
          </a:xfrm>
          <a:prstGeom prst="rect">
            <a:avLst/>
          </a:prstGeom>
          <a:noFill/>
        </p:spPr>
        <p:txBody>
          <a:bodyPr wrap="square" rtlCol="0">
            <a:spAutoFit/>
          </a:bodyPr>
          <a:lstStyle/>
          <a:p>
            <a:pPr rtl="0" fontAlgn="base">
              <a:spcBef>
                <a:spcPts val="300"/>
              </a:spcBef>
              <a:buClr>
                <a:srgbClr val="F8A907"/>
              </a:buClr>
              <a:defRPr/>
            </a:pPr>
            <a:r>
              <a:rPr lang="en-US" b="1" kern="1200" dirty="0">
                <a:solidFill>
                  <a:srgbClr val="878685">
                    <a:lumMod val="50000"/>
                  </a:srgbClr>
                </a:solidFill>
                <a:latin typeface="Arial"/>
              </a:rPr>
              <a:t>Soil health and food</a:t>
            </a:r>
          </a:p>
        </p:txBody>
      </p:sp>
      <p:sp>
        <p:nvSpPr>
          <p:cNvPr id="14" name="TextBox 13"/>
          <p:cNvSpPr txBox="1"/>
          <p:nvPr/>
        </p:nvSpPr>
        <p:spPr>
          <a:xfrm>
            <a:off x="2161651" y="4905705"/>
            <a:ext cx="2041579" cy="646331"/>
          </a:xfrm>
          <a:prstGeom prst="rect">
            <a:avLst/>
          </a:prstGeom>
          <a:noFill/>
        </p:spPr>
        <p:txBody>
          <a:bodyPr wrap="square" rtlCol="0">
            <a:spAutoFit/>
          </a:bodyPr>
          <a:lstStyle/>
          <a:p>
            <a:pPr algn="r" rtl="0" fontAlgn="base">
              <a:spcBef>
                <a:spcPts val="300"/>
              </a:spcBef>
              <a:buClr>
                <a:srgbClr val="F8A907"/>
              </a:buClr>
              <a:defRPr/>
            </a:pPr>
            <a:r>
              <a:rPr lang="en-US" b="1" kern="1200" dirty="0">
                <a:solidFill>
                  <a:srgbClr val="878685">
                    <a:lumMod val="50000"/>
                  </a:srgbClr>
                </a:solidFill>
                <a:latin typeface="Arial"/>
              </a:rPr>
              <a:t>Climate-neutral and smart cities </a:t>
            </a:r>
          </a:p>
        </p:txBody>
      </p:sp>
      <p:sp>
        <p:nvSpPr>
          <p:cNvPr id="2" name="Rectangle 1"/>
          <p:cNvSpPr/>
          <p:nvPr/>
        </p:nvSpPr>
        <p:spPr>
          <a:xfrm>
            <a:off x="5181965" y="3431168"/>
            <a:ext cx="1881858" cy="1528624"/>
          </a:xfrm>
          <a:prstGeom prst="rect">
            <a:avLst/>
          </a:prstGeom>
        </p:spPr>
        <p:txBody>
          <a:bodyPr wrap="square">
            <a:spAutoFit/>
          </a:bodyPr>
          <a:lstStyle/>
          <a:p>
            <a:pPr algn="ctr" rtl="0" fontAlgn="base">
              <a:lnSpc>
                <a:spcPts val="2800"/>
              </a:lnSpc>
              <a:spcBef>
                <a:spcPct val="0"/>
              </a:spcBef>
              <a:spcAft>
                <a:spcPct val="0"/>
              </a:spcAft>
              <a:defRPr/>
            </a:pPr>
            <a:r>
              <a:rPr lang="en-GB" sz="2800" b="1" kern="1200" dirty="0">
                <a:solidFill>
                  <a:srgbClr val="0E4194"/>
                </a:solidFill>
                <a:latin typeface="Arial"/>
              </a:rPr>
              <a:t>5 mission areas</a:t>
            </a:r>
          </a:p>
          <a:p>
            <a:pPr algn="ctr" rtl="0" fontAlgn="base">
              <a:lnSpc>
                <a:spcPts val="2800"/>
              </a:lnSpc>
              <a:spcBef>
                <a:spcPct val="0"/>
              </a:spcBef>
              <a:spcAft>
                <a:spcPct val="0"/>
              </a:spcAft>
              <a:defRPr/>
            </a:pPr>
            <a:r>
              <a:rPr lang="en-GB" sz="2800" b="1" dirty="0">
                <a:solidFill>
                  <a:srgbClr val="0E4194"/>
                </a:solidFill>
                <a:latin typeface="Arial"/>
              </a:rPr>
              <a:t>+ Bauhaus</a:t>
            </a:r>
            <a:endParaRPr lang="en-GB" sz="2800" b="1" kern="1200" dirty="0">
              <a:solidFill>
                <a:srgbClr val="FFD624"/>
              </a:solidFill>
              <a:latin typeface="Arial"/>
            </a:endParaRPr>
          </a:p>
        </p:txBody>
      </p:sp>
      <p:pic>
        <p:nvPicPr>
          <p:cNvPr id="3" name="Picture 2">
            <a:extLst>
              <a:ext uri="{FF2B5EF4-FFF2-40B4-BE49-F238E27FC236}">
                <a16:creationId xmlns:a16="http://schemas.microsoft.com/office/drawing/2014/main" id="{2F216E00-52B1-E088-F2F9-CD07181959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72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9E0FF-8D52-4E19-4BE8-F169593D8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5C16C-1169-89AE-3925-9A541E96F64E}"/>
              </a:ext>
            </a:extLst>
          </p:cNvPr>
          <p:cNvSpPr>
            <a:spLocks noGrp="1"/>
          </p:cNvSpPr>
          <p:nvPr>
            <p:ph type="title"/>
          </p:nvPr>
        </p:nvSpPr>
        <p:spPr/>
        <p:txBody>
          <a:bodyPr/>
          <a:lstStyle/>
          <a:p>
            <a:r>
              <a:rPr lang="sl-SI" b="1" dirty="0"/>
              <a:t>New European Research Area (ERA) from 2021</a:t>
            </a:r>
            <a:endParaRPr lang="en-SI" b="1" dirty="0"/>
          </a:p>
        </p:txBody>
      </p:sp>
      <p:sp>
        <p:nvSpPr>
          <p:cNvPr id="3" name="Content Placeholder 2">
            <a:extLst>
              <a:ext uri="{FF2B5EF4-FFF2-40B4-BE49-F238E27FC236}">
                <a16:creationId xmlns:a16="http://schemas.microsoft.com/office/drawing/2014/main" id="{73676E07-4846-68F2-2D85-17C813750AF8}"/>
              </a:ext>
            </a:extLst>
          </p:cNvPr>
          <p:cNvSpPr>
            <a:spLocks noGrp="1"/>
          </p:cNvSpPr>
          <p:nvPr>
            <p:ph idx="1"/>
          </p:nvPr>
        </p:nvSpPr>
        <p:spPr/>
        <p:txBody>
          <a:bodyPr/>
          <a:lstStyle/>
          <a:p>
            <a:pPr>
              <a:defRPr/>
            </a:pPr>
            <a:endParaRPr lang="sl-SI" dirty="0"/>
          </a:p>
          <a:p>
            <a:pPr>
              <a:defRPr/>
            </a:pPr>
            <a:r>
              <a:rPr lang="sl-SI" dirty="0"/>
              <a:t>ERA is behind its key priorities, lagging behind the main competitors (USA and China)</a:t>
            </a:r>
          </a:p>
          <a:p>
            <a:pPr>
              <a:defRPr/>
            </a:pPr>
            <a:r>
              <a:rPr lang="sl-SI" dirty="0"/>
              <a:t>Spending for R&amp;I (2,3% of GDP) for the EU is quite o.k., but still lagging behind the USA (3,6%) and South Korea (5,2%)  - the figure for the EU would be lower without the NGEU and within it, especially without RRF</a:t>
            </a:r>
          </a:p>
          <a:p>
            <a:pPr>
              <a:defRPr/>
            </a:pPr>
            <a:r>
              <a:rPr lang="sl-SI" dirty="0"/>
              <a:t>Sharing research infrastructure is progressing, although most of the EU members don‘t have financial and organisational resources to build, operate and upgrade such infrastructure</a:t>
            </a:r>
          </a:p>
          <a:p>
            <a:pPr>
              <a:defRPr/>
            </a:pPr>
            <a:r>
              <a:rPr lang="sl-SI" dirty="0"/>
              <a:t>ERA forum shows a good and positive atmosphere in different important discussions, exchange of views, learning from each other and also criticism and also shows that without national support and commitment, EC cannot do much and/or at least not enough</a:t>
            </a:r>
          </a:p>
          <a:p>
            <a:pPr>
              <a:defRPr/>
            </a:pPr>
            <a:r>
              <a:rPr lang="sl-SI" dirty="0"/>
              <a:t>ERA actions</a:t>
            </a:r>
          </a:p>
          <a:p>
            <a:endParaRPr lang="en-SI" dirty="0"/>
          </a:p>
        </p:txBody>
      </p:sp>
      <p:sp>
        <p:nvSpPr>
          <p:cNvPr id="4" name="Date Placeholder 3">
            <a:extLst>
              <a:ext uri="{FF2B5EF4-FFF2-40B4-BE49-F238E27FC236}">
                <a16:creationId xmlns:a16="http://schemas.microsoft.com/office/drawing/2014/main" id="{1336B261-ADF3-EAC1-A8BE-FE20408E3B06}"/>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3CE1DF4F-0439-C13F-93DE-1D96E8B37B7C}"/>
              </a:ext>
            </a:extLst>
          </p:cNvPr>
          <p:cNvSpPr>
            <a:spLocks noGrp="1"/>
          </p:cNvSpPr>
          <p:nvPr>
            <p:ph type="ftr" sz="quarter" idx="11"/>
          </p:nvPr>
        </p:nvSpPr>
        <p:spPr>
          <a:xfrm rot="18363074" flipH="1" flipV="1">
            <a:off x="8153399" y="6721474"/>
            <a:ext cx="45719" cy="45719"/>
          </a:xfrm>
        </p:spPr>
        <p:txBody>
          <a:bodyPr/>
          <a:lstStyle/>
          <a:p>
            <a:pPr>
              <a:defRPr/>
            </a:pPr>
            <a:endParaRPr lang="sl-SI" dirty="0"/>
          </a:p>
        </p:txBody>
      </p:sp>
      <p:sp>
        <p:nvSpPr>
          <p:cNvPr id="6" name="Slide Number Placeholder 5">
            <a:extLst>
              <a:ext uri="{FF2B5EF4-FFF2-40B4-BE49-F238E27FC236}">
                <a16:creationId xmlns:a16="http://schemas.microsoft.com/office/drawing/2014/main" id="{081BDFCE-54B1-79EC-C9F2-62919A2144AC}"/>
              </a:ext>
            </a:extLst>
          </p:cNvPr>
          <p:cNvSpPr>
            <a:spLocks noGrp="1"/>
          </p:cNvSpPr>
          <p:nvPr>
            <p:ph type="sldNum" sz="quarter" idx="12"/>
          </p:nvPr>
        </p:nvSpPr>
        <p:spPr/>
        <p:txBody>
          <a:bodyPr/>
          <a:lstStyle/>
          <a:p>
            <a:pPr>
              <a:defRPr/>
            </a:pPr>
            <a:fld id="{536C58C5-B627-48D0-A1A2-F881587ADEA7}" type="slidenum">
              <a:rPr lang="sl-SI" smtClean="0"/>
              <a:t>18</a:t>
            </a:fld>
            <a:endParaRPr lang="sl-SI"/>
          </a:p>
        </p:txBody>
      </p:sp>
      <p:pic>
        <p:nvPicPr>
          <p:cNvPr id="7" name="Picture 6">
            <a:extLst>
              <a:ext uri="{FF2B5EF4-FFF2-40B4-BE49-F238E27FC236}">
                <a16:creationId xmlns:a16="http://schemas.microsoft.com/office/drawing/2014/main" id="{8D9C7828-A919-6168-0897-6F7009740F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55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947B-32E8-3324-1D91-74E17076A3E7}"/>
              </a:ext>
            </a:extLst>
          </p:cNvPr>
          <p:cNvSpPr>
            <a:spLocks noGrp="1"/>
          </p:cNvSpPr>
          <p:nvPr>
            <p:ph type="title"/>
          </p:nvPr>
        </p:nvSpPr>
        <p:spPr>
          <a:xfrm>
            <a:off x="838200" y="573657"/>
            <a:ext cx="10515600" cy="365126"/>
          </a:xfrm>
        </p:spPr>
        <p:txBody>
          <a:bodyPr>
            <a:normAutofit fontScale="90000"/>
          </a:bodyPr>
          <a:lstStyle/>
          <a:p>
            <a:r>
              <a:rPr lang="en-SI" b="1" dirty="0">
                <a:solidFill>
                  <a:schemeClr val="accent6">
                    <a:lumMod val="10000"/>
                  </a:schemeClr>
                </a:solidFill>
              </a:rPr>
              <a:t>EU BUDGET 2014-20  :  EU BUDGET 2021-27</a:t>
            </a:r>
          </a:p>
        </p:txBody>
      </p:sp>
      <p:graphicFrame>
        <p:nvGraphicFramePr>
          <p:cNvPr id="7" name="Content Placeholder 6">
            <a:extLst>
              <a:ext uri="{FF2B5EF4-FFF2-40B4-BE49-F238E27FC236}">
                <a16:creationId xmlns:a16="http://schemas.microsoft.com/office/drawing/2014/main" id="{2E218801-637A-8C64-8A72-BBB9F8291B24}"/>
              </a:ext>
            </a:extLst>
          </p:cNvPr>
          <p:cNvGraphicFramePr>
            <a:graphicFrameLocks noGrp="1"/>
          </p:cNvGraphicFramePr>
          <p:nvPr>
            <p:ph idx="1"/>
            <p:extLst>
              <p:ext uri="{D42A27DB-BD31-4B8C-83A1-F6EECF244321}">
                <p14:modId xmlns:p14="http://schemas.microsoft.com/office/powerpoint/2010/main" val="3238688546"/>
              </p:ext>
            </p:extLst>
          </p:nvPr>
        </p:nvGraphicFramePr>
        <p:xfrm>
          <a:off x="1271463" y="1412775"/>
          <a:ext cx="9073009" cy="3600401"/>
        </p:xfrm>
        <a:graphic>
          <a:graphicData uri="http://schemas.openxmlformats.org/drawingml/2006/table">
            <a:tbl>
              <a:tblPr firstRow="1" firstCol="1" bandRow="1">
                <a:tableStyleId>{5C22544A-7EE6-4342-B048-85BDC9FD1C3A}</a:tableStyleId>
              </a:tblPr>
              <a:tblGrid>
                <a:gridCol w="2272036">
                  <a:extLst>
                    <a:ext uri="{9D8B030D-6E8A-4147-A177-3AD203B41FA5}">
                      <a16:colId xmlns:a16="http://schemas.microsoft.com/office/drawing/2014/main" val="3825906535"/>
                    </a:ext>
                  </a:extLst>
                </a:gridCol>
                <a:gridCol w="2266991">
                  <a:extLst>
                    <a:ext uri="{9D8B030D-6E8A-4147-A177-3AD203B41FA5}">
                      <a16:colId xmlns:a16="http://schemas.microsoft.com/office/drawing/2014/main" val="177819450"/>
                    </a:ext>
                  </a:extLst>
                </a:gridCol>
                <a:gridCol w="2266991">
                  <a:extLst>
                    <a:ext uri="{9D8B030D-6E8A-4147-A177-3AD203B41FA5}">
                      <a16:colId xmlns:a16="http://schemas.microsoft.com/office/drawing/2014/main" val="1362025108"/>
                    </a:ext>
                  </a:extLst>
                </a:gridCol>
                <a:gridCol w="2266991">
                  <a:extLst>
                    <a:ext uri="{9D8B030D-6E8A-4147-A177-3AD203B41FA5}">
                      <a16:colId xmlns:a16="http://schemas.microsoft.com/office/drawing/2014/main" val="3331082166"/>
                    </a:ext>
                  </a:extLst>
                </a:gridCol>
              </a:tblGrid>
              <a:tr h="327309">
                <a:tc>
                  <a:txBody>
                    <a:bodyPr/>
                    <a:lstStyle/>
                    <a:p>
                      <a:pPr algn="just">
                        <a:buNone/>
                      </a:pPr>
                      <a:r>
                        <a:rPr lang="en-GB" sz="1200">
                          <a:effectLst/>
                        </a:rPr>
                        <a:t>Categories for:</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2021 - 2027</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Categories for:</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2014 - 2020</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1708066"/>
                  </a:ext>
                </a:extLst>
              </a:tr>
              <a:tr h="654619">
                <a:tc>
                  <a:txBody>
                    <a:bodyPr/>
                    <a:lstStyle/>
                    <a:p>
                      <a:pPr algn="just">
                        <a:buNone/>
                      </a:pPr>
                      <a:r>
                        <a:rPr lang="en-GB" sz="1200">
                          <a:effectLst/>
                        </a:rPr>
                        <a:t>Single Market</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dirty="0">
                          <a:effectLst/>
                        </a:rPr>
                        <a:t>144</a:t>
                      </a:r>
                      <a:endParaRPr lang="en-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Competitiveness for growth and jobs</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125,6</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3297440"/>
                  </a:ext>
                </a:extLst>
              </a:tr>
              <a:tr h="327309">
                <a:tc>
                  <a:txBody>
                    <a:bodyPr/>
                    <a:lstStyle/>
                    <a:p>
                      <a:pPr algn="just">
                        <a:buNone/>
                      </a:pPr>
                      <a:r>
                        <a:rPr lang="en-GB" sz="1200">
                          <a:effectLst/>
                        </a:rPr>
                        <a:t>Cohesion and resilience</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1,100</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Economic &amp; Territorial Cohesion</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324,9</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7100681"/>
                  </a:ext>
                </a:extLst>
              </a:tr>
              <a:tr h="654619">
                <a:tc>
                  <a:txBody>
                    <a:bodyPr/>
                    <a:lstStyle/>
                    <a:p>
                      <a:pPr algn="just">
                        <a:buNone/>
                      </a:pPr>
                      <a:r>
                        <a:rPr lang="en-GB" sz="1200">
                          <a:effectLst/>
                        </a:rPr>
                        <a:t>Natural resources and the environment</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374</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Sustainable growth: natural resources</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372,9</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575353"/>
                  </a:ext>
                </a:extLst>
              </a:tr>
              <a:tr h="327309">
                <a:tc>
                  <a:txBody>
                    <a:bodyPr/>
                    <a:lstStyle/>
                    <a:p>
                      <a:pPr algn="just">
                        <a:buNone/>
                      </a:pPr>
                      <a:r>
                        <a:rPr lang="en-GB" sz="1200">
                          <a:effectLst/>
                        </a:rPr>
                        <a:t>Migrations and borders</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23</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 </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 </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684782"/>
                  </a:ext>
                </a:extLst>
              </a:tr>
              <a:tr h="327309">
                <a:tc>
                  <a:txBody>
                    <a:bodyPr/>
                    <a:lstStyle/>
                    <a:p>
                      <a:pPr algn="just">
                        <a:buNone/>
                      </a:pPr>
                      <a:r>
                        <a:rPr lang="en-GB" sz="1200">
                          <a:effectLst/>
                        </a:rPr>
                        <a:t>Security and defence</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13</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Security and citizens</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15,7</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698175"/>
                  </a:ext>
                </a:extLst>
              </a:tr>
              <a:tr h="327309">
                <a:tc>
                  <a:txBody>
                    <a:bodyPr/>
                    <a:lstStyle/>
                    <a:p>
                      <a:pPr algn="just">
                        <a:buNone/>
                      </a:pPr>
                      <a:r>
                        <a:rPr lang="en-GB" sz="1200">
                          <a:effectLst/>
                        </a:rPr>
                        <a:t>Neighbourhood and world</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98</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Global Europe</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58,7</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616082"/>
                  </a:ext>
                </a:extLst>
              </a:tr>
              <a:tr h="327309">
                <a:tc>
                  <a:txBody>
                    <a:bodyPr/>
                    <a:lstStyle/>
                    <a:p>
                      <a:pPr algn="just">
                        <a:buNone/>
                      </a:pPr>
                      <a:r>
                        <a:rPr lang="en-GB" sz="1200">
                          <a:effectLst/>
                        </a:rPr>
                        <a:t>EU administration</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73</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EU administration</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61,7</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360593"/>
                  </a:ext>
                </a:extLst>
              </a:tr>
              <a:tr h="327309">
                <a:tc>
                  <a:txBody>
                    <a:bodyPr/>
                    <a:lstStyle/>
                    <a:p>
                      <a:pPr algn="just">
                        <a:buNone/>
                      </a:pPr>
                      <a:r>
                        <a:rPr lang="en-GB" sz="1200">
                          <a:effectLst/>
                        </a:rPr>
                        <a:t>TOTAL</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a:effectLst/>
                        </a:rPr>
                        <a:t>1,824</a:t>
                      </a:r>
                      <a:endParaRPr lang="en-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dirty="0">
                          <a:effectLst/>
                        </a:rPr>
                        <a:t>TOTAL</a:t>
                      </a:r>
                      <a:endParaRPr lang="en-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en-GB" sz="1200" dirty="0">
                          <a:effectLst/>
                        </a:rPr>
                        <a:t>959,5</a:t>
                      </a:r>
                      <a:endParaRPr lang="en-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6965287"/>
                  </a:ext>
                </a:extLst>
              </a:tr>
            </a:tbl>
          </a:graphicData>
        </a:graphic>
      </p:graphicFrame>
      <p:sp>
        <p:nvSpPr>
          <p:cNvPr id="4" name="Date Placeholder 3">
            <a:extLst>
              <a:ext uri="{FF2B5EF4-FFF2-40B4-BE49-F238E27FC236}">
                <a16:creationId xmlns:a16="http://schemas.microsoft.com/office/drawing/2014/main" id="{0C1CD8C4-9973-7C04-0A96-2410B23F7F67}"/>
              </a:ext>
            </a:extLst>
          </p:cNvPr>
          <p:cNvSpPr>
            <a:spLocks noGrp="1"/>
          </p:cNvSpPr>
          <p:nvPr>
            <p:ph type="dt" sz="half" idx="10"/>
          </p:nvPr>
        </p:nvSpPr>
        <p:spPr/>
        <p:txBody>
          <a:bodyPr/>
          <a:lstStyle/>
          <a:p>
            <a:pPr>
              <a:defRPr/>
            </a:pPr>
            <a:endParaRPr lang="sl-SI" dirty="0"/>
          </a:p>
        </p:txBody>
      </p:sp>
      <p:sp>
        <p:nvSpPr>
          <p:cNvPr id="5" name="Footer Placeholder 4">
            <a:extLst>
              <a:ext uri="{FF2B5EF4-FFF2-40B4-BE49-F238E27FC236}">
                <a16:creationId xmlns:a16="http://schemas.microsoft.com/office/drawing/2014/main" id="{6E52DE29-0850-69D2-D51B-4B3239241073}"/>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DCF679AE-686A-CDFE-E925-BC7292BA59F8}"/>
              </a:ext>
            </a:extLst>
          </p:cNvPr>
          <p:cNvSpPr>
            <a:spLocks noGrp="1"/>
          </p:cNvSpPr>
          <p:nvPr>
            <p:ph type="sldNum" sz="quarter" idx="12"/>
          </p:nvPr>
        </p:nvSpPr>
        <p:spPr/>
        <p:txBody>
          <a:bodyPr/>
          <a:lstStyle/>
          <a:p>
            <a:pPr>
              <a:defRPr/>
            </a:pPr>
            <a:fld id="{536C58C5-B627-48D0-A1A2-F881587ADEA7}" type="slidenum">
              <a:rPr lang="sl-SI" smtClean="0"/>
              <a:t>19</a:t>
            </a:fld>
            <a:endParaRPr lang="sl-SI"/>
          </a:p>
        </p:txBody>
      </p:sp>
      <p:pic>
        <p:nvPicPr>
          <p:cNvPr id="3" name="Picture 2">
            <a:extLst>
              <a:ext uri="{FF2B5EF4-FFF2-40B4-BE49-F238E27FC236}">
                <a16:creationId xmlns:a16="http://schemas.microsoft.com/office/drawing/2014/main" id="{C0044AF7-2308-9581-BCF5-F4A0B2586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99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88640"/>
            <a:ext cx="8352928" cy="688610"/>
          </a:xfrm>
        </p:spPr>
        <p:txBody>
          <a:bodyPr>
            <a:normAutofit fontScale="90000"/>
          </a:bodyPr>
          <a:lstStyle/>
          <a:p>
            <a:pPr algn="l"/>
            <a:br>
              <a:rPr lang="en-US" b="1" dirty="0">
                <a:solidFill>
                  <a:schemeClr val="tx2"/>
                </a:solidFill>
              </a:rPr>
            </a:br>
            <a:r>
              <a:rPr lang="en-US" b="1" dirty="0">
                <a:solidFill>
                  <a:schemeClr val="tx2"/>
                </a:solidFill>
              </a:rPr>
              <a:t>SBRA CORE ACTIVITIES</a:t>
            </a:r>
            <a:endParaRPr lang="en-US" dirty="0"/>
          </a:p>
        </p:txBody>
      </p:sp>
      <p:sp>
        <p:nvSpPr>
          <p:cNvPr id="3" name="Content Placeholder 2"/>
          <p:cNvSpPr>
            <a:spLocks noGrp="1"/>
          </p:cNvSpPr>
          <p:nvPr>
            <p:ph idx="1"/>
          </p:nvPr>
        </p:nvSpPr>
        <p:spPr>
          <a:xfrm>
            <a:off x="623392" y="1120658"/>
            <a:ext cx="5688632" cy="5305294"/>
          </a:xfrm>
        </p:spPr>
        <p:txBody>
          <a:bodyPr>
            <a:noAutofit/>
          </a:bodyPr>
          <a:lstStyle/>
          <a:p>
            <a:r>
              <a:rPr lang="en-GB" altLang="en-US" sz="1400" b="1" dirty="0">
                <a:solidFill>
                  <a:schemeClr val="tx2"/>
                </a:solidFill>
              </a:rPr>
              <a:t>Informing</a:t>
            </a:r>
            <a:r>
              <a:rPr lang="en-GB" altLang="en-US" sz="1400" dirty="0">
                <a:solidFill>
                  <a:schemeClr val="tx2"/>
                </a:solidFill>
              </a:rPr>
              <a:t> members on economic developments, with a renewed focus on EU projects, programs and funds. A weekly scan of news, relevant calls, events, publications, etc. – disseminated via weekly e-news bulletin. Additional, bimonthly news bulletin regarding the economy. </a:t>
            </a:r>
            <a:r>
              <a:rPr lang="en-US" altLang="en-US" sz="1400" dirty="0">
                <a:solidFill>
                  <a:schemeClr val="tx2"/>
                </a:solidFill>
              </a:rPr>
              <a:t>Publication MOST allows us to disseminate our members’ achievements widely.</a:t>
            </a:r>
            <a:endParaRPr lang="en-GB" altLang="en-US" sz="1400" dirty="0">
              <a:solidFill>
                <a:schemeClr val="tx2"/>
              </a:solidFill>
            </a:endParaRPr>
          </a:p>
          <a:p>
            <a:r>
              <a:rPr lang="en-GB" altLang="en-US" sz="1400" b="1" dirty="0">
                <a:solidFill>
                  <a:schemeClr val="tx2"/>
                </a:solidFill>
              </a:rPr>
              <a:t>EU projects </a:t>
            </a:r>
            <a:r>
              <a:rPr lang="en-GB" altLang="en-US" sz="1400" dirty="0">
                <a:solidFill>
                  <a:schemeClr val="tx2"/>
                </a:solidFill>
              </a:rPr>
              <a:t>—Partner search. In addition to informing members of relevant EU programs and projects, we actively strive to find and search for relevant partners and potential project consortia. Project networking, brokerage events, partners’ matching, pitches, … and checking out the application before submission. </a:t>
            </a:r>
          </a:p>
          <a:p>
            <a:r>
              <a:rPr lang="en-US" altLang="en-US" sz="1400" b="1" dirty="0">
                <a:solidFill>
                  <a:schemeClr val="tx2"/>
                </a:solidFill>
              </a:rPr>
              <a:t>Training</a:t>
            </a:r>
            <a:r>
              <a:rPr lang="en-US" altLang="en-US" sz="1400" dirty="0">
                <a:solidFill>
                  <a:schemeClr val="tx2"/>
                </a:solidFill>
              </a:rPr>
              <a:t> – preparing workshops and study trips, meetings for its members.</a:t>
            </a:r>
          </a:p>
          <a:p>
            <a:r>
              <a:rPr lang="en-US" altLang="en-US" sz="1400" b="1" dirty="0">
                <a:solidFill>
                  <a:schemeClr val="tx2"/>
                </a:solidFill>
              </a:rPr>
              <a:t>Activities in important European networks</a:t>
            </a:r>
            <a:r>
              <a:rPr lang="en-US" altLang="en-US" sz="1400" dirty="0">
                <a:solidFill>
                  <a:schemeClr val="tx2"/>
                </a:solidFill>
              </a:rPr>
              <a:t> –  </a:t>
            </a:r>
            <a:r>
              <a:rPr lang="en-GB" sz="1400" dirty="0">
                <a:solidFill>
                  <a:schemeClr val="tx2"/>
                </a:solidFill>
                <a:ea typeface="Calibri" panose="020F0502020204030204" pitchFamily="34" charset="0"/>
                <a:cs typeface="Times New Roman" panose="02020603050405020304" pitchFamily="18" charset="0"/>
              </a:rPr>
              <a:t>Secretariat of Network of European Financial Institutions for Small and Medium Sized Enterprises (</a:t>
            </a:r>
            <a:r>
              <a:rPr lang="en-GB" sz="1400" b="1" dirty="0">
                <a:solidFill>
                  <a:schemeClr val="tx2"/>
                </a:solidFill>
                <a:ea typeface="Calibri" panose="020F0502020204030204" pitchFamily="34" charset="0"/>
                <a:cs typeface="Times New Roman" panose="02020603050405020304" pitchFamily="18" charset="0"/>
              </a:rPr>
              <a:t>NEFI</a:t>
            </a:r>
            <a:r>
              <a:rPr lang="en-GB" sz="1400" dirty="0">
                <a:solidFill>
                  <a:schemeClr val="tx2"/>
                </a:solidFill>
                <a:ea typeface="Calibri" panose="020F0502020204030204" pitchFamily="34" charset="0"/>
                <a:cs typeface="Times New Roman" panose="02020603050405020304" pitchFamily="18" charset="0"/>
              </a:rPr>
              <a:t>), membership in </a:t>
            </a:r>
            <a:r>
              <a:rPr lang="en-GB" sz="1400" b="1" dirty="0">
                <a:solidFill>
                  <a:schemeClr val="tx2"/>
                </a:solidFill>
                <a:ea typeface="Calibri" panose="020F0502020204030204" pitchFamily="34" charset="0"/>
                <a:cs typeface="Times New Roman" panose="02020603050405020304" pitchFamily="18" charset="0"/>
              </a:rPr>
              <a:t>IGLO </a:t>
            </a:r>
            <a:r>
              <a:rPr lang="en-GB" sz="1400" dirty="0">
                <a:solidFill>
                  <a:schemeClr val="tx2"/>
                </a:solidFill>
                <a:ea typeface="Calibri" panose="020F0502020204030204" pitchFamily="34" charset="0"/>
                <a:cs typeface="Times New Roman" panose="02020603050405020304" pitchFamily="18" charset="0"/>
              </a:rPr>
              <a:t>(Informal Group of RTD Liaison Offices), </a:t>
            </a:r>
            <a:r>
              <a:rPr lang="en-GB" sz="1400" b="1" dirty="0">
                <a:solidFill>
                  <a:schemeClr val="tx2"/>
                </a:solidFill>
                <a:ea typeface="Calibri" panose="020F0502020204030204" pitchFamily="34" charset="0"/>
                <a:cs typeface="Times New Roman" panose="02020603050405020304" pitchFamily="18" charset="0"/>
              </a:rPr>
              <a:t>ERRIN </a:t>
            </a:r>
            <a:r>
              <a:rPr lang="en-GB" sz="1400" dirty="0">
                <a:solidFill>
                  <a:schemeClr val="tx2"/>
                </a:solidFill>
                <a:ea typeface="Calibri" panose="020F0502020204030204" pitchFamily="34" charset="0"/>
                <a:cs typeface="Times New Roman" panose="02020603050405020304" pitchFamily="18" charset="0"/>
              </a:rPr>
              <a:t>(European Regions Research and Innovation Network), </a:t>
            </a:r>
            <a:r>
              <a:rPr lang="en-GB" sz="1400" b="1" dirty="0" err="1">
                <a:solidFill>
                  <a:schemeClr val="tx2"/>
                </a:solidFill>
                <a:ea typeface="Calibri" panose="020F0502020204030204" pitchFamily="34" charset="0"/>
                <a:cs typeface="Times New Roman" panose="02020603050405020304" pitchFamily="18" charset="0"/>
              </a:rPr>
              <a:t>UnILiON</a:t>
            </a:r>
            <a:r>
              <a:rPr lang="en-GB" sz="1400" b="1" dirty="0">
                <a:solidFill>
                  <a:schemeClr val="tx2"/>
                </a:solidFill>
                <a:ea typeface="Calibri" panose="020F0502020204030204" pitchFamily="34" charset="0"/>
                <a:cs typeface="Times New Roman" panose="02020603050405020304" pitchFamily="18" charset="0"/>
              </a:rPr>
              <a:t> </a:t>
            </a:r>
            <a:r>
              <a:rPr lang="en-GB" sz="1400" dirty="0">
                <a:solidFill>
                  <a:schemeClr val="tx2"/>
                </a:solidFill>
                <a:ea typeface="Calibri" panose="020F0502020204030204" pitchFamily="34" charset="0"/>
                <a:cs typeface="Times New Roman" panose="02020603050405020304" pitchFamily="18" charset="0"/>
              </a:rPr>
              <a:t>(Universities Informal Liaison Offices Network), </a:t>
            </a:r>
            <a:r>
              <a:rPr lang="en-GB" sz="1400" b="1" dirty="0">
                <a:solidFill>
                  <a:schemeClr val="tx2"/>
                </a:solidFill>
                <a:ea typeface="Calibri" panose="020F0502020204030204" pitchFamily="34" charset="0"/>
                <a:cs typeface="Times New Roman" panose="02020603050405020304" pitchFamily="18" charset="0"/>
              </a:rPr>
              <a:t>Vanguard initiative</a:t>
            </a:r>
            <a:r>
              <a:rPr lang="en-GB" sz="1400" dirty="0">
                <a:solidFill>
                  <a:schemeClr val="tx2"/>
                </a:solidFill>
                <a:ea typeface="Calibri" panose="020F0502020204030204" pitchFamily="34" charset="0"/>
                <a:cs typeface="Times New Roman" panose="02020603050405020304" pitchFamily="18" charset="0"/>
              </a:rPr>
              <a:t> (regional network for promoting regional innovation ecosystems) and </a:t>
            </a:r>
            <a:r>
              <a:rPr lang="en-GB" sz="1400" b="1" dirty="0">
                <a:solidFill>
                  <a:schemeClr val="tx2"/>
                </a:solidFill>
                <a:ea typeface="Calibri" panose="020F0502020204030204" pitchFamily="34" charset="0"/>
                <a:cs typeface="Times New Roman" panose="02020603050405020304" pitchFamily="18" charset="0"/>
              </a:rPr>
              <a:t>ENDR </a:t>
            </a:r>
            <a:r>
              <a:rPr lang="en-GB" sz="1400" dirty="0">
                <a:solidFill>
                  <a:schemeClr val="tx2"/>
                </a:solidFill>
                <a:ea typeface="Calibri" panose="020F0502020204030204" pitchFamily="34" charset="0"/>
                <a:cs typeface="Times New Roman" panose="02020603050405020304" pitchFamily="18" charset="0"/>
              </a:rPr>
              <a:t>(Network of Defence Related Regions).</a:t>
            </a:r>
            <a:endParaRPr lang="en-US" altLang="en-US" sz="1400" dirty="0">
              <a:solidFill>
                <a:schemeClr val="tx2"/>
              </a:solidFill>
            </a:endParaRPr>
          </a:p>
          <a:p>
            <a:r>
              <a:rPr lang="en-US" altLang="en-US" sz="1400" b="1" dirty="0">
                <a:solidFill>
                  <a:schemeClr val="tx2"/>
                </a:solidFill>
              </a:rPr>
              <a:t>Conferences, </a:t>
            </a:r>
            <a:r>
              <a:rPr lang="en-US" altLang="en-US" sz="1400" dirty="0">
                <a:solidFill>
                  <a:schemeClr val="tx2"/>
                </a:solidFill>
              </a:rPr>
              <a:t>promotional and brokerage events, workshops, working meetings, publishing reports and </a:t>
            </a:r>
            <a:r>
              <a:rPr lang="en-US" altLang="en-US" sz="1400" dirty="0" err="1">
                <a:solidFill>
                  <a:schemeClr val="tx2"/>
                </a:solidFill>
              </a:rPr>
              <a:t>organising</a:t>
            </a:r>
            <a:r>
              <a:rPr lang="en-US" altLang="en-US" sz="1400" dirty="0">
                <a:solidFill>
                  <a:schemeClr val="tx2"/>
                </a:solidFill>
              </a:rPr>
              <a:t> conferences. </a:t>
            </a:r>
            <a:endParaRPr lang="en-GB" altLang="en-US" sz="1400" dirty="0">
              <a:solidFill>
                <a:schemeClr val="tx2"/>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0" y="1123315"/>
            <a:ext cx="4173558" cy="259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4B53848-F0C3-4587-AE41-6C47724CBA21}"/>
              </a:ext>
            </a:extLst>
          </p:cNvPr>
          <p:cNvPicPr>
            <a:picLocks noChangeAspect="1"/>
          </p:cNvPicPr>
          <p:nvPr/>
        </p:nvPicPr>
        <p:blipFill>
          <a:blip r:embed="rId4"/>
          <a:stretch>
            <a:fillRect/>
          </a:stretch>
        </p:blipFill>
        <p:spPr>
          <a:xfrm>
            <a:off x="8256240" y="3960440"/>
            <a:ext cx="1705126" cy="270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E4DD8611-5296-4A6A-A2F1-C7BB187830DE}"/>
              </a:ext>
            </a:extLst>
          </p:cNvPr>
          <p:cNvPicPr>
            <a:picLocks noChangeAspect="1"/>
          </p:cNvPicPr>
          <p:nvPr/>
        </p:nvPicPr>
        <p:blipFill>
          <a:blip r:embed="rId5"/>
          <a:stretch>
            <a:fillRect/>
          </a:stretch>
        </p:blipFill>
        <p:spPr>
          <a:xfrm>
            <a:off x="6744073" y="3429000"/>
            <a:ext cx="1668563" cy="29969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648070B-EB51-00C4-86A9-AAE9E61459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4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3514" y="1268761"/>
            <a:ext cx="8568952" cy="3877985"/>
          </a:xfrm>
          <a:prstGeom prst="rect">
            <a:avLst/>
          </a:prstGeom>
        </p:spPr>
        <p:txBody>
          <a:bodyPr wrap="square">
            <a:spAutoFit/>
          </a:bodyPr>
          <a:lstStyle/>
          <a:p>
            <a:pPr algn="ctr"/>
            <a:r>
              <a:rPr lang="sl-SI" sz="5400" b="1" dirty="0">
                <a:solidFill>
                  <a:schemeClr val="tx2"/>
                </a:solidFill>
              </a:rPr>
              <a:t>Thank you!</a:t>
            </a:r>
          </a:p>
          <a:p>
            <a:pPr algn="ctr"/>
            <a:endParaRPr lang="sl-SI" sz="3200" b="1" dirty="0">
              <a:solidFill>
                <a:schemeClr val="tx2"/>
              </a:solidFill>
            </a:endParaRPr>
          </a:p>
          <a:p>
            <a:pPr algn="ctr"/>
            <a:r>
              <a:rPr lang="sl-SI" sz="3200" b="1" dirty="0">
                <a:solidFill>
                  <a:schemeClr val="tx2"/>
                </a:solidFill>
              </a:rPr>
              <a:t>Slovenian Business &amp; Research Association</a:t>
            </a:r>
            <a:endParaRPr lang="en-US" sz="3200" b="1" dirty="0">
              <a:solidFill>
                <a:schemeClr val="tx2"/>
              </a:solidFill>
            </a:endParaRPr>
          </a:p>
          <a:p>
            <a:pPr algn="ctr"/>
            <a:r>
              <a:rPr lang="en-US" sz="2800" dirty="0">
                <a:solidFill>
                  <a:schemeClr val="tx2"/>
                </a:solidFill>
              </a:rPr>
              <a:t>Rue </a:t>
            </a:r>
            <a:r>
              <a:rPr lang="en-US" sz="2800" dirty="0" err="1">
                <a:solidFill>
                  <a:schemeClr val="tx2"/>
                </a:solidFill>
              </a:rPr>
              <a:t>Belliard</a:t>
            </a:r>
            <a:r>
              <a:rPr lang="en-US" sz="2800" dirty="0">
                <a:solidFill>
                  <a:schemeClr val="tx2"/>
                </a:solidFill>
              </a:rPr>
              <a:t> 40</a:t>
            </a:r>
            <a:br>
              <a:rPr lang="en-US" sz="2800" dirty="0">
                <a:solidFill>
                  <a:schemeClr val="tx2"/>
                </a:solidFill>
              </a:rPr>
            </a:br>
            <a:r>
              <a:rPr lang="en-US" sz="2800" dirty="0">
                <a:solidFill>
                  <a:schemeClr val="tx2"/>
                </a:solidFill>
              </a:rPr>
              <a:t>1040, Brussels, Belgium</a:t>
            </a:r>
            <a:br>
              <a:rPr lang="en-US" sz="2800" dirty="0">
                <a:solidFill>
                  <a:schemeClr val="tx2"/>
                </a:solidFill>
              </a:rPr>
            </a:br>
            <a:r>
              <a:rPr lang="en-US" sz="2400" dirty="0" err="1">
                <a:solidFill>
                  <a:schemeClr val="tx2"/>
                </a:solidFill>
              </a:rPr>
              <a:t>tel</a:t>
            </a:r>
            <a:r>
              <a:rPr lang="en-US" sz="2400" dirty="0">
                <a:solidFill>
                  <a:schemeClr val="tx2"/>
                </a:solidFill>
              </a:rPr>
              <a:t>: +32 496 556131, +386 41651004</a:t>
            </a:r>
          </a:p>
          <a:p>
            <a:pPr algn="ctr"/>
            <a:r>
              <a:rPr lang="en-US" sz="2400" dirty="0">
                <a:solidFill>
                  <a:srgbClr val="FFC000"/>
                </a:solidFill>
                <a:hlinkClick r:id="rId2">
                  <a:extLst>
                    <a:ext uri="{A12FA001-AC4F-418D-AE19-62706E023703}">
                      <ahyp:hlinkClr xmlns:ahyp="http://schemas.microsoft.com/office/drawing/2018/hyperlinkcolor" val="tx"/>
                    </a:ext>
                  </a:extLst>
                </a:hlinkClick>
              </a:rPr>
              <a:t>drasko.veselinovic@sbra.be</a:t>
            </a:r>
            <a:r>
              <a:rPr lang="en-US" sz="2400" dirty="0">
                <a:solidFill>
                  <a:srgbClr val="FFC000"/>
                </a:solidFill>
              </a:rPr>
              <a:t> </a:t>
            </a:r>
            <a:br>
              <a:rPr lang="en-US" sz="2400" dirty="0">
                <a:solidFill>
                  <a:srgbClr val="FFC000"/>
                </a:solidFill>
              </a:rPr>
            </a:br>
            <a:r>
              <a:rPr lang="en-US" sz="2400" dirty="0">
                <a:solidFill>
                  <a:srgbClr val="FFC000"/>
                </a:solidFill>
                <a:hlinkClick r:id="rId3">
                  <a:extLst>
                    <a:ext uri="{A12FA001-AC4F-418D-AE19-62706E023703}">
                      <ahyp:hlinkClr xmlns:ahyp="http://schemas.microsoft.com/office/drawing/2018/hyperlinkcolor" val="tx"/>
                    </a:ext>
                  </a:extLst>
                </a:hlinkClick>
              </a:rPr>
              <a:t>www.sbra.be</a:t>
            </a:r>
            <a:endParaRPr lang="en-US" sz="2400" dirty="0">
              <a:solidFill>
                <a:srgbClr val="FFC000"/>
              </a:solidFill>
            </a:endParaRPr>
          </a:p>
        </p:txBody>
      </p:sp>
      <p:pic>
        <p:nvPicPr>
          <p:cNvPr id="3" name="Picture 2">
            <a:extLst>
              <a:ext uri="{FF2B5EF4-FFF2-40B4-BE49-F238E27FC236}">
                <a16:creationId xmlns:a16="http://schemas.microsoft.com/office/drawing/2014/main" id="{76FF669E-A54B-42B3-8555-C243A35BA422}"/>
              </a:ext>
            </a:extLst>
          </p:cNvPr>
          <p:cNvPicPr>
            <a:picLocks noChangeAspect="1"/>
          </p:cNvPicPr>
          <p:nvPr/>
        </p:nvPicPr>
        <p:blipFill>
          <a:blip r:embed="rId4"/>
          <a:stretch>
            <a:fillRect/>
          </a:stretch>
        </p:blipFill>
        <p:spPr>
          <a:xfrm>
            <a:off x="4007768" y="5517233"/>
            <a:ext cx="4860032" cy="977195"/>
          </a:xfrm>
          <a:prstGeom prst="rect">
            <a:avLst/>
          </a:prstGeom>
        </p:spPr>
      </p:pic>
      <p:pic>
        <p:nvPicPr>
          <p:cNvPr id="2" name="Picture 1">
            <a:extLst>
              <a:ext uri="{FF2B5EF4-FFF2-40B4-BE49-F238E27FC236}">
                <a16:creationId xmlns:a16="http://schemas.microsoft.com/office/drawing/2014/main" id="{F0ED76BA-B6EA-6357-C46A-8EC65C0E66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65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70BD-E76A-D4A2-F5E5-A96A678D4248}"/>
              </a:ext>
            </a:extLst>
          </p:cNvPr>
          <p:cNvSpPr>
            <a:spLocks noGrp="1"/>
          </p:cNvSpPr>
          <p:nvPr>
            <p:ph type="title"/>
          </p:nvPr>
        </p:nvSpPr>
        <p:spPr/>
        <p:txBody>
          <a:bodyPr/>
          <a:lstStyle/>
          <a:p>
            <a:r>
              <a:rPr lang="sl-SI" b="1" dirty="0"/>
              <a:t>The Future of European Competitivness = Draghi‘s report         1/3 </a:t>
            </a:r>
            <a:endParaRPr lang="en-SI" b="1" dirty="0"/>
          </a:p>
        </p:txBody>
      </p:sp>
      <p:sp>
        <p:nvSpPr>
          <p:cNvPr id="3" name="Content Placeholder 2">
            <a:extLst>
              <a:ext uri="{FF2B5EF4-FFF2-40B4-BE49-F238E27FC236}">
                <a16:creationId xmlns:a16="http://schemas.microsoft.com/office/drawing/2014/main" id="{62043C8C-917A-66F9-3C8C-EEDBDFA23206}"/>
              </a:ext>
            </a:extLst>
          </p:cNvPr>
          <p:cNvSpPr>
            <a:spLocks noGrp="1"/>
          </p:cNvSpPr>
          <p:nvPr>
            <p:ph idx="1"/>
          </p:nvPr>
        </p:nvSpPr>
        <p:spPr/>
        <p:txBody>
          <a:bodyPr>
            <a:normAutofit fontScale="85000" lnSpcReduction="10000"/>
          </a:bodyPr>
          <a:lstStyle/>
          <a:p>
            <a:r>
              <a:rPr lang="en-SI" dirty="0"/>
              <a:t>GDP growth in this century </a:t>
            </a:r>
            <a:r>
              <a:rPr lang="en-GB" dirty="0"/>
              <a:t>is </a:t>
            </a:r>
            <a:r>
              <a:rPr lang="en-SI" dirty="0"/>
              <a:t>twice as high in the USA than in the EU</a:t>
            </a:r>
          </a:p>
          <a:p>
            <a:r>
              <a:rPr lang="en-SI" dirty="0"/>
              <a:t>EU GDP represents 17% of the world’s total, China also 17% and USA 26%</a:t>
            </a:r>
          </a:p>
          <a:p>
            <a:r>
              <a:rPr lang="en-SI" dirty="0"/>
              <a:t>Trade (protectionism + Brexit), energy (high prices) and also, to </a:t>
            </a:r>
            <a:r>
              <a:rPr lang="en-GB" dirty="0"/>
              <a:t>a </a:t>
            </a:r>
            <a:r>
              <a:rPr lang="en-SI" dirty="0"/>
              <a:t>certain extent defence, which supported growth in the E</a:t>
            </a:r>
            <a:r>
              <a:rPr lang="en-GB" dirty="0"/>
              <a:t>U </a:t>
            </a:r>
            <a:r>
              <a:rPr lang="en-SI" dirty="0"/>
              <a:t>in the past, are fading away</a:t>
            </a:r>
          </a:p>
          <a:p>
            <a:r>
              <a:rPr lang="en-SI" dirty="0"/>
              <a:t>M</a:t>
            </a:r>
            <a:r>
              <a:rPr lang="en-GB" dirty="0"/>
              <a:t>a</a:t>
            </a:r>
            <a:r>
              <a:rPr lang="en-SI" dirty="0"/>
              <a:t>ny crises (Lehman brothers, COVID, energy) in the last 20 years that struck Europe</a:t>
            </a:r>
          </a:p>
          <a:p>
            <a:r>
              <a:rPr lang="en-SI" dirty="0"/>
              <a:t>How to close </a:t>
            </a:r>
            <a:r>
              <a:rPr lang="en-GB" dirty="0"/>
              <a:t>the </a:t>
            </a:r>
            <a:r>
              <a:rPr lang="en-SI" dirty="0"/>
              <a:t>innovation gap </a:t>
            </a:r>
            <a:r>
              <a:rPr lang="en-GB" dirty="0"/>
              <a:t>towards</a:t>
            </a:r>
            <a:r>
              <a:rPr lang="en-SI" dirty="0"/>
              <a:t> </a:t>
            </a:r>
            <a:r>
              <a:rPr lang="en-GB" dirty="0"/>
              <a:t>the </a:t>
            </a:r>
            <a:r>
              <a:rPr lang="en-SI" dirty="0"/>
              <a:t>USA and China, especially in advanced technologies</a:t>
            </a:r>
          </a:p>
          <a:p>
            <a:r>
              <a:rPr lang="en-SI" dirty="0"/>
              <a:t>There is no EU company worth more than 100 billion euros that developed in the last 50 years from scratch</a:t>
            </a:r>
          </a:p>
          <a:p>
            <a:r>
              <a:rPr lang="en-SI" dirty="0"/>
              <a:t>There are enough good researchers </a:t>
            </a:r>
            <a:r>
              <a:rPr lang="en-GB" dirty="0"/>
              <a:t>and </a:t>
            </a:r>
            <a:r>
              <a:rPr lang="en-SI" dirty="0"/>
              <a:t>innovators in Europe, but we </a:t>
            </a:r>
            <a:r>
              <a:rPr lang="en-GB" dirty="0"/>
              <a:t>lack</a:t>
            </a:r>
            <a:r>
              <a:rPr lang="en-SI" dirty="0"/>
              <a:t> commercialisation of their ideas </a:t>
            </a:r>
            <a:r>
              <a:rPr lang="en-GB" dirty="0"/>
              <a:t>and </a:t>
            </a:r>
            <a:r>
              <a:rPr lang="en-SI" dirty="0"/>
              <a:t>products owing to too much regulation and lack of seed, venture and similar sorts of capital</a:t>
            </a:r>
          </a:p>
          <a:p>
            <a:r>
              <a:rPr lang="en-GB" dirty="0"/>
              <a:t>A c</a:t>
            </a:r>
            <a:r>
              <a:rPr lang="en-SI" dirty="0"/>
              <a:t>onsequence of the l</a:t>
            </a:r>
            <a:r>
              <a:rPr lang="en-GB" dirty="0"/>
              <a:t>a</a:t>
            </a:r>
            <a:r>
              <a:rPr lang="en-SI" dirty="0"/>
              <a:t>ck of venture capital - many European unicorns (&lt;1 billion euros worth) go to the USA</a:t>
            </a:r>
          </a:p>
          <a:p>
            <a:r>
              <a:rPr lang="en-GB" dirty="0"/>
              <a:t>E</a:t>
            </a:r>
            <a:r>
              <a:rPr lang="en-SI" dirty="0"/>
              <a:t>nergy prices in Europe are much higher than in the USA, but decarbonisation is an opportunity for Europe; Europe is the worl</a:t>
            </a:r>
            <a:r>
              <a:rPr lang="en-GB" dirty="0"/>
              <a:t>d</a:t>
            </a:r>
            <a:r>
              <a:rPr lang="en-SI" dirty="0"/>
              <a:t> leader in clean technologies and decarbonisation</a:t>
            </a:r>
          </a:p>
          <a:p>
            <a:r>
              <a:rPr lang="en-SI" dirty="0"/>
              <a:t>Increasing security (2nd largest world spender, but still not safe - defen</a:t>
            </a:r>
            <a:r>
              <a:rPr lang="en-GB" dirty="0"/>
              <a:t>c</a:t>
            </a:r>
            <a:r>
              <a:rPr lang="en-SI" dirty="0"/>
              <a:t>e industry too fragmented) and lowering dependency (energy, raw materials, chips) are correct and only true challenges for Europe</a:t>
            </a:r>
          </a:p>
        </p:txBody>
      </p:sp>
      <p:sp>
        <p:nvSpPr>
          <p:cNvPr id="4" name="Date Placeholder 3">
            <a:extLst>
              <a:ext uri="{FF2B5EF4-FFF2-40B4-BE49-F238E27FC236}">
                <a16:creationId xmlns:a16="http://schemas.microsoft.com/office/drawing/2014/main" id="{60CA1194-8641-DD20-FDA9-2C37A6083E3F}"/>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C909CE0F-2EAC-86AD-BE82-8E01BA2D71EB}"/>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D899978B-EDE7-6063-E1E1-C1318EE3436A}"/>
              </a:ext>
            </a:extLst>
          </p:cNvPr>
          <p:cNvSpPr>
            <a:spLocks noGrp="1"/>
          </p:cNvSpPr>
          <p:nvPr>
            <p:ph type="sldNum" sz="quarter" idx="12"/>
          </p:nvPr>
        </p:nvSpPr>
        <p:spPr/>
        <p:txBody>
          <a:bodyPr/>
          <a:lstStyle/>
          <a:p>
            <a:pPr>
              <a:defRPr/>
            </a:pPr>
            <a:fld id="{536C58C5-B627-48D0-A1A2-F881587ADEA7}" type="slidenum">
              <a:rPr lang="sl-SI" smtClean="0"/>
              <a:t>3</a:t>
            </a:fld>
            <a:endParaRPr lang="sl-SI"/>
          </a:p>
        </p:txBody>
      </p:sp>
      <p:pic>
        <p:nvPicPr>
          <p:cNvPr id="7" name="Picture 6">
            <a:extLst>
              <a:ext uri="{FF2B5EF4-FFF2-40B4-BE49-F238E27FC236}">
                <a16:creationId xmlns:a16="http://schemas.microsoft.com/office/drawing/2014/main" id="{E5A04DC4-EDF1-DE23-6EFB-98F60BCB0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02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BF79-0140-A79B-3459-FCFFAA7B0336}"/>
              </a:ext>
            </a:extLst>
          </p:cNvPr>
          <p:cNvSpPr>
            <a:spLocks noGrp="1"/>
          </p:cNvSpPr>
          <p:nvPr>
            <p:ph type="title"/>
          </p:nvPr>
        </p:nvSpPr>
        <p:spPr/>
        <p:txBody>
          <a:bodyPr/>
          <a:lstStyle/>
          <a:p>
            <a:r>
              <a:rPr lang="sl-SI" b="1" dirty="0"/>
              <a:t>The Future of European Competitivness = Draghi‘s report         2/3 </a:t>
            </a:r>
            <a:endParaRPr lang="en-SI" dirty="0"/>
          </a:p>
        </p:txBody>
      </p:sp>
      <p:sp>
        <p:nvSpPr>
          <p:cNvPr id="3" name="Content Placeholder 2">
            <a:extLst>
              <a:ext uri="{FF2B5EF4-FFF2-40B4-BE49-F238E27FC236}">
                <a16:creationId xmlns:a16="http://schemas.microsoft.com/office/drawing/2014/main" id="{ADB27A17-9A5F-1DEE-7059-38D3FAD1C10E}"/>
              </a:ext>
            </a:extLst>
          </p:cNvPr>
          <p:cNvSpPr>
            <a:spLocks noGrp="1"/>
          </p:cNvSpPr>
          <p:nvPr>
            <p:ph idx="1"/>
          </p:nvPr>
        </p:nvSpPr>
        <p:spPr/>
        <p:txBody>
          <a:bodyPr>
            <a:normAutofit/>
          </a:bodyPr>
          <a:lstStyle/>
          <a:p>
            <a:r>
              <a:rPr lang="en-SI" dirty="0"/>
              <a:t>M</a:t>
            </a:r>
            <a:r>
              <a:rPr lang="en-GB" dirty="0"/>
              <a:t>a</a:t>
            </a:r>
            <a:r>
              <a:rPr lang="en-SI" dirty="0"/>
              <a:t>ny countries in Europe strongly start</a:t>
            </a:r>
            <a:r>
              <a:rPr lang="en-GB" dirty="0"/>
              <a:t>ed their own </a:t>
            </a:r>
            <a:r>
              <a:rPr lang="en-SI" dirty="0"/>
              <a:t>different national policies</a:t>
            </a:r>
          </a:p>
          <a:p>
            <a:r>
              <a:rPr lang="en-SI" dirty="0"/>
              <a:t>Savings (1.400 bn euros) are higher than elsewhere, </a:t>
            </a:r>
            <a:r>
              <a:rPr lang="en-GB" dirty="0"/>
              <a:t>but  the</a:t>
            </a:r>
            <a:r>
              <a:rPr lang="en-SI" dirty="0"/>
              <a:t> wealth of the people </a:t>
            </a:r>
            <a:r>
              <a:rPr lang="en-GB" dirty="0"/>
              <a:t>is g</a:t>
            </a:r>
            <a:r>
              <a:rPr lang="en-SI" dirty="0"/>
              <a:t>rowing slower than elsewhere</a:t>
            </a:r>
          </a:p>
          <a:p>
            <a:r>
              <a:rPr lang="en-GB" dirty="0"/>
              <a:t>The EU s</a:t>
            </a:r>
            <a:r>
              <a:rPr lang="en-SI" dirty="0"/>
              <a:t>ingle market </a:t>
            </a:r>
            <a:r>
              <a:rPr lang="en-GB" dirty="0"/>
              <a:t>is </a:t>
            </a:r>
            <a:r>
              <a:rPr lang="en-SI" dirty="0"/>
              <a:t>still too fragmented and very regulated</a:t>
            </a:r>
          </a:p>
          <a:p>
            <a:r>
              <a:rPr lang="en-SI" dirty="0"/>
              <a:t>European industrial policies and strategies </a:t>
            </a:r>
            <a:r>
              <a:rPr lang="en-GB" dirty="0"/>
              <a:t>are </a:t>
            </a:r>
            <a:r>
              <a:rPr lang="en-SI" dirty="0"/>
              <a:t>too complex and difficult to have a common one; decision-making in the EU is very slow and also sometimes vetoed (19 months to adopt </a:t>
            </a:r>
            <a:r>
              <a:rPr lang="en-GB" dirty="0"/>
              <a:t>a </a:t>
            </a:r>
            <a:r>
              <a:rPr lang="en-SI" dirty="0"/>
              <a:t>directive)</a:t>
            </a:r>
          </a:p>
          <a:p>
            <a:r>
              <a:rPr lang="en-GB" dirty="0"/>
              <a:t>T</a:t>
            </a:r>
            <a:r>
              <a:rPr lang="en-SI" dirty="0"/>
              <a:t>oo low public spending on R&amp;I and insufficiently focused on break-through innovation</a:t>
            </a:r>
          </a:p>
          <a:p>
            <a:r>
              <a:rPr lang="en-SI" dirty="0"/>
              <a:t>Horizon </a:t>
            </a:r>
            <a:r>
              <a:rPr lang="en-GB" dirty="0"/>
              <a:t>is </a:t>
            </a:r>
            <a:r>
              <a:rPr lang="en-SI" dirty="0"/>
              <a:t>spread over too many fields and too complex and bureaucratic, led by EC and not really by top researchers and scientists; it is too little coordinated within different parts and for the largest projects (CERN, EuroHCP, by contrast, </a:t>
            </a:r>
            <a:r>
              <a:rPr lang="en-GB" dirty="0"/>
              <a:t>are</a:t>
            </a:r>
            <a:r>
              <a:rPr lang="en-SI" dirty="0"/>
              <a:t> good examples good EU coordination)</a:t>
            </a:r>
          </a:p>
          <a:p>
            <a:r>
              <a:rPr lang="en-SI" dirty="0"/>
              <a:t>EIC P</a:t>
            </a:r>
            <a:r>
              <a:rPr lang="en-GB" dirty="0"/>
              <a:t>a</a:t>
            </a:r>
            <a:r>
              <a:rPr lang="en-SI" dirty="0"/>
              <a:t>thfinder has a budget of 256 mio euros, USA 6,1 billion euros for </a:t>
            </a:r>
            <a:r>
              <a:rPr lang="en-GB" dirty="0"/>
              <a:t>a </a:t>
            </a:r>
            <a:r>
              <a:rPr lang="en-SI" dirty="0"/>
              <a:t>similar purpose</a:t>
            </a:r>
          </a:p>
          <a:p>
            <a:pPr>
              <a:buFontTx/>
              <a:buChar char="-"/>
            </a:pPr>
            <a:endParaRPr lang="en-SI" dirty="0"/>
          </a:p>
        </p:txBody>
      </p:sp>
      <p:sp>
        <p:nvSpPr>
          <p:cNvPr id="4" name="Date Placeholder 3">
            <a:extLst>
              <a:ext uri="{FF2B5EF4-FFF2-40B4-BE49-F238E27FC236}">
                <a16:creationId xmlns:a16="http://schemas.microsoft.com/office/drawing/2014/main" id="{C10DFE8F-9700-CBA2-3729-D93B545408E2}"/>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2264EA7A-E464-C070-5FBB-C042B3DCDD08}"/>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E8C6327A-194C-FECD-F1DF-B53725897ACC}"/>
              </a:ext>
            </a:extLst>
          </p:cNvPr>
          <p:cNvSpPr>
            <a:spLocks noGrp="1"/>
          </p:cNvSpPr>
          <p:nvPr>
            <p:ph type="sldNum" sz="quarter" idx="12"/>
          </p:nvPr>
        </p:nvSpPr>
        <p:spPr/>
        <p:txBody>
          <a:bodyPr/>
          <a:lstStyle/>
          <a:p>
            <a:pPr>
              <a:defRPr/>
            </a:pPr>
            <a:fld id="{536C58C5-B627-48D0-A1A2-F881587ADEA7}" type="slidenum">
              <a:rPr lang="sl-SI" smtClean="0"/>
              <a:t>4</a:t>
            </a:fld>
            <a:endParaRPr lang="sl-SI"/>
          </a:p>
        </p:txBody>
      </p:sp>
      <p:pic>
        <p:nvPicPr>
          <p:cNvPr id="7" name="Picture 6">
            <a:extLst>
              <a:ext uri="{FF2B5EF4-FFF2-40B4-BE49-F238E27FC236}">
                <a16:creationId xmlns:a16="http://schemas.microsoft.com/office/drawing/2014/main" id="{5D1FBDE8-C695-0C8B-58DD-79EE9F2B98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2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302C-7C6F-7F54-5955-36B69DD7FE05}"/>
              </a:ext>
            </a:extLst>
          </p:cNvPr>
          <p:cNvSpPr>
            <a:spLocks noGrp="1"/>
          </p:cNvSpPr>
          <p:nvPr>
            <p:ph type="title"/>
          </p:nvPr>
        </p:nvSpPr>
        <p:spPr/>
        <p:txBody>
          <a:bodyPr/>
          <a:lstStyle/>
          <a:p>
            <a:r>
              <a:rPr lang="sl-SI" b="1" dirty="0"/>
              <a:t>The Future of European Competitivness = Draghi‘s report         3/3 </a:t>
            </a:r>
            <a:endParaRPr lang="en-SI" dirty="0"/>
          </a:p>
        </p:txBody>
      </p:sp>
      <p:sp>
        <p:nvSpPr>
          <p:cNvPr id="4" name="Date Placeholder 3">
            <a:extLst>
              <a:ext uri="{FF2B5EF4-FFF2-40B4-BE49-F238E27FC236}">
                <a16:creationId xmlns:a16="http://schemas.microsoft.com/office/drawing/2014/main" id="{C2110008-B674-C95B-A0CE-9A4433287876}"/>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D738D001-AC78-7B5B-18B0-E06D234DD4B5}"/>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7CFDE954-4084-F404-0422-517497FE8F2A}"/>
              </a:ext>
            </a:extLst>
          </p:cNvPr>
          <p:cNvSpPr>
            <a:spLocks noGrp="1"/>
          </p:cNvSpPr>
          <p:nvPr>
            <p:ph type="sldNum" sz="quarter" idx="12"/>
          </p:nvPr>
        </p:nvSpPr>
        <p:spPr/>
        <p:txBody>
          <a:bodyPr/>
          <a:lstStyle/>
          <a:p>
            <a:pPr>
              <a:defRPr/>
            </a:pPr>
            <a:fld id="{536C58C5-B627-48D0-A1A2-F881587ADEA7}" type="slidenum">
              <a:rPr lang="sl-SI" smtClean="0"/>
              <a:t>5</a:t>
            </a:fld>
            <a:endParaRPr lang="sl-SI"/>
          </a:p>
        </p:txBody>
      </p:sp>
      <p:sp>
        <p:nvSpPr>
          <p:cNvPr id="8" name="Content Placeholder 7">
            <a:extLst>
              <a:ext uri="{FF2B5EF4-FFF2-40B4-BE49-F238E27FC236}">
                <a16:creationId xmlns:a16="http://schemas.microsoft.com/office/drawing/2014/main" id="{3AB9A1E9-96C1-FEBD-F5D7-7AAB64490589}"/>
              </a:ext>
            </a:extLst>
          </p:cNvPr>
          <p:cNvSpPr>
            <a:spLocks noGrp="1"/>
          </p:cNvSpPr>
          <p:nvPr>
            <p:ph idx="1"/>
          </p:nvPr>
        </p:nvSpPr>
        <p:spPr/>
        <p:txBody>
          <a:bodyPr>
            <a:normAutofit lnSpcReduction="10000"/>
          </a:bodyPr>
          <a:lstStyle/>
          <a:p>
            <a:pPr marL="0" indent="0">
              <a:buNone/>
            </a:pPr>
            <a:r>
              <a:rPr lang="en-SI" dirty="0"/>
              <a:t>New Industrial strategy with 4 “building blocks”:</a:t>
            </a:r>
          </a:p>
          <a:p>
            <a:pPr marL="0" indent="0">
              <a:buNone/>
            </a:pPr>
            <a:r>
              <a:rPr lang="en-GB" dirty="0"/>
              <a:t>- F</a:t>
            </a:r>
            <a:r>
              <a:rPr lang="en-SI" dirty="0"/>
              <a:t>ull implementation of the Single market</a:t>
            </a:r>
          </a:p>
          <a:p>
            <a:pPr>
              <a:buFontTx/>
              <a:buChar char="-"/>
            </a:pPr>
            <a:r>
              <a:rPr lang="en-SI" dirty="0"/>
              <a:t>Industrial, competition and trade policies, which interact closely and must be aligned as part of an  overall strategy</a:t>
            </a:r>
          </a:p>
          <a:p>
            <a:pPr>
              <a:buFontTx/>
              <a:buChar char="-"/>
            </a:pPr>
            <a:r>
              <a:rPr lang="en-SI" dirty="0"/>
              <a:t>Financing the main areas for action, which entail massive investment needs unseen for half a centur</a:t>
            </a:r>
            <a:r>
              <a:rPr lang="en-GB" dirty="0"/>
              <a:t>y</a:t>
            </a:r>
            <a:r>
              <a:rPr lang="en-SI" dirty="0"/>
              <a:t> in Europe</a:t>
            </a:r>
          </a:p>
          <a:p>
            <a:pPr>
              <a:buFontTx/>
              <a:buChar char="-"/>
            </a:pPr>
            <a:r>
              <a:rPr lang="en-SI" dirty="0"/>
              <a:t>Reform the EU’s governance, increasing the depth of coordination and reducing the regulatory burden</a:t>
            </a:r>
          </a:p>
          <a:p>
            <a:pPr marL="0" indent="0">
              <a:buNone/>
            </a:pPr>
            <a:r>
              <a:rPr lang="en-GB" dirty="0"/>
              <a:t>At the same time, p</a:t>
            </a:r>
            <a:r>
              <a:rPr lang="en-SI" dirty="0"/>
              <a:t>reserving social inclusion (low inequality, cohesion, …)</a:t>
            </a:r>
          </a:p>
          <a:p>
            <a:r>
              <a:rPr lang="en-SI" dirty="0"/>
              <a:t>Adopting modern and ad</a:t>
            </a:r>
            <a:r>
              <a:rPr lang="en-GB" dirty="0"/>
              <a:t>a</a:t>
            </a:r>
            <a:r>
              <a:rPr lang="en-SI" dirty="0"/>
              <a:t>ptive, flexible, case</a:t>
            </a:r>
            <a:r>
              <a:rPr lang="en-GB" dirty="0"/>
              <a:t>-by-</a:t>
            </a:r>
            <a:r>
              <a:rPr lang="en-SI" dirty="0"/>
              <a:t>case common EU trade policy incl. FDI </a:t>
            </a:r>
          </a:p>
          <a:p>
            <a:r>
              <a:rPr lang="en-SI" dirty="0"/>
              <a:t>Awar</a:t>
            </a:r>
            <a:r>
              <a:rPr lang="en-GB" dirty="0"/>
              <a:t>e</a:t>
            </a:r>
            <a:r>
              <a:rPr lang="en-SI" dirty="0"/>
              <a:t>ness of traps of protectionism and taking into account mistakes from the “hyper globalisation” times</a:t>
            </a:r>
          </a:p>
          <a:p>
            <a:endParaRPr lang="en-SI" dirty="0"/>
          </a:p>
          <a:p>
            <a:endParaRPr lang="en-SI" dirty="0"/>
          </a:p>
          <a:p>
            <a:endParaRPr lang="en-SI" dirty="0"/>
          </a:p>
          <a:p>
            <a:endParaRPr lang="en-SI" dirty="0"/>
          </a:p>
        </p:txBody>
      </p:sp>
      <p:pic>
        <p:nvPicPr>
          <p:cNvPr id="3" name="Picture 2">
            <a:extLst>
              <a:ext uri="{FF2B5EF4-FFF2-40B4-BE49-F238E27FC236}">
                <a16:creationId xmlns:a16="http://schemas.microsoft.com/office/drawing/2014/main" id="{567B9E93-20BF-503C-1746-C1403679D5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59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0756-344D-5069-319D-C45DBA4E3B6A}"/>
              </a:ext>
            </a:extLst>
          </p:cNvPr>
          <p:cNvSpPr>
            <a:spLocks noGrp="1"/>
          </p:cNvSpPr>
          <p:nvPr>
            <p:ph type="title"/>
          </p:nvPr>
        </p:nvSpPr>
        <p:spPr/>
        <p:txBody>
          <a:bodyPr/>
          <a:lstStyle/>
          <a:p>
            <a:r>
              <a:rPr lang="en-SI" b="1" dirty="0"/>
              <a:t>Closing the innovation gap</a:t>
            </a:r>
          </a:p>
        </p:txBody>
      </p:sp>
      <p:sp>
        <p:nvSpPr>
          <p:cNvPr id="3" name="Content Placeholder 2">
            <a:extLst>
              <a:ext uri="{FF2B5EF4-FFF2-40B4-BE49-F238E27FC236}">
                <a16:creationId xmlns:a16="http://schemas.microsoft.com/office/drawing/2014/main" id="{8CCD9558-D4BF-255A-B113-0CCA252A4A55}"/>
              </a:ext>
            </a:extLst>
          </p:cNvPr>
          <p:cNvSpPr>
            <a:spLocks noGrp="1"/>
          </p:cNvSpPr>
          <p:nvPr>
            <p:ph idx="1"/>
          </p:nvPr>
        </p:nvSpPr>
        <p:spPr/>
        <p:txBody>
          <a:bodyPr>
            <a:normAutofit/>
          </a:bodyPr>
          <a:lstStyle/>
          <a:p>
            <a:r>
              <a:rPr lang="en-SI" dirty="0"/>
              <a:t>Increase </a:t>
            </a:r>
            <a:r>
              <a:rPr lang="en-GB" dirty="0"/>
              <a:t>in</a:t>
            </a:r>
            <a:r>
              <a:rPr lang="en-SI" dirty="0"/>
              <a:t> productivity (watch out: EU is losing 2 mio work</a:t>
            </a:r>
            <a:r>
              <a:rPr lang="en-GB" dirty="0"/>
              <a:t>f</a:t>
            </a:r>
            <a:r>
              <a:rPr lang="en-SI" dirty="0"/>
              <a:t>orce per year)</a:t>
            </a:r>
          </a:p>
          <a:p>
            <a:r>
              <a:rPr lang="en-SI" dirty="0"/>
              <a:t>Integrating AI vertically into </a:t>
            </a:r>
            <a:r>
              <a:rPr lang="en-GB" dirty="0"/>
              <a:t>the </a:t>
            </a:r>
            <a:r>
              <a:rPr lang="en-SI" dirty="0"/>
              <a:t>European industry (EU lost the game in digitalisation already)</a:t>
            </a:r>
          </a:p>
          <a:p>
            <a:r>
              <a:rPr lang="en-SI" dirty="0"/>
              <a:t>Europe’s social and health policies represent strong pillars compared to others; the idea is to keep them - Europe has the least inequality in the world</a:t>
            </a:r>
          </a:p>
          <a:p>
            <a:pPr marL="0" indent="0">
              <a:buNone/>
            </a:pPr>
            <a:r>
              <a:rPr lang="en-SI" dirty="0"/>
              <a:t>Europe needs massive investments to overcome explained barriers and to boost innovations:</a:t>
            </a:r>
          </a:p>
          <a:p>
            <a:pPr>
              <a:buFontTx/>
              <a:buChar char="-"/>
            </a:pPr>
            <a:r>
              <a:rPr lang="en-SI" dirty="0"/>
              <a:t>Higher productivity releas</a:t>
            </a:r>
            <a:r>
              <a:rPr lang="en-GB" dirty="0"/>
              <a:t>es</a:t>
            </a:r>
            <a:r>
              <a:rPr lang="en-SI" dirty="0"/>
              <a:t> some fiscal space, which could then finance more R&amp;I</a:t>
            </a:r>
          </a:p>
          <a:p>
            <a:pPr>
              <a:buFontTx/>
              <a:buChar char="-"/>
            </a:pPr>
            <a:r>
              <a:rPr lang="en-GB" dirty="0"/>
              <a:t>C</a:t>
            </a:r>
            <a:r>
              <a:rPr lang="en-SI" dirty="0"/>
              <a:t>ommon developed Capital M</a:t>
            </a:r>
            <a:r>
              <a:rPr lang="en-GB" dirty="0"/>
              <a:t>a</a:t>
            </a:r>
            <a:r>
              <a:rPr lang="en-SI" dirty="0"/>
              <a:t>rkets Union</a:t>
            </a:r>
          </a:p>
          <a:p>
            <a:pPr>
              <a:buFontTx/>
              <a:buChar char="-"/>
            </a:pPr>
            <a:r>
              <a:rPr lang="en-SI" dirty="0"/>
              <a:t>More investments in some good common EU public goods, like breakthrough innovation, will be necessary</a:t>
            </a:r>
          </a:p>
          <a:p>
            <a:pPr>
              <a:buFontTx/>
              <a:buChar char="-"/>
            </a:pPr>
            <a:r>
              <a:rPr lang="en-SI" dirty="0"/>
              <a:t>S</a:t>
            </a:r>
            <a:r>
              <a:rPr lang="en-GB" dirty="0" err="1"/>
              <a:t>uitable</a:t>
            </a:r>
            <a:r>
              <a:rPr lang="en-SI" dirty="0"/>
              <a:t> investments in </a:t>
            </a:r>
            <a:r>
              <a:rPr lang="en-GB" dirty="0"/>
              <a:t>joint</a:t>
            </a:r>
            <a:r>
              <a:rPr lang="en-SI" dirty="0"/>
              <a:t> cross-border EU investments like defence procurement and grids</a:t>
            </a:r>
          </a:p>
          <a:p>
            <a:endParaRPr lang="en-SI" dirty="0"/>
          </a:p>
          <a:p>
            <a:endParaRPr lang="en-SI" dirty="0"/>
          </a:p>
        </p:txBody>
      </p:sp>
      <p:sp>
        <p:nvSpPr>
          <p:cNvPr id="4" name="Date Placeholder 3">
            <a:extLst>
              <a:ext uri="{FF2B5EF4-FFF2-40B4-BE49-F238E27FC236}">
                <a16:creationId xmlns:a16="http://schemas.microsoft.com/office/drawing/2014/main" id="{ED350952-74AE-641C-A799-1E67343626A2}"/>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8F9204D5-7DE9-4CB9-799D-CE77BD36BA8A}"/>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053829D9-4285-D57A-83A0-812D34E7C8D7}"/>
              </a:ext>
            </a:extLst>
          </p:cNvPr>
          <p:cNvSpPr>
            <a:spLocks noGrp="1"/>
          </p:cNvSpPr>
          <p:nvPr>
            <p:ph type="sldNum" sz="quarter" idx="12"/>
          </p:nvPr>
        </p:nvSpPr>
        <p:spPr/>
        <p:txBody>
          <a:bodyPr/>
          <a:lstStyle/>
          <a:p>
            <a:pPr>
              <a:defRPr/>
            </a:pPr>
            <a:fld id="{536C58C5-B627-48D0-A1A2-F881587ADEA7}" type="slidenum">
              <a:rPr lang="sl-SI" smtClean="0"/>
              <a:t>6</a:t>
            </a:fld>
            <a:endParaRPr lang="sl-SI"/>
          </a:p>
        </p:txBody>
      </p:sp>
      <p:pic>
        <p:nvPicPr>
          <p:cNvPr id="7" name="Picture 6">
            <a:extLst>
              <a:ext uri="{FF2B5EF4-FFF2-40B4-BE49-F238E27FC236}">
                <a16:creationId xmlns:a16="http://schemas.microsoft.com/office/drawing/2014/main" id="{5B86D713-2295-92D4-9FD1-37F8717EAF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47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DBB9-314C-CC29-5466-D56E3A0B0B4B}"/>
              </a:ext>
            </a:extLst>
          </p:cNvPr>
          <p:cNvSpPr>
            <a:spLocks noGrp="1"/>
          </p:cNvSpPr>
          <p:nvPr>
            <p:ph type="title"/>
          </p:nvPr>
        </p:nvSpPr>
        <p:spPr/>
        <p:txBody>
          <a:bodyPr/>
          <a:lstStyle/>
          <a:p>
            <a:r>
              <a:rPr lang="en-SI" b="1" dirty="0"/>
              <a:t>Next EU Framework Programme With Existing Problems</a:t>
            </a:r>
          </a:p>
        </p:txBody>
      </p:sp>
      <p:sp>
        <p:nvSpPr>
          <p:cNvPr id="3" name="Content Placeholder 2">
            <a:extLst>
              <a:ext uri="{FF2B5EF4-FFF2-40B4-BE49-F238E27FC236}">
                <a16:creationId xmlns:a16="http://schemas.microsoft.com/office/drawing/2014/main" id="{6AA75A77-6F88-F84F-0C6C-145AD96ECD08}"/>
              </a:ext>
            </a:extLst>
          </p:cNvPr>
          <p:cNvSpPr>
            <a:spLocks noGrp="1"/>
          </p:cNvSpPr>
          <p:nvPr>
            <p:ph idx="1"/>
          </p:nvPr>
        </p:nvSpPr>
        <p:spPr/>
        <p:txBody>
          <a:bodyPr>
            <a:normAutofit fontScale="92500" lnSpcReduction="20000"/>
          </a:bodyPr>
          <a:lstStyle/>
          <a:p>
            <a:r>
              <a:rPr lang="en-GB" dirty="0"/>
              <a:t>The EU (20% of all in the world) in front of the USA and behind China in scientific publishing</a:t>
            </a:r>
          </a:p>
          <a:p>
            <a:r>
              <a:rPr lang="en-GB" dirty="0"/>
              <a:t>Top 3 R&amp;I spenders in the USA: Alphabet, Meta, and Microsoft (software), while in the EU: VW, Mercedes-Benz, Bosch (auto)</a:t>
            </a:r>
          </a:p>
          <a:p>
            <a:r>
              <a:rPr lang="en-GB" dirty="0"/>
              <a:t>Just 5 countries exceed 3% investments for R&amp;D in the EU: Belgium, Sweden, Austria, Germany and Finland</a:t>
            </a:r>
          </a:p>
          <a:p>
            <a:r>
              <a:rPr lang="en-GB" dirty="0"/>
              <a:t>The EU is lagging behind with private investments in the R&amp;D, public one is comparable to the competition, and even that is fragmented, not necessarily aligned with the common EU priorities, difficult to get, too many areas/priorities, research infrastructure fragmented and in many cases duplicated or even more so, lacking excellence</a:t>
            </a:r>
          </a:p>
          <a:p>
            <a:r>
              <a:rPr lang="en-GB" dirty="0"/>
              <a:t>Researchers are not keen to become entrepreneurs or at least to more enthusiastically work with them as partners on new breakthrough innovative products</a:t>
            </a:r>
          </a:p>
          <a:p>
            <a:r>
              <a:rPr lang="en-GB" dirty="0"/>
              <a:t>In the EU, there are numerous clusters, but they generate less value than in the USA and China (Europe is more in traditional industries)</a:t>
            </a:r>
          </a:p>
          <a:p>
            <a:r>
              <a:rPr lang="en-GB" dirty="0"/>
              <a:t>Financing problems for the EU innovative SMEs development  and scale-up (lack of venture capital, capital market IPOs, going abroad, usually USA) </a:t>
            </a:r>
          </a:p>
          <a:p>
            <a:endParaRPr lang="en-SI" dirty="0"/>
          </a:p>
          <a:p>
            <a:endParaRPr lang="en-SI" dirty="0"/>
          </a:p>
        </p:txBody>
      </p:sp>
      <p:sp>
        <p:nvSpPr>
          <p:cNvPr id="4" name="Date Placeholder 3">
            <a:extLst>
              <a:ext uri="{FF2B5EF4-FFF2-40B4-BE49-F238E27FC236}">
                <a16:creationId xmlns:a16="http://schemas.microsoft.com/office/drawing/2014/main" id="{94A8FABE-EEB7-73FA-0972-3B411AF3F3EC}"/>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8A2A4291-2E2E-E8F0-4138-9B9813F61A70}"/>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2085F529-5AA5-368E-2500-FAAF48B2729F}"/>
              </a:ext>
            </a:extLst>
          </p:cNvPr>
          <p:cNvSpPr>
            <a:spLocks noGrp="1"/>
          </p:cNvSpPr>
          <p:nvPr>
            <p:ph type="sldNum" sz="quarter" idx="12"/>
          </p:nvPr>
        </p:nvSpPr>
        <p:spPr/>
        <p:txBody>
          <a:bodyPr/>
          <a:lstStyle/>
          <a:p>
            <a:pPr>
              <a:defRPr/>
            </a:pPr>
            <a:fld id="{536C58C5-B627-48D0-A1A2-F881587ADEA7}" type="slidenum">
              <a:rPr lang="sl-SI" smtClean="0"/>
              <a:t>7</a:t>
            </a:fld>
            <a:endParaRPr lang="sl-SI"/>
          </a:p>
        </p:txBody>
      </p:sp>
      <p:pic>
        <p:nvPicPr>
          <p:cNvPr id="7" name="Picture 6">
            <a:extLst>
              <a:ext uri="{FF2B5EF4-FFF2-40B4-BE49-F238E27FC236}">
                <a16:creationId xmlns:a16="http://schemas.microsoft.com/office/drawing/2014/main" id="{7AE941FE-4C91-7A2C-7580-DDF6A75866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43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24AA-2E2D-CC02-05B7-C7906A84C89D}"/>
              </a:ext>
            </a:extLst>
          </p:cNvPr>
          <p:cNvSpPr>
            <a:spLocks noGrp="1"/>
          </p:cNvSpPr>
          <p:nvPr>
            <p:ph type="title"/>
          </p:nvPr>
        </p:nvSpPr>
        <p:spPr/>
        <p:txBody>
          <a:bodyPr/>
          <a:lstStyle/>
          <a:p>
            <a:r>
              <a:rPr lang="en-SI" b="1" dirty="0"/>
              <a:t>Suggestions for Research &amp; Innovations…</a:t>
            </a:r>
          </a:p>
        </p:txBody>
      </p:sp>
      <p:sp>
        <p:nvSpPr>
          <p:cNvPr id="3" name="Content Placeholder 2">
            <a:extLst>
              <a:ext uri="{FF2B5EF4-FFF2-40B4-BE49-F238E27FC236}">
                <a16:creationId xmlns:a16="http://schemas.microsoft.com/office/drawing/2014/main" id="{81E72093-89BA-DEDE-30BB-EDF3C74F0653}"/>
              </a:ext>
            </a:extLst>
          </p:cNvPr>
          <p:cNvSpPr>
            <a:spLocks noGrp="1"/>
          </p:cNvSpPr>
          <p:nvPr>
            <p:ph idx="1"/>
          </p:nvPr>
        </p:nvSpPr>
        <p:spPr/>
        <p:txBody>
          <a:bodyPr>
            <a:normAutofit fontScale="92500" lnSpcReduction="20000"/>
          </a:bodyPr>
          <a:lstStyle/>
          <a:p>
            <a:r>
              <a:rPr lang="en-GB" dirty="0"/>
              <a:t>A s</a:t>
            </a:r>
            <a:r>
              <a:rPr lang="en-SI" dirty="0"/>
              <a:t>maller number of commonly agreed priorities</a:t>
            </a:r>
          </a:p>
          <a:p>
            <a:r>
              <a:rPr lang="en-SI" dirty="0"/>
              <a:t>Increased budget (200 bn euros from today 95 bn euros) should be allocated efficiently </a:t>
            </a:r>
            <a:r>
              <a:rPr lang="en-GB" dirty="0"/>
              <a:t>towards</a:t>
            </a:r>
            <a:r>
              <a:rPr lang="en-SI" dirty="0"/>
              <a:t> disruptive innovation, EIC should become </a:t>
            </a:r>
            <a:r>
              <a:rPr lang="en-GB" dirty="0"/>
              <a:t>a </a:t>
            </a:r>
            <a:r>
              <a:rPr lang="en-SI" dirty="0"/>
              <a:t>“unique” USA-like agency ARPA, high-risk/high-awards</a:t>
            </a:r>
          </a:p>
          <a:p>
            <a:r>
              <a:rPr lang="en-GB" dirty="0"/>
              <a:t>T</a:t>
            </a:r>
            <a:r>
              <a:rPr lang="en-SI" dirty="0"/>
              <a:t>he governance of the programme by proven project managers with a focus on young, innovative companies</a:t>
            </a:r>
          </a:p>
          <a:p>
            <a:r>
              <a:rPr lang="en-GB" dirty="0"/>
              <a:t>The a</a:t>
            </a:r>
            <a:r>
              <a:rPr lang="en-SI" dirty="0"/>
              <a:t>pplication process shorter and less bureaucratic</a:t>
            </a:r>
          </a:p>
          <a:p>
            <a:r>
              <a:rPr lang="en-SI" dirty="0"/>
              <a:t>Better coordination across EU member states</a:t>
            </a:r>
          </a:p>
          <a:p>
            <a:r>
              <a:rPr lang="en-GB" dirty="0"/>
              <a:t>E</a:t>
            </a:r>
            <a:r>
              <a:rPr lang="en-SI" dirty="0"/>
              <a:t>stablish consolidated European academic institutions at the forefront o</a:t>
            </a:r>
            <a:r>
              <a:rPr lang="en-GB" dirty="0"/>
              <a:t>f</a:t>
            </a:r>
            <a:r>
              <a:rPr lang="en-SI" dirty="0"/>
              <a:t> global research (ERC is </a:t>
            </a:r>
            <a:r>
              <a:rPr lang="en-GB" dirty="0"/>
              <a:t>a </a:t>
            </a:r>
            <a:r>
              <a:rPr lang="en-SI" dirty="0"/>
              <a:t>good example and “the new ERA Chair”)</a:t>
            </a:r>
          </a:p>
          <a:p>
            <a:r>
              <a:rPr lang="en-SI" dirty="0"/>
              <a:t>Inventors to become investors with </a:t>
            </a:r>
            <a:r>
              <a:rPr lang="en-GB" dirty="0"/>
              <a:t>the </a:t>
            </a:r>
            <a:r>
              <a:rPr lang="en-SI" dirty="0"/>
              <a:t>facilitation of scaling up (EU unified, easier to achieve intellectual property, Statute “Innovative European Company”)</a:t>
            </a:r>
          </a:p>
          <a:p>
            <a:r>
              <a:rPr lang="en-GB" dirty="0"/>
              <a:t>B</a:t>
            </a:r>
            <a:r>
              <a:rPr lang="en-SI" dirty="0"/>
              <a:t>etter financing possibilities for start-ups and scale-ups (deeper pool of business angels, seed, venture and other investors, developed capital market for start-ups, more money for EIC, a</a:t>
            </a:r>
            <a:r>
              <a:rPr lang="en-GB" dirty="0" err="1"/>
              <a:t>nd</a:t>
            </a:r>
            <a:r>
              <a:rPr lang="en-GB" dirty="0"/>
              <a:t> EIF (EIB))</a:t>
            </a:r>
          </a:p>
          <a:p>
            <a:endParaRPr lang="en-SI" dirty="0"/>
          </a:p>
          <a:p>
            <a:endParaRPr lang="en-SI" dirty="0"/>
          </a:p>
        </p:txBody>
      </p:sp>
      <p:sp>
        <p:nvSpPr>
          <p:cNvPr id="4" name="Date Placeholder 3">
            <a:extLst>
              <a:ext uri="{FF2B5EF4-FFF2-40B4-BE49-F238E27FC236}">
                <a16:creationId xmlns:a16="http://schemas.microsoft.com/office/drawing/2014/main" id="{864C9B12-FF53-8897-4983-E83CF9C3229C}"/>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B8037A8A-7A83-593C-E4EF-91946D5B87A4}"/>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6E8305DF-9001-7A0B-B667-7EE2FB71F0FA}"/>
              </a:ext>
            </a:extLst>
          </p:cNvPr>
          <p:cNvSpPr>
            <a:spLocks noGrp="1"/>
          </p:cNvSpPr>
          <p:nvPr>
            <p:ph type="sldNum" sz="quarter" idx="12"/>
          </p:nvPr>
        </p:nvSpPr>
        <p:spPr/>
        <p:txBody>
          <a:bodyPr/>
          <a:lstStyle/>
          <a:p>
            <a:pPr>
              <a:defRPr/>
            </a:pPr>
            <a:fld id="{536C58C5-B627-48D0-A1A2-F881587ADEA7}" type="slidenum">
              <a:rPr lang="sl-SI" smtClean="0"/>
              <a:t>8</a:t>
            </a:fld>
            <a:endParaRPr lang="sl-SI"/>
          </a:p>
        </p:txBody>
      </p:sp>
      <p:pic>
        <p:nvPicPr>
          <p:cNvPr id="7" name="Picture 6">
            <a:extLst>
              <a:ext uri="{FF2B5EF4-FFF2-40B4-BE49-F238E27FC236}">
                <a16:creationId xmlns:a16="http://schemas.microsoft.com/office/drawing/2014/main" id="{FE3FF9B7-4583-7275-5701-DEED51719E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5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6566-E8E6-3A0F-F698-B112C053ABC4}"/>
              </a:ext>
            </a:extLst>
          </p:cNvPr>
          <p:cNvSpPr>
            <a:spLocks noGrp="1"/>
          </p:cNvSpPr>
          <p:nvPr>
            <p:ph type="title"/>
          </p:nvPr>
        </p:nvSpPr>
        <p:spPr/>
        <p:txBody>
          <a:bodyPr/>
          <a:lstStyle/>
          <a:p>
            <a:r>
              <a:rPr lang="en-SI" b="1" dirty="0"/>
              <a:t>…and industrial policy</a:t>
            </a:r>
          </a:p>
        </p:txBody>
      </p:sp>
      <p:sp>
        <p:nvSpPr>
          <p:cNvPr id="3" name="Content Placeholder 2">
            <a:extLst>
              <a:ext uri="{FF2B5EF4-FFF2-40B4-BE49-F238E27FC236}">
                <a16:creationId xmlns:a16="http://schemas.microsoft.com/office/drawing/2014/main" id="{C40F53C1-9E3C-8AC5-D55A-2C130C98DE92}"/>
              </a:ext>
            </a:extLst>
          </p:cNvPr>
          <p:cNvSpPr>
            <a:spLocks noGrp="1"/>
          </p:cNvSpPr>
          <p:nvPr>
            <p:ph idx="1"/>
          </p:nvPr>
        </p:nvSpPr>
        <p:spPr/>
        <p:txBody>
          <a:bodyPr/>
          <a:lstStyle/>
          <a:p>
            <a:endParaRPr lang="en-GB" dirty="0"/>
          </a:p>
          <a:p>
            <a:r>
              <a:rPr lang="en-GB" dirty="0"/>
              <a:t>Lower the cost of AI deployment  by increasing computational capacity and its network of high-performance computers</a:t>
            </a:r>
          </a:p>
          <a:p>
            <a:r>
              <a:rPr lang="en-GB" dirty="0"/>
              <a:t>Promotion of cross-industry coordination and data sharing to accelerate the integration of AI into European industry</a:t>
            </a:r>
          </a:p>
          <a:p>
            <a:r>
              <a:rPr lang="en-GB" dirty="0"/>
              <a:t>Consolidation in telecom sector to deliver higher investments in connectivity                  </a:t>
            </a:r>
          </a:p>
          <a:p>
            <a:r>
              <a:rPr lang="en-GB" dirty="0"/>
              <a:t>Sustaining and expanding R&amp;I will also be crucial for key manufacturing sectors (pharma, automobile, defence and more and more also space)</a:t>
            </a:r>
            <a:endParaRPr lang="en-SI" dirty="0"/>
          </a:p>
        </p:txBody>
      </p:sp>
      <p:sp>
        <p:nvSpPr>
          <p:cNvPr id="4" name="Date Placeholder 3">
            <a:extLst>
              <a:ext uri="{FF2B5EF4-FFF2-40B4-BE49-F238E27FC236}">
                <a16:creationId xmlns:a16="http://schemas.microsoft.com/office/drawing/2014/main" id="{C513502F-3D96-93A3-BD06-8054FB63E2F8}"/>
              </a:ext>
            </a:extLst>
          </p:cNvPr>
          <p:cNvSpPr>
            <a:spLocks noGrp="1"/>
          </p:cNvSpPr>
          <p:nvPr>
            <p:ph type="dt" sz="half" idx="10"/>
          </p:nvPr>
        </p:nvSpPr>
        <p:spPr/>
        <p:txBody>
          <a:bodyPr/>
          <a:lstStyle/>
          <a:p>
            <a:pPr>
              <a:defRPr/>
            </a:pPr>
            <a:fld id="{C81BBB01-29AB-4B69-9077-A60C6AC9D7FF}" type="datetime8">
              <a:rPr lang="en-SI" smtClean="0"/>
              <a:t>09/26/2025 09:55</a:t>
            </a:fld>
            <a:endParaRPr lang="sl-SI"/>
          </a:p>
        </p:txBody>
      </p:sp>
      <p:sp>
        <p:nvSpPr>
          <p:cNvPr id="5" name="Footer Placeholder 4">
            <a:extLst>
              <a:ext uri="{FF2B5EF4-FFF2-40B4-BE49-F238E27FC236}">
                <a16:creationId xmlns:a16="http://schemas.microsoft.com/office/drawing/2014/main" id="{9955F555-C8E8-33E6-CA46-EAED9B80966F}"/>
              </a:ext>
            </a:extLst>
          </p:cNvPr>
          <p:cNvSpPr>
            <a:spLocks noGrp="1"/>
          </p:cNvSpPr>
          <p:nvPr>
            <p:ph type="ftr" sz="quarter" idx="11"/>
          </p:nvPr>
        </p:nvSpPr>
        <p:spPr/>
        <p:txBody>
          <a:bodyPr/>
          <a:lstStyle/>
          <a:p>
            <a:pPr>
              <a:defRPr/>
            </a:pPr>
            <a:endParaRPr lang="sl-SI"/>
          </a:p>
        </p:txBody>
      </p:sp>
      <p:sp>
        <p:nvSpPr>
          <p:cNvPr id="6" name="Slide Number Placeholder 5">
            <a:extLst>
              <a:ext uri="{FF2B5EF4-FFF2-40B4-BE49-F238E27FC236}">
                <a16:creationId xmlns:a16="http://schemas.microsoft.com/office/drawing/2014/main" id="{B2DFDEE5-F8D3-5D5D-7992-DA77EC972E05}"/>
              </a:ext>
            </a:extLst>
          </p:cNvPr>
          <p:cNvSpPr>
            <a:spLocks noGrp="1"/>
          </p:cNvSpPr>
          <p:nvPr>
            <p:ph type="sldNum" sz="quarter" idx="12"/>
          </p:nvPr>
        </p:nvSpPr>
        <p:spPr/>
        <p:txBody>
          <a:bodyPr/>
          <a:lstStyle/>
          <a:p>
            <a:pPr>
              <a:defRPr/>
            </a:pPr>
            <a:fld id="{536C58C5-B627-48D0-A1A2-F881587ADEA7}" type="slidenum">
              <a:rPr lang="sl-SI" smtClean="0"/>
              <a:t>9</a:t>
            </a:fld>
            <a:endParaRPr lang="sl-SI"/>
          </a:p>
        </p:txBody>
      </p:sp>
      <p:pic>
        <p:nvPicPr>
          <p:cNvPr id="7" name="Picture 6">
            <a:extLst>
              <a:ext uri="{FF2B5EF4-FFF2-40B4-BE49-F238E27FC236}">
                <a16:creationId xmlns:a16="http://schemas.microsoft.com/office/drawing/2014/main" id="{9EF7C860-C354-8A27-6D49-654D7C9F1B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4" y="188640"/>
            <a:ext cx="1375158" cy="8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72699"/>
      </p:ext>
    </p:extLst>
  </p:cSld>
  <p:clrMapOvr>
    <a:masterClrMapping/>
  </p:clrMapOvr>
</p:sld>
</file>

<file path=ppt/theme/theme1.xml><?xml version="1.0" encoding="utf-8"?>
<a:theme xmlns:a="http://schemas.openxmlformats.org/drawingml/2006/main" name="Office Theme">
  <a:themeElements>
    <a:clrScheme name="strateški dnevi IJS">
      <a:dk1>
        <a:sysClr val="windowText" lastClr="000000"/>
      </a:dk1>
      <a:lt1>
        <a:sysClr val="window" lastClr="FFFFFF"/>
      </a:lt1>
      <a:dk2>
        <a:srgbClr val="44546A"/>
      </a:dk2>
      <a:lt2>
        <a:srgbClr val="E7E6E6"/>
      </a:lt2>
      <a:accent1>
        <a:srgbClr val="EACE9E"/>
      </a:accent1>
      <a:accent2>
        <a:srgbClr val="313E4E"/>
      </a:accent2>
      <a:accent3>
        <a:srgbClr val="A5A5A5"/>
      </a:accent3>
      <a:accent4>
        <a:srgbClr val="F7CBAC"/>
      </a:accent4>
      <a:accent5>
        <a:srgbClr val="C5E0B3"/>
      </a:accent5>
      <a:accent6>
        <a:srgbClr val="C2DFFD"/>
      </a:accent6>
      <a:hlink>
        <a:srgbClr val="313E4E"/>
      </a:hlink>
      <a:folHlink>
        <a:srgbClr val="313E4E"/>
      </a:folHlink>
    </a:clrScheme>
    <a:fontScheme name="Custom 1">
      <a:majorFont>
        <a:latin typeface="Titillium Web"/>
        <a:ea typeface="Arial"/>
        <a:cs typeface="Arial"/>
      </a:majorFont>
      <a:minorFont>
        <a:latin typeface="Titillium Web"/>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33</TotalTime>
  <Words>2390</Words>
  <Application>Microsoft Office PowerPoint</Application>
  <DocSecurity>0</DocSecurity>
  <PresentationFormat>Širokozaslonsko</PresentationFormat>
  <Paragraphs>207</Paragraphs>
  <Slides>20</Slides>
  <Notes>4</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20</vt:i4>
      </vt:variant>
    </vt:vector>
  </HeadingPairs>
  <TitlesOfParts>
    <vt:vector size="26" baseType="lpstr">
      <vt:lpstr>Aptos</vt:lpstr>
      <vt:lpstr>Arial</vt:lpstr>
      <vt:lpstr>Calibri</vt:lpstr>
      <vt:lpstr>Titillium Web</vt:lpstr>
      <vt:lpstr>Titillium Web Bold</vt:lpstr>
      <vt:lpstr>Office Theme</vt:lpstr>
      <vt:lpstr>UNIVERZA V MARIBORU : Vloga slovenskega gospodarstva v evroMARIBORpskem raziskovalnem prostoru in priložnosti za mednaarodno sodelovanje (1)</vt:lpstr>
      <vt:lpstr> SBRA CORE ACTIVITIES</vt:lpstr>
      <vt:lpstr>The Future of European Competitivness = Draghi‘s report         1/3 </vt:lpstr>
      <vt:lpstr>The Future of European Competitivness = Draghi‘s report         2/3 </vt:lpstr>
      <vt:lpstr>The Future of European Competitivness = Draghi‘s report         3/3 </vt:lpstr>
      <vt:lpstr>Closing the innovation gap</vt:lpstr>
      <vt:lpstr>Next EU Framework Programme With Existing Problems</vt:lpstr>
      <vt:lpstr>Suggestions for Research &amp; Innovations…</vt:lpstr>
      <vt:lpstr>…and industrial policy</vt:lpstr>
      <vt:lpstr>Closing skills gaps </vt:lpstr>
      <vt:lpstr>Decarbonisation and competitiveness plan</vt:lpstr>
      <vt:lpstr>The threat to Europe’s clean tech sector      1/2</vt:lpstr>
      <vt:lpstr>The threat to Europe’s clean tech sector      2/2</vt:lpstr>
      <vt:lpstr>Sectoral and Horizontal Policies</vt:lpstr>
      <vt:lpstr>Financing investment</vt:lpstr>
      <vt:lpstr>PowerPointova predstavitev</vt:lpstr>
      <vt:lpstr>PowerPointova predstavitev</vt:lpstr>
      <vt:lpstr>New European Research Area (ERA) from 2021</vt:lpstr>
      <vt:lpstr>EU BUDGET 2014-20  :  EU BUDGET 2021-27</vt:lpstr>
      <vt:lpstr>PowerPointova predstavitev</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Žitnik, Manca</dc:creator>
  <cp:keywords/>
  <dc:description/>
  <cp:lastModifiedBy>predavalnica</cp:lastModifiedBy>
  <cp:revision>35</cp:revision>
  <cp:lastPrinted>2024-11-04T09:41:50Z</cp:lastPrinted>
  <dcterms:created xsi:type="dcterms:W3CDTF">2024-10-18T08:59:28Z</dcterms:created>
  <dcterms:modified xsi:type="dcterms:W3CDTF">2025-09-26T08:01:49Z</dcterms:modified>
  <cp:category/>
  <dc:identifier/>
  <cp:contentStatus/>
  <dc:language/>
  <cp:version/>
</cp:coreProperties>
</file>