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14"/>
  </p:notesMasterIdLst>
  <p:handoutMasterIdLst>
    <p:handoutMasterId r:id="rId15"/>
  </p:handoutMasterIdLst>
  <p:sldIdLst>
    <p:sldId id="256" r:id="rId5"/>
    <p:sldId id="257" r:id="rId6"/>
    <p:sldId id="258" r:id="rId7"/>
    <p:sldId id="265" r:id="rId8"/>
    <p:sldId id="266" r:id="rId9"/>
    <p:sldId id="259" r:id="rId10"/>
    <p:sldId id="263" r:id="rId11"/>
    <p:sldId id="264" r:id="rId12"/>
    <p:sldId id="262" r:id="rId1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A8E"/>
    <a:srgbClr val="FF6400"/>
    <a:srgbClr val="00D5FE"/>
    <a:srgbClr val="FFE3A7"/>
    <a:srgbClr val="EDDB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p:cViewPr varScale="1">
        <p:scale>
          <a:sx n="107" d="100"/>
          <a:sy n="107" d="100"/>
        </p:scale>
        <p:origin x="636" y="114"/>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7" d="100"/>
          <a:sy n="57" d="100"/>
        </p:scale>
        <p:origin x="-175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507825-8529-4B4B-97B0-58DFFD3405C8}" type="datetimeFigureOut">
              <a:rPr lang="sl-SI" smtClean="0"/>
              <a:t>25. 09. 2025</a:t>
            </a:fld>
            <a:endParaRPr lang="sl-SI"/>
          </a:p>
        </p:txBody>
      </p:sp>
      <p:sp>
        <p:nvSpPr>
          <p:cNvPr id="4" name="Ograda no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5" name="Ograda številke diapoz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06B28D-31DF-4F79-8439-A95A0F237830}" type="slidenum">
              <a:rPr lang="sl-SI" smtClean="0"/>
              <a:t>‹#›</a:t>
            </a:fld>
            <a:endParaRPr lang="sl-SI"/>
          </a:p>
        </p:txBody>
      </p:sp>
    </p:spTree>
    <p:extLst>
      <p:ext uri="{BB962C8B-B14F-4D97-AF65-F5344CB8AC3E}">
        <p14:creationId xmlns:p14="http://schemas.microsoft.com/office/powerpoint/2010/main" val="990627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F719EA-6195-4091-963B-595724FFC946}" type="datetimeFigureOut">
              <a:rPr lang="sl-SI" smtClean="0"/>
              <a:t>25. 09. 2025</a:t>
            </a:fld>
            <a:endParaRPr lang="sl-SI"/>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BB775F-F8D6-4738-A0EF-069010D5B146}" type="slidenum">
              <a:rPr lang="sl-SI" smtClean="0"/>
              <a:t>‹#›</a:t>
            </a:fld>
            <a:endParaRPr lang="sl-SI"/>
          </a:p>
        </p:txBody>
      </p:sp>
    </p:spTree>
    <p:extLst>
      <p:ext uri="{BB962C8B-B14F-4D97-AF65-F5344CB8AC3E}">
        <p14:creationId xmlns:p14="http://schemas.microsoft.com/office/powerpoint/2010/main" val="4272381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hyperlink" Target="mailto:dpo@um.si" TargetMode="External"/><Relationship Id="rId4" Type="http://schemas.openxmlformats.org/officeDocument/2006/relationships/image" Target="../media/image3.png"/><Relationship Id="rId9" Type="http://schemas.openxmlformats.org/officeDocument/2006/relationships/hyperlink" Target="mailto:ern@um.si" TargetMode="Externa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Naslovni diapozitiv">
    <p:spTree>
      <p:nvGrpSpPr>
        <p:cNvPr id="1" name=""/>
        <p:cNvGrpSpPr/>
        <p:nvPr/>
      </p:nvGrpSpPr>
      <p:grpSpPr>
        <a:xfrm>
          <a:off x="0" y="0"/>
          <a:ext cx="0" cy="0"/>
          <a:chOff x="0" y="0"/>
          <a:chExt cx="0" cy="0"/>
        </a:xfrm>
      </p:grpSpPr>
      <p:sp>
        <p:nvSpPr>
          <p:cNvPr id="2" name="Pravokotnik 1">
            <a:extLst>
              <a:ext uri="{FF2B5EF4-FFF2-40B4-BE49-F238E27FC236}">
                <a16:creationId xmlns:a16="http://schemas.microsoft.com/office/drawing/2014/main" id="{152395C4-957D-5D85-4EB3-691C35080867}"/>
              </a:ext>
            </a:extLst>
          </p:cNvPr>
          <p:cNvSpPr/>
          <p:nvPr userDrawn="1"/>
        </p:nvSpPr>
        <p:spPr bwMode="auto">
          <a:xfrm>
            <a:off x="0" y="2041399"/>
            <a:ext cx="12192000" cy="4830638"/>
          </a:xfrm>
          <a:prstGeom prst="rect">
            <a:avLst/>
          </a:prstGeom>
          <a:gradFill flip="none" rotWithShape="1">
            <a:gsLst>
              <a:gs pos="0">
                <a:srgbClr val="EDDB1E"/>
              </a:gs>
              <a:gs pos="54000">
                <a:srgbClr val="FF6400"/>
              </a:gs>
            </a:gsLst>
            <a:path path="circle">
              <a:fillToRect l="50000" t="50000" r="50000" b="50000"/>
            </a:path>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I" sz="3200" b="0" i="0" u="none" strike="noStrike" cap="none" normalizeH="0" baseline="0" dirty="0">
              <a:ln>
                <a:noFill/>
              </a:ln>
              <a:solidFill>
                <a:schemeClr val="tx1"/>
              </a:solidFill>
              <a:effectLst/>
              <a:latin typeface="Tahoma" pitchFamily="34" charset="0"/>
            </a:endParaRPr>
          </a:p>
        </p:txBody>
      </p:sp>
      <p:pic>
        <p:nvPicPr>
          <p:cNvPr id="4" name="Grafika 3">
            <a:extLst>
              <a:ext uri="{FF2B5EF4-FFF2-40B4-BE49-F238E27FC236}">
                <a16:creationId xmlns:a16="http://schemas.microsoft.com/office/drawing/2014/main" id="{899AEB47-42A0-2C14-A3D9-37024EE048C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99456" y="836712"/>
            <a:ext cx="4062728" cy="1026843"/>
          </a:xfrm>
          <a:prstGeom prst="rect">
            <a:avLst/>
          </a:prstGeom>
        </p:spPr>
      </p:pic>
      <p:grpSp>
        <p:nvGrpSpPr>
          <p:cNvPr id="12" name="Skupina 11">
            <a:extLst>
              <a:ext uri="{FF2B5EF4-FFF2-40B4-BE49-F238E27FC236}">
                <a16:creationId xmlns:a16="http://schemas.microsoft.com/office/drawing/2014/main" id="{74E76724-4D71-CD4E-9EED-B58D7B2BE9EA}"/>
              </a:ext>
            </a:extLst>
          </p:cNvPr>
          <p:cNvGrpSpPr/>
          <p:nvPr userDrawn="1"/>
        </p:nvGrpSpPr>
        <p:grpSpPr>
          <a:xfrm>
            <a:off x="6280130" y="1455801"/>
            <a:ext cx="4845396" cy="392010"/>
            <a:chOff x="6280130" y="1455801"/>
            <a:chExt cx="4845396" cy="392010"/>
          </a:xfrm>
        </p:grpSpPr>
        <p:pic>
          <p:nvPicPr>
            <p:cNvPr id="13" name="Grafika 12">
              <a:extLst>
                <a:ext uri="{FF2B5EF4-FFF2-40B4-BE49-F238E27FC236}">
                  <a16:creationId xmlns:a16="http://schemas.microsoft.com/office/drawing/2014/main" id="{9935A648-F55D-A588-36BA-4D2A1C453036}"/>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13861" y="1455801"/>
              <a:ext cx="1056836" cy="392010"/>
            </a:xfrm>
            <a:prstGeom prst="rect">
              <a:avLst/>
            </a:prstGeom>
          </p:spPr>
        </p:pic>
        <p:pic>
          <p:nvPicPr>
            <p:cNvPr id="15" name="Slika 14" descr="Slika, ki vsebuje besede besedilo, pisava, grafika, grafično oblikovanje&#10;&#10;Opis je samodejno ustvarjen">
              <a:extLst>
                <a:ext uri="{FF2B5EF4-FFF2-40B4-BE49-F238E27FC236}">
                  <a16:creationId xmlns:a16="http://schemas.microsoft.com/office/drawing/2014/main" id="{101731D8-EDF0-4C15-2B61-46627C68A27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641572" y="1532280"/>
              <a:ext cx="969594" cy="239052"/>
            </a:xfrm>
            <a:prstGeom prst="rect">
              <a:avLst/>
            </a:prstGeom>
          </p:spPr>
        </p:pic>
        <p:pic>
          <p:nvPicPr>
            <p:cNvPr id="20" name="Grafika 19">
              <a:extLst>
                <a:ext uri="{FF2B5EF4-FFF2-40B4-BE49-F238E27FC236}">
                  <a16:creationId xmlns:a16="http://schemas.microsoft.com/office/drawing/2014/main" id="{90D91DF6-EC4B-BDF0-E792-035D7E361490}"/>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6280130" y="1472934"/>
              <a:ext cx="744204" cy="357744"/>
            </a:xfrm>
            <a:prstGeom prst="rect">
              <a:avLst/>
            </a:prstGeom>
          </p:spPr>
        </p:pic>
        <p:pic>
          <p:nvPicPr>
            <p:cNvPr id="5" name="Slika 4" descr="Slika, ki vsebuje besede posnetek zaslona, pisava, električno modra, grafika&#10;&#10;Opis je samodejno ustvarjen">
              <a:extLst>
                <a:ext uri="{FF2B5EF4-FFF2-40B4-BE49-F238E27FC236}">
                  <a16:creationId xmlns:a16="http://schemas.microsoft.com/office/drawing/2014/main" id="{A86DE3C3-346F-B69B-5ADD-1F8545B0BD4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882041" y="1482295"/>
              <a:ext cx="1243485" cy="328695"/>
            </a:xfrm>
            <a:prstGeom prst="rect">
              <a:avLst/>
            </a:prstGeom>
          </p:spPr>
        </p:pic>
      </p:grpSp>
      <p:sp>
        <p:nvSpPr>
          <p:cNvPr id="7" name="Rectangle 2">
            <a:extLst>
              <a:ext uri="{FF2B5EF4-FFF2-40B4-BE49-F238E27FC236}">
                <a16:creationId xmlns:a16="http://schemas.microsoft.com/office/drawing/2014/main" id="{F2827C86-A4A3-8A0C-156F-CCA864E06CA2}"/>
              </a:ext>
            </a:extLst>
          </p:cNvPr>
          <p:cNvSpPr txBox="1">
            <a:spLocks noChangeArrowheads="1"/>
          </p:cNvSpPr>
          <p:nvPr userDrawn="1"/>
        </p:nvSpPr>
        <p:spPr bwMode="auto">
          <a:xfrm>
            <a:off x="1199456" y="4190531"/>
            <a:ext cx="9937104" cy="1016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4C4C4"/>
                  </a:outerShdw>
                </a:effectLst>
              </a14:hiddenEffects>
            </a:ext>
          </a:extLst>
        </p:spPr>
        <p:txBody>
          <a:bodyPr vert="horz" wrap="square" lIns="91440" tIns="45720" rIns="91440" bIns="45720" numCol="1" anchor="b" anchorCtr="0" compatLnSpc="1">
            <a:prstTxWarp prst="textNoShape">
              <a:avLst/>
            </a:prstTxWarp>
          </a:bodyPr>
          <a:lstStyle>
            <a:lvl1pPr algn="r" rtl="0" eaLnBrk="1" fontAlgn="base" hangingPunct="1">
              <a:spcBef>
                <a:spcPct val="0"/>
              </a:spcBef>
              <a:spcAft>
                <a:spcPct val="0"/>
              </a:spcAft>
              <a:defRPr sz="4400" b="1">
                <a:solidFill>
                  <a:srgbClr val="00D5FE"/>
                </a:solidFill>
                <a:latin typeface="Calibri" pitchFamily="34" charset="0"/>
                <a:ea typeface="+mj-ea"/>
                <a:cs typeface="+mj-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sl-SI" sz="3500" kern="0" dirty="0"/>
              <a:t>Aktivnosti in storitve </a:t>
            </a:r>
          </a:p>
          <a:p>
            <a:pPr marL="0" marR="0" lvl="0" indent="0" algn="l" defTabSz="914400" rtl="0" eaLnBrk="1" fontAlgn="base" latinLnBrk="0" hangingPunct="1">
              <a:lnSpc>
                <a:spcPct val="100000"/>
              </a:lnSpc>
              <a:spcBef>
                <a:spcPct val="0"/>
              </a:spcBef>
              <a:spcAft>
                <a:spcPct val="0"/>
              </a:spcAft>
              <a:buClrTx/>
              <a:buSzTx/>
              <a:buFontTx/>
              <a:buNone/>
              <a:tabLst/>
              <a:defRPr/>
            </a:pPr>
            <a:r>
              <a:rPr lang="sl-SI" sz="3500" kern="0" dirty="0"/>
              <a:t>Službe za prenos </a:t>
            </a:r>
          </a:p>
          <a:p>
            <a:pPr marL="0" marR="0" lvl="0" indent="0" algn="l" defTabSz="914400" rtl="0" eaLnBrk="1" fontAlgn="base" latinLnBrk="0" hangingPunct="1">
              <a:lnSpc>
                <a:spcPct val="100000"/>
              </a:lnSpc>
              <a:spcBef>
                <a:spcPct val="0"/>
              </a:spcBef>
              <a:spcAft>
                <a:spcPct val="0"/>
              </a:spcAft>
              <a:buClrTx/>
              <a:buSzTx/>
              <a:buFontTx/>
              <a:buNone/>
              <a:tabLst/>
              <a:defRPr/>
            </a:pPr>
            <a:r>
              <a:rPr lang="sl-SI" sz="3500" kern="0" dirty="0"/>
              <a:t>znanja in tehnologij </a:t>
            </a:r>
            <a:endParaRPr lang="en-GB" sz="3500" kern="0" dirty="0"/>
          </a:p>
        </p:txBody>
      </p:sp>
      <p:sp>
        <p:nvSpPr>
          <p:cNvPr id="9" name="Rectangle 3">
            <a:extLst>
              <a:ext uri="{FF2B5EF4-FFF2-40B4-BE49-F238E27FC236}">
                <a16:creationId xmlns:a16="http://schemas.microsoft.com/office/drawing/2014/main" id="{22A56C81-D010-BC78-AD53-03ED51C208EB}"/>
              </a:ext>
            </a:extLst>
          </p:cNvPr>
          <p:cNvSpPr txBox="1">
            <a:spLocks noChangeArrowheads="1"/>
          </p:cNvSpPr>
          <p:nvPr userDrawn="1"/>
        </p:nvSpPr>
        <p:spPr bwMode="auto">
          <a:xfrm>
            <a:off x="1209868" y="5286665"/>
            <a:ext cx="9937104" cy="1223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4C4C4"/>
                  </a:outerShdw>
                </a:effectLst>
              </a14:hiddenEffects>
            </a:ext>
          </a:extLst>
        </p:spPr>
        <p:txBody>
          <a:bodyPr vert="horz" wrap="square" lIns="91440" tIns="45720" rIns="91440" bIns="45720" numCol="1" anchor="t" anchorCtr="0" compatLnSpc="1">
            <a:prstTxWarp prst="textNoShape">
              <a:avLst/>
            </a:prstTxWarp>
          </a:bodyPr>
          <a:lstStyle>
            <a:lvl1pPr marL="0" indent="0" algn="r" rtl="0" eaLnBrk="1" fontAlgn="base" hangingPunct="1">
              <a:spcBef>
                <a:spcPct val="20000"/>
              </a:spcBef>
              <a:spcAft>
                <a:spcPct val="0"/>
              </a:spcAft>
              <a:buClr>
                <a:schemeClr val="tx1"/>
              </a:buClr>
              <a:buFont typeface="Wingdings" pitchFamily="2" charset="2"/>
              <a:buNone/>
              <a:defRPr sz="3200">
                <a:solidFill>
                  <a:srgbClr val="00D5FE"/>
                </a:solidFill>
                <a:latin typeface="Calibri" pitchFamily="34" charset="0"/>
                <a:ea typeface="+mn-ea"/>
                <a:cs typeface="+mn-cs"/>
              </a:defRPr>
            </a:lvl1pPr>
            <a:lvl2pPr marL="742950" indent="-285750"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3000" indent="-228600" algn="l" rtl="0" eaLnBrk="1" fontAlgn="base" hangingPunct="1">
              <a:spcBef>
                <a:spcPct val="20000"/>
              </a:spcBef>
              <a:spcAft>
                <a:spcPct val="0"/>
              </a:spcAft>
              <a:buClr>
                <a:schemeClr val="tx1"/>
              </a:buClr>
              <a:buFont typeface="Wingdings" pitchFamily="2" charset="2"/>
              <a:buChar char="§"/>
              <a:defRPr sz="2400">
                <a:solidFill>
                  <a:schemeClr val="tx1"/>
                </a:solidFill>
                <a:latin typeface="Calibri" pitchFamily="34" charset="0"/>
              </a:defRPr>
            </a:lvl3pPr>
            <a:lvl4pPr marL="1600200" indent="-228600" algn="l" rtl="0" eaLnBrk="1" fontAlgn="base" hangingPunct="1">
              <a:spcBef>
                <a:spcPct val="20000"/>
              </a:spcBef>
              <a:spcAft>
                <a:spcPct val="0"/>
              </a:spcAft>
              <a:buFont typeface="Arial" charset="0"/>
              <a:buChar char="–"/>
              <a:defRPr sz="2000">
                <a:solidFill>
                  <a:schemeClr val="tx1"/>
                </a:solidFill>
                <a:latin typeface="Calibri" pitchFamily="34" charset="0"/>
              </a:defRPr>
            </a:lvl4pPr>
            <a:lvl5pPr marL="2057400" indent="-228600" algn="l" rtl="0" eaLnBrk="1" fontAlgn="base" hangingPunct="1">
              <a:spcBef>
                <a:spcPct val="20000"/>
              </a:spcBef>
              <a:spcAft>
                <a:spcPct val="0"/>
              </a:spcAft>
              <a:buFont typeface="Arial" charset="0"/>
              <a:buChar char="–"/>
              <a:defRPr sz="2000" baseline="0">
                <a:solidFill>
                  <a:schemeClr val="tx1"/>
                </a:solidFill>
                <a:latin typeface="Calibri" pitchFamily="34" charset="0"/>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defRPr/>
            </a:pPr>
            <a:r>
              <a:rPr lang="sl-SI" sz="2200" kern="0" dirty="0"/>
              <a:t>Kako raziskovalcem pomagamo </a:t>
            </a:r>
          </a:p>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defRPr/>
            </a:pPr>
            <a:r>
              <a:rPr lang="sl-SI" sz="2200" kern="0" dirty="0"/>
              <a:t>premostiti vrzel med raziskavo in trgom</a:t>
            </a:r>
            <a:endParaRPr lang="en-GB" sz="2200" kern="0" dirty="0"/>
          </a:p>
          <a:p>
            <a:pPr algn="l"/>
            <a:endParaRPr lang="sl-SI" sz="2200" kern="0" baseline="0" dirty="0"/>
          </a:p>
        </p:txBody>
      </p:sp>
      <p:sp>
        <p:nvSpPr>
          <p:cNvPr id="10" name="PoljeZBesedilom 9">
            <a:extLst>
              <a:ext uri="{FF2B5EF4-FFF2-40B4-BE49-F238E27FC236}">
                <a16:creationId xmlns:a16="http://schemas.microsoft.com/office/drawing/2014/main" id="{4ECCA51F-13CF-590A-E09D-68530486F9FD}"/>
              </a:ext>
            </a:extLst>
          </p:cNvPr>
          <p:cNvSpPr txBox="1"/>
          <p:nvPr userDrawn="1"/>
        </p:nvSpPr>
        <p:spPr>
          <a:xfrm>
            <a:off x="1199456" y="2276872"/>
            <a:ext cx="4062728" cy="1015663"/>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sl-SI" sz="1200" dirty="0">
                <a:solidFill>
                  <a:schemeClr val="bg1"/>
                </a:solidFill>
                <a:effectLst/>
                <a:latin typeface="Calibri" panose="020F0502020204030204" pitchFamily="34" charset="0"/>
                <a:ea typeface="Calibri" panose="020F0502020204030204" pitchFamily="34" charset="0"/>
                <a:cs typeface="Aptos" panose="020B0004020202020204" pitchFamily="34" charset="0"/>
              </a:rPr>
              <a:t>»Financira Evropska unija. Za izražena stališča in mnenja odgovarja samo avtor (ali avtorji) in ne odražajo nujno stališč Evropske unije ali Evropske izvajalske agencije za raziskave. Niti Evropska unija niti Evropska izvajalska agencija za raziskave ne moreta biti odgovorna zanje.«</a:t>
            </a:r>
            <a:endParaRPr lang="en-SI" sz="1200" dirty="0">
              <a:solidFill>
                <a:schemeClr val="bg1"/>
              </a:solidFill>
              <a:effectLst/>
              <a:latin typeface="Aptos" panose="020B0004020202020204" pitchFamily="34" charset="0"/>
              <a:ea typeface="Calibri" panose="020F0502020204030204" pitchFamily="34" charset="0"/>
              <a:cs typeface="Aptos" panose="020B0004020202020204" pitchFamily="34" charset="0"/>
            </a:endParaRPr>
          </a:p>
        </p:txBody>
      </p:sp>
      <p:sp>
        <p:nvSpPr>
          <p:cNvPr id="11" name="PoljeZBesedilom 10">
            <a:extLst>
              <a:ext uri="{FF2B5EF4-FFF2-40B4-BE49-F238E27FC236}">
                <a16:creationId xmlns:a16="http://schemas.microsoft.com/office/drawing/2014/main" id="{2FA738BE-4A6C-0ACC-2447-381A18A68748}"/>
              </a:ext>
            </a:extLst>
          </p:cNvPr>
          <p:cNvSpPr txBox="1"/>
          <p:nvPr userDrawn="1"/>
        </p:nvSpPr>
        <p:spPr>
          <a:xfrm>
            <a:off x="6280130" y="2244640"/>
            <a:ext cx="4968552" cy="4185761"/>
          </a:xfrm>
          <a:prstGeom prst="rect">
            <a:avLst/>
          </a:prstGeom>
          <a:noFill/>
        </p:spPr>
        <p:txBody>
          <a:bodyPr wrap="square" rtlCol="0">
            <a:spAutoFit/>
          </a:bodyPr>
          <a:lstStyle/>
          <a:p>
            <a:pPr marL="0" lvl="0" indent="0" algn="just">
              <a:buSzPts val="1000"/>
              <a:buFont typeface="Symbol" panose="05050102010706020507" pitchFamily="18" charset="2"/>
              <a:buNone/>
              <a:tabLst>
                <a:tab pos="457200" algn="l"/>
              </a:tabLst>
            </a:pPr>
            <a:r>
              <a:rPr lang="sl-SI" sz="1400" dirty="0">
                <a:solidFill>
                  <a:srgbClr val="FFE3A7"/>
                </a:solidFill>
                <a:effectLst/>
                <a:latin typeface="Calibri" panose="020F0502020204030204" pitchFamily="34" charset="0"/>
                <a:ea typeface="Times New Roman" panose="02020603050405020304" pitchFamily="18" charset="0"/>
                <a:cs typeface="Aptos" panose="020B0004020202020204" pitchFamily="34" charset="0"/>
              </a:rPr>
              <a:t>PRAVNO OBVESTILO:</a:t>
            </a:r>
            <a:endParaRPr lang="en-SI" sz="1400" dirty="0">
              <a:solidFill>
                <a:srgbClr val="FFE3A7"/>
              </a:solidFill>
              <a:effectLst/>
              <a:latin typeface="Aptos" panose="020B0004020202020204" pitchFamily="34" charset="0"/>
              <a:ea typeface="Calibri" panose="020F0502020204030204" pitchFamily="34" charset="0"/>
              <a:cs typeface="Aptos" panose="020B0004020202020204" pitchFamily="34" charset="0"/>
            </a:endParaRPr>
          </a:p>
          <a:p>
            <a:pPr algn="just"/>
            <a:r>
              <a:rPr lang="sl-SI" sz="1400" dirty="0">
                <a:solidFill>
                  <a:srgbClr val="FFE3A7"/>
                </a:solidFill>
                <a:effectLst/>
                <a:latin typeface="Calibri" panose="020F0502020204030204" pitchFamily="34" charset="0"/>
                <a:ea typeface="Calibri" panose="020F0502020204030204" pitchFamily="34" charset="0"/>
                <a:cs typeface="Aptos" panose="020B0004020202020204" pitchFamily="34" charset="0"/>
              </a:rPr>
              <a:t>Na vseh dogodkih projekta </a:t>
            </a:r>
            <a:r>
              <a:rPr lang="sl-SI" sz="1400" dirty="0" err="1">
                <a:solidFill>
                  <a:srgbClr val="FFE3A7"/>
                </a:solidFill>
                <a:effectLst/>
                <a:latin typeface="Calibri" panose="020F0502020204030204" pitchFamily="34" charset="0"/>
                <a:ea typeface="Calibri" panose="020F0502020204030204" pitchFamily="34" charset="0"/>
                <a:cs typeface="Aptos" panose="020B0004020202020204" pitchFamily="34" charset="0"/>
              </a:rPr>
              <a:t>oooZnanost</a:t>
            </a:r>
            <a:r>
              <a:rPr lang="sl-SI" sz="1400" dirty="0">
                <a:solidFill>
                  <a:srgbClr val="FFE3A7"/>
                </a:solidFill>
                <a:effectLst/>
                <a:latin typeface="Calibri" panose="020F0502020204030204" pitchFamily="34" charset="0"/>
                <a:ea typeface="Calibri" panose="020F0502020204030204" pitchFamily="34" charset="0"/>
                <a:cs typeface="Aptos" panose="020B0004020202020204" pitchFamily="34" charset="0"/>
              </a:rPr>
              <a:t>! poteka snemanje in fotografiranje za namen promocije in poročanja o dogodkih. Če vstopite na lokacijo (spletnega) dogodka, boste lahko posneti in fotografirani.  Z vstopom na to lokacijo, dajete dovoljenje organizatorjem in Evropski komisiji, da vas lahko snemajo, fotografirajo, zvočno snemajo in uporabijo vaše posnetke po lastni presoji. Obiskovalci zato ne boste uveljavljali nobene odgovornosti proti organizatorjem in Evropski komisiji v zvezi z zgoraj navedenim.</a:t>
            </a:r>
            <a:endParaRPr lang="en-SI" sz="1400" dirty="0">
              <a:solidFill>
                <a:srgbClr val="FFE3A7"/>
              </a:solidFill>
              <a:effectLst/>
              <a:latin typeface="Aptos" panose="020B0004020202020204" pitchFamily="34" charset="0"/>
              <a:ea typeface="Calibri" panose="020F0502020204030204" pitchFamily="34" charset="0"/>
              <a:cs typeface="Aptos" panose="020B0004020202020204" pitchFamily="34" charset="0"/>
            </a:endParaRPr>
          </a:p>
          <a:p>
            <a:pPr algn="just"/>
            <a:endParaRPr lang="sl-SI" sz="1400" dirty="0">
              <a:solidFill>
                <a:srgbClr val="FFE3A7"/>
              </a:solidFill>
              <a:effectLst/>
              <a:latin typeface="Calibri" panose="020F0502020204030204" pitchFamily="34" charset="0"/>
              <a:ea typeface="Calibri" panose="020F0502020204030204" pitchFamily="34" charset="0"/>
              <a:cs typeface="Aptos" panose="020B0004020202020204" pitchFamily="34" charset="0"/>
            </a:endParaRPr>
          </a:p>
          <a:p>
            <a:pPr algn="just"/>
            <a:r>
              <a:rPr lang="sl-SI" sz="1400" dirty="0">
                <a:solidFill>
                  <a:srgbClr val="FFE3A7"/>
                </a:solidFill>
                <a:effectLst/>
                <a:latin typeface="Calibri" panose="020F0502020204030204" pitchFamily="34" charset="0"/>
                <a:ea typeface="Calibri" panose="020F0502020204030204" pitchFamily="34" charset="0"/>
                <a:cs typeface="Aptos" panose="020B0004020202020204" pitchFamily="34" charset="0"/>
              </a:rPr>
              <a:t>V kolikor se z zgoraj navedenim ne strinjate, vljudno prosimo, da s tem seznanite organizatorje na: </a:t>
            </a:r>
            <a:r>
              <a:rPr lang="sl-SI" sz="1400" u="sng" dirty="0">
                <a:solidFill>
                  <a:srgbClr val="FFE3A7"/>
                </a:solidFill>
                <a:effectLst/>
                <a:latin typeface="Calibri" panose="020F0502020204030204" pitchFamily="34" charset="0"/>
                <a:ea typeface="Calibri" panose="020F0502020204030204" pitchFamily="34" charset="0"/>
                <a:cs typeface="Aptos" panose="020B0004020202020204" pitchFamily="34" charset="0"/>
                <a:hlinkClick r:id="rId9">
                  <a:extLst>
                    <a:ext uri="{A12FA001-AC4F-418D-AE19-62706E023703}">
                      <ahyp:hlinkClr xmlns:ahyp="http://schemas.microsoft.com/office/drawing/2018/hyperlinkcolor" val="tx"/>
                    </a:ext>
                  </a:extLst>
                </a:hlinkClick>
              </a:rPr>
              <a:t>ern@um.si</a:t>
            </a:r>
            <a:r>
              <a:rPr lang="sl-SI" sz="1400" dirty="0">
                <a:solidFill>
                  <a:srgbClr val="FFE3A7"/>
                </a:solidFill>
                <a:effectLst/>
                <a:latin typeface="Calibri" panose="020F0502020204030204" pitchFamily="34" charset="0"/>
                <a:ea typeface="Calibri" panose="020F0502020204030204" pitchFamily="34" charset="0"/>
                <a:cs typeface="Aptos" panose="020B0004020202020204" pitchFamily="34" charset="0"/>
              </a:rPr>
              <a:t>. E-sporočilu obvezno priložite visokokakovostni </a:t>
            </a:r>
            <a:r>
              <a:rPr lang="sl-SI" sz="1400" dirty="0" err="1">
                <a:solidFill>
                  <a:srgbClr val="FFE3A7"/>
                </a:solidFill>
                <a:effectLst/>
                <a:latin typeface="Calibri" panose="020F0502020204030204" pitchFamily="34" charset="0"/>
                <a:ea typeface="Calibri" panose="020F0502020204030204" pitchFamily="34" charset="0"/>
                <a:cs typeface="Aptos" panose="020B0004020202020204" pitchFamily="34" charset="0"/>
              </a:rPr>
              <a:t>sken</a:t>
            </a:r>
            <a:r>
              <a:rPr lang="sl-SI" sz="1400" dirty="0">
                <a:solidFill>
                  <a:srgbClr val="FFE3A7"/>
                </a:solidFill>
                <a:effectLst/>
                <a:latin typeface="Calibri" panose="020F0502020204030204" pitchFamily="34" charset="0"/>
                <a:ea typeface="Calibri" panose="020F0502020204030204" pitchFamily="34" charset="0"/>
                <a:cs typeface="Aptos" panose="020B0004020202020204" pitchFamily="34" charset="0"/>
              </a:rPr>
              <a:t> fotografije z osebnega dokumenta, da vas lahko organizator izloči iz vseh posnetkov in fotografij skupaj z navedbo, na kateri lokaciji in katerega dne bi lahko bili posneti s strani organizatorjev. Pooblaščena oseba za varstvo podatkov Univerze v Mariboru je izr. prof. dr. Miha Dvojmoč (</a:t>
            </a:r>
            <a:r>
              <a:rPr lang="sl-SI" sz="1400" u="sng" dirty="0" err="1">
                <a:solidFill>
                  <a:srgbClr val="FFE3A7"/>
                </a:solidFill>
                <a:effectLst/>
                <a:latin typeface="Calibri" panose="020F0502020204030204" pitchFamily="34" charset="0"/>
                <a:ea typeface="Calibri" panose="020F0502020204030204" pitchFamily="34" charset="0"/>
                <a:cs typeface="Aptos" panose="020B0004020202020204" pitchFamily="34" charset="0"/>
                <a:hlinkClick r:id="rId10">
                  <a:extLst>
                    <a:ext uri="{A12FA001-AC4F-418D-AE19-62706E023703}">
                      <ahyp:hlinkClr xmlns:ahyp="http://schemas.microsoft.com/office/drawing/2018/hyperlinkcolor" val="tx"/>
                    </a:ext>
                  </a:extLst>
                </a:hlinkClick>
              </a:rPr>
              <a:t>dpo@um.si</a:t>
            </a:r>
            <a:r>
              <a:rPr lang="sl-SI" sz="1400" dirty="0">
                <a:solidFill>
                  <a:srgbClr val="FFE3A7"/>
                </a:solidFill>
                <a:effectLst/>
                <a:latin typeface="Calibri" panose="020F0502020204030204" pitchFamily="34" charset="0"/>
                <a:ea typeface="Calibri" panose="020F0502020204030204" pitchFamily="34" charset="0"/>
                <a:cs typeface="Aptos" panose="020B0004020202020204" pitchFamily="34" charset="0"/>
              </a:rPr>
              <a:t>).</a:t>
            </a:r>
            <a:endParaRPr lang="en-SI" sz="1400" dirty="0">
              <a:solidFill>
                <a:srgbClr val="FFE3A7"/>
              </a:solidFill>
              <a:effectLst/>
              <a:latin typeface="Aptos" panose="020B0004020202020204" pitchFamily="34" charset="0"/>
              <a:ea typeface="Calibri" panose="020F0502020204030204" pitchFamily="34" charset="0"/>
              <a:cs typeface="Aptos" panose="020B00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slov in vsebina">
    <p:spTree>
      <p:nvGrpSpPr>
        <p:cNvPr id="1" name=""/>
        <p:cNvGrpSpPr/>
        <p:nvPr/>
      </p:nvGrpSpPr>
      <p:grpSpPr>
        <a:xfrm>
          <a:off x="0" y="0"/>
          <a:ext cx="0" cy="0"/>
          <a:chOff x="0" y="0"/>
          <a:chExt cx="0" cy="0"/>
        </a:xfrm>
      </p:grpSpPr>
      <p:sp>
        <p:nvSpPr>
          <p:cNvPr id="14" name="Pravokotnik 13">
            <a:extLst>
              <a:ext uri="{FF2B5EF4-FFF2-40B4-BE49-F238E27FC236}">
                <a16:creationId xmlns:a16="http://schemas.microsoft.com/office/drawing/2014/main" id="{C610D9A8-D09F-A6FD-3561-55A61CCC2984}"/>
              </a:ext>
            </a:extLst>
          </p:cNvPr>
          <p:cNvSpPr/>
          <p:nvPr userDrawn="1"/>
        </p:nvSpPr>
        <p:spPr bwMode="auto">
          <a:xfrm>
            <a:off x="0" y="0"/>
            <a:ext cx="9192344" cy="836712"/>
          </a:xfrm>
          <a:prstGeom prst="rect">
            <a:avLst/>
          </a:prstGeom>
          <a:gradFill flip="none" rotWithShape="1">
            <a:gsLst>
              <a:gs pos="0">
                <a:srgbClr val="EDDB1E"/>
              </a:gs>
              <a:gs pos="54000">
                <a:srgbClr val="FF6400"/>
              </a:gs>
            </a:gsLst>
            <a:path path="circle">
              <a:fillToRect l="50000" t="50000" r="50000" b="50000"/>
            </a:path>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I" sz="3200" b="0" i="0" u="none" strike="noStrike" cap="none" normalizeH="0" baseline="0">
              <a:ln>
                <a:noFill/>
              </a:ln>
              <a:solidFill>
                <a:schemeClr val="tx1"/>
              </a:solidFill>
              <a:effectLst/>
              <a:latin typeface="Tahoma" pitchFamily="34" charset="0"/>
            </a:endParaRPr>
          </a:p>
        </p:txBody>
      </p:sp>
      <p:sp>
        <p:nvSpPr>
          <p:cNvPr id="7" name="Slide Number Placeholder 5"/>
          <p:cNvSpPr>
            <a:spLocks noGrp="1"/>
          </p:cNvSpPr>
          <p:nvPr>
            <p:ph type="sldNum" sz="quarter" idx="4"/>
          </p:nvPr>
        </p:nvSpPr>
        <p:spPr>
          <a:xfrm>
            <a:off x="10884527" y="6381328"/>
            <a:ext cx="1198212" cy="392904"/>
          </a:xfrm>
          <a:prstGeom prst="rect">
            <a:avLst/>
          </a:prstGeom>
          <a:noFill/>
        </p:spPr>
        <p:txBody>
          <a:bodyPr vert="horz" lIns="91440" tIns="45720" rIns="91440" bIns="45720" rtlCol="0" anchor="ctr"/>
          <a:lstStyle>
            <a:lvl1pPr algn="r">
              <a:defRPr sz="2400">
                <a:solidFill>
                  <a:srgbClr val="FF6400"/>
                </a:solidFill>
                <a:latin typeface="Calibri" pitchFamily="34" charset="0"/>
              </a:defRPr>
            </a:lvl1pPr>
          </a:lstStyle>
          <a:p>
            <a:pPr>
              <a:defRPr/>
            </a:pPr>
            <a:fld id="{869A43B6-4A72-4A6E-B3BC-4E1A4B5DD1B6}" type="slidenum">
              <a:rPr lang="en-US" smtClean="0"/>
              <a:pPr>
                <a:defRPr/>
              </a:pPr>
              <a:t>‹#›</a:t>
            </a:fld>
            <a:endParaRPr lang="en-US" dirty="0"/>
          </a:p>
        </p:txBody>
      </p:sp>
      <p:sp>
        <p:nvSpPr>
          <p:cNvPr id="13" name="Title 12"/>
          <p:cNvSpPr>
            <a:spLocks noGrp="1"/>
          </p:cNvSpPr>
          <p:nvPr>
            <p:ph type="title" hasCustomPrompt="1"/>
          </p:nvPr>
        </p:nvSpPr>
        <p:spPr>
          <a:xfrm>
            <a:off x="711200" y="842240"/>
            <a:ext cx="10871200" cy="903312"/>
          </a:xfrm>
        </p:spPr>
        <p:txBody>
          <a:bodyPr/>
          <a:lstStyle>
            <a:lvl1pPr>
              <a:defRPr sz="3600">
                <a:solidFill>
                  <a:srgbClr val="FF6400"/>
                </a:solidFill>
              </a:defRPr>
            </a:lvl1pPr>
          </a:lstStyle>
          <a:p>
            <a:r>
              <a:rPr lang="en-US" dirty="0" err="1"/>
              <a:t>Naslov</a:t>
            </a:r>
            <a:r>
              <a:rPr lang="en-US" dirty="0"/>
              <a:t> </a:t>
            </a:r>
            <a:r>
              <a:rPr lang="en-US" dirty="0" err="1"/>
              <a:t>strani</a:t>
            </a:r>
            <a:endParaRPr lang="sl-SI" dirty="0"/>
          </a:p>
        </p:txBody>
      </p:sp>
      <p:sp>
        <p:nvSpPr>
          <p:cNvPr id="8" name="Content Placeholder 2"/>
          <p:cNvSpPr>
            <a:spLocks noGrp="1"/>
          </p:cNvSpPr>
          <p:nvPr>
            <p:ph idx="1" hasCustomPrompt="1"/>
          </p:nvPr>
        </p:nvSpPr>
        <p:spPr>
          <a:xfrm>
            <a:off x="929721" y="1988197"/>
            <a:ext cx="10668000" cy="4270208"/>
          </a:xfrm>
        </p:spPr>
        <p:txBody>
          <a:bodyPr/>
          <a:lstStyle>
            <a:lvl1pPr>
              <a:buClr>
                <a:srgbClr val="FF6400"/>
              </a:buClr>
              <a:defRPr sz="3200">
                <a:solidFill>
                  <a:schemeClr val="bg2">
                    <a:lumMod val="75000"/>
                  </a:schemeClr>
                </a:solidFill>
              </a:defRPr>
            </a:lvl1pPr>
            <a:lvl2pPr>
              <a:buClr>
                <a:srgbClr val="FF6400"/>
              </a:buClr>
              <a:defRPr sz="2800">
                <a:solidFill>
                  <a:schemeClr val="bg2">
                    <a:lumMod val="75000"/>
                  </a:schemeClr>
                </a:solidFill>
              </a:defRPr>
            </a:lvl2pPr>
            <a:lvl3pPr>
              <a:buClr>
                <a:srgbClr val="FF6400"/>
              </a:buClr>
              <a:defRPr sz="2400">
                <a:solidFill>
                  <a:schemeClr val="bg2">
                    <a:lumMod val="75000"/>
                  </a:schemeClr>
                </a:solidFill>
              </a:defRPr>
            </a:lvl3pPr>
            <a:lvl4pPr>
              <a:defRPr sz="2000">
                <a:solidFill>
                  <a:schemeClr val="bg2">
                    <a:lumMod val="75000"/>
                  </a:schemeClr>
                </a:solidFill>
              </a:defRPr>
            </a:lvl4pPr>
            <a:lvl5pPr>
              <a:defRPr sz="2000">
                <a:solidFill>
                  <a:schemeClr val="bg2">
                    <a:lumMod val="75000"/>
                  </a:schemeClr>
                </a:solidFill>
              </a:defRPr>
            </a:lvl5pPr>
          </a:lstStyle>
          <a:p>
            <a:pPr lvl="0"/>
            <a:r>
              <a:rPr lang="sl-SI" dirty="0"/>
              <a:t>Tekst</a:t>
            </a:r>
            <a:endParaRPr lang="en-US" dirty="0"/>
          </a:p>
          <a:p>
            <a:pPr lvl="1"/>
            <a:r>
              <a:rPr lang="sl-SI" dirty="0"/>
              <a:t>Druga raven</a:t>
            </a:r>
            <a:endParaRPr lang="en-US" dirty="0"/>
          </a:p>
          <a:p>
            <a:pPr lvl="2"/>
            <a:r>
              <a:rPr lang="sl-SI" dirty="0"/>
              <a:t>Tretja raven</a:t>
            </a:r>
            <a:endParaRPr lang="en-US" dirty="0"/>
          </a:p>
          <a:p>
            <a:pPr lvl="3"/>
            <a:r>
              <a:rPr lang="sl-SI" dirty="0"/>
              <a:t>Četrta raven</a:t>
            </a:r>
            <a:endParaRPr lang="en-US" dirty="0"/>
          </a:p>
          <a:p>
            <a:pPr lvl="4"/>
            <a:r>
              <a:rPr lang="sl-SI" dirty="0"/>
              <a:t>Peta raven</a:t>
            </a:r>
          </a:p>
        </p:txBody>
      </p:sp>
      <p:pic>
        <p:nvPicPr>
          <p:cNvPr id="4" name="Grafika 3">
            <a:extLst>
              <a:ext uri="{FF2B5EF4-FFF2-40B4-BE49-F238E27FC236}">
                <a16:creationId xmlns:a16="http://schemas.microsoft.com/office/drawing/2014/main" id="{A8C402B3-CA61-B7D5-5A80-53ADC15E8F8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07904" y="168832"/>
            <a:ext cx="1974496" cy="499048"/>
          </a:xfrm>
          <a:prstGeom prst="rect">
            <a:avLst/>
          </a:prstGeom>
        </p:spPr>
      </p:pic>
      <p:grpSp>
        <p:nvGrpSpPr>
          <p:cNvPr id="3" name="Skupina 2">
            <a:extLst>
              <a:ext uri="{FF2B5EF4-FFF2-40B4-BE49-F238E27FC236}">
                <a16:creationId xmlns:a16="http://schemas.microsoft.com/office/drawing/2014/main" id="{9DC7B5A1-592E-7D86-B962-B910BDA3D65B}"/>
              </a:ext>
            </a:extLst>
          </p:cNvPr>
          <p:cNvGrpSpPr/>
          <p:nvPr userDrawn="1"/>
        </p:nvGrpSpPr>
        <p:grpSpPr>
          <a:xfrm>
            <a:off x="914400" y="6264733"/>
            <a:ext cx="3741440" cy="302696"/>
            <a:chOff x="6280130" y="1455801"/>
            <a:chExt cx="4845396" cy="392010"/>
          </a:xfrm>
        </p:grpSpPr>
        <p:pic>
          <p:nvPicPr>
            <p:cNvPr id="5" name="Grafika 4">
              <a:extLst>
                <a:ext uri="{FF2B5EF4-FFF2-40B4-BE49-F238E27FC236}">
                  <a16:creationId xmlns:a16="http://schemas.microsoft.com/office/drawing/2014/main" id="{DF77726B-CEB8-406E-F06F-39242F502FC3}"/>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13861" y="1455801"/>
              <a:ext cx="1056836" cy="392010"/>
            </a:xfrm>
            <a:prstGeom prst="rect">
              <a:avLst/>
            </a:prstGeom>
          </p:spPr>
        </p:pic>
        <p:pic>
          <p:nvPicPr>
            <p:cNvPr id="6" name="Slika 5" descr="Slika, ki vsebuje besede besedilo, pisava, grafika, grafično oblikovanje&#10;&#10;Opis je samodejno ustvarjen">
              <a:extLst>
                <a:ext uri="{FF2B5EF4-FFF2-40B4-BE49-F238E27FC236}">
                  <a16:creationId xmlns:a16="http://schemas.microsoft.com/office/drawing/2014/main" id="{46D73D90-C786-F919-B434-CFFE6637D31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641572" y="1532280"/>
              <a:ext cx="969594" cy="239052"/>
            </a:xfrm>
            <a:prstGeom prst="rect">
              <a:avLst/>
            </a:prstGeom>
          </p:spPr>
        </p:pic>
        <p:pic>
          <p:nvPicPr>
            <p:cNvPr id="9" name="Grafika 8">
              <a:extLst>
                <a:ext uri="{FF2B5EF4-FFF2-40B4-BE49-F238E27FC236}">
                  <a16:creationId xmlns:a16="http://schemas.microsoft.com/office/drawing/2014/main" id="{06FDABF4-E4B2-0325-9E6B-ECBC574BC21D}"/>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6280130" y="1472933"/>
              <a:ext cx="744203" cy="357744"/>
            </a:xfrm>
            <a:prstGeom prst="rect">
              <a:avLst/>
            </a:prstGeom>
          </p:spPr>
        </p:pic>
        <p:pic>
          <p:nvPicPr>
            <p:cNvPr id="10" name="Slika 9" descr="Slika, ki vsebuje besede posnetek zaslona, pisava, električno modra, grafika&#10;&#10;Opis je samodejno ustvarjen">
              <a:extLst>
                <a:ext uri="{FF2B5EF4-FFF2-40B4-BE49-F238E27FC236}">
                  <a16:creationId xmlns:a16="http://schemas.microsoft.com/office/drawing/2014/main" id="{856BB06A-EFF7-E8FB-84DB-6658D8D518A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882041" y="1482295"/>
              <a:ext cx="1243485" cy="328695"/>
            </a:xfrm>
            <a:prstGeom prst="rect">
              <a:avLst/>
            </a:prstGeom>
          </p:spPr>
        </p:pic>
      </p:grpSp>
      <p:sp>
        <p:nvSpPr>
          <p:cNvPr id="11" name="Rectangle 2">
            <a:extLst>
              <a:ext uri="{FF2B5EF4-FFF2-40B4-BE49-F238E27FC236}">
                <a16:creationId xmlns:a16="http://schemas.microsoft.com/office/drawing/2014/main" id="{05A87BB8-494B-040D-66CA-2CE809E527BF}"/>
              </a:ext>
            </a:extLst>
          </p:cNvPr>
          <p:cNvSpPr txBox="1">
            <a:spLocks noChangeArrowheads="1"/>
          </p:cNvSpPr>
          <p:nvPr userDrawn="1"/>
        </p:nvSpPr>
        <p:spPr bwMode="auto">
          <a:xfrm>
            <a:off x="711200" y="1"/>
            <a:ext cx="8265120"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4C4C4"/>
                  </a:outerShdw>
                </a:effectLst>
              </a14:hiddenEffects>
            </a:ext>
          </a:extLst>
        </p:spPr>
        <p:txBody>
          <a:bodyPr vert="horz" wrap="square" lIns="91440" tIns="45720" rIns="91440" bIns="45720" numCol="1" anchor="b" anchorCtr="0" compatLnSpc="1">
            <a:prstTxWarp prst="textNoShape">
              <a:avLst/>
            </a:prstTxWarp>
          </a:bodyPr>
          <a:lstStyle>
            <a:lvl1pPr algn="r" rtl="0" eaLnBrk="1" fontAlgn="base" hangingPunct="1">
              <a:spcBef>
                <a:spcPct val="0"/>
              </a:spcBef>
              <a:spcAft>
                <a:spcPct val="0"/>
              </a:spcAft>
              <a:defRPr sz="4400" b="1">
                <a:solidFill>
                  <a:srgbClr val="00D5FE"/>
                </a:solidFill>
                <a:latin typeface="Calibri" pitchFamily="34" charset="0"/>
                <a:ea typeface="+mj-ea"/>
                <a:cs typeface="+mj-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pPr algn="l"/>
            <a:r>
              <a:rPr lang="sl-SI" sz="4000" b="0" kern="0" dirty="0"/>
              <a:t>Glavni naslov</a:t>
            </a:r>
            <a:endParaRPr lang="en-GB" sz="4000" b="0" kern="0" dirty="0"/>
          </a:p>
        </p:txBody>
      </p:sp>
    </p:spTree>
    <p:extLst>
      <p:ext uri="{BB962C8B-B14F-4D97-AF65-F5344CB8AC3E}">
        <p14:creationId xmlns:p14="http://schemas.microsoft.com/office/powerpoint/2010/main" val="3072845381"/>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ve vsebini">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11200" y="1745552"/>
            <a:ext cx="5253608" cy="4491760"/>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sl-SI" dirty="0"/>
              <a:t>Tekst</a:t>
            </a:r>
            <a:endParaRPr lang="en-US" dirty="0"/>
          </a:p>
          <a:p>
            <a:pPr lvl="1"/>
            <a:r>
              <a:rPr lang="sl-SI" dirty="0"/>
              <a:t>Druga raven</a:t>
            </a:r>
            <a:endParaRPr lang="en-US" dirty="0"/>
          </a:p>
          <a:p>
            <a:pPr lvl="2"/>
            <a:r>
              <a:rPr lang="sl-SI" dirty="0"/>
              <a:t>Tretja raven</a:t>
            </a:r>
            <a:endParaRPr lang="en-US" dirty="0"/>
          </a:p>
          <a:p>
            <a:pPr lvl="3"/>
            <a:r>
              <a:rPr lang="sl-SI" dirty="0"/>
              <a:t>Četrta raven</a:t>
            </a:r>
            <a:endParaRPr lang="en-US" dirty="0"/>
          </a:p>
          <a:p>
            <a:pPr lvl="4"/>
            <a:r>
              <a:rPr lang="sl-SI" dirty="0"/>
              <a:t>Peta raven</a:t>
            </a:r>
          </a:p>
        </p:txBody>
      </p:sp>
      <p:sp>
        <p:nvSpPr>
          <p:cNvPr id="4" name="Content Placeholder 3"/>
          <p:cNvSpPr>
            <a:spLocks noGrp="1"/>
          </p:cNvSpPr>
          <p:nvPr>
            <p:ph sz="half" idx="2" hasCustomPrompt="1"/>
          </p:nvPr>
        </p:nvSpPr>
        <p:spPr>
          <a:xfrm>
            <a:off x="6341616" y="1745552"/>
            <a:ext cx="5226992" cy="4491760"/>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sl-SI" dirty="0"/>
              <a:t>Tekst</a:t>
            </a:r>
            <a:endParaRPr lang="en-US" dirty="0"/>
          </a:p>
          <a:p>
            <a:pPr lvl="1"/>
            <a:r>
              <a:rPr lang="sl-SI" dirty="0"/>
              <a:t>Druga raven</a:t>
            </a:r>
            <a:endParaRPr lang="en-US" dirty="0"/>
          </a:p>
          <a:p>
            <a:pPr lvl="2"/>
            <a:r>
              <a:rPr lang="sl-SI" dirty="0"/>
              <a:t>Tretja raven</a:t>
            </a:r>
            <a:endParaRPr lang="en-US" dirty="0"/>
          </a:p>
          <a:p>
            <a:pPr lvl="3"/>
            <a:r>
              <a:rPr lang="sl-SI" dirty="0"/>
              <a:t>Četrta raven</a:t>
            </a:r>
            <a:endParaRPr lang="en-US" dirty="0"/>
          </a:p>
          <a:p>
            <a:pPr lvl="4"/>
            <a:r>
              <a:rPr lang="sl-SI" dirty="0"/>
              <a:t>Peta raven</a:t>
            </a:r>
          </a:p>
        </p:txBody>
      </p:sp>
      <p:sp>
        <p:nvSpPr>
          <p:cNvPr id="10" name="Slide Number Placeholder 5"/>
          <p:cNvSpPr>
            <a:spLocks noGrp="1"/>
          </p:cNvSpPr>
          <p:nvPr>
            <p:ph type="sldNum" sz="quarter" idx="4"/>
          </p:nvPr>
        </p:nvSpPr>
        <p:spPr>
          <a:xfrm>
            <a:off x="10884527" y="6381328"/>
            <a:ext cx="1198212" cy="392904"/>
          </a:xfrm>
          <a:prstGeom prst="rect">
            <a:avLst/>
          </a:prstGeom>
          <a:noFill/>
        </p:spPr>
        <p:txBody>
          <a:bodyPr vert="horz" lIns="91440" tIns="45720" rIns="91440" bIns="45720" rtlCol="0" anchor="ctr"/>
          <a:lstStyle>
            <a:lvl1pPr algn="r">
              <a:defRPr sz="2000">
                <a:solidFill>
                  <a:srgbClr val="FF6400"/>
                </a:solidFill>
                <a:latin typeface="Calibri" pitchFamily="34" charset="0"/>
              </a:defRPr>
            </a:lvl1pPr>
          </a:lstStyle>
          <a:p>
            <a:pPr>
              <a:defRPr/>
            </a:pPr>
            <a:fld id="{869A43B6-4A72-4A6E-B3BC-4E1A4B5DD1B6}" type="slidenum">
              <a:rPr lang="en-US" smtClean="0"/>
              <a:pPr>
                <a:defRPr/>
              </a:pPr>
              <a:t>‹#›</a:t>
            </a:fld>
            <a:endParaRPr lang="en-US" dirty="0"/>
          </a:p>
        </p:txBody>
      </p:sp>
      <p:pic>
        <p:nvPicPr>
          <p:cNvPr id="6" name="Slika 5" descr="Slika, ki vsebuje besede bela, sličica, oblikovanje, ilustracija&#10;&#10;Opis je samodejno ustvarjen">
            <a:extLst>
              <a:ext uri="{FF2B5EF4-FFF2-40B4-BE49-F238E27FC236}">
                <a16:creationId xmlns:a16="http://schemas.microsoft.com/office/drawing/2014/main" id="{21C2B1D8-E052-8DCB-322C-1BC8DF4BD6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1874" y="58598"/>
            <a:ext cx="823458" cy="467874"/>
          </a:xfrm>
          <a:prstGeom prst="rect">
            <a:avLst/>
          </a:prstGeom>
        </p:spPr>
      </p:pic>
      <p:sp>
        <p:nvSpPr>
          <p:cNvPr id="7" name="Pravokotnik 6">
            <a:extLst>
              <a:ext uri="{FF2B5EF4-FFF2-40B4-BE49-F238E27FC236}">
                <a16:creationId xmlns:a16="http://schemas.microsoft.com/office/drawing/2014/main" id="{CBC3D6C3-65DE-0092-AC80-91FEC0896BA1}"/>
              </a:ext>
            </a:extLst>
          </p:cNvPr>
          <p:cNvSpPr/>
          <p:nvPr userDrawn="1"/>
        </p:nvSpPr>
        <p:spPr bwMode="auto">
          <a:xfrm>
            <a:off x="0" y="0"/>
            <a:ext cx="9192344" cy="836712"/>
          </a:xfrm>
          <a:prstGeom prst="rect">
            <a:avLst/>
          </a:prstGeom>
          <a:gradFill flip="none" rotWithShape="1">
            <a:gsLst>
              <a:gs pos="0">
                <a:srgbClr val="EDDB1E"/>
              </a:gs>
              <a:gs pos="54000">
                <a:srgbClr val="FF6400"/>
              </a:gs>
            </a:gsLst>
            <a:path path="circle">
              <a:fillToRect l="50000" t="50000" r="50000" b="50000"/>
            </a:path>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I" sz="3200" b="0" i="0" u="none" strike="noStrike" cap="none" normalizeH="0" baseline="0">
              <a:ln>
                <a:noFill/>
              </a:ln>
              <a:solidFill>
                <a:schemeClr val="tx1"/>
              </a:solidFill>
              <a:effectLst/>
              <a:latin typeface="Tahoma" pitchFamily="34" charset="0"/>
            </a:endParaRPr>
          </a:p>
        </p:txBody>
      </p:sp>
      <p:pic>
        <p:nvPicPr>
          <p:cNvPr id="8" name="Grafika 7">
            <a:extLst>
              <a:ext uri="{FF2B5EF4-FFF2-40B4-BE49-F238E27FC236}">
                <a16:creationId xmlns:a16="http://schemas.microsoft.com/office/drawing/2014/main" id="{6B7B3FC2-4B4C-5D0D-2D4E-5453B3A3EC6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07904" y="168832"/>
            <a:ext cx="1974496" cy="499048"/>
          </a:xfrm>
          <a:prstGeom prst="rect">
            <a:avLst/>
          </a:prstGeom>
        </p:spPr>
      </p:pic>
      <p:grpSp>
        <p:nvGrpSpPr>
          <p:cNvPr id="9" name="Skupina 8">
            <a:extLst>
              <a:ext uri="{FF2B5EF4-FFF2-40B4-BE49-F238E27FC236}">
                <a16:creationId xmlns:a16="http://schemas.microsoft.com/office/drawing/2014/main" id="{E91A3BB8-D2C5-C809-8D3C-C5CFF5DAB929}"/>
              </a:ext>
            </a:extLst>
          </p:cNvPr>
          <p:cNvGrpSpPr/>
          <p:nvPr userDrawn="1"/>
        </p:nvGrpSpPr>
        <p:grpSpPr>
          <a:xfrm>
            <a:off x="914400" y="6264733"/>
            <a:ext cx="3741440" cy="302696"/>
            <a:chOff x="6280130" y="1455801"/>
            <a:chExt cx="4845396" cy="392010"/>
          </a:xfrm>
        </p:grpSpPr>
        <p:pic>
          <p:nvPicPr>
            <p:cNvPr id="11" name="Grafika 10">
              <a:extLst>
                <a:ext uri="{FF2B5EF4-FFF2-40B4-BE49-F238E27FC236}">
                  <a16:creationId xmlns:a16="http://schemas.microsoft.com/office/drawing/2014/main" id="{934AF579-BC02-B59B-9C1E-C2024FB3EBAA}"/>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3861" y="1455801"/>
              <a:ext cx="1056836" cy="392010"/>
            </a:xfrm>
            <a:prstGeom prst="rect">
              <a:avLst/>
            </a:prstGeom>
          </p:spPr>
        </p:pic>
        <p:pic>
          <p:nvPicPr>
            <p:cNvPr id="12" name="Slika 11" descr="Slika, ki vsebuje besede besedilo, pisava, grafika, grafično oblikovanje&#10;&#10;Opis je samodejno ustvarjen">
              <a:extLst>
                <a:ext uri="{FF2B5EF4-FFF2-40B4-BE49-F238E27FC236}">
                  <a16:creationId xmlns:a16="http://schemas.microsoft.com/office/drawing/2014/main" id="{C3227EAC-1B9E-29A6-B339-D62467EBE16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41572" y="1532280"/>
              <a:ext cx="969594" cy="239052"/>
            </a:xfrm>
            <a:prstGeom prst="rect">
              <a:avLst/>
            </a:prstGeom>
          </p:spPr>
        </p:pic>
        <p:pic>
          <p:nvPicPr>
            <p:cNvPr id="13" name="Grafika 12">
              <a:extLst>
                <a:ext uri="{FF2B5EF4-FFF2-40B4-BE49-F238E27FC236}">
                  <a16:creationId xmlns:a16="http://schemas.microsoft.com/office/drawing/2014/main" id="{092518FF-F92C-E9F1-1B6E-EDFB52ED5EB7}"/>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6280130" y="1472933"/>
              <a:ext cx="744203" cy="357744"/>
            </a:xfrm>
            <a:prstGeom prst="rect">
              <a:avLst/>
            </a:prstGeom>
          </p:spPr>
        </p:pic>
        <p:pic>
          <p:nvPicPr>
            <p:cNvPr id="14" name="Slika 13" descr="Slika, ki vsebuje besede posnetek zaslona, pisava, električno modra, grafika&#10;&#10;Opis je samodejno ustvarjen">
              <a:extLst>
                <a:ext uri="{FF2B5EF4-FFF2-40B4-BE49-F238E27FC236}">
                  <a16:creationId xmlns:a16="http://schemas.microsoft.com/office/drawing/2014/main" id="{A411C3C4-769A-A974-32CB-05308FA158F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882041" y="1482295"/>
              <a:ext cx="1243485" cy="328695"/>
            </a:xfrm>
            <a:prstGeom prst="rect">
              <a:avLst/>
            </a:prstGeom>
          </p:spPr>
        </p:pic>
      </p:grpSp>
      <p:sp>
        <p:nvSpPr>
          <p:cNvPr id="15" name="Rectangle 2">
            <a:extLst>
              <a:ext uri="{FF2B5EF4-FFF2-40B4-BE49-F238E27FC236}">
                <a16:creationId xmlns:a16="http://schemas.microsoft.com/office/drawing/2014/main" id="{570B74DD-0399-E63D-AABA-C8F1A3D708DE}"/>
              </a:ext>
            </a:extLst>
          </p:cNvPr>
          <p:cNvSpPr txBox="1">
            <a:spLocks noChangeArrowheads="1"/>
          </p:cNvSpPr>
          <p:nvPr userDrawn="1"/>
        </p:nvSpPr>
        <p:spPr bwMode="auto">
          <a:xfrm>
            <a:off x="711200" y="1"/>
            <a:ext cx="8265120"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4C4C4"/>
                  </a:outerShdw>
                </a:effectLst>
              </a14:hiddenEffects>
            </a:ext>
          </a:extLst>
        </p:spPr>
        <p:txBody>
          <a:bodyPr vert="horz" wrap="square" lIns="91440" tIns="45720" rIns="91440" bIns="45720" numCol="1" anchor="b" anchorCtr="0" compatLnSpc="1">
            <a:prstTxWarp prst="textNoShape">
              <a:avLst/>
            </a:prstTxWarp>
          </a:bodyPr>
          <a:lstStyle>
            <a:lvl1pPr algn="r" rtl="0" eaLnBrk="1" fontAlgn="base" hangingPunct="1">
              <a:spcBef>
                <a:spcPct val="0"/>
              </a:spcBef>
              <a:spcAft>
                <a:spcPct val="0"/>
              </a:spcAft>
              <a:defRPr sz="4400" b="1">
                <a:solidFill>
                  <a:srgbClr val="00D5FE"/>
                </a:solidFill>
                <a:latin typeface="Calibri" pitchFamily="34" charset="0"/>
                <a:ea typeface="+mj-ea"/>
                <a:cs typeface="+mj-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pPr algn="l"/>
            <a:r>
              <a:rPr lang="sl-SI" sz="4000" b="0" kern="0" dirty="0"/>
              <a:t>Glavni naslov</a:t>
            </a:r>
            <a:endParaRPr lang="en-GB" sz="4000" b="0" kern="0" dirty="0"/>
          </a:p>
        </p:txBody>
      </p:sp>
      <p:sp>
        <p:nvSpPr>
          <p:cNvPr id="16" name="Title 12">
            <a:extLst>
              <a:ext uri="{FF2B5EF4-FFF2-40B4-BE49-F238E27FC236}">
                <a16:creationId xmlns:a16="http://schemas.microsoft.com/office/drawing/2014/main" id="{B0967E05-7F75-02FF-5796-241BDDC762C1}"/>
              </a:ext>
            </a:extLst>
          </p:cNvPr>
          <p:cNvSpPr>
            <a:spLocks noGrp="1"/>
          </p:cNvSpPr>
          <p:nvPr>
            <p:ph type="title" hasCustomPrompt="1"/>
          </p:nvPr>
        </p:nvSpPr>
        <p:spPr>
          <a:xfrm>
            <a:off x="711200" y="842240"/>
            <a:ext cx="10871200" cy="903312"/>
          </a:xfrm>
        </p:spPr>
        <p:txBody>
          <a:bodyPr/>
          <a:lstStyle>
            <a:lvl1pPr>
              <a:defRPr sz="3600">
                <a:solidFill>
                  <a:srgbClr val="FF6400"/>
                </a:solidFill>
              </a:defRPr>
            </a:lvl1pPr>
          </a:lstStyle>
          <a:p>
            <a:r>
              <a:rPr lang="en-US" dirty="0" err="1"/>
              <a:t>Naslov</a:t>
            </a:r>
            <a:r>
              <a:rPr lang="en-US" dirty="0"/>
              <a:t> </a:t>
            </a:r>
            <a:r>
              <a:rPr lang="en-US" dirty="0" err="1"/>
              <a:t>strani</a:t>
            </a:r>
            <a:endParaRPr lang="sl-SI" dirty="0"/>
          </a:p>
        </p:txBody>
      </p:sp>
    </p:spTree>
    <p:extLst>
      <p:ext uri="{BB962C8B-B14F-4D97-AF65-F5344CB8AC3E}">
        <p14:creationId xmlns:p14="http://schemas.microsoft.com/office/powerpoint/2010/main" val="1629327201"/>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amo naslov">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884527" y="6381328"/>
            <a:ext cx="1198212" cy="392904"/>
          </a:xfrm>
          <a:prstGeom prst="rect">
            <a:avLst/>
          </a:prstGeom>
          <a:noFill/>
        </p:spPr>
        <p:txBody>
          <a:bodyPr vert="horz" lIns="91440" tIns="45720" rIns="91440" bIns="45720" rtlCol="0" anchor="ctr"/>
          <a:lstStyle>
            <a:lvl1pPr algn="r">
              <a:defRPr sz="2400">
                <a:solidFill>
                  <a:srgbClr val="FF6400"/>
                </a:solidFill>
                <a:latin typeface="Calibri" pitchFamily="34" charset="0"/>
              </a:defRPr>
            </a:lvl1pPr>
          </a:lstStyle>
          <a:p>
            <a:pPr>
              <a:defRPr/>
            </a:pPr>
            <a:fld id="{869A43B6-4A72-4A6E-B3BC-4E1A4B5DD1B6}" type="slidenum">
              <a:rPr lang="en-US" smtClean="0"/>
              <a:pPr>
                <a:defRPr/>
              </a:pPr>
              <a:t>‹#›</a:t>
            </a:fld>
            <a:endParaRPr lang="en-US" dirty="0"/>
          </a:p>
        </p:txBody>
      </p:sp>
      <p:pic>
        <p:nvPicPr>
          <p:cNvPr id="4" name="Slika 3" descr="Slika, ki vsebuje besede bela, sličica, oblikovanje, ilustracija&#10;&#10;Opis je samodejno ustvarjen">
            <a:extLst>
              <a:ext uri="{FF2B5EF4-FFF2-40B4-BE49-F238E27FC236}">
                <a16:creationId xmlns:a16="http://schemas.microsoft.com/office/drawing/2014/main" id="{F9E6E70E-E8D2-8679-06FC-D851D09688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1874" y="58598"/>
            <a:ext cx="823458" cy="467874"/>
          </a:xfrm>
          <a:prstGeom prst="rect">
            <a:avLst/>
          </a:prstGeom>
        </p:spPr>
      </p:pic>
      <p:sp>
        <p:nvSpPr>
          <p:cNvPr id="5" name="Pravokotnik 4">
            <a:extLst>
              <a:ext uri="{FF2B5EF4-FFF2-40B4-BE49-F238E27FC236}">
                <a16:creationId xmlns:a16="http://schemas.microsoft.com/office/drawing/2014/main" id="{5583248E-CE77-F793-90D9-1A95CDE4E839}"/>
              </a:ext>
            </a:extLst>
          </p:cNvPr>
          <p:cNvSpPr/>
          <p:nvPr userDrawn="1"/>
        </p:nvSpPr>
        <p:spPr bwMode="auto">
          <a:xfrm>
            <a:off x="0" y="0"/>
            <a:ext cx="9192344" cy="836712"/>
          </a:xfrm>
          <a:prstGeom prst="rect">
            <a:avLst/>
          </a:prstGeom>
          <a:gradFill flip="none" rotWithShape="1">
            <a:gsLst>
              <a:gs pos="0">
                <a:srgbClr val="EDDB1E"/>
              </a:gs>
              <a:gs pos="54000">
                <a:srgbClr val="FF6400"/>
              </a:gs>
            </a:gsLst>
            <a:path path="circle">
              <a:fillToRect l="50000" t="50000" r="50000" b="50000"/>
            </a:path>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I" sz="3200" b="0" i="0" u="none" strike="noStrike" cap="none" normalizeH="0" baseline="0">
              <a:ln>
                <a:noFill/>
              </a:ln>
              <a:solidFill>
                <a:schemeClr val="tx1"/>
              </a:solidFill>
              <a:effectLst/>
              <a:latin typeface="Tahoma" pitchFamily="34" charset="0"/>
            </a:endParaRPr>
          </a:p>
        </p:txBody>
      </p:sp>
      <p:pic>
        <p:nvPicPr>
          <p:cNvPr id="7" name="Grafika 6">
            <a:extLst>
              <a:ext uri="{FF2B5EF4-FFF2-40B4-BE49-F238E27FC236}">
                <a16:creationId xmlns:a16="http://schemas.microsoft.com/office/drawing/2014/main" id="{2CB1294F-419F-8292-E333-8F7ED7D7666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07904" y="168832"/>
            <a:ext cx="1974496" cy="499048"/>
          </a:xfrm>
          <a:prstGeom prst="rect">
            <a:avLst/>
          </a:prstGeom>
        </p:spPr>
      </p:pic>
      <p:sp>
        <p:nvSpPr>
          <p:cNvPr id="8" name="Rectangle 2">
            <a:extLst>
              <a:ext uri="{FF2B5EF4-FFF2-40B4-BE49-F238E27FC236}">
                <a16:creationId xmlns:a16="http://schemas.microsoft.com/office/drawing/2014/main" id="{F5F020AB-9829-C8D8-A939-4B5DE7147B9D}"/>
              </a:ext>
            </a:extLst>
          </p:cNvPr>
          <p:cNvSpPr txBox="1">
            <a:spLocks noChangeArrowheads="1"/>
          </p:cNvSpPr>
          <p:nvPr userDrawn="1"/>
        </p:nvSpPr>
        <p:spPr bwMode="auto">
          <a:xfrm>
            <a:off x="711200" y="1"/>
            <a:ext cx="8265120"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4C4C4"/>
                  </a:outerShdw>
                </a:effectLst>
              </a14:hiddenEffects>
            </a:ext>
          </a:extLst>
        </p:spPr>
        <p:txBody>
          <a:bodyPr vert="horz" wrap="square" lIns="91440" tIns="45720" rIns="91440" bIns="45720" numCol="1" anchor="b" anchorCtr="0" compatLnSpc="1">
            <a:prstTxWarp prst="textNoShape">
              <a:avLst/>
            </a:prstTxWarp>
          </a:bodyPr>
          <a:lstStyle>
            <a:lvl1pPr algn="r" rtl="0" eaLnBrk="1" fontAlgn="base" hangingPunct="1">
              <a:spcBef>
                <a:spcPct val="0"/>
              </a:spcBef>
              <a:spcAft>
                <a:spcPct val="0"/>
              </a:spcAft>
              <a:defRPr sz="4400" b="1">
                <a:solidFill>
                  <a:srgbClr val="00D5FE"/>
                </a:solidFill>
                <a:latin typeface="Calibri" pitchFamily="34" charset="0"/>
                <a:ea typeface="+mj-ea"/>
                <a:cs typeface="+mj-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pPr algn="l"/>
            <a:r>
              <a:rPr lang="sl-SI" sz="4000" b="0" kern="0" dirty="0"/>
              <a:t>Glavni naslov</a:t>
            </a:r>
            <a:endParaRPr lang="en-GB" sz="4000" b="0" kern="0" dirty="0"/>
          </a:p>
        </p:txBody>
      </p:sp>
      <p:sp>
        <p:nvSpPr>
          <p:cNvPr id="9" name="Title 12">
            <a:extLst>
              <a:ext uri="{FF2B5EF4-FFF2-40B4-BE49-F238E27FC236}">
                <a16:creationId xmlns:a16="http://schemas.microsoft.com/office/drawing/2014/main" id="{DE12758B-B28D-9054-0EB8-134F56EE3CB3}"/>
              </a:ext>
            </a:extLst>
          </p:cNvPr>
          <p:cNvSpPr>
            <a:spLocks noGrp="1"/>
          </p:cNvSpPr>
          <p:nvPr>
            <p:ph type="title" hasCustomPrompt="1"/>
          </p:nvPr>
        </p:nvSpPr>
        <p:spPr>
          <a:xfrm>
            <a:off x="711200" y="842240"/>
            <a:ext cx="10871200" cy="903312"/>
          </a:xfrm>
        </p:spPr>
        <p:txBody>
          <a:bodyPr/>
          <a:lstStyle>
            <a:lvl1pPr>
              <a:defRPr sz="3600">
                <a:solidFill>
                  <a:srgbClr val="FF6400"/>
                </a:solidFill>
              </a:defRPr>
            </a:lvl1pPr>
          </a:lstStyle>
          <a:p>
            <a:r>
              <a:rPr lang="en-US" dirty="0" err="1"/>
              <a:t>Naslov</a:t>
            </a:r>
            <a:r>
              <a:rPr lang="en-US" dirty="0"/>
              <a:t> </a:t>
            </a:r>
            <a:r>
              <a:rPr lang="en-US" dirty="0" err="1"/>
              <a:t>strani</a:t>
            </a:r>
            <a:endParaRPr lang="sl-SI" dirty="0"/>
          </a:p>
        </p:txBody>
      </p:sp>
      <p:grpSp>
        <p:nvGrpSpPr>
          <p:cNvPr id="11" name="Skupina 10">
            <a:extLst>
              <a:ext uri="{FF2B5EF4-FFF2-40B4-BE49-F238E27FC236}">
                <a16:creationId xmlns:a16="http://schemas.microsoft.com/office/drawing/2014/main" id="{9C9F6765-D565-B8AA-4A0D-C03F85E6334D}"/>
              </a:ext>
            </a:extLst>
          </p:cNvPr>
          <p:cNvGrpSpPr/>
          <p:nvPr userDrawn="1"/>
        </p:nvGrpSpPr>
        <p:grpSpPr>
          <a:xfrm>
            <a:off x="914400" y="6264733"/>
            <a:ext cx="3741440" cy="302696"/>
            <a:chOff x="6280130" y="1455801"/>
            <a:chExt cx="4845396" cy="392010"/>
          </a:xfrm>
        </p:grpSpPr>
        <p:pic>
          <p:nvPicPr>
            <p:cNvPr id="12" name="Grafika 11">
              <a:extLst>
                <a:ext uri="{FF2B5EF4-FFF2-40B4-BE49-F238E27FC236}">
                  <a16:creationId xmlns:a16="http://schemas.microsoft.com/office/drawing/2014/main" id="{96D04B3F-3361-EAEA-D719-721C2C8DD299}"/>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3861" y="1455801"/>
              <a:ext cx="1056836" cy="392010"/>
            </a:xfrm>
            <a:prstGeom prst="rect">
              <a:avLst/>
            </a:prstGeom>
          </p:spPr>
        </p:pic>
        <p:pic>
          <p:nvPicPr>
            <p:cNvPr id="13" name="Slika 12" descr="Slika, ki vsebuje besede besedilo, pisava, grafika, grafično oblikovanje&#10;&#10;Opis je samodejno ustvarjen">
              <a:extLst>
                <a:ext uri="{FF2B5EF4-FFF2-40B4-BE49-F238E27FC236}">
                  <a16:creationId xmlns:a16="http://schemas.microsoft.com/office/drawing/2014/main" id="{DA8EF539-D5D6-D235-9DBD-B7C6E751F8A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41572" y="1532280"/>
              <a:ext cx="969594" cy="239052"/>
            </a:xfrm>
            <a:prstGeom prst="rect">
              <a:avLst/>
            </a:prstGeom>
          </p:spPr>
        </p:pic>
        <p:pic>
          <p:nvPicPr>
            <p:cNvPr id="14" name="Grafika 13">
              <a:extLst>
                <a:ext uri="{FF2B5EF4-FFF2-40B4-BE49-F238E27FC236}">
                  <a16:creationId xmlns:a16="http://schemas.microsoft.com/office/drawing/2014/main" id="{B7AAE6EA-29F7-F7A2-22A8-12C4BB630915}"/>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6280130" y="1472933"/>
              <a:ext cx="744203" cy="357744"/>
            </a:xfrm>
            <a:prstGeom prst="rect">
              <a:avLst/>
            </a:prstGeom>
          </p:spPr>
        </p:pic>
        <p:pic>
          <p:nvPicPr>
            <p:cNvPr id="15" name="Slika 14" descr="Slika, ki vsebuje besede posnetek zaslona, pisava, električno modra, grafika&#10;&#10;Opis je samodejno ustvarjen">
              <a:extLst>
                <a:ext uri="{FF2B5EF4-FFF2-40B4-BE49-F238E27FC236}">
                  <a16:creationId xmlns:a16="http://schemas.microsoft.com/office/drawing/2014/main" id="{686A8C64-2230-E61C-7CEE-E5E082A5602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882041" y="1482295"/>
              <a:ext cx="1243485" cy="328695"/>
            </a:xfrm>
            <a:prstGeom prst="rect">
              <a:avLst/>
            </a:prstGeom>
          </p:spPr>
        </p:pic>
      </p:grpSp>
    </p:spTree>
    <p:extLst>
      <p:ext uri="{BB962C8B-B14F-4D97-AF65-F5344CB8AC3E}">
        <p14:creationId xmlns:p14="http://schemas.microsoft.com/office/powerpoint/2010/main" val="2974955131"/>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46FC1C95-87FF-2788-B04C-7D6AEA157506}"/>
              </a:ext>
            </a:extLst>
          </p:cNvPr>
          <p:cNvSpPr>
            <a:spLocks noGrp="1"/>
          </p:cNvSpPr>
          <p:nvPr>
            <p:ph type="sldNum" sz="quarter" idx="4"/>
          </p:nvPr>
        </p:nvSpPr>
        <p:spPr>
          <a:xfrm>
            <a:off x="10884527" y="6381328"/>
            <a:ext cx="1198212" cy="392904"/>
          </a:xfrm>
          <a:prstGeom prst="rect">
            <a:avLst/>
          </a:prstGeom>
          <a:noFill/>
        </p:spPr>
        <p:txBody>
          <a:bodyPr vert="horz" lIns="91440" tIns="45720" rIns="91440" bIns="45720" rtlCol="0" anchor="ctr"/>
          <a:lstStyle>
            <a:lvl1pPr algn="r">
              <a:defRPr sz="2400">
                <a:solidFill>
                  <a:srgbClr val="FF6400"/>
                </a:solidFill>
                <a:latin typeface="Calibri" pitchFamily="34" charset="0"/>
              </a:defRPr>
            </a:lvl1pPr>
          </a:lstStyle>
          <a:p>
            <a:pPr>
              <a:defRPr/>
            </a:pPr>
            <a:fld id="{869A43B6-4A72-4A6E-B3BC-4E1A4B5DD1B6}" type="slidenum">
              <a:rPr lang="en-US" smtClean="0"/>
              <a:pPr>
                <a:defRPr/>
              </a:pPr>
              <a:t>‹#›</a:t>
            </a:fld>
            <a:endParaRPr lang="en-US" dirty="0"/>
          </a:p>
        </p:txBody>
      </p:sp>
      <p:pic>
        <p:nvPicPr>
          <p:cNvPr id="5" name="Slika 4" descr="Slika, ki vsebuje besede bela, sličica, oblikovanje, ilustracija&#10;&#10;Opis je samodejno ustvarjen">
            <a:extLst>
              <a:ext uri="{FF2B5EF4-FFF2-40B4-BE49-F238E27FC236}">
                <a16:creationId xmlns:a16="http://schemas.microsoft.com/office/drawing/2014/main" id="{C3EB9DAF-816F-4CCA-26B9-FE1D213247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1874" y="58598"/>
            <a:ext cx="823458" cy="467874"/>
          </a:xfrm>
          <a:prstGeom prst="rect">
            <a:avLst/>
          </a:prstGeom>
        </p:spPr>
      </p:pic>
      <p:sp>
        <p:nvSpPr>
          <p:cNvPr id="6" name="Pravokotnik 5">
            <a:extLst>
              <a:ext uri="{FF2B5EF4-FFF2-40B4-BE49-F238E27FC236}">
                <a16:creationId xmlns:a16="http://schemas.microsoft.com/office/drawing/2014/main" id="{3317BDEA-918E-C0F7-1B26-A8147BDC1548}"/>
              </a:ext>
            </a:extLst>
          </p:cNvPr>
          <p:cNvSpPr/>
          <p:nvPr userDrawn="1"/>
        </p:nvSpPr>
        <p:spPr bwMode="auto">
          <a:xfrm>
            <a:off x="0" y="0"/>
            <a:ext cx="12192000" cy="836712"/>
          </a:xfrm>
          <a:prstGeom prst="rect">
            <a:avLst/>
          </a:prstGeom>
          <a:gradFill flip="none" rotWithShape="1">
            <a:gsLst>
              <a:gs pos="0">
                <a:srgbClr val="EDDB1E"/>
              </a:gs>
              <a:gs pos="54000">
                <a:srgbClr val="FF6400"/>
              </a:gs>
            </a:gsLst>
            <a:path path="circle">
              <a:fillToRect l="50000" t="50000" r="50000" b="50000"/>
            </a:path>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I" sz="3200" b="0" i="0" u="none" strike="noStrike" cap="none" normalizeH="0" baseline="0">
              <a:ln>
                <a:noFill/>
              </a:ln>
              <a:solidFill>
                <a:schemeClr val="tx1"/>
              </a:solidFill>
              <a:effectLst/>
              <a:latin typeface="Tahoma" pitchFamily="34" charset="0"/>
            </a:endParaRPr>
          </a:p>
        </p:txBody>
      </p:sp>
      <p:sp>
        <p:nvSpPr>
          <p:cNvPr id="8" name="Rectangle 2">
            <a:extLst>
              <a:ext uri="{FF2B5EF4-FFF2-40B4-BE49-F238E27FC236}">
                <a16:creationId xmlns:a16="http://schemas.microsoft.com/office/drawing/2014/main" id="{3603FA1C-7BBF-CA58-6361-F23B4A7B1F04}"/>
              </a:ext>
            </a:extLst>
          </p:cNvPr>
          <p:cNvSpPr txBox="1">
            <a:spLocks noChangeArrowheads="1"/>
          </p:cNvSpPr>
          <p:nvPr userDrawn="1"/>
        </p:nvSpPr>
        <p:spPr bwMode="auto">
          <a:xfrm>
            <a:off x="711200" y="1"/>
            <a:ext cx="8265120"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4C4C4"/>
                  </a:outerShdw>
                </a:effectLst>
              </a14:hiddenEffects>
            </a:ext>
          </a:extLst>
        </p:spPr>
        <p:txBody>
          <a:bodyPr vert="horz" wrap="square" lIns="91440" tIns="45720" rIns="91440" bIns="45720" numCol="1" anchor="b" anchorCtr="0" compatLnSpc="1">
            <a:prstTxWarp prst="textNoShape">
              <a:avLst/>
            </a:prstTxWarp>
          </a:bodyPr>
          <a:lstStyle>
            <a:lvl1pPr algn="r" rtl="0" eaLnBrk="1" fontAlgn="base" hangingPunct="1">
              <a:spcBef>
                <a:spcPct val="0"/>
              </a:spcBef>
              <a:spcAft>
                <a:spcPct val="0"/>
              </a:spcAft>
              <a:defRPr sz="4400" b="1">
                <a:solidFill>
                  <a:srgbClr val="00D5FE"/>
                </a:solidFill>
                <a:latin typeface="Calibri" pitchFamily="34" charset="0"/>
                <a:ea typeface="+mj-ea"/>
                <a:cs typeface="+mj-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pPr algn="l"/>
            <a:r>
              <a:rPr lang="sl-SI" sz="4000" b="0" kern="0" dirty="0"/>
              <a:t>Glavni naslov</a:t>
            </a:r>
            <a:endParaRPr lang="en-GB" sz="4000" b="0" kern="0" dirty="0"/>
          </a:p>
        </p:txBody>
      </p:sp>
      <p:sp>
        <p:nvSpPr>
          <p:cNvPr id="9" name="Title 12">
            <a:extLst>
              <a:ext uri="{FF2B5EF4-FFF2-40B4-BE49-F238E27FC236}">
                <a16:creationId xmlns:a16="http://schemas.microsoft.com/office/drawing/2014/main" id="{0FD879D6-46DE-7621-AA6E-2E17A126DEA0}"/>
              </a:ext>
            </a:extLst>
          </p:cNvPr>
          <p:cNvSpPr>
            <a:spLocks noGrp="1"/>
          </p:cNvSpPr>
          <p:nvPr>
            <p:ph type="title" hasCustomPrompt="1"/>
          </p:nvPr>
        </p:nvSpPr>
        <p:spPr>
          <a:xfrm>
            <a:off x="711200" y="842240"/>
            <a:ext cx="10871200" cy="903312"/>
          </a:xfrm>
        </p:spPr>
        <p:txBody>
          <a:bodyPr/>
          <a:lstStyle>
            <a:lvl1pPr>
              <a:defRPr sz="3600">
                <a:solidFill>
                  <a:srgbClr val="FF6400"/>
                </a:solidFill>
              </a:defRPr>
            </a:lvl1pPr>
          </a:lstStyle>
          <a:p>
            <a:r>
              <a:rPr lang="en-US" dirty="0" err="1"/>
              <a:t>Naslov</a:t>
            </a:r>
            <a:r>
              <a:rPr lang="en-US" dirty="0"/>
              <a:t> </a:t>
            </a:r>
            <a:r>
              <a:rPr lang="en-US" dirty="0" err="1"/>
              <a:t>strani</a:t>
            </a:r>
            <a:endParaRPr lang="sl-SI" dirty="0"/>
          </a:p>
        </p:txBody>
      </p:sp>
      <p:grpSp>
        <p:nvGrpSpPr>
          <p:cNvPr id="10" name="Skupina 9">
            <a:extLst>
              <a:ext uri="{FF2B5EF4-FFF2-40B4-BE49-F238E27FC236}">
                <a16:creationId xmlns:a16="http://schemas.microsoft.com/office/drawing/2014/main" id="{6B9F23D4-50B1-4092-9798-115B768F90E4}"/>
              </a:ext>
            </a:extLst>
          </p:cNvPr>
          <p:cNvGrpSpPr/>
          <p:nvPr userDrawn="1"/>
        </p:nvGrpSpPr>
        <p:grpSpPr>
          <a:xfrm>
            <a:off x="4367808" y="5864412"/>
            <a:ext cx="3741440" cy="302696"/>
            <a:chOff x="6280130" y="1455801"/>
            <a:chExt cx="4845396" cy="392010"/>
          </a:xfrm>
        </p:grpSpPr>
        <p:pic>
          <p:nvPicPr>
            <p:cNvPr id="11" name="Grafika 10">
              <a:extLst>
                <a:ext uri="{FF2B5EF4-FFF2-40B4-BE49-F238E27FC236}">
                  <a16:creationId xmlns:a16="http://schemas.microsoft.com/office/drawing/2014/main" id="{17720822-6814-41BE-0374-9A473A5CD2FC}"/>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13861" y="1455801"/>
              <a:ext cx="1056836" cy="392010"/>
            </a:xfrm>
            <a:prstGeom prst="rect">
              <a:avLst/>
            </a:prstGeom>
          </p:spPr>
        </p:pic>
        <p:pic>
          <p:nvPicPr>
            <p:cNvPr id="12" name="Slika 11" descr="Slika, ki vsebuje besede besedilo, pisava, grafika, grafično oblikovanje&#10;&#10;Opis je samodejno ustvarjen">
              <a:extLst>
                <a:ext uri="{FF2B5EF4-FFF2-40B4-BE49-F238E27FC236}">
                  <a16:creationId xmlns:a16="http://schemas.microsoft.com/office/drawing/2014/main" id="{C2A15363-083E-ADA9-88ED-E7015465AAD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641572" y="1532280"/>
              <a:ext cx="969594" cy="239052"/>
            </a:xfrm>
            <a:prstGeom prst="rect">
              <a:avLst/>
            </a:prstGeom>
          </p:spPr>
        </p:pic>
        <p:pic>
          <p:nvPicPr>
            <p:cNvPr id="13" name="Grafika 12">
              <a:extLst>
                <a:ext uri="{FF2B5EF4-FFF2-40B4-BE49-F238E27FC236}">
                  <a16:creationId xmlns:a16="http://schemas.microsoft.com/office/drawing/2014/main" id="{65A9848E-2C7A-F981-979A-679AF173A27C}"/>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6280130" y="1472933"/>
              <a:ext cx="744203" cy="357744"/>
            </a:xfrm>
            <a:prstGeom prst="rect">
              <a:avLst/>
            </a:prstGeom>
          </p:spPr>
        </p:pic>
        <p:pic>
          <p:nvPicPr>
            <p:cNvPr id="14" name="Slika 13" descr="Slika, ki vsebuje besede posnetek zaslona, pisava, električno modra, grafika&#10;&#10;Opis je samodejno ustvarjen">
              <a:extLst>
                <a:ext uri="{FF2B5EF4-FFF2-40B4-BE49-F238E27FC236}">
                  <a16:creationId xmlns:a16="http://schemas.microsoft.com/office/drawing/2014/main" id="{A3E27AB7-5331-A0FD-D694-64A28DE022A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882041" y="1482295"/>
              <a:ext cx="1243485" cy="328695"/>
            </a:xfrm>
            <a:prstGeom prst="rect">
              <a:avLst/>
            </a:prstGeom>
          </p:spPr>
        </p:pic>
      </p:grpSp>
      <p:pic>
        <p:nvPicPr>
          <p:cNvPr id="16" name="Slika 15" descr="Slika, ki vsebuje besede besedilo, pisava, grafika, grafično oblikovanje&#10;&#10;Opis je samodejno ustvarjen">
            <a:extLst>
              <a:ext uri="{FF2B5EF4-FFF2-40B4-BE49-F238E27FC236}">
                <a16:creationId xmlns:a16="http://schemas.microsoft.com/office/drawing/2014/main" id="{1CC70B8E-474C-A132-7C15-8E4E1682585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014758" y="83768"/>
            <a:ext cx="2567642" cy="651644"/>
          </a:xfrm>
          <a:prstGeom prst="rect">
            <a:avLst/>
          </a:prstGeom>
        </p:spPr>
      </p:pic>
      <p:sp>
        <p:nvSpPr>
          <p:cNvPr id="17" name="PoljeZBesedilom 16">
            <a:extLst>
              <a:ext uri="{FF2B5EF4-FFF2-40B4-BE49-F238E27FC236}">
                <a16:creationId xmlns:a16="http://schemas.microsoft.com/office/drawing/2014/main" id="{381040DA-F921-684A-2478-CB6C093E07FA}"/>
              </a:ext>
            </a:extLst>
          </p:cNvPr>
          <p:cNvSpPr txBox="1"/>
          <p:nvPr userDrawn="1"/>
        </p:nvSpPr>
        <p:spPr>
          <a:xfrm>
            <a:off x="711200" y="6281410"/>
            <a:ext cx="10120338" cy="461665"/>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sl-SI" sz="1200" dirty="0">
                <a:solidFill>
                  <a:srgbClr val="00D5FE"/>
                </a:solidFill>
                <a:effectLst/>
                <a:latin typeface="Calibri" panose="020F0502020204030204" pitchFamily="34" charset="0"/>
                <a:ea typeface="Calibri" panose="020F0502020204030204" pitchFamily="34" charset="0"/>
                <a:cs typeface="Aptos" panose="020B0004020202020204" pitchFamily="34" charset="0"/>
              </a:rPr>
              <a:t>»Financira Evropska unija. Za izražena stališča in mnenja odgovarja samo avtor (ali avtorji) in ne odražajo nujno stališč Evropske unije ali Evropske izvajalske agencije za raziskave. Niti Evropska unija niti Evropska izvajalska agencija za raziskave ne moreta biti odgovorna zanje.«</a:t>
            </a:r>
            <a:endParaRPr lang="en-SI" sz="1200" dirty="0">
              <a:solidFill>
                <a:srgbClr val="00D5FE"/>
              </a:solidFill>
              <a:effectLst/>
              <a:latin typeface="Aptos" panose="020B0004020202020204" pitchFamily="34" charset="0"/>
              <a:ea typeface="Calibri" panose="020F0502020204030204" pitchFamily="34" charset="0"/>
              <a:cs typeface="Aptos" panose="020B0004020202020204" pitchFamily="34" charset="0"/>
            </a:endParaRPr>
          </a:p>
        </p:txBody>
      </p:sp>
    </p:spTree>
    <p:extLst>
      <p:ext uri="{BB962C8B-B14F-4D97-AF65-F5344CB8AC3E}">
        <p14:creationId xmlns:p14="http://schemas.microsoft.com/office/powerpoint/2010/main" val="317328601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46FC1C95-87FF-2788-B04C-7D6AEA157506}"/>
              </a:ext>
            </a:extLst>
          </p:cNvPr>
          <p:cNvSpPr>
            <a:spLocks noGrp="1"/>
          </p:cNvSpPr>
          <p:nvPr>
            <p:ph type="sldNum" sz="quarter" idx="4"/>
          </p:nvPr>
        </p:nvSpPr>
        <p:spPr>
          <a:xfrm>
            <a:off x="10884527" y="6381328"/>
            <a:ext cx="1198212" cy="392904"/>
          </a:xfrm>
          <a:prstGeom prst="rect">
            <a:avLst/>
          </a:prstGeom>
          <a:noFill/>
        </p:spPr>
        <p:txBody>
          <a:bodyPr vert="horz" lIns="91440" tIns="45720" rIns="91440" bIns="45720" rtlCol="0" anchor="ctr"/>
          <a:lstStyle>
            <a:lvl1pPr algn="r">
              <a:defRPr sz="2400">
                <a:solidFill>
                  <a:srgbClr val="FF6400"/>
                </a:solidFill>
                <a:latin typeface="Calibri" pitchFamily="34" charset="0"/>
              </a:defRPr>
            </a:lvl1pPr>
          </a:lstStyle>
          <a:p>
            <a:pPr>
              <a:defRPr/>
            </a:pPr>
            <a:fld id="{869A43B6-4A72-4A6E-B3BC-4E1A4B5DD1B6}" type="slidenum">
              <a:rPr lang="en-US" smtClean="0"/>
              <a:pPr>
                <a:defRPr/>
              </a:pPr>
              <a:t>‹#›</a:t>
            </a:fld>
            <a:endParaRPr lang="en-US" dirty="0"/>
          </a:p>
        </p:txBody>
      </p:sp>
      <p:pic>
        <p:nvPicPr>
          <p:cNvPr id="5" name="Slika 4" descr="Slika, ki vsebuje besede bela, sličica, oblikovanje, ilustracija&#10;&#10;Opis je samodejno ustvarjen">
            <a:extLst>
              <a:ext uri="{FF2B5EF4-FFF2-40B4-BE49-F238E27FC236}">
                <a16:creationId xmlns:a16="http://schemas.microsoft.com/office/drawing/2014/main" id="{C3EB9DAF-816F-4CCA-26B9-FE1D213247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1874" y="58598"/>
            <a:ext cx="823458" cy="467874"/>
          </a:xfrm>
          <a:prstGeom prst="rect">
            <a:avLst/>
          </a:prstGeom>
        </p:spPr>
      </p:pic>
      <p:sp>
        <p:nvSpPr>
          <p:cNvPr id="6" name="Pravokotnik 5">
            <a:extLst>
              <a:ext uri="{FF2B5EF4-FFF2-40B4-BE49-F238E27FC236}">
                <a16:creationId xmlns:a16="http://schemas.microsoft.com/office/drawing/2014/main" id="{3317BDEA-918E-C0F7-1B26-A8147BDC1548}"/>
              </a:ext>
            </a:extLst>
          </p:cNvPr>
          <p:cNvSpPr/>
          <p:nvPr userDrawn="1"/>
        </p:nvSpPr>
        <p:spPr bwMode="auto">
          <a:xfrm>
            <a:off x="0" y="0"/>
            <a:ext cx="3935760" cy="6021288"/>
          </a:xfrm>
          <a:prstGeom prst="rect">
            <a:avLst/>
          </a:prstGeom>
          <a:gradFill flip="none" rotWithShape="1">
            <a:gsLst>
              <a:gs pos="0">
                <a:srgbClr val="EDDB1E"/>
              </a:gs>
              <a:gs pos="54000">
                <a:srgbClr val="FF6400"/>
              </a:gs>
            </a:gsLst>
            <a:path path="circle">
              <a:fillToRect l="50000" t="50000" r="50000" b="50000"/>
            </a:path>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I" sz="3200" b="0" i="0" u="none" strike="noStrike" cap="none" normalizeH="0" baseline="0">
              <a:ln>
                <a:noFill/>
              </a:ln>
              <a:solidFill>
                <a:schemeClr val="tx1"/>
              </a:solidFill>
              <a:effectLst/>
              <a:latin typeface="Tahoma" pitchFamily="34" charset="0"/>
            </a:endParaRPr>
          </a:p>
        </p:txBody>
      </p:sp>
      <p:sp>
        <p:nvSpPr>
          <p:cNvPr id="8" name="Rectangle 2">
            <a:extLst>
              <a:ext uri="{FF2B5EF4-FFF2-40B4-BE49-F238E27FC236}">
                <a16:creationId xmlns:a16="http://schemas.microsoft.com/office/drawing/2014/main" id="{3603FA1C-7BBF-CA58-6361-F23B4A7B1F04}"/>
              </a:ext>
            </a:extLst>
          </p:cNvPr>
          <p:cNvSpPr txBox="1">
            <a:spLocks noChangeArrowheads="1"/>
          </p:cNvSpPr>
          <p:nvPr userDrawn="1"/>
        </p:nvSpPr>
        <p:spPr bwMode="auto">
          <a:xfrm>
            <a:off x="711200" y="1"/>
            <a:ext cx="8265120"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4C4C4"/>
                  </a:outerShdw>
                </a:effectLst>
              </a14:hiddenEffects>
            </a:ext>
          </a:extLst>
        </p:spPr>
        <p:txBody>
          <a:bodyPr vert="horz" wrap="square" lIns="91440" tIns="45720" rIns="91440" bIns="45720" numCol="1" anchor="b" anchorCtr="0" compatLnSpc="1">
            <a:prstTxWarp prst="textNoShape">
              <a:avLst/>
            </a:prstTxWarp>
          </a:bodyPr>
          <a:lstStyle>
            <a:lvl1pPr algn="r" rtl="0" eaLnBrk="1" fontAlgn="base" hangingPunct="1">
              <a:spcBef>
                <a:spcPct val="0"/>
              </a:spcBef>
              <a:spcAft>
                <a:spcPct val="0"/>
              </a:spcAft>
              <a:defRPr sz="4400" b="1">
                <a:solidFill>
                  <a:srgbClr val="00D5FE"/>
                </a:solidFill>
                <a:latin typeface="Calibri" pitchFamily="34" charset="0"/>
                <a:ea typeface="+mj-ea"/>
                <a:cs typeface="+mj-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pPr algn="l"/>
            <a:r>
              <a:rPr lang="sl-SI" sz="4000" b="0" kern="0" dirty="0"/>
              <a:t>Glavni naslov</a:t>
            </a:r>
            <a:endParaRPr lang="en-GB" sz="4000" b="0" kern="0" dirty="0"/>
          </a:p>
        </p:txBody>
      </p:sp>
      <p:sp>
        <p:nvSpPr>
          <p:cNvPr id="9" name="Title 12">
            <a:extLst>
              <a:ext uri="{FF2B5EF4-FFF2-40B4-BE49-F238E27FC236}">
                <a16:creationId xmlns:a16="http://schemas.microsoft.com/office/drawing/2014/main" id="{0FD879D6-46DE-7621-AA6E-2E17A126DEA0}"/>
              </a:ext>
            </a:extLst>
          </p:cNvPr>
          <p:cNvSpPr>
            <a:spLocks noGrp="1"/>
          </p:cNvSpPr>
          <p:nvPr>
            <p:ph type="title" hasCustomPrompt="1"/>
          </p:nvPr>
        </p:nvSpPr>
        <p:spPr>
          <a:xfrm>
            <a:off x="839416" y="2036974"/>
            <a:ext cx="3096344" cy="3984314"/>
          </a:xfrm>
        </p:spPr>
        <p:txBody>
          <a:bodyPr anchor="t" anchorCtr="0"/>
          <a:lstStyle>
            <a:lvl1pPr>
              <a:defRPr sz="3600">
                <a:solidFill>
                  <a:schemeClr val="bg1"/>
                </a:solidFill>
              </a:defRPr>
            </a:lvl1pPr>
          </a:lstStyle>
          <a:p>
            <a:r>
              <a:rPr lang="en-US" dirty="0" err="1"/>
              <a:t>Naslov</a:t>
            </a:r>
            <a:r>
              <a:rPr lang="en-US" dirty="0"/>
              <a:t> </a:t>
            </a:r>
            <a:r>
              <a:rPr lang="en-US" dirty="0" err="1"/>
              <a:t>strani</a:t>
            </a:r>
            <a:endParaRPr lang="sl-SI" dirty="0"/>
          </a:p>
        </p:txBody>
      </p:sp>
      <p:grpSp>
        <p:nvGrpSpPr>
          <p:cNvPr id="10" name="Skupina 9">
            <a:extLst>
              <a:ext uri="{FF2B5EF4-FFF2-40B4-BE49-F238E27FC236}">
                <a16:creationId xmlns:a16="http://schemas.microsoft.com/office/drawing/2014/main" id="{6B9F23D4-50B1-4092-9798-115B768F90E4}"/>
              </a:ext>
            </a:extLst>
          </p:cNvPr>
          <p:cNvGrpSpPr/>
          <p:nvPr userDrawn="1"/>
        </p:nvGrpSpPr>
        <p:grpSpPr>
          <a:xfrm>
            <a:off x="194320" y="6262927"/>
            <a:ext cx="3741440" cy="302696"/>
            <a:chOff x="6280130" y="1455801"/>
            <a:chExt cx="4845396" cy="392010"/>
          </a:xfrm>
        </p:grpSpPr>
        <p:pic>
          <p:nvPicPr>
            <p:cNvPr id="11" name="Grafika 10">
              <a:extLst>
                <a:ext uri="{FF2B5EF4-FFF2-40B4-BE49-F238E27FC236}">
                  <a16:creationId xmlns:a16="http://schemas.microsoft.com/office/drawing/2014/main" id="{17720822-6814-41BE-0374-9A473A5CD2FC}"/>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13861" y="1455801"/>
              <a:ext cx="1056836" cy="392010"/>
            </a:xfrm>
            <a:prstGeom prst="rect">
              <a:avLst/>
            </a:prstGeom>
          </p:spPr>
        </p:pic>
        <p:pic>
          <p:nvPicPr>
            <p:cNvPr id="12" name="Slika 11" descr="Slika, ki vsebuje besede besedilo, pisava, grafika, grafično oblikovanje&#10;&#10;Opis je samodejno ustvarjen">
              <a:extLst>
                <a:ext uri="{FF2B5EF4-FFF2-40B4-BE49-F238E27FC236}">
                  <a16:creationId xmlns:a16="http://schemas.microsoft.com/office/drawing/2014/main" id="{C2A15363-083E-ADA9-88ED-E7015465AAD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641572" y="1532280"/>
              <a:ext cx="969594" cy="239052"/>
            </a:xfrm>
            <a:prstGeom prst="rect">
              <a:avLst/>
            </a:prstGeom>
          </p:spPr>
        </p:pic>
        <p:pic>
          <p:nvPicPr>
            <p:cNvPr id="13" name="Grafika 12">
              <a:extLst>
                <a:ext uri="{FF2B5EF4-FFF2-40B4-BE49-F238E27FC236}">
                  <a16:creationId xmlns:a16="http://schemas.microsoft.com/office/drawing/2014/main" id="{65A9848E-2C7A-F981-979A-679AF173A27C}"/>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6280130" y="1472933"/>
              <a:ext cx="744203" cy="357744"/>
            </a:xfrm>
            <a:prstGeom prst="rect">
              <a:avLst/>
            </a:prstGeom>
          </p:spPr>
        </p:pic>
        <p:pic>
          <p:nvPicPr>
            <p:cNvPr id="14" name="Slika 13" descr="Slika, ki vsebuje besede posnetek zaslona, pisava, električno modra, grafika&#10;&#10;Opis je samodejno ustvarjen">
              <a:extLst>
                <a:ext uri="{FF2B5EF4-FFF2-40B4-BE49-F238E27FC236}">
                  <a16:creationId xmlns:a16="http://schemas.microsoft.com/office/drawing/2014/main" id="{A3E27AB7-5331-A0FD-D694-64A28DE022A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882041" y="1482295"/>
              <a:ext cx="1243485" cy="328695"/>
            </a:xfrm>
            <a:prstGeom prst="rect">
              <a:avLst/>
            </a:prstGeom>
          </p:spPr>
        </p:pic>
      </p:grpSp>
      <p:pic>
        <p:nvPicPr>
          <p:cNvPr id="16" name="Slika 15" descr="Slika, ki vsebuje besede besedilo, pisava, grafika, grafično oblikovanje&#10;&#10;Opis je samodejno ustvarjen">
            <a:extLst>
              <a:ext uri="{FF2B5EF4-FFF2-40B4-BE49-F238E27FC236}">
                <a16:creationId xmlns:a16="http://schemas.microsoft.com/office/drawing/2014/main" id="{1CC70B8E-474C-A132-7C15-8E4E1682585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88031" y="1124744"/>
            <a:ext cx="2567642" cy="651644"/>
          </a:xfrm>
          <a:prstGeom prst="rect">
            <a:avLst/>
          </a:prstGeom>
        </p:spPr>
      </p:pic>
      <p:sp>
        <p:nvSpPr>
          <p:cNvPr id="17" name="PoljeZBesedilom 16">
            <a:extLst>
              <a:ext uri="{FF2B5EF4-FFF2-40B4-BE49-F238E27FC236}">
                <a16:creationId xmlns:a16="http://schemas.microsoft.com/office/drawing/2014/main" id="{381040DA-F921-684A-2478-CB6C093E07FA}"/>
              </a:ext>
            </a:extLst>
          </p:cNvPr>
          <p:cNvSpPr txBox="1"/>
          <p:nvPr userDrawn="1"/>
        </p:nvSpPr>
        <p:spPr>
          <a:xfrm>
            <a:off x="4295800" y="6129441"/>
            <a:ext cx="6535738" cy="646331"/>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sl-SI" sz="1200" dirty="0">
                <a:solidFill>
                  <a:srgbClr val="00D5FE"/>
                </a:solidFill>
                <a:effectLst/>
                <a:latin typeface="Calibri" panose="020F0502020204030204" pitchFamily="34" charset="0"/>
                <a:ea typeface="Calibri" panose="020F0502020204030204" pitchFamily="34" charset="0"/>
                <a:cs typeface="Aptos" panose="020B0004020202020204" pitchFamily="34" charset="0"/>
              </a:rPr>
              <a:t>»Financira Evropska unija. Za izražena stališča in mnenja odgovarja samo avtor (ali avtorji) in ne odražajo nujno stališč Evropske unije ali Evropske izvajalske agencije za raziskave. Niti Evropska unija niti Evropska izvajalska agencija za raziskave ne moreta biti odgovorna zanje.«</a:t>
            </a:r>
            <a:endParaRPr lang="en-SI" sz="1200" dirty="0">
              <a:solidFill>
                <a:srgbClr val="00D5FE"/>
              </a:solidFill>
              <a:effectLst/>
              <a:latin typeface="Aptos" panose="020B0004020202020204" pitchFamily="34" charset="0"/>
              <a:ea typeface="Calibri" panose="020F0502020204030204" pitchFamily="34" charset="0"/>
              <a:cs typeface="Aptos" panose="020B0004020202020204" pitchFamily="34" charset="0"/>
            </a:endParaRPr>
          </a:p>
        </p:txBody>
      </p:sp>
      <p:sp>
        <p:nvSpPr>
          <p:cNvPr id="2" name="Content Placeholder 2">
            <a:extLst>
              <a:ext uri="{FF2B5EF4-FFF2-40B4-BE49-F238E27FC236}">
                <a16:creationId xmlns:a16="http://schemas.microsoft.com/office/drawing/2014/main" id="{55DB797F-75A8-73CE-6FAD-EBA173C8913F}"/>
              </a:ext>
            </a:extLst>
          </p:cNvPr>
          <p:cNvSpPr>
            <a:spLocks noGrp="1"/>
          </p:cNvSpPr>
          <p:nvPr>
            <p:ph idx="1" hasCustomPrompt="1"/>
          </p:nvPr>
        </p:nvSpPr>
        <p:spPr>
          <a:xfrm>
            <a:off x="4295800" y="1066675"/>
            <a:ext cx="6456074" cy="4954613"/>
          </a:xfrm>
        </p:spPr>
        <p:txBody>
          <a:bodyPr/>
          <a:lstStyle>
            <a:lvl1pPr>
              <a:buClr>
                <a:srgbClr val="FF6400"/>
              </a:buClr>
              <a:defRPr sz="3200">
                <a:solidFill>
                  <a:schemeClr val="bg2">
                    <a:lumMod val="75000"/>
                  </a:schemeClr>
                </a:solidFill>
              </a:defRPr>
            </a:lvl1pPr>
            <a:lvl2pPr>
              <a:buClr>
                <a:srgbClr val="FF6400"/>
              </a:buClr>
              <a:defRPr sz="2800">
                <a:solidFill>
                  <a:schemeClr val="bg2">
                    <a:lumMod val="75000"/>
                  </a:schemeClr>
                </a:solidFill>
              </a:defRPr>
            </a:lvl2pPr>
            <a:lvl3pPr>
              <a:buClr>
                <a:srgbClr val="FF6400"/>
              </a:buClr>
              <a:defRPr sz="2400">
                <a:solidFill>
                  <a:schemeClr val="bg2">
                    <a:lumMod val="75000"/>
                  </a:schemeClr>
                </a:solidFill>
              </a:defRPr>
            </a:lvl3pPr>
            <a:lvl4pPr>
              <a:defRPr sz="2000">
                <a:solidFill>
                  <a:schemeClr val="bg2">
                    <a:lumMod val="75000"/>
                  </a:schemeClr>
                </a:solidFill>
              </a:defRPr>
            </a:lvl4pPr>
            <a:lvl5pPr>
              <a:defRPr sz="2000">
                <a:solidFill>
                  <a:schemeClr val="bg2">
                    <a:lumMod val="75000"/>
                  </a:schemeClr>
                </a:solidFill>
              </a:defRPr>
            </a:lvl5pPr>
          </a:lstStyle>
          <a:p>
            <a:pPr lvl="0"/>
            <a:r>
              <a:rPr lang="sl-SI" dirty="0"/>
              <a:t>Tekst</a:t>
            </a:r>
            <a:endParaRPr lang="en-US" dirty="0"/>
          </a:p>
          <a:p>
            <a:pPr lvl="1"/>
            <a:r>
              <a:rPr lang="sl-SI" dirty="0"/>
              <a:t>Druga raven</a:t>
            </a:r>
            <a:endParaRPr lang="en-US" dirty="0"/>
          </a:p>
          <a:p>
            <a:pPr lvl="2"/>
            <a:r>
              <a:rPr lang="sl-SI" dirty="0"/>
              <a:t>Tretja raven</a:t>
            </a:r>
            <a:endParaRPr lang="en-US" dirty="0"/>
          </a:p>
          <a:p>
            <a:pPr lvl="3"/>
            <a:r>
              <a:rPr lang="sl-SI" dirty="0"/>
              <a:t>Četrta raven</a:t>
            </a:r>
            <a:endParaRPr lang="en-US" dirty="0"/>
          </a:p>
          <a:p>
            <a:pPr lvl="4"/>
            <a:r>
              <a:rPr lang="sl-SI" dirty="0"/>
              <a:t>Peta raven</a:t>
            </a:r>
          </a:p>
        </p:txBody>
      </p:sp>
    </p:spTree>
    <p:extLst>
      <p:ext uri="{BB962C8B-B14F-4D97-AF65-F5344CB8AC3E}">
        <p14:creationId xmlns:p14="http://schemas.microsoft.com/office/powerpoint/2010/main" val="35557673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1200" y="476672"/>
            <a:ext cx="10871200" cy="104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4C4C4"/>
                  </a:outerShdw>
                </a:effectLst>
              </a14:hiddenEffects>
            </a:ext>
          </a:extLst>
        </p:spPr>
        <p:txBody>
          <a:bodyPr vert="horz" wrap="square" lIns="91440" tIns="45720" rIns="91440" bIns="45720" numCol="1" anchor="ctr" anchorCtr="0" compatLnSpc="1">
            <a:prstTxWarp prst="textNoShape">
              <a:avLst/>
            </a:prstTxWarp>
          </a:bodyPr>
          <a:lstStyle/>
          <a:p>
            <a:pPr lvl="0"/>
            <a:r>
              <a:rPr lang="sl-SI" dirty="0"/>
              <a:t>Naslov strani</a:t>
            </a:r>
            <a:endParaRPr lang="en-GB" dirty="0"/>
          </a:p>
        </p:txBody>
      </p:sp>
      <p:sp>
        <p:nvSpPr>
          <p:cNvPr id="1027" name="Rectangle 3"/>
          <p:cNvSpPr>
            <a:spLocks noGrp="1" noChangeArrowheads="1"/>
          </p:cNvSpPr>
          <p:nvPr>
            <p:ph type="body" idx="1"/>
          </p:nvPr>
        </p:nvSpPr>
        <p:spPr bwMode="auto">
          <a:xfrm>
            <a:off x="914400" y="1628800"/>
            <a:ext cx="10668000"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4C4C4"/>
                  </a:outerShdw>
                </a:effectLst>
              </a14:hiddenEffects>
            </a:ext>
          </a:extLst>
        </p:spPr>
        <p:txBody>
          <a:bodyPr vert="horz" wrap="square" lIns="91440" tIns="45720" rIns="91440" bIns="45720" numCol="1" anchor="t" anchorCtr="0" compatLnSpc="1">
            <a:prstTxWarp prst="textNoShape">
              <a:avLst/>
            </a:prstTxWarp>
          </a:bodyPr>
          <a:lstStyle/>
          <a:p>
            <a:pPr lvl="0"/>
            <a:r>
              <a:rPr lang="sl-SI" dirty="0"/>
              <a:t>Tekst</a:t>
            </a:r>
            <a:endParaRPr lang="en-US" dirty="0"/>
          </a:p>
          <a:p>
            <a:pPr lvl="1"/>
            <a:r>
              <a:rPr lang="sl-SI" dirty="0"/>
              <a:t>Druga raven</a:t>
            </a:r>
            <a:endParaRPr lang="en-US" dirty="0"/>
          </a:p>
          <a:p>
            <a:pPr lvl="2"/>
            <a:r>
              <a:rPr lang="sl-SI" dirty="0"/>
              <a:t>Tretja raven</a:t>
            </a:r>
            <a:endParaRPr lang="en-US" dirty="0"/>
          </a:p>
          <a:p>
            <a:pPr lvl="3"/>
            <a:r>
              <a:rPr lang="sl-SI" dirty="0"/>
              <a:t>Četrta raven</a:t>
            </a:r>
            <a:endParaRPr lang="en-US" dirty="0"/>
          </a:p>
          <a:p>
            <a:pPr lvl="4"/>
            <a:r>
              <a:rPr lang="sl-SI" dirty="0"/>
              <a:t>Peta raven</a:t>
            </a:r>
            <a:endParaRPr lang="en-GB" dirty="0"/>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2" r:id="rId3"/>
    <p:sldLayoutId id="2147483674" r:id="rId4"/>
    <p:sldLayoutId id="2147483677" r:id="rId5"/>
    <p:sldLayoutId id="2147483678" r:id="rId6"/>
  </p:sldLayoutIdLst>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fade">
                                      <p:cBhvr>
                                        <p:cTn id="7" dur="500"/>
                                        <p:tgtEl>
                                          <p:spTgt spid="10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7">
                                            <p:txEl>
                                              <p:pRg st="1" end="1"/>
                                            </p:txEl>
                                          </p:spTgt>
                                        </p:tgtEl>
                                        <p:attrNameLst>
                                          <p:attrName>style.visibility</p:attrName>
                                        </p:attrNameLst>
                                      </p:cBhvr>
                                      <p:to>
                                        <p:strVal val="visible"/>
                                      </p:to>
                                    </p:set>
                                    <p:animEffect transition="in" filter="fade">
                                      <p:cBhvr>
                                        <p:cTn id="12" dur="500"/>
                                        <p:tgtEl>
                                          <p:spTgt spid="102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animEffect transition="in" filter="fade">
                                      <p:cBhvr>
                                        <p:cTn id="15" dur="500"/>
                                        <p:tgtEl>
                                          <p:spTgt spid="102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27">
                                            <p:txEl>
                                              <p:pRg st="3" end="3"/>
                                            </p:txEl>
                                          </p:spTgt>
                                        </p:tgtEl>
                                        <p:attrNameLst>
                                          <p:attrName>style.visibility</p:attrName>
                                        </p:attrNameLst>
                                      </p:cBhvr>
                                      <p:to>
                                        <p:strVal val="visible"/>
                                      </p:to>
                                    </p:set>
                                    <p:animEffect transition="in" filter="fade">
                                      <p:cBhvr>
                                        <p:cTn id="18" dur="500"/>
                                        <p:tgtEl>
                                          <p:spTgt spid="102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27">
                                            <p:txEl>
                                              <p:pRg st="4" end="4"/>
                                            </p:txEl>
                                          </p:spTgt>
                                        </p:tgtEl>
                                        <p:attrNameLst>
                                          <p:attrName>style.visibility</p:attrName>
                                        </p:attrNameLst>
                                      </p:cBhvr>
                                      <p:to>
                                        <p:strVal val="visible"/>
                                      </p:to>
                                    </p:set>
                                    <p:animEffect transition="in" filter="fade">
                                      <p:cBhvr>
                                        <p:cTn id="21"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bldLvl="2">
        <p:tmplLst>
          <p:tmpl lvl="1">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Lst>
      </p:bldP>
    </p:bldLst>
  </p:timing>
  <p:hf hdr="0" dt="0"/>
  <p:txStyles>
    <p:titleStyle>
      <a:lvl1pPr algn="l" rtl="0" eaLnBrk="1" fontAlgn="base" hangingPunct="1">
        <a:spcBef>
          <a:spcPct val="0"/>
        </a:spcBef>
        <a:spcAft>
          <a:spcPct val="0"/>
        </a:spcAft>
        <a:defRPr sz="4400">
          <a:solidFill>
            <a:schemeClr val="tx2"/>
          </a:solidFill>
          <a:latin typeface="Calibri" pitchFamily="34" charset="0"/>
          <a:ea typeface="+mj-ea"/>
          <a:cs typeface="+mj-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tx1"/>
        </a:buClr>
        <a:buFont typeface="Wingdings" pitchFamily="2" charset="2"/>
        <a:buChar char="n"/>
        <a:defRPr sz="32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3000" indent="-228600" algn="l" rtl="0" eaLnBrk="1" fontAlgn="base" hangingPunct="1">
        <a:spcBef>
          <a:spcPct val="20000"/>
        </a:spcBef>
        <a:spcAft>
          <a:spcPct val="0"/>
        </a:spcAft>
        <a:buClr>
          <a:schemeClr val="tx1"/>
        </a:buClr>
        <a:buFont typeface="Wingdings" pitchFamily="2" charset="2"/>
        <a:buChar char="§"/>
        <a:defRPr sz="2400">
          <a:solidFill>
            <a:schemeClr val="tx1"/>
          </a:solidFill>
          <a:latin typeface="Calibri" pitchFamily="34" charset="0"/>
        </a:defRPr>
      </a:lvl3pPr>
      <a:lvl4pPr marL="1600200" indent="-228600" algn="l" rtl="0" eaLnBrk="1" fontAlgn="base" hangingPunct="1">
        <a:spcBef>
          <a:spcPct val="20000"/>
        </a:spcBef>
        <a:spcAft>
          <a:spcPct val="0"/>
        </a:spcAft>
        <a:buFont typeface="Arial" charset="0"/>
        <a:buChar char="–"/>
        <a:defRPr sz="2000">
          <a:solidFill>
            <a:schemeClr val="tx1"/>
          </a:solidFill>
          <a:latin typeface="Calibri" pitchFamily="34" charset="0"/>
        </a:defRPr>
      </a:lvl4pPr>
      <a:lvl5pPr marL="2057400" indent="-228600" algn="l" rtl="0" eaLnBrk="1" fontAlgn="base" hangingPunct="1">
        <a:spcBef>
          <a:spcPct val="20000"/>
        </a:spcBef>
        <a:spcAft>
          <a:spcPct val="0"/>
        </a:spcAft>
        <a:buFont typeface="Arial" charset="0"/>
        <a:buChar char="–"/>
        <a:defRPr sz="2000" baseline="0">
          <a:solidFill>
            <a:schemeClr val="tx1"/>
          </a:solidFill>
          <a:latin typeface="Calibri" pitchFamily="34" charset="0"/>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537759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a:extLst>
              <a:ext uri="{FF2B5EF4-FFF2-40B4-BE49-F238E27FC236}">
                <a16:creationId xmlns:a16="http://schemas.microsoft.com/office/drawing/2014/main" id="{92E9D0A5-91E1-BC2A-D1A4-0BC16A661D63}"/>
              </a:ext>
            </a:extLst>
          </p:cNvPr>
          <p:cNvSpPr>
            <a:spLocks noGrp="1"/>
          </p:cNvSpPr>
          <p:nvPr>
            <p:ph type="sldNum" sz="quarter" idx="4"/>
          </p:nvPr>
        </p:nvSpPr>
        <p:spPr/>
        <p:txBody>
          <a:bodyPr/>
          <a:lstStyle/>
          <a:p>
            <a:pPr>
              <a:defRPr/>
            </a:pPr>
            <a:fld id="{869A43B6-4A72-4A6E-B3BC-4E1A4B5DD1B6}" type="slidenum">
              <a:rPr lang="en-US" smtClean="0"/>
              <a:pPr>
                <a:defRPr/>
              </a:pPr>
              <a:t>2</a:t>
            </a:fld>
            <a:endParaRPr lang="en-US" dirty="0"/>
          </a:p>
        </p:txBody>
      </p:sp>
      <p:sp>
        <p:nvSpPr>
          <p:cNvPr id="3" name="Naslov 2">
            <a:extLst>
              <a:ext uri="{FF2B5EF4-FFF2-40B4-BE49-F238E27FC236}">
                <a16:creationId xmlns:a16="http://schemas.microsoft.com/office/drawing/2014/main" id="{AED5C77A-0E30-DCB9-67B0-DAEEA72FCC3A}"/>
              </a:ext>
            </a:extLst>
          </p:cNvPr>
          <p:cNvSpPr>
            <a:spLocks noGrp="1"/>
          </p:cNvSpPr>
          <p:nvPr>
            <p:ph type="title"/>
          </p:nvPr>
        </p:nvSpPr>
        <p:spPr>
          <a:xfrm>
            <a:off x="763370" y="842005"/>
            <a:ext cx="10871200" cy="903312"/>
          </a:xfrm>
        </p:spPr>
        <p:txBody>
          <a:bodyPr/>
          <a:lstStyle/>
          <a:p>
            <a:r>
              <a:rPr lang="sl-SI" dirty="0"/>
              <a:t>PODROČJA DELOVANJA</a:t>
            </a:r>
          </a:p>
        </p:txBody>
      </p:sp>
      <p:sp>
        <p:nvSpPr>
          <p:cNvPr id="8" name="TextBox 9">
            <a:extLst>
              <a:ext uri="{FF2B5EF4-FFF2-40B4-BE49-F238E27FC236}">
                <a16:creationId xmlns:a16="http://schemas.microsoft.com/office/drawing/2014/main" id="{AFCAF3EB-2BE6-1E9D-7E8D-220D33D1BAD7}"/>
              </a:ext>
            </a:extLst>
          </p:cNvPr>
          <p:cNvSpPr txBox="1"/>
          <p:nvPr/>
        </p:nvSpPr>
        <p:spPr>
          <a:xfrm>
            <a:off x="5152748" y="1650975"/>
            <a:ext cx="3386881" cy="914830"/>
          </a:xfrm>
          <a:prstGeom prst="rect">
            <a:avLst/>
          </a:prstGeom>
        </p:spPr>
        <p:txBody>
          <a:bodyPr lIns="50800" tIns="50800" rIns="50800" bIns="50800" rtlCol="0" anchor="ctr"/>
          <a:lstStyle/>
          <a:p>
            <a:pPr algn="ctr">
              <a:lnSpc>
                <a:spcPts val="2940"/>
              </a:lnSpc>
            </a:pPr>
            <a:endParaRPr/>
          </a:p>
        </p:txBody>
      </p:sp>
      <p:sp>
        <p:nvSpPr>
          <p:cNvPr id="9" name="Pravokotnik 8">
            <a:extLst>
              <a:ext uri="{FF2B5EF4-FFF2-40B4-BE49-F238E27FC236}">
                <a16:creationId xmlns:a16="http://schemas.microsoft.com/office/drawing/2014/main" id="{EB5BF6D1-8AAE-FE59-C2E2-BBC081BCF5FF}"/>
              </a:ext>
            </a:extLst>
          </p:cNvPr>
          <p:cNvSpPr/>
          <p:nvPr/>
        </p:nvSpPr>
        <p:spPr bwMode="auto">
          <a:xfrm>
            <a:off x="0" y="0"/>
            <a:ext cx="9192344" cy="836712"/>
          </a:xfrm>
          <a:prstGeom prst="rect">
            <a:avLst/>
          </a:prstGeom>
          <a:gradFill flip="none" rotWithShape="1">
            <a:gsLst>
              <a:gs pos="0">
                <a:srgbClr val="EDDB1E"/>
              </a:gs>
              <a:gs pos="54000">
                <a:srgbClr val="FF6400"/>
              </a:gs>
            </a:gsLst>
            <a:path path="circle">
              <a:fillToRect l="50000" t="50000" r="50000" b="50000"/>
            </a:path>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I" sz="3200" b="0" i="0" u="none" strike="noStrike" cap="none" normalizeH="0" baseline="0">
              <a:ln>
                <a:noFill/>
              </a:ln>
              <a:solidFill>
                <a:schemeClr val="tx1"/>
              </a:solidFill>
              <a:effectLst/>
              <a:latin typeface="Tahoma" pitchFamily="34" charset="0"/>
            </a:endParaRPr>
          </a:p>
        </p:txBody>
      </p:sp>
      <p:sp>
        <p:nvSpPr>
          <p:cNvPr id="10" name="Slide Number Placeholder 5">
            <a:extLst>
              <a:ext uri="{FF2B5EF4-FFF2-40B4-BE49-F238E27FC236}">
                <a16:creationId xmlns:a16="http://schemas.microsoft.com/office/drawing/2014/main" id="{3FB55393-C62F-605A-65BF-0D51AF396C6D}"/>
              </a:ext>
            </a:extLst>
          </p:cNvPr>
          <p:cNvSpPr txBox="1">
            <a:spLocks/>
          </p:cNvSpPr>
          <p:nvPr/>
        </p:nvSpPr>
        <p:spPr>
          <a:xfrm>
            <a:off x="10884527" y="6381328"/>
            <a:ext cx="1198212" cy="392904"/>
          </a:xfrm>
          <a:prstGeom prst="rect">
            <a:avLst/>
          </a:prstGeom>
          <a:noFill/>
        </p:spPr>
        <p:txBody>
          <a:bodyPr vert="horz" lIns="91440" tIns="45720" rIns="91440" bIns="45720" rtlCol="0" anchor="ctr"/>
          <a:lstStyle>
            <a:defPPr>
              <a:defRPr lang="en-US"/>
            </a:defPPr>
            <a:lvl1pPr algn="r" rtl="0" fontAlgn="base">
              <a:spcBef>
                <a:spcPct val="0"/>
              </a:spcBef>
              <a:spcAft>
                <a:spcPct val="0"/>
              </a:spcAft>
              <a:defRPr sz="2400" kern="1200">
                <a:solidFill>
                  <a:srgbClr val="FF6400"/>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869A43B6-4A72-4A6E-B3BC-4E1A4B5DD1B6}" type="slidenum">
              <a:rPr lang="en-US" smtClean="0"/>
              <a:pPr>
                <a:defRPr/>
              </a:pPr>
              <a:t>2</a:t>
            </a:fld>
            <a:endParaRPr lang="en-US" dirty="0"/>
          </a:p>
        </p:txBody>
      </p:sp>
      <p:pic>
        <p:nvPicPr>
          <p:cNvPr id="12" name="Grafika 11">
            <a:extLst>
              <a:ext uri="{FF2B5EF4-FFF2-40B4-BE49-F238E27FC236}">
                <a16:creationId xmlns:a16="http://schemas.microsoft.com/office/drawing/2014/main" id="{05FEE5D7-3379-CEC6-A935-9722732D55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07904" y="168832"/>
            <a:ext cx="1974496" cy="499048"/>
          </a:xfrm>
          <a:prstGeom prst="rect">
            <a:avLst/>
          </a:prstGeom>
        </p:spPr>
      </p:pic>
      <p:sp>
        <p:nvSpPr>
          <p:cNvPr id="18" name="Rectangle 2">
            <a:extLst>
              <a:ext uri="{FF2B5EF4-FFF2-40B4-BE49-F238E27FC236}">
                <a16:creationId xmlns:a16="http://schemas.microsoft.com/office/drawing/2014/main" id="{D5821721-4474-0E4A-CD56-1F56488803C3}"/>
              </a:ext>
            </a:extLst>
          </p:cNvPr>
          <p:cNvSpPr txBox="1">
            <a:spLocks noChangeArrowheads="1"/>
          </p:cNvSpPr>
          <p:nvPr/>
        </p:nvSpPr>
        <p:spPr bwMode="auto">
          <a:xfrm>
            <a:off x="711200" y="1"/>
            <a:ext cx="8265120"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4C4C4"/>
                  </a:outerShdw>
                </a:effectLst>
              </a14:hiddenEffects>
            </a:ext>
          </a:extLst>
        </p:spPr>
        <p:txBody>
          <a:bodyPr vert="horz" wrap="square" lIns="91440" tIns="45720" rIns="91440" bIns="45720" numCol="1" anchor="b" anchorCtr="0" compatLnSpc="1">
            <a:prstTxWarp prst="textNoShape">
              <a:avLst/>
            </a:prstTxWarp>
          </a:bodyPr>
          <a:lstStyle>
            <a:lvl1pPr algn="r" rtl="0" eaLnBrk="1" fontAlgn="base" hangingPunct="1">
              <a:spcBef>
                <a:spcPct val="0"/>
              </a:spcBef>
              <a:spcAft>
                <a:spcPct val="0"/>
              </a:spcAft>
              <a:defRPr sz="4400" b="1">
                <a:solidFill>
                  <a:srgbClr val="00D5FE"/>
                </a:solidFill>
                <a:latin typeface="Calibri" pitchFamily="34" charset="0"/>
                <a:ea typeface="+mj-ea"/>
                <a:cs typeface="+mj-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pPr algn="l"/>
            <a:endParaRPr lang="en-GB" sz="4000" b="0" kern="0" dirty="0"/>
          </a:p>
        </p:txBody>
      </p:sp>
      <p:grpSp>
        <p:nvGrpSpPr>
          <p:cNvPr id="19" name="Group 7">
            <a:extLst>
              <a:ext uri="{FF2B5EF4-FFF2-40B4-BE49-F238E27FC236}">
                <a16:creationId xmlns:a16="http://schemas.microsoft.com/office/drawing/2014/main" id="{F8C6F43B-8E2A-BE8B-89B0-FA2F424C2BA3}"/>
              </a:ext>
            </a:extLst>
          </p:cNvPr>
          <p:cNvGrpSpPr/>
          <p:nvPr/>
        </p:nvGrpSpPr>
        <p:grpSpPr>
          <a:xfrm>
            <a:off x="712602" y="3946507"/>
            <a:ext cx="3634984" cy="837702"/>
            <a:chOff x="0" y="0"/>
            <a:chExt cx="1674622" cy="413812"/>
          </a:xfrm>
        </p:grpSpPr>
        <p:sp>
          <p:nvSpPr>
            <p:cNvPr id="20" name="Freeform 8">
              <a:extLst>
                <a:ext uri="{FF2B5EF4-FFF2-40B4-BE49-F238E27FC236}">
                  <a16:creationId xmlns:a16="http://schemas.microsoft.com/office/drawing/2014/main" id="{9C2ECD69-4383-B822-6C12-949CB1C60099}"/>
                </a:ext>
              </a:extLst>
            </p:cNvPr>
            <p:cNvSpPr/>
            <p:nvPr/>
          </p:nvSpPr>
          <p:spPr>
            <a:xfrm>
              <a:off x="0" y="0"/>
              <a:ext cx="1674622" cy="413812"/>
            </a:xfrm>
            <a:custGeom>
              <a:avLst/>
              <a:gdLst/>
              <a:ahLst/>
              <a:cxnLst/>
              <a:rect l="l" t="t" r="r" b="b"/>
              <a:pathLst>
                <a:path w="1674622" h="413812">
                  <a:moveTo>
                    <a:pt x="1471422" y="0"/>
                  </a:moveTo>
                  <a:lnTo>
                    <a:pt x="0" y="0"/>
                  </a:lnTo>
                  <a:lnTo>
                    <a:pt x="0" y="413812"/>
                  </a:lnTo>
                  <a:lnTo>
                    <a:pt x="1471422" y="413812"/>
                  </a:lnTo>
                  <a:lnTo>
                    <a:pt x="1674622" y="206906"/>
                  </a:lnTo>
                  <a:lnTo>
                    <a:pt x="1471422" y="0"/>
                  </a:lnTo>
                  <a:close/>
                </a:path>
              </a:pathLst>
            </a:custGeom>
            <a:solidFill>
              <a:srgbClr val="FF7518"/>
            </a:solidFill>
          </p:spPr>
          <p:txBody>
            <a:bodyPr/>
            <a:lstStyle/>
            <a:p>
              <a:endParaRPr lang="sl-SI"/>
            </a:p>
          </p:txBody>
        </p:sp>
        <p:sp>
          <p:nvSpPr>
            <p:cNvPr id="21" name="TextBox 9">
              <a:extLst>
                <a:ext uri="{FF2B5EF4-FFF2-40B4-BE49-F238E27FC236}">
                  <a16:creationId xmlns:a16="http://schemas.microsoft.com/office/drawing/2014/main" id="{0974A761-514A-75BF-0613-250564A76E2B}"/>
                </a:ext>
              </a:extLst>
            </p:cNvPr>
            <p:cNvSpPr txBox="1"/>
            <p:nvPr/>
          </p:nvSpPr>
          <p:spPr>
            <a:xfrm>
              <a:off x="0" y="-38100"/>
              <a:ext cx="1560322" cy="451912"/>
            </a:xfrm>
            <a:prstGeom prst="rect">
              <a:avLst/>
            </a:prstGeom>
          </p:spPr>
          <p:txBody>
            <a:bodyPr lIns="50800" tIns="50800" rIns="50800" bIns="50800" rtlCol="0" anchor="ctr"/>
            <a:lstStyle/>
            <a:p>
              <a:pPr algn="ctr">
                <a:lnSpc>
                  <a:spcPts val="2940"/>
                </a:lnSpc>
              </a:pPr>
              <a:endParaRPr/>
            </a:p>
          </p:txBody>
        </p:sp>
      </p:grpSp>
      <p:grpSp>
        <p:nvGrpSpPr>
          <p:cNvPr id="24" name="Group 7">
            <a:extLst>
              <a:ext uri="{FF2B5EF4-FFF2-40B4-BE49-F238E27FC236}">
                <a16:creationId xmlns:a16="http://schemas.microsoft.com/office/drawing/2014/main" id="{6915957E-A7DF-B7A3-0F53-D41031398306}"/>
              </a:ext>
            </a:extLst>
          </p:cNvPr>
          <p:cNvGrpSpPr/>
          <p:nvPr/>
        </p:nvGrpSpPr>
        <p:grpSpPr>
          <a:xfrm>
            <a:off x="711200" y="2842949"/>
            <a:ext cx="3634984" cy="837702"/>
            <a:chOff x="0" y="0"/>
            <a:chExt cx="1674622" cy="413812"/>
          </a:xfrm>
        </p:grpSpPr>
        <p:sp>
          <p:nvSpPr>
            <p:cNvPr id="25" name="Freeform 8">
              <a:extLst>
                <a:ext uri="{FF2B5EF4-FFF2-40B4-BE49-F238E27FC236}">
                  <a16:creationId xmlns:a16="http://schemas.microsoft.com/office/drawing/2014/main" id="{D0F54BA6-03E6-948F-8CD0-B9D42C0DAAA4}"/>
                </a:ext>
              </a:extLst>
            </p:cNvPr>
            <p:cNvSpPr/>
            <p:nvPr/>
          </p:nvSpPr>
          <p:spPr>
            <a:xfrm>
              <a:off x="0" y="0"/>
              <a:ext cx="1674622" cy="413812"/>
            </a:xfrm>
            <a:custGeom>
              <a:avLst/>
              <a:gdLst/>
              <a:ahLst/>
              <a:cxnLst/>
              <a:rect l="l" t="t" r="r" b="b"/>
              <a:pathLst>
                <a:path w="1674622" h="413812">
                  <a:moveTo>
                    <a:pt x="1471422" y="0"/>
                  </a:moveTo>
                  <a:lnTo>
                    <a:pt x="0" y="0"/>
                  </a:lnTo>
                  <a:lnTo>
                    <a:pt x="0" y="413812"/>
                  </a:lnTo>
                  <a:lnTo>
                    <a:pt x="1471422" y="413812"/>
                  </a:lnTo>
                  <a:lnTo>
                    <a:pt x="1674622" y="206906"/>
                  </a:lnTo>
                  <a:lnTo>
                    <a:pt x="1471422" y="0"/>
                  </a:lnTo>
                  <a:close/>
                </a:path>
              </a:pathLst>
            </a:custGeom>
            <a:solidFill>
              <a:srgbClr val="FF7518"/>
            </a:solidFill>
          </p:spPr>
          <p:txBody>
            <a:bodyPr/>
            <a:lstStyle/>
            <a:p>
              <a:endParaRPr lang="sl-SI" dirty="0"/>
            </a:p>
          </p:txBody>
        </p:sp>
        <p:sp>
          <p:nvSpPr>
            <p:cNvPr id="26" name="TextBox 9">
              <a:extLst>
                <a:ext uri="{FF2B5EF4-FFF2-40B4-BE49-F238E27FC236}">
                  <a16:creationId xmlns:a16="http://schemas.microsoft.com/office/drawing/2014/main" id="{064B7596-F777-859C-8CBC-17C016DB68DD}"/>
                </a:ext>
              </a:extLst>
            </p:cNvPr>
            <p:cNvSpPr txBox="1"/>
            <p:nvPr/>
          </p:nvSpPr>
          <p:spPr>
            <a:xfrm>
              <a:off x="0" y="-38100"/>
              <a:ext cx="1560322" cy="451912"/>
            </a:xfrm>
            <a:prstGeom prst="rect">
              <a:avLst/>
            </a:prstGeom>
          </p:spPr>
          <p:txBody>
            <a:bodyPr lIns="50800" tIns="50800" rIns="50800" bIns="50800" rtlCol="0" anchor="ctr"/>
            <a:lstStyle/>
            <a:p>
              <a:pPr algn="ctr">
                <a:lnSpc>
                  <a:spcPts val="2940"/>
                </a:lnSpc>
              </a:pPr>
              <a:endParaRPr/>
            </a:p>
          </p:txBody>
        </p:sp>
      </p:grpSp>
      <p:grpSp>
        <p:nvGrpSpPr>
          <p:cNvPr id="27" name="Group 7">
            <a:extLst>
              <a:ext uri="{FF2B5EF4-FFF2-40B4-BE49-F238E27FC236}">
                <a16:creationId xmlns:a16="http://schemas.microsoft.com/office/drawing/2014/main" id="{35C3FFCC-156C-BFC6-9A59-34C5093B9628}"/>
              </a:ext>
            </a:extLst>
          </p:cNvPr>
          <p:cNvGrpSpPr/>
          <p:nvPr/>
        </p:nvGrpSpPr>
        <p:grpSpPr>
          <a:xfrm>
            <a:off x="728335" y="1735446"/>
            <a:ext cx="3634984" cy="837702"/>
            <a:chOff x="0" y="0"/>
            <a:chExt cx="1674622" cy="413812"/>
          </a:xfrm>
        </p:grpSpPr>
        <p:sp>
          <p:nvSpPr>
            <p:cNvPr id="28" name="Freeform 8">
              <a:extLst>
                <a:ext uri="{FF2B5EF4-FFF2-40B4-BE49-F238E27FC236}">
                  <a16:creationId xmlns:a16="http://schemas.microsoft.com/office/drawing/2014/main" id="{0EF335DE-27F0-27CD-CE81-5B660EF7D097}"/>
                </a:ext>
              </a:extLst>
            </p:cNvPr>
            <p:cNvSpPr/>
            <p:nvPr/>
          </p:nvSpPr>
          <p:spPr>
            <a:xfrm>
              <a:off x="0" y="0"/>
              <a:ext cx="1674622" cy="413812"/>
            </a:xfrm>
            <a:custGeom>
              <a:avLst/>
              <a:gdLst/>
              <a:ahLst/>
              <a:cxnLst/>
              <a:rect l="l" t="t" r="r" b="b"/>
              <a:pathLst>
                <a:path w="1674622" h="413812">
                  <a:moveTo>
                    <a:pt x="1471422" y="0"/>
                  </a:moveTo>
                  <a:lnTo>
                    <a:pt x="0" y="0"/>
                  </a:lnTo>
                  <a:lnTo>
                    <a:pt x="0" y="413812"/>
                  </a:lnTo>
                  <a:lnTo>
                    <a:pt x="1471422" y="413812"/>
                  </a:lnTo>
                  <a:lnTo>
                    <a:pt x="1674622" y="206906"/>
                  </a:lnTo>
                  <a:lnTo>
                    <a:pt x="1471422" y="0"/>
                  </a:lnTo>
                  <a:close/>
                </a:path>
              </a:pathLst>
            </a:custGeom>
            <a:solidFill>
              <a:srgbClr val="FF7518"/>
            </a:solidFill>
          </p:spPr>
          <p:txBody>
            <a:bodyPr/>
            <a:lstStyle/>
            <a:p>
              <a:endParaRPr lang="sl-SI"/>
            </a:p>
          </p:txBody>
        </p:sp>
        <p:sp>
          <p:nvSpPr>
            <p:cNvPr id="29" name="TextBox 9">
              <a:extLst>
                <a:ext uri="{FF2B5EF4-FFF2-40B4-BE49-F238E27FC236}">
                  <a16:creationId xmlns:a16="http://schemas.microsoft.com/office/drawing/2014/main" id="{7CA0F7BB-08EF-034E-711B-8A5691E849FA}"/>
                </a:ext>
              </a:extLst>
            </p:cNvPr>
            <p:cNvSpPr txBox="1"/>
            <p:nvPr/>
          </p:nvSpPr>
          <p:spPr>
            <a:xfrm>
              <a:off x="0" y="-38100"/>
              <a:ext cx="1560322" cy="451912"/>
            </a:xfrm>
            <a:prstGeom prst="rect">
              <a:avLst/>
            </a:prstGeom>
          </p:spPr>
          <p:txBody>
            <a:bodyPr lIns="50800" tIns="50800" rIns="50800" bIns="50800" rtlCol="0" anchor="ctr"/>
            <a:lstStyle/>
            <a:p>
              <a:pPr algn="ctr">
                <a:lnSpc>
                  <a:spcPts val="2940"/>
                </a:lnSpc>
              </a:pPr>
              <a:endParaRPr/>
            </a:p>
          </p:txBody>
        </p:sp>
      </p:grpSp>
      <p:grpSp>
        <p:nvGrpSpPr>
          <p:cNvPr id="30" name="Group 7">
            <a:extLst>
              <a:ext uri="{FF2B5EF4-FFF2-40B4-BE49-F238E27FC236}">
                <a16:creationId xmlns:a16="http://schemas.microsoft.com/office/drawing/2014/main" id="{A105F0C6-DA22-EDCB-70C6-2F016BAE11E6}"/>
              </a:ext>
            </a:extLst>
          </p:cNvPr>
          <p:cNvGrpSpPr/>
          <p:nvPr/>
        </p:nvGrpSpPr>
        <p:grpSpPr>
          <a:xfrm>
            <a:off x="725599" y="5013658"/>
            <a:ext cx="3634984" cy="914830"/>
            <a:chOff x="0" y="-38100"/>
            <a:chExt cx="1674622" cy="451912"/>
          </a:xfrm>
        </p:grpSpPr>
        <p:sp>
          <p:nvSpPr>
            <p:cNvPr id="31" name="Freeform 8">
              <a:extLst>
                <a:ext uri="{FF2B5EF4-FFF2-40B4-BE49-F238E27FC236}">
                  <a16:creationId xmlns:a16="http://schemas.microsoft.com/office/drawing/2014/main" id="{CA10F727-A8D5-B075-8032-D2628E48F07A}"/>
                </a:ext>
              </a:extLst>
            </p:cNvPr>
            <p:cNvSpPr/>
            <p:nvPr/>
          </p:nvSpPr>
          <p:spPr>
            <a:xfrm>
              <a:off x="0" y="-11281"/>
              <a:ext cx="1674622" cy="413812"/>
            </a:xfrm>
            <a:custGeom>
              <a:avLst/>
              <a:gdLst/>
              <a:ahLst/>
              <a:cxnLst/>
              <a:rect l="l" t="t" r="r" b="b"/>
              <a:pathLst>
                <a:path w="1674622" h="413812">
                  <a:moveTo>
                    <a:pt x="1471422" y="0"/>
                  </a:moveTo>
                  <a:lnTo>
                    <a:pt x="0" y="0"/>
                  </a:lnTo>
                  <a:lnTo>
                    <a:pt x="0" y="413812"/>
                  </a:lnTo>
                  <a:lnTo>
                    <a:pt x="1471422" y="413812"/>
                  </a:lnTo>
                  <a:lnTo>
                    <a:pt x="1674622" y="206906"/>
                  </a:lnTo>
                  <a:lnTo>
                    <a:pt x="1471422" y="0"/>
                  </a:lnTo>
                  <a:close/>
                </a:path>
              </a:pathLst>
            </a:custGeom>
            <a:solidFill>
              <a:srgbClr val="FF7518"/>
            </a:solidFill>
          </p:spPr>
          <p:txBody>
            <a:bodyPr/>
            <a:lstStyle/>
            <a:p>
              <a:endParaRPr lang="sl-SI"/>
            </a:p>
          </p:txBody>
        </p:sp>
        <p:sp>
          <p:nvSpPr>
            <p:cNvPr id="32" name="TextBox 9">
              <a:extLst>
                <a:ext uri="{FF2B5EF4-FFF2-40B4-BE49-F238E27FC236}">
                  <a16:creationId xmlns:a16="http://schemas.microsoft.com/office/drawing/2014/main" id="{B6B1B32C-F9D3-C949-CC10-0EF59859835A}"/>
                </a:ext>
              </a:extLst>
            </p:cNvPr>
            <p:cNvSpPr txBox="1"/>
            <p:nvPr/>
          </p:nvSpPr>
          <p:spPr>
            <a:xfrm>
              <a:off x="0" y="-38100"/>
              <a:ext cx="1560322" cy="451912"/>
            </a:xfrm>
            <a:prstGeom prst="rect">
              <a:avLst/>
            </a:prstGeom>
          </p:spPr>
          <p:txBody>
            <a:bodyPr lIns="50800" tIns="50800" rIns="50800" bIns="50800" rtlCol="0" anchor="ctr"/>
            <a:lstStyle/>
            <a:p>
              <a:pPr algn="ctr">
                <a:lnSpc>
                  <a:spcPts val="2940"/>
                </a:lnSpc>
              </a:pPr>
              <a:endParaRPr/>
            </a:p>
          </p:txBody>
        </p:sp>
      </p:grpSp>
      <p:sp>
        <p:nvSpPr>
          <p:cNvPr id="33" name="TextBox 10">
            <a:extLst>
              <a:ext uri="{FF2B5EF4-FFF2-40B4-BE49-F238E27FC236}">
                <a16:creationId xmlns:a16="http://schemas.microsoft.com/office/drawing/2014/main" id="{8803962F-4042-7452-A8A1-91F38E96B339}"/>
              </a:ext>
            </a:extLst>
          </p:cNvPr>
          <p:cNvSpPr txBox="1"/>
          <p:nvPr/>
        </p:nvSpPr>
        <p:spPr>
          <a:xfrm>
            <a:off x="1063405" y="1954583"/>
            <a:ext cx="5138273" cy="307777"/>
          </a:xfrm>
          <a:prstGeom prst="rect">
            <a:avLst/>
          </a:prstGeom>
        </p:spPr>
        <p:txBody>
          <a:bodyPr wrap="square" lIns="0" tIns="0" rIns="0" bIns="0" rtlCol="0" anchor="t">
            <a:spAutoFit/>
          </a:bodyPr>
          <a:lstStyle/>
          <a:p>
            <a:pPr algn="l">
              <a:lnSpc>
                <a:spcPct val="100000"/>
              </a:lnSpc>
              <a:spcBef>
                <a:spcPct val="0"/>
              </a:spcBef>
            </a:pPr>
            <a:r>
              <a:rPr lang="sl-SI" sz="2000" dirty="0">
                <a:solidFill>
                  <a:srgbClr val="FFFFFF"/>
                </a:solidFill>
                <a:latin typeface="Calibri"/>
              </a:rPr>
              <a:t>Pravno varstvo IL</a:t>
            </a:r>
          </a:p>
        </p:txBody>
      </p:sp>
      <p:sp>
        <p:nvSpPr>
          <p:cNvPr id="34" name="TextBox 10">
            <a:extLst>
              <a:ext uri="{FF2B5EF4-FFF2-40B4-BE49-F238E27FC236}">
                <a16:creationId xmlns:a16="http://schemas.microsoft.com/office/drawing/2014/main" id="{69A561A0-2442-BE32-768D-68717750A993}"/>
              </a:ext>
            </a:extLst>
          </p:cNvPr>
          <p:cNvSpPr txBox="1"/>
          <p:nvPr/>
        </p:nvSpPr>
        <p:spPr>
          <a:xfrm>
            <a:off x="1012659" y="3084499"/>
            <a:ext cx="5127898" cy="307777"/>
          </a:xfrm>
          <a:prstGeom prst="rect">
            <a:avLst/>
          </a:prstGeom>
        </p:spPr>
        <p:txBody>
          <a:bodyPr wrap="square" lIns="0" tIns="0" rIns="0" bIns="0" rtlCol="0" anchor="t">
            <a:spAutoFit/>
          </a:bodyPr>
          <a:lstStyle/>
          <a:p>
            <a:r>
              <a:rPr lang="en-US" sz="2000" dirty="0" err="1">
                <a:solidFill>
                  <a:srgbClr val="FFFFFF"/>
                </a:solidFill>
                <a:latin typeface="Calibri"/>
              </a:rPr>
              <a:t>Sodelovanje</a:t>
            </a:r>
            <a:r>
              <a:rPr lang="en-US" sz="2000" dirty="0">
                <a:solidFill>
                  <a:srgbClr val="FFFFFF"/>
                </a:solidFill>
                <a:latin typeface="Calibri"/>
              </a:rPr>
              <a:t> z </a:t>
            </a:r>
            <a:r>
              <a:rPr lang="en-US" sz="2000" dirty="0" err="1">
                <a:solidFill>
                  <a:srgbClr val="FFFFFF"/>
                </a:solidFill>
                <a:latin typeface="Calibri"/>
              </a:rPr>
              <a:t>gospodarstvom</a:t>
            </a:r>
            <a:endParaRPr lang="en-US" sz="2000" dirty="0">
              <a:solidFill>
                <a:srgbClr val="FFFFFF"/>
              </a:solidFill>
              <a:latin typeface="Calibri"/>
            </a:endParaRPr>
          </a:p>
        </p:txBody>
      </p:sp>
      <p:sp>
        <p:nvSpPr>
          <p:cNvPr id="35" name="TextBox 10">
            <a:extLst>
              <a:ext uri="{FF2B5EF4-FFF2-40B4-BE49-F238E27FC236}">
                <a16:creationId xmlns:a16="http://schemas.microsoft.com/office/drawing/2014/main" id="{49EB418B-BF12-86DF-81D3-0E3362FE052C}"/>
              </a:ext>
            </a:extLst>
          </p:cNvPr>
          <p:cNvSpPr txBox="1"/>
          <p:nvPr/>
        </p:nvSpPr>
        <p:spPr>
          <a:xfrm>
            <a:off x="-99448" y="5342046"/>
            <a:ext cx="4785918" cy="307777"/>
          </a:xfrm>
          <a:prstGeom prst="rect">
            <a:avLst/>
          </a:prstGeom>
        </p:spPr>
        <p:txBody>
          <a:bodyPr lIns="0" tIns="0" rIns="0" bIns="0" rtlCol="0" anchor="t">
            <a:spAutoFit/>
          </a:bodyPr>
          <a:lstStyle/>
          <a:p>
            <a:pPr algn="ctr">
              <a:lnSpc>
                <a:spcPct val="100000"/>
              </a:lnSpc>
              <a:spcBef>
                <a:spcPct val="0"/>
              </a:spcBef>
            </a:pPr>
            <a:r>
              <a:rPr lang="sl-SI" sz="2000" dirty="0">
                <a:solidFill>
                  <a:srgbClr val="FFFFFF"/>
                </a:solidFill>
                <a:latin typeface="Calibri"/>
              </a:rPr>
              <a:t>Spodbujanje podjetništva</a:t>
            </a:r>
          </a:p>
        </p:txBody>
      </p:sp>
      <p:sp>
        <p:nvSpPr>
          <p:cNvPr id="40" name="TextBox 41">
            <a:extLst>
              <a:ext uri="{FF2B5EF4-FFF2-40B4-BE49-F238E27FC236}">
                <a16:creationId xmlns:a16="http://schemas.microsoft.com/office/drawing/2014/main" id="{F03D6614-0CC9-9968-B13D-16B37537CCCF}"/>
              </a:ext>
            </a:extLst>
          </p:cNvPr>
          <p:cNvSpPr txBox="1"/>
          <p:nvPr/>
        </p:nvSpPr>
        <p:spPr>
          <a:xfrm>
            <a:off x="4805459" y="5175333"/>
            <a:ext cx="4487110" cy="333425"/>
          </a:xfrm>
          <a:prstGeom prst="rect">
            <a:avLst/>
          </a:prstGeom>
        </p:spPr>
        <p:txBody>
          <a:bodyPr lIns="0" tIns="0" rIns="0" bIns="0" rtlCol="0" anchor="t">
            <a:spAutoFit/>
          </a:bodyPr>
          <a:lstStyle/>
          <a:p>
            <a:pPr algn="l">
              <a:lnSpc>
                <a:spcPts val="2640"/>
              </a:lnSpc>
            </a:pPr>
            <a:r>
              <a:rPr lang="en-US" sz="2100" dirty="0" err="1">
                <a:solidFill>
                  <a:srgbClr val="006A8E"/>
                </a:solidFill>
                <a:latin typeface="Calibri" panose="020F0502020204030204" pitchFamily="34" charset="0"/>
                <a:ea typeface="Calibri" panose="020F0502020204030204" pitchFamily="34" charset="0"/>
                <a:cs typeface="Calibri" panose="020F0502020204030204" pitchFamily="34" charset="0"/>
              </a:rPr>
              <a:t>odcepljena</a:t>
            </a:r>
            <a:r>
              <a:rPr lang="en-US" sz="2100" dirty="0">
                <a:solidFill>
                  <a:srgbClr val="006A8E"/>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6A8E"/>
                </a:solidFill>
                <a:latin typeface="Calibri" panose="020F0502020204030204" pitchFamily="34" charset="0"/>
                <a:ea typeface="Calibri" panose="020F0502020204030204" pitchFamily="34" charset="0"/>
                <a:cs typeface="Calibri" panose="020F0502020204030204" pitchFamily="34" charset="0"/>
              </a:rPr>
              <a:t>podjetja</a:t>
            </a:r>
            <a:endParaRPr lang="en-US" sz="2100" dirty="0">
              <a:solidFill>
                <a:srgbClr val="006A8E"/>
              </a:solidFill>
              <a:latin typeface="Calibri" panose="020F0502020204030204" pitchFamily="34" charset="0"/>
              <a:ea typeface="Calibri" panose="020F0502020204030204" pitchFamily="34" charset="0"/>
              <a:cs typeface="Calibri" panose="020F0502020204030204" pitchFamily="34" charset="0"/>
            </a:endParaRPr>
          </a:p>
        </p:txBody>
      </p:sp>
      <p:sp>
        <p:nvSpPr>
          <p:cNvPr id="41" name="TextBox 42">
            <a:extLst>
              <a:ext uri="{FF2B5EF4-FFF2-40B4-BE49-F238E27FC236}">
                <a16:creationId xmlns:a16="http://schemas.microsoft.com/office/drawing/2014/main" id="{F061CD63-14B3-32E2-5949-105AEC04716B}"/>
              </a:ext>
            </a:extLst>
          </p:cNvPr>
          <p:cNvSpPr txBox="1"/>
          <p:nvPr/>
        </p:nvSpPr>
        <p:spPr>
          <a:xfrm>
            <a:off x="4808300" y="5445224"/>
            <a:ext cx="6294936" cy="365869"/>
          </a:xfrm>
          <a:prstGeom prst="rect">
            <a:avLst/>
          </a:prstGeom>
        </p:spPr>
        <p:txBody>
          <a:bodyPr lIns="0" tIns="0" rIns="0" bIns="0" rtlCol="0" anchor="t">
            <a:spAutoFit/>
          </a:bodyPr>
          <a:lstStyle/>
          <a:p>
            <a:pPr algn="l">
              <a:lnSpc>
                <a:spcPts val="3080"/>
              </a:lnSpc>
            </a:pPr>
            <a:r>
              <a:rPr lang="en-US" sz="2100" dirty="0" err="1">
                <a:solidFill>
                  <a:srgbClr val="006A8E"/>
                </a:solidFill>
                <a:latin typeface="Calibri" panose="020F0502020204030204" pitchFamily="34" charset="0"/>
                <a:ea typeface="Calibri" panose="020F0502020204030204" pitchFamily="34" charset="0"/>
                <a:cs typeface="Calibri" panose="020F0502020204030204" pitchFamily="34" charset="0"/>
              </a:rPr>
              <a:t>krepitev</a:t>
            </a:r>
            <a:r>
              <a:rPr lang="en-US" sz="2100" dirty="0">
                <a:solidFill>
                  <a:srgbClr val="006A8E"/>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6A8E"/>
                </a:solidFill>
                <a:latin typeface="Calibri" panose="020F0502020204030204" pitchFamily="34" charset="0"/>
                <a:ea typeface="Calibri" panose="020F0502020204030204" pitchFamily="34" charset="0"/>
                <a:cs typeface="Calibri" panose="020F0502020204030204" pitchFamily="34" charset="0"/>
              </a:rPr>
              <a:t>univerzitetnega</a:t>
            </a:r>
            <a:r>
              <a:rPr lang="en-US" sz="2100" dirty="0">
                <a:solidFill>
                  <a:srgbClr val="006A8E"/>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6A8E"/>
                </a:solidFill>
                <a:latin typeface="Calibri" panose="020F0502020204030204" pitchFamily="34" charset="0"/>
                <a:ea typeface="Calibri" panose="020F0502020204030204" pitchFamily="34" charset="0"/>
                <a:cs typeface="Calibri" panose="020F0502020204030204" pitchFamily="34" charset="0"/>
              </a:rPr>
              <a:t>inovacijskega</a:t>
            </a:r>
            <a:r>
              <a:rPr lang="en-US" sz="2100" dirty="0">
                <a:solidFill>
                  <a:srgbClr val="006A8E"/>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6A8E"/>
                </a:solidFill>
                <a:latin typeface="Calibri" panose="020F0502020204030204" pitchFamily="34" charset="0"/>
                <a:ea typeface="Calibri" panose="020F0502020204030204" pitchFamily="34" charset="0"/>
                <a:cs typeface="Calibri" panose="020F0502020204030204" pitchFamily="34" charset="0"/>
              </a:rPr>
              <a:t>ekosistema</a:t>
            </a:r>
            <a:endParaRPr lang="en-US" sz="2100" dirty="0">
              <a:solidFill>
                <a:srgbClr val="006A8E"/>
              </a:solidFill>
              <a:latin typeface="Calibri" panose="020F0502020204030204" pitchFamily="34" charset="0"/>
              <a:ea typeface="Calibri" panose="020F0502020204030204" pitchFamily="34" charset="0"/>
              <a:cs typeface="Calibri" panose="020F0502020204030204" pitchFamily="34" charset="0"/>
            </a:endParaRPr>
          </a:p>
        </p:txBody>
      </p:sp>
      <p:sp>
        <p:nvSpPr>
          <p:cNvPr id="42" name="TextBox 29">
            <a:extLst>
              <a:ext uri="{FF2B5EF4-FFF2-40B4-BE49-F238E27FC236}">
                <a16:creationId xmlns:a16="http://schemas.microsoft.com/office/drawing/2014/main" id="{349208FF-5268-C08E-DB8F-9ABA2EF63682}"/>
              </a:ext>
            </a:extLst>
          </p:cNvPr>
          <p:cNvSpPr txBox="1"/>
          <p:nvPr/>
        </p:nvSpPr>
        <p:spPr>
          <a:xfrm>
            <a:off x="4805459" y="3896687"/>
            <a:ext cx="4296482" cy="333425"/>
          </a:xfrm>
          <a:prstGeom prst="rect">
            <a:avLst/>
          </a:prstGeom>
        </p:spPr>
        <p:txBody>
          <a:bodyPr lIns="0" tIns="0" rIns="0" bIns="0" rtlCol="0" anchor="t">
            <a:spAutoFit/>
          </a:bodyPr>
          <a:lstStyle/>
          <a:p>
            <a:pPr algn="l">
              <a:lnSpc>
                <a:spcPts val="2640"/>
              </a:lnSpc>
            </a:pPr>
            <a:r>
              <a:rPr lang="en-US" sz="2100" dirty="0" err="1">
                <a:solidFill>
                  <a:srgbClr val="006A8E"/>
                </a:solidFill>
                <a:latin typeface="Calibri" panose="020F0502020204030204" pitchFamily="34" charset="0"/>
                <a:ea typeface="Calibri" panose="020F0502020204030204" pitchFamily="34" charset="0"/>
                <a:cs typeface="Calibri" panose="020F0502020204030204" pitchFamily="34" charset="0"/>
              </a:rPr>
              <a:t>strategija</a:t>
            </a:r>
            <a:r>
              <a:rPr lang="en-US" sz="2100" dirty="0">
                <a:solidFill>
                  <a:srgbClr val="006A8E"/>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6A8E"/>
                </a:solidFill>
                <a:latin typeface="Calibri" panose="020F0502020204030204" pitchFamily="34" charset="0"/>
                <a:ea typeface="Calibri" panose="020F0502020204030204" pitchFamily="34" charset="0"/>
                <a:cs typeface="Calibri" panose="020F0502020204030204" pitchFamily="34" charset="0"/>
              </a:rPr>
              <a:t>iz</a:t>
            </a:r>
            <a:r>
              <a:rPr lang="en-US" sz="2100" dirty="0">
                <a:solidFill>
                  <a:srgbClr val="006A8E"/>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6A8E"/>
                </a:solidFill>
                <a:latin typeface="Calibri" panose="020F0502020204030204" pitchFamily="34" charset="0"/>
                <a:ea typeface="Calibri" panose="020F0502020204030204" pitchFamily="34" charset="0"/>
                <a:cs typeface="Calibri" panose="020F0502020204030204" pitchFamily="34" charset="0"/>
              </a:rPr>
              <a:t>laboratorija</a:t>
            </a:r>
            <a:r>
              <a:rPr lang="en-US" sz="2100" dirty="0">
                <a:solidFill>
                  <a:srgbClr val="006A8E"/>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6A8E"/>
                </a:solidFill>
                <a:latin typeface="Calibri" panose="020F0502020204030204" pitchFamily="34" charset="0"/>
                <a:ea typeface="Calibri" panose="020F0502020204030204" pitchFamily="34" charset="0"/>
                <a:cs typeface="Calibri" panose="020F0502020204030204" pitchFamily="34" charset="0"/>
              </a:rPr>
              <a:t>na</a:t>
            </a:r>
            <a:r>
              <a:rPr lang="en-US" sz="2100" dirty="0">
                <a:solidFill>
                  <a:srgbClr val="006A8E"/>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6A8E"/>
                </a:solidFill>
                <a:latin typeface="Calibri" panose="020F0502020204030204" pitchFamily="34" charset="0"/>
                <a:ea typeface="Calibri" panose="020F0502020204030204" pitchFamily="34" charset="0"/>
                <a:cs typeface="Calibri" panose="020F0502020204030204" pitchFamily="34" charset="0"/>
              </a:rPr>
              <a:t>trg</a:t>
            </a:r>
            <a:r>
              <a:rPr lang="en-US" sz="2100" dirty="0">
                <a:solidFill>
                  <a:srgbClr val="006A8E"/>
                </a:solidFill>
                <a:latin typeface="Calibri" panose="020F0502020204030204" pitchFamily="34" charset="0"/>
                <a:ea typeface="Calibri" panose="020F0502020204030204" pitchFamily="34" charset="0"/>
                <a:cs typeface="Calibri" panose="020F0502020204030204" pitchFamily="34" charset="0"/>
              </a:rPr>
              <a:t>«</a:t>
            </a:r>
          </a:p>
        </p:txBody>
      </p:sp>
      <p:sp>
        <p:nvSpPr>
          <p:cNvPr id="43" name="TextBox 30">
            <a:extLst>
              <a:ext uri="{FF2B5EF4-FFF2-40B4-BE49-F238E27FC236}">
                <a16:creationId xmlns:a16="http://schemas.microsoft.com/office/drawing/2014/main" id="{775AAFC3-1968-8A19-A5A8-79656DDC93AA}"/>
              </a:ext>
            </a:extLst>
          </p:cNvPr>
          <p:cNvSpPr txBox="1"/>
          <p:nvPr/>
        </p:nvSpPr>
        <p:spPr>
          <a:xfrm>
            <a:off x="4805459" y="4254739"/>
            <a:ext cx="7570591" cy="333425"/>
          </a:xfrm>
          <a:prstGeom prst="rect">
            <a:avLst/>
          </a:prstGeom>
        </p:spPr>
        <p:txBody>
          <a:bodyPr lIns="0" tIns="0" rIns="0" bIns="0" rtlCol="0" anchor="t">
            <a:spAutoFit/>
          </a:bodyPr>
          <a:lstStyle/>
          <a:p>
            <a:pPr algn="l">
              <a:lnSpc>
                <a:spcPts val="2640"/>
              </a:lnSpc>
            </a:pPr>
            <a:r>
              <a:rPr lang="en-US" sz="2100" dirty="0" err="1">
                <a:solidFill>
                  <a:srgbClr val="006A8E"/>
                </a:solidFill>
                <a:latin typeface="Calibri" panose="020F0502020204030204" pitchFamily="34" charset="0"/>
                <a:ea typeface="Calibri" panose="020F0502020204030204" pitchFamily="34" charset="0"/>
                <a:cs typeface="Calibri" panose="020F0502020204030204" pitchFamily="34" charset="0"/>
              </a:rPr>
              <a:t>sodelovanja</a:t>
            </a:r>
            <a:r>
              <a:rPr lang="en-US" sz="2100" dirty="0">
                <a:solidFill>
                  <a:srgbClr val="006A8E"/>
                </a:solidFill>
                <a:latin typeface="Calibri" panose="020F0502020204030204" pitchFamily="34" charset="0"/>
                <a:ea typeface="Calibri" panose="020F0502020204030204" pitchFamily="34" charset="0"/>
                <a:cs typeface="Calibri" panose="020F0502020204030204" pitchFamily="34" charset="0"/>
              </a:rPr>
              <a:t> v </a:t>
            </a:r>
            <a:r>
              <a:rPr lang="en-US" sz="2100" dirty="0" err="1">
                <a:solidFill>
                  <a:srgbClr val="006A8E"/>
                </a:solidFill>
                <a:latin typeface="Calibri" panose="020F0502020204030204" pitchFamily="34" charset="0"/>
                <a:ea typeface="Calibri" panose="020F0502020204030204" pitchFamily="34" charset="0"/>
                <a:cs typeface="Calibri" panose="020F0502020204030204" pitchFamily="34" charset="0"/>
              </a:rPr>
              <a:t>projektih</a:t>
            </a:r>
            <a:r>
              <a:rPr lang="en-US" sz="2100" dirty="0">
                <a:solidFill>
                  <a:srgbClr val="006A8E"/>
                </a:solidFill>
                <a:latin typeface="Calibri" panose="020F0502020204030204" pitchFamily="34" charset="0"/>
                <a:ea typeface="Calibri" panose="020F0502020204030204" pitchFamily="34" charset="0"/>
                <a:cs typeface="Calibri" panose="020F0502020204030204" pitchFamily="34" charset="0"/>
              </a:rPr>
              <a:t> in </a:t>
            </a:r>
            <a:r>
              <a:rPr lang="en-US" sz="2100" dirty="0" err="1">
                <a:solidFill>
                  <a:srgbClr val="006A8E"/>
                </a:solidFill>
                <a:latin typeface="Calibri" panose="020F0502020204030204" pitchFamily="34" charset="0"/>
                <a:ea typeface="Calibri" panose="020F0502020204030204" pitchFamily="34" charset="0"/>
                <a:cs typeface="Calibri" panose="020F0502020204030204" pitchFamily="34" charset="0"/>
              </a:rPr>
              <a:t>mrežah</a:t>
            </a:r>
            <a:r>
              <a:rPr lang="en-US" sz="2100" dirty="0">
                <a:solidFill>
                  <a:srgbClr val="006A8E"/>
                </a:solidFill>
                <a:latin typeface="Calibri" panose="020F0502020204030204" pitchFamily="34" charset="0"/>
                <a:ea typeface="Calibri" panose="020F0502020204030204" pitchFamily="34" charset="0"/>
                <a:cs typeface="Calibri" panose="020F0502020204030204" pitchFamily="34" charset="0"/>
              </a:rPr>
              <a:t> (EEN, EDIH DIGI-SI)</a:t>
            </a:r>
          </a:p>
        </p:txBody>
      </p:sp>
      <p:sp>
        <p:nvSpPr>
          <p:cNvPr id="46" name="TextBox 17">
            <a:extLst>
              <a:ext uri="{FF2B5EF4-FFF2-40B4-BE49-F238E27FC236}">
                <a16:creationId xmlns:a16="http://schemas.microsoft.com/office/drawing/2014/main" id="{B979ACAB-80C4-8A1C-CE5D-C9CEB66D66DA}"/>
              </a:ext>
            </a:extLst>
          </p:cNvPr>
          <p:cNvSpPr txBox="1"/>
          <p:nvPr/>
        </p:nvSpPr>
        <p:spPr>
          <a:xfrm>
            <a:off x="4793007" y="2864124"/>
            <a:ext cx="5180503" cy="333425"/>
          </a:xfrm>
          <a:prstGeom prst="rect">
            <a:avLst/>
          </a:prstGeom>
        </p:spPr>
        <p:txBody>
          <a:bodyPr lIns="0" tIns="0" rIns="0" bIns="0" rtlCol="0" anchor="t">
            <a:spAutoFit/>
          </a:bodyPr>
          <a:lstStyle/>
          <a:p>
            <a:pPr algn="l">
              <a:lnSpc>
                <a:spcPts val="2640"/>
              </a:lnSpc>
            </a:pPr>
            <a:r>
              <a:rPr lang="en-US" sz="2100" dirty="0" err="1">
                <a:solidFill>
                  <a:srgbClr val="006A8E"/>
                </a:solidFill>
                <a:latin typeface="Calibri" panose="020F0502020204030204" pitchFamily="34" charset="0"/>
                <a:ea typeface="Calibri" panose="020F0502020204030204" pitchFamily="34" charset="0"/>
                <a:cs typeface="Calibri" panose="020F0502020204030204" pitchFamily="34" charset="0"/>
              </a:rPr>
              <a:t>vstopna</a:t>
            </a:r>
            <a:r>
              <a:rPr lang="en-US" sz="2100" dirty="0">
                <a:solidFill>
                  <a:srgbClr val="006A8E"/>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6A8E"/>
                </a:solidFill>
                <a:latin typeface="Calibri" panose="020F0502020204030204" pitchFamily="34" charset="0"/>
                <a:ea typeface="Calibri" panose="020F0502020204030204" pitchFamily="34" charset="0"/>
                <a:cs typeface="Calibri" panose="020F0502020204030204" pitchFamily="34" charset="0"/>
              </a:rPr>
              <a:t>točka</a:t>
            </a:r>
            <a:r>
              <a:rPr lang="en-US" sz="2100" dirty="0">
                <a:solidFill>
                  <a:srgbClr val="006A8E"/>
                </a:solidFill>
                <a:latin typeface="Calibri" panose="020F0502020204030204" pitchFamily="34" charset="0"/>
                <a:ea typeface="Calibri" panose="020F0502020204030204" pitchFamily="34" charset="0"/>
                <a:cs typeface="Calibri" panose="020F0502020204030204" pitchFamily="34" charset="0"/>
              </a:rPr>
              <a:t> za </a:t>
            </a:r>
            <a:r>
              <a:rPr lang="en-US" sz="2100" dirty="0" err="1">
                <a:solidFill>
                  <a:srgbClr val="006A8E"/>
                </a:solidFill>
                <a:latin typeface="Calibri" panose="020F0502020204030204" pitchFamily="34" charset="0"/>
                <a:ea typeface="Calibri" panose="020F0502020204030204" pitchFamily="34" charset="0"/>
                <a:cs typeface="Calibri" panose="020F0502020204030204" pitchFamily="34" charset="0"/>
              </a:rPr>
              <a:t>podjetja</a:t>
            </a:r>
            <a:r>
              <a:rPr lang="en-US" sz="2100" dirty="0">
                <a:solidFill>
                  <a:srgbClr val="006A8E"/>
                </a:solidFill>
                <a:latin typeface="Calibri" panose="020F0502020204030204" pitchFamily="34" charset="0"/>
                <a:ea typeface="Calibri" panose="020F0502020204030204" pitchFamily="34" charset="0"/>
                <a:cs typeface="Calibri" panose="020F0502020204030204" pitchFamily="34" charset="0"/>
              </a:rPr>
              <a:t> in </a:t>
            </a:r>
            <a:r>
              <a:rPr lang="en-US" sz="2100" dirty="0" err="1">
                <a:solidFill>
                  <a:srgbClr val="006A8E"/>
                </a:solidFill>
                <a:latin typeface="Calibri" panose="020F0502020204030204" pitchFamily="34" charset="0"/>
                <a:ea typeface="Calibri" panose="020F0502020204030204" pitchFamily="34" charset="0"/>
                <a:cs typeface="Calibri" panose="020F0502020204030204" pitchFamily="34" charset="0"/>
              </a:rPr>
              <a:t>organizacije</a:t>
            </a:r>
            <a:endParaRPr lang="en-US" sz="2100" dirty="0">
              <a:solidFill>
                <a:srgbClr val="006A8E"/>
              </a:solidFill>
              <a:latin typeface="Calibri" panose="020F0502020204030204" pitchFamily="34" charset="0"/>
              <a:ea typeface="Calibri" panose="020F0502020204030204" pitchFamily="34" charset="0"/>
              <a:cs typeface="Calibri" panose="020F0502020204030204" pitchFamily="34" charset="0"/>
            </a:endParaRPr>
          </a:p>
        </p:txBody>
      </p:sp>
      <p:sp>
        <p:nvSpPr>
          <p:cNvPr id="47" name="TextBox 18">
            <a:extLst>
              <a:ext uri="{FF2B5EF4-FFF2-40B4-BE49-F238E27FC236}">
                <a16:creationId xmlns:a16="http://schemas.microsoft.com/office/drawing/2014/main" id="{627E34CA-E733-1CBB-B85B-0AC79B91A820}"/>
              </a:ext>
            </a:extLst>
          </p:cNvPr>
          <p:cNvSpPr txBox="1"/>
          <p:nvPr/>
        </p:nvSpPr>
        <p:spPr>
          <a:xfrm>
            <a:off x="4793007" y="3217677"/>
            <a:ext cx="6142659" cy="333425"/>
          </a:xfrm>
          <a:prstGeom prst="rect">
            <a:avLst/>
          </a:prstGeom>
        </p:spPr>
        <p:txBody>
          <a:bodyPr lIns="0" tIns="0" rIns="0" bIns="0" rtlCol="0" anchor="t">
            <a:spAutoFit/>
          </a:bodyPr>
          <a:lstStyle/>
          <a:p>
            <a:pPr algn="l">
              <a:lnSpc>
                <a:spcPts val="2640"/>
              </a:lnSpc>
            </a:pPr>
            <a:r>
              <a:rPr lang="en-US" sz="2100" dirty="0" err="1">
                <a:solidFill>
                  <a:srgbClr val="006A8E"/>
                </a:solidFill>
                <a:latin typeface="Calibri" panose="020F0502020204030204" pitchFamily="34" charset="0"/>
                <a:ea typeface="Calibri" panose="020F0502020204030204" pitchFamily="34" charset="0"/>
                <a:cs typeface="Calibri" panose="020F0502020204030204" pitchFamily="34" charset="0"/>
              </a:rPr>
              <a:t>povezava</a:t>
            </a:r>
            <a:r>
              <a:rPr lang="en-US" sz="2100" dirty="0">
                <a:solidFill>
                  <a:srgbClr val="006A8E"/>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6A8E"/>
                </a:solidFill>
                <a:latin typeface="Calibri" panose="020F0502020204030204" pitchFamily="34" charset="0"/>
                <a:ea typeface="Calibri" panose="020F0502020204030204" pitchFamily="34" charset="0"/>
                <a:cs typeface="Calibri" panose="020F0502020204030204" pitchFamily="34" charset="0"/>
              </a:rPr>
              <a:t>podjetij</a:t>
            </a:r>
            <a:r>
              <a:rPr lang="en-US" sz="2100" dirty="0">
                <a:solidFill>
                  <a:srgbClr val="006A8E"/>
                </a:solidFill>
                <a:latin typeface="Calibri" panose="020F0502020204030204" pitchFamily="34" charset="0"/>
                <a:ea typeface="Calibri" panose="020F0502020204030204" pitchFamily="34" charset="0"/>
                <a:cs typeface="Calibri" panose="020F0502020204030204" pitchFamily="34" charset="0"/>
              </a:rPr>
              <a:t> s </a:t>
            </a:r>
            <a:r>
              <a:rPr lang="en-US" sz="2100" dirty="0" err="1">
                <a:solidFill>
                  <a:srgbClr val="006A8E"/>
                </a:solidFill>
                <a:latin typeface="Calibri" panose="020F0502020204030204" pitchFamily="34" charset="0"/>
                <a:ea typeface="Calibri" panose="020F0502020204030204" pitchFamily="34" charset="0"/>
                <a:cs typeface="Calibri" panose="020F0502020204030204" pitchFamily="34" charset="0"/>
              </a:rPr>
              <a:t>članicami</a:t>
            </a:r>
            <a:r>
              <a:rPr lang="en-US" sz="2100" dirty="0">
                <a:solidFill>
                  <a:srgbClr val="006A8E"/>
                </a:solidFill>
                <a:latin typeface="Calibri" panose="020F0502020204030204" pitchFamily="34" charset="0"/>
                <a:ea typeface="Calibri" panose="020F0502020204030204" pitchFamily="34" charset="0"/>
                <a:cs typeface="Calibri" panose="020F0502020204030204" pitchFamily="34" charset="0"/>
              </a:rPr>
              <a:t> </a:t>
            </a:r>
            <a:r>
              <a:rPr lang="sl-SI" sz="2100" dirty="0">
                <a:solidFill>
                  <a:srgbClr val="006A8E"/>
                </a:solidFill>
                <a:latin typeface="Calibri" panose="020F0502020204030204" pitchFamily="34" charset="0"/>
                <a:ea typeface="Calibri" panose="020F0502020204030204" pitchFamily="34" charset="0"/>
                <a:cs typeface="Calibri" panose="020F0502020204030204" pitchFamily="34" charset="0"/>
              </a:rPr>
              <a:t>UM</a:t>
            </a:r>
            <a:endParaRPr lang="en-US" sz="2100" dirty="0">
              <a:solidFill>
                <a:srgbClr val="006A8E"/>
              </a:solidFill>
              <a:latin typeface="Calibri" panose="020F0502020204030204" pitchFamily="34" charset="0"/>
              <a:ea typeface="Calibri" panose="020F0502020204030204" pitchFamily="34" charset="0"/>
              <a:cs typeface="Calibri" panose="020F0502020204030204" pitchFamily="34" charset="0"/>
            </a:endParaRPr>
          </a:p>
        </p:txBody>
      </p:sp>
      <p:sp>
        <p:nvSpPr>
          <p:cNvPr id="48" name="TextBox 53">
            <a:extLst>
              <a:ext uri="{FF2B5EF4-FFF2-40B4-BE49-F238E27FC236}">
                <a16:creationId xmlns:a16="http://schemas.microsoft.com/office/drawing/2014/main" id="{0BF10583-80D2-0732-49F3-D73C6E13D46F}"/>
              </a:ext>
            </a:extLst>
          </p:cNvPr>
          <p:cNvSpPr txBox="1"/>
          <p:nvPr/>
        </p:nvSpPr>
        <p:spPr>
          <a:xfrm>
            <a:off x="4793007" y="1643609"/>
            <a:ext cx="7879585" cy="333425"/>
          </a:xfrm>
          <a:prstGeom prst="rect">
            <a:avLst/>
          </a:prstGeom>
        </p:spPr>
        <p:txBody>
          <a:bodyPr lIns="0" tIns="0" rIns="0" bIns="0" rtlCol="0" anchor="t">
            <a:spAutoFit/>
          </a:bodyPr>
          <a:lstStyle/>
          <a:p>
            <a:pPr algn="l">
              <a:lnSpc>
                <a:spcPts val="2640"/>
              </a:lnSpc>
            </a:pPr>
            <a:r>
              <a:rPr lang="en-US" sz="2100" dirty="0" err="1">
                <a:solidFill>
                  <a:srgbClr val="006A8E"/>
                </a:solidFill>
                <a:latin typeface="Calibri" panose="020F0502020204030204" pitchFamily="34" charset="0"/>
                <a:ea typeface="Calibri" panose="020F0502020204030204" pitchFamily="34" charset="0"/>
                <a:cs typeface="Calibri" panose="020F0502020204030204" pitchFamily="34" charset="0"/>
              </a:rPr>
              <a:t>identifikacija</a:t>
            </a:r>
            <a:r>
              <a:rPr lang="en-US" sz="2100" dirty="0">
                <a:solidFill>
                  <a:srgbClr val="006A8E"/>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6A8E"/>
                </a:solidFill>
                <a:latin typeface="Calibri" panose="020F0502020204030204" pitchFamily="34" charset="0"/>
                <a:ea typeface="Calibri" panose="020F0502020204030204" pitchFamily="34" charset="0"/>
                <a:cs typeface="Calibri" panose="020F0502020204030204" pitchFamily="34" charset="0"/>
              </a:rPr>
              <a:t>nove</a:t>
            </a:r>
            <a:r>
              <a:rPr lang="en-US" sz="2100" dirty="0">
                <a:solidFill>
                  <a:srgbClr val="006A8E"/>
                </a:solidFill>
                <a:latin typeface="Calibri" panose="020F0502020204030204" pitchFamily="34" charset="0"/>
                <a:ea typeface="Calibri" panose="020F0502020204030204" pitchFamily="34" charset="0"/>
                <a:cs typeface="Calibri" panose="020F0502020204030204" pitchFamily="34" charset="0"/>
              </a:rPr>
              <a:t> </a:t>
            </a:r>
            <a:r>
              <a:rPr lang="sl-SI" sz="2100" dirty="0">
                <a:solidFill>
                  <a:srgbClr val="006A8E"/>
                </a:solidFill>
                <a:latin typeface="Calibri" panose="020F0502020204030204" pitchFamily="34" charset="0"/>
                <a:ea typeface="Calibri" panose="020F0502020204030204" pitchFamily="34" charset="0"/>
                <a:cs typeface="Calibri" panose="020F0502020204030204" pitchFamily="34" charset="0"/>
              </a:rPr>
              <a:t>IL </a:t>
            </a:r>
            <a:r>
              <a:rPr lang="en-US" sz="2100" dirty="0">
                <a:solidFill>
                  <a:srgbClr val="006A8E"/>
                </a:solidFill>
                <a:latin typeface="Calibri" panose="020F0502020204030204" pitchFamily="34" charset="0"/>
                <a:ea typeface="Calibri" panose="020F0502020204030204" pitchFamily="34" charset="0"/>
                <a:cs typeface="Calibri" panose="020F0502020204030204" pitchFamily="34" charset="0"/>
              </a:rPr>
              <a:t>in </a:t>
            </a:r>
            <a:r>
              <a:rPr lang="en-US" sz="2100" dirty="0" err="1">
                <a:solidFill>
                  <a:srgbClr val="006A8E"/>
                </a:solidFill>
                <a:latin typeface="Calibri" panose="020F0502020204030204" pitchFamily="34" charset="0"/>
                <a:ea typeface="Calibri" panose="020F0502020204030204" pitchFamily="34" charset="0"/>
                <a:cs typeface="Calibri" panose="020F0502020204030204" pitchFamily="34" charset="0"/>
              </a:rPr>
              <a:t>potencialnih</a:t>
            </a:r>
            <a:r>
              <a:rPr lang="en-US" sz="2100" dirty="0">
                <a:solidFill>
                  <a:srgbClr val="006A8E"/>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6A8E"/>
                </a:solidFill>
                <a:latin typeface="Calibri" panose="020F0502020204030204" pitchFamily="34" charset="0"/>
                <a:ea typeface="Calibri" panose="020F0502020204030204" pitchFamily="34" charset="0"/>
                <a:cs typeface="Calibri" panose="020F0502020204030204" pitchFamily="34" charset="0"/>
              </a:rPr>
              <a:t>inovacij</a:t>
            </a:r>
            <a:endParaRPr lang="en-US" sz="2100" dirty="0">
              <a:solidFill>
                <a:srgbClr val="006A8E"/>
              </a:solidFill>
              <a:latin typeface="Calibri" panose="020F0502020204030204" pitchFamily="34" charset="0"/>
              <a:ea typeface="Calibri" panose="020F0502020204030204" pitchFamily="34" charset="0"/>
              <a:cs typeface="Calibri" panose="020F0502020204030204" pitchFamily="34" charset="0"/>
            </a:endParaRPr>
          </a:p>
        </p:txBody>
      </p:sp>
      <p:sp>
        <p:nvSpPr>
          <p:cNvPr id="49" name="TextBox 58">
            <a:extLst>
              <a:ext uri="{FF2B5EF4-FFF2-40B4-BE49-F238E27FC236}">
                <a16:creationId xmlns:a16="http://schemas.microsoft.com/office/drawing/2014/main" id="{DD1AE394-FF8B-3BF0-008F-19DBEDACA931}"/>
              </a:ext>
            </a:extLst>
          </p:cNvPr>
          <p:cNvSpPr txBox="1"/>
          <p:nvPr/>
        </p:nvSpPr>
        <p:spPr>
          <a:xfrm>
            <a:off x="4794437" y="1961591"/>
            <a:ext cx="7879585" cy="333425"/>
          </a:xfrm>
          <a:prstGeom prst="rect">
            <a:avLst/>
          </a:prstGeom>
        </p:spPr>
        <p:txBody>
          <a:bodyPr lIns="0" tIns="0" rIns="0" bIns="0" rtlCol="0" anchor="t">
            <a:spAutoFit/>
          </a:bodyPr>
          <a:lstStyle/>
          <a:p>
            <a:pPr algn="l">
              <a:lnSpc>
                <a:spcPts val="2640"/>
              </a:lnSpc>
            </a:pPr>
            <a:r>
              <a:rPr lang="en-US" sz="2100" dirty="0" err="1">
                <a:solidFill>
                  <a:srgbClr val="006A8E"/>
                </a:solidFill>
                <a:latin typeface="Calibri" panose="020F0502020204030204" pitchFamily="34" charset="0"/>
                <a:ea typeface="Calibri" panose="020F0502020204030204" pitchFamily="34" charset="0"/>
                <a:cs typeface="Calibri" panose="020F0502020204030204" pitchFamily="34" charset="0"/>
              </a:rPr>
              <a:t>prevzem</a:t>
            </a:r>
            <a:r>
              <a:rPr lang="en-US" sz="2100" dirty="0">
                <a:solidFill>
                  <a:srgbClr val="006A8E"/>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6A8E"/>
                </a:solidFill>
                <a:latin typeface="Calibri" panose="020F0502020204030204" pitchFamily="34" charset="0"/>
                <a:ea typeface="Calibri" panose="020F0502020204030204" pitchFamily="34" charset="0"/>
                <a:cs typeface="Calibri" panose="020F0502020204030204" pitchFamily="34" charset="0"/>
              </a:rPr>
              <a:t>službenih</a:t>
            </a:r>
            <a:r>
              <a:rPr lang="en-US" sz="2100" dirty="0">
                <a:solidFill>
                  <a:srgbClr val="006A8E"/>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6A8E"/>
                </a:solidFill>
                <a:latin typeface="Calibri" panose="020F0502020204030204" pitchFamily="34" charset="0"/>
                <a:ea typeface="Calibri" panose="020F0502020204030204" pitchFamily="34" charset="0"/>
                <a:cs typeface="Calibri" panose="020F0502020204030204" pitchFamily="34" charset="0"/>
              </a:rPr>
              <a:t>izumov</a:t>
            </a:r>
            <a:r>
              <a:rPr lang="en-US" sz="2100" dirty="0">
                <a:solidFill>
                  <a:srgbClr val="006A8E"/>
                </a:solidFill>
                <a:latin typeface="Calibri" panose="020F0502020204030204" pitchFamily="34" charset="0"/>
                <a:ea typeface="Calibri" panose="020F0502020204030204" pitchFamily="34" charset="0"/>
                <a:cs typeface="Calibri" panose="020F0502020204030204" pitchFamily="34" charset="0"/>
              </a:rPr>
              <a:t> in </a:t>
            </a:r>
            <a:r>
              <a:rPr lang="en-US" sz="2100" dirty="0" err="1">
                <a:solidFill>
                  <a:srgbClr val="006A8E"/>
                </a:solidFill>
                <a:latin typeface="Calibri" panose="020F0502020204030204" pitchFamily="34" charset="0"/>
                <a:ea typeface="Calibri" panose="020F0502020204030204" pitchFamily="34" charset="0"/>
                <a:cs typeface="Calibri" panose="020F0502020204030204" pitchFamily="34" charset="0"/>
              </a:rPr>
              <a:t>drugih</a:t>
            </a:r>
            <a:r>
              <a:rPr lang="en-US" sz="2100" dirty="0">
                <a:solidFill>
                  <a:srgbClr val="006A8E"/>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6A8E"/>
                </a:solidFill>
                <a:latin typeface="Calibri" panose="020F0502020204030204" pitchFamily="34" charset="0"/>
                <a:ea typeface="Calibri" panose="020F0502020204030204" pitchFamily="34" charset="0"/>
                <a:cs typeface="Calibri" panose="020F0502020204030204" pitchFamily="34" charset="0"/>
              </a:rPr>
              <a:t>oblik</a:t>
            </a:r>
            <a:r>
              <a:rPr lang="en-US" sz="2100" dirty="0">
                <a:solidFill>
                  <a:srgbClr val="006A8E"/>
                </a:solidFill>
                <a:latin typeface="Calibri" panose="020F0502020204030204" pitchFamily="34" charset="0"/>
                <a:ea typeface="Calibri" panose="020F0502020204030204" pitchFamily="34" charset="0"/>
                <a:cs typeface="Calibri" panose="020F0502020204030204" pitchFamily="34" charset="0"/>
              </a:rPr>
              <a:t> </a:t>
            </a:r>
            <a:r>
              <a:rPr lang="sl-SI" sz="2100" dirty="0">
                <a:solidFill>
                  <a:srgbClr val="006A8E"/>
                </a:solidFill>
                <a:latin typeface="Calibri" panose="020F0502020204030204" pitchFamily="34" charset="0"/>
                <a:ea typeface="Calibri" panose="020F0502020204030204" pitchFamily="34" charset="0"/>
                <a:cs typeface="Calibri" panose="020F0502020204030204" pitchFamily="34" charset="0"/>
              </a:rPr>
              <a:t>IL</a:t>
            </a:r>
            <a:endParaRPr lang="en-US" sz="2100" dirty="0">
              <a:solidFill>
                <a:srgbClr val="006A8E"/>
              </a:solidFill>
              <a:latin typeface="Calibri" panose="020F0502020204030204" pitchFamily="34" charset="0"/>
              <a:ea typeface="Calibri" panose="020F0502020204030204" pitchFamily="34" charset="0"/>
              <a:cs typeface="Calibri" panose="020F0502020204030204" pitchFamily="34" charset="0"/>
            </a:endParaRPr>
          </a:p>
        </p:txBody>
      </p:sp>
      <p:sp>
        <p:nvSpPr>
          <p:cNvPr id="50" name="TextBox 54">
            <a:extLst>
              <a:ext uri="{FF2B5EF4-FFF2-40B4-BE49-F238E27FC236}">
                <a16:creationId xmlns:a16="http://schemas.microsoft.com/office/drawing/2014/main" id="{D20131C7-BAF5-AFE5-6BA8-18966456F4EA}"/>
              </a:ext>
            </a:extLst>
          </p:cNvPr>
          <p:cNvSpPr txBox="1"/>
          <p:nvPr/>
        </p:nvSpPr>
        <p:spPr>
          <a:xfrm>
            <a:off x="4793007" y="2300168"/>
            <a:ext cx="7783187" cy="333425"/>
          </a:xfrm>
          <a:prstGeom prst="rect">
            <a:avLst/>
          </a:prstGeom>
        </p:spPr>
        <p:txBody>
          <a:bodyPr lIns="0" tIns="0" rIns="0" bIns="0" rtlCol="0" anchor="t">
            <a:spAutoFit/>
          </a:bodyPr>
          <a:lstStyle/>
          <a:p>
            <a:pPr algn="l">
              <a:lnSpc>
                <a:spcPts val="2640"/>
              </a:lnSpc>
            </a:pPr>
            <a:r>
              <a:rPr lang="en-US" sz="2100" dirty="0" err="1">
                <a:solidFill>
                  <a:srgbClr val="006A8E"/>
                </a:solidFill>
                <a:latin typeface="Calibri" panose="020F0502020204030204" pitchFamily="34" charset="0"/>
                <a:ea typeface="Calibri" panose="020F0502020204030204" pitchFamily="34" charset="0"/>
                <a:cs typeface="Calibri" panose="020F0502020204030204" pitchFamily="34" charset="0"/>
              </a:rPr>
              <a:t>pravno</a:t>
            </a:r>
            <a:r>
              <a:rPr lang="en-US" sz="2100" dirty="0">
                <a:solidFill>
                  <a:srgbClr val="006A8E"/>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6A8E"/>
                </a:solidFill>
                <a:latin typeface="Calibri" panose="020F0502020204030204" pitchFamily="34" charset="0"/>
                <a:ea typeface="Calibri" panose="020F0502020204030204" pitchFamily="34" charset="0"/>
                <a:cs typeface="Calibri" panose="020F0502020204030204" pitchFamily="34" charset="0"/>
              </a:rPr>
              <a:t>varstvo</a:t>
            </a:r>
            <a:r>
              <a:rPr lang="en-US" sz="2100" dirty="0">
                <a:solidFill>
                  <a:srgbClr val="006A8E"/>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6A8E"/>
                </a:solidFill>
                <a:latin typeface="Calibri" panose="020F0502020204030204" pitchFamily="34" charset="0"/>
                <a:ea typeface="Calibri" panose="020F0502020204030204" pitchFamily="34" charset="0"/>
                <a:cs typeface="Calibri" panose="020F0502020204030204" pitchFamily="34" charset="0"/>
              </a:rPr>
              <a:t>službenih</a:t>
            </a:r>
            <a:r>
              <a:rPr lang="en-US" sz="2100" dirty="0">
                <a:solidFill>
                  <a:srgbClr val="006A8E"/>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6A8E"/>
                </a:solidFill>
                <a:latin typeface="Calibri" panose="020F0502020204030204" pitchFamily="34" charset="0"/>
                <a:ea typeface="Calibri" panose="020F0502020204030204" pitchFamily="34" charset="0"/>
                <a:cs typeface="Calibri" panose="020F0502020204030204" pitchFamily="34" charset="0"/>
              </a:rPr>
              <a:t>izumov</a:t>
            </a:r>
            <a:r>
              <a:rPr lang="en-US" sz="2100" dirty="0">
                <a:solidFill>
                  <a:srgbClr val="006A8E"/>
                </a:solidFill>
                <a:latin typeface="Calibri" panose="020F0502020204030204" pitchFamily="34" charset="0"/>
                <a:ea typeface="Calibri" panose="020F0502020204030204" pitchFamily="34" charset="0"/>
                <a:cs typeface="Calibri" panose="020F0502020204030204" pitchFamily="34" charset="0"/>
              </a:rPr>
              <a:t> in </a:t>
            </a:r>
            <a:r>
              <a:rPr lang="en-US" sz="2100" dirty="0" err="1">
                <a:solidFill>
                  <a:srgbClr val="006A8E"/>
                </a:solidFill>
                <a:latin typeface="Calibri" panose="020F0502020204030204" pitchFamily="34" charset="0"/>
                <a:ea typeface="Calibri" panose="020F0502020204030204" pitchFamily="34" charset="0"/>
                <a:cs typeface="Calibri" panose="020F0502020204030204" pitchFamily="34" charset="0"/>
              </a:rPr>
              <a:t>drugih</a:t>
            </a:r>
            <a:r>
              <a:rPr lang="en-US" sz="2100" dirty="0">
                <a:solidFill>
                  <a:srgbClr val="006A8E"/>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6A8E"/>
                </a:solidFill>
                <a:latin typeface="Calibri" panose="020F0502020204030204" pitchFamily="34" charset="0"/>
                <a:ea typeface="Calibri" panose="020F0502020204030204" pitchFamily="34" charset="0"/>
                <a:cs typeface="Calibri" panose="020F0502020204030204" pitchFamily="34" charset="0"/>
              </a:rPr>
              <a:t>oblik</a:t>
            </a:r>
            <a:r>
              <a:rPr lang="en-US" sz="2100" dirty="0">
                <a:solidFill>
                  <a:srgbClr val="006A8E"/>
                </a:solidFill>
                <a:latin typeface="Calibri" panose="020F0502020204030204" pitchFamily="34" charset="0"/>
                <a:ea typeface="Calibri" panose="020F0502020204030204" pitchFamily="34" charset="0"/>
                <a:cs typeface="Calibri" panose="020F0502020204030204" pitchFamily="34" charset="0"/>
              </a:rPr>
              <a:t> </a:t>
            </a:r>
            <a:r>
              <a:rPr lang="sl-SI" sz="2100" dirty="0">
                <a:solidFill>
                  <a:srgbClr val="006A8E"/>
                </a:solidFill>
                <a:latin typeface="Calibri" panose="020F0502020204030204" pitchFamily="34" charset="0"/>
                <a:ea typeface="Calibri" panose="020F0502020204030204" pitchFamily="34" charset="0"/>
                <a:cs typeface="Calibri" panose="020F0502020204030204" pitchFamily="34" charset="0"/>
              </a:rPr>
              <a:t>IL</a:t>
            </a:r>
            <a:endParaRPr lang="en-US" sz="2100" dirty="0">
              <a:solidFill>
                <a:srgbClr val="006A8E"/>
              </a:solidFill>
              <a:latin typeface="Calibri" panose="020F0502020204030204" pitchFamily="34" charset="0"/>
              <a:ea typeface="Calibri" panose="020F0502020204030204" pitchFamily="34" charset="0"/>
              <a:cs typeface="Calibri" panose="020F0502020204030204" pitchFamily="34" charset="0"/>
            </a:endParaRPr>
          </a:p>
        </p:txBody>
      </p:sp>
      <p:sp>
        <p:nvSpPr>
          <p:cNvPr id="54" name="Freeform 12">
            <a:extLst>
              <a:ext uri="{FF2B5EF4-FFF2-40B4-BE49-F238E27FC236}">
                <a16:creationId xmlns:a16="http://schemas.microsoft.com/office/drawing/2014/main" id="{3E48FFAB-9356-9BB4-57D2-99D02AAF8EA9}"/>
              </a:ext>
            </a:extLst>
          </p:cNvPr>
          <p:cNvSpPr/>
          <p:nvPr/>
        </p:nvSpPr>
        <p:spPr>
          <a:xfrm>
            <a:off x="4542192" y="3307031"/>
            <a:ext cx="164557" cy="188874"/>
          </a:xfrm>
          <a:custGeom>
            <a:avLst/>
            <a:gdLst/>
            <a:ahLst/>
            <a:cxnLst/>
            <a:rect l="l" t="t" r="r" b="b"/>
            <a:pathLst>
              <a:path w="262811" h="406400">
                <a:moveTo>
                  <a:pt x="59611" y="0"/>
                </a:moveTo>
                <a:lnTo>
                  <a:pt x="0" y="0"/>
                </a:lnTo>
                <a:lnTo>
                  <a:pt x="0" y="406400"/>
                </a:lnTo>
                <a:lnTo>
                  <a:pt x="59611" y="406400"/>
                </a:lnTo>
                <a:lnTo>
                  <a:pt x="262811" y="203200"/>
                </a:lnTo>
                <a:lnTo>
                  <a:pt x="59611" y="0"/>
                </a:lnTo>
                <a:close/>
              </a:path>
            </a:pathLst>
          </a:custGeom>
          <a:solidFill>
            <a:srgbClr val="006385"/>
          </a:solidFill>
        </p:spPr>
        <p:txBody>
          <a:bodyPr/>
          <a:lstStyle/>
          <a:p>
            <a:endParaRPr lang="sl-SI" dirty="0"/>
          </a:p>
        </p:txBody>
      </p:sp>
      <p:sp>
        <p:nvSpPr>
          <p:cNvPr id="55" name="Freeform 12">
            <a:extLst>
              <a:ext uri="{FF2B5EF4-FFF2-40B4-BE49-F238E27FC236}">
                <a16:creationId xmlns:a16="http://schemas.microsoft.com/office/drawing/2014/main" id="{E9C85804-DE94-BE46-9E2D-01DDC7C821EA}"/>
              </a:ext>
            </a:extLst>
          </p:cNvPr>
          <p:cNvSpPr/>
          <p:nvPr/>
        </p:nvSpPr>
        <p:spPr>
          <a:xfrm>
            <a:off x="4537657" y="1737480"/>
            <a:ext cx="164557" cy="188874"/>
          </a:xfrm>
          <a:custGeom>
            <a:avLst/>
            <a:gdLst/>
            <a:ahLst/>
            <a:cxnLst/>
            <a:rect l="l" t="t" r="r" b="b"/>
            <a:pathLst>
              <a:path w="262811" h="406400">
                <a:moveTo>
                  <a:pt x="59611" y="0"/>
                </a:moveTo>
                <a:lnTo>
                  <a:pt x="0" y="0"/>
                </a:lnTo>
                <a:lnTo>
                  <a:pt x="0" y="406400"/>
                </a:lnTo>
                <a:lnTo>
                  <a:pt x="59611" y="406400"/>
                </a:lnTo>
                <a:lnTo>
                  <a:pt x="262811" y="203200"/>
                </a:lnTo>
                <a:lnTo>
                  <a:pt x="59611" y="0"/>
                </a:lnTo>
                <a:close/>
              </a:path>
            </a:pathLst>
          </a:custGeom>
          <a:solidFill>
            <a:srgbClr val="006385"/>
          </a:solidFill>
        </p:spPr>
        <p:txBody>
          <a:bodyPr/>
          <a:lstStyle/>
          <a:p>
            <a:endParaRPr lang="sl-SI" dirty="0"/>
          </a:p>
        </p:txBody>
      </p:sp>
      <p:sp>
        <p:nvSpPr>
          <p:cNvPr id="56" name="Freeform 12">
            <a:extLst>
              <a:ext uri="{FF2B5EF4-FFF2-40B4-BE49-F238E27FC236}">
                <a16:creationId xmlns:a16="http://schemas.microsoft.com/office/drawing/2014/main" id="{84E4CD65-1386-8AB2-C50F-0AB3CF739BC9}"/>
              </a:ext>
            </a:extLst>
          </p:cNvPr>
          <p:cNvSpPr/>
          <p:nvPr/>
        </p:nvSpPr>
        <p:spPr>
          <a:xfrm>
            <a:off x="4534372" y="2049819"/>
            <a:ext cx="164557" cy="188874"/>
          </a:xfrm>
          <a:custGeom>
            <a:avLst/>
            <a:gdLst/>
            <a:ahLst/>
            <a:cxnLst/>
            <a:rect l="l" t="t" r="r" b="b"/>
            <a:pathLst>
              <a:path w="262811" h="406400">
                <a:moveTo>
                  <a:pt x="59611" y="0"/>
                </a:moveTo>
                <a:lnTo>
                  <a:pt x="0" y="0"/>
                </a:lnTo>
                <a:lnTo>
                  <a:pt x="0" y="406400"/>
                </a:lnTo>
                <a:lnTo>
                  <a:pt x="59611" y="406400"/>
                </a:lnTo>
                <a:lnTo>
                  <a:pt x="262811" y="203200"/>
                </a:lnTo>
                <a:lnTo>
                  <a:pt x="59611" y="0"/>
                </a:lnTo>
                <a:close/>
              </a:path>
            </a:pathLst>
          </a:custGeom>
          <a:solidFill>
            <a:srgbClr val="006385"/>
          </a:solidFill>
        </p:spPr>
        <p:txBody>
          <a:bodyPr/>
          <a:lstStyle/>
          <a:p>
            <a:endParaRPr lang="sl-SI" dirty="0"/>
          </a:p>
        </p:txBody>
      </p:sp>
      <p:sp>
        <p:nvSpPr>
          <p:cNvPr id="57" name="Freeform 12">
            <a:extLst>
              <a:ext uri="{FF2B5EF4-FFF2-40B4-BE49-F238E27FC236}">
                <a16:creationId xmlns:a16="http://schemas.microsoft.com/office/drawing/2014/main" id="{ECA40E86-CB3E-ECC2-9E52-25C64C327C32}"/>
              </a:ext>
            </a:extLst>
          </p:cNvPr>
          <p:cNvSpPr/>
          <p:nvPr/>
        </p:nvSpPr>
        <p:spPr>
          <a:xfrm>
            <a:off x="4528520" y="2348880"/>
            <a:ext cx="164557" cy="188874"/>
          </a:xfrm>
          <a:custGeom>
            <a:avLst/>
            <a:gdLst/>
            <a:ahLst/>
            <a:cxnLst/>
            <a:rect l="l" t="t" r="r" b="b"/>
            <a:pathLst>
              <a:path w="262811" h="406400">
                <a:moveTo>
                  <a:pt x="59611" y="0"/>
                </a:moveTo>
                <a:lnTo>
                  <a:pt x="0" y="0"/>
                </a:lnTo>
                <a:lnTo>
                  <a:pt x="0" y="406400"/>
                </a:lnTo>
                <a:lnTo>
                  <a:pt x="59611" y="406400"/>
                </a:lnTo>
                <a:lnTo>
                  <a:pt x="262811" y="203200"/>
                </a:lnTo>
                <a:lnTo>
                  <a:pt x="59611" y="0"/>
                </a:lnTo>
                <a:close/>
              </a:path>
            </a:pathLst>
          </a:custGeom>
          <a:solidFill>
            <a:srgbClr val="006385"/>
          </a:solidFill>
        </p:spPr>
        <p:txBody>
          <a:bodyPr/>
          <a:lstStyle/>
          <a:p>
            <a:endParaRPr lang="sl-SI" dirty="0"/>
          </a:p>
        </p:txBody>
      </p:sp>
      <p:sp>
        <p:nvSpPr>
          <p:cNvPr id="58" name="Freeform 12">
            <a:extLst>
              <a:ext uri="{FF2B5EF4-FFF2-40B4-BE49-F238E27FC236}">
                <a16:creationId xmlns:a16="http://schemas.microsoft.com/office/drawing/2014/main" id="{173474BC-A019-0DEE-0BF1-B2F2569EE019}"/>
              </a:ext>
            </a:extLst>
          </p:cNvPr>
          <p:cNvSpPr/>
          <p:nvPr/>
        </p:nvSpPr>
        <p:spPr>
          <a:xfrm>
            <a:off x="4544254" y="4032035"/>
            <a:ext cx="164557" cy="188874"/>
          </a:xfrm>
          <a:custGeom>
            <a:avLst/>
            <a:gdLst/>
            <a:ahLst/>
            <a:cxnLst/>
            <a:rect l="l" t="t" r="r" b="b"/>
            <a:pathLst>
              <a:path w="262811" h="406400">
                <a:moveTo>
                  <a:pt x="59611" y="0"/>
                </a:moveTo>
                <a:lnTo>
                  <a:pt x="0" y="0"/>
                </a:lnTo>
                <a:lnTo>
                  <a:pt x="0" y="406400"/>
                </a:lnTo>
                <a:lnTo>
                  <a:pt x="59611" y="406400"/>
                </a:lnTo>
                <a:lnTo>
                  <a:pt x="262811" y="203200"/>
                </a:lnTo>
                <a:lnTo>
                  <a:pt x="59611" y="0"/>
                </a:lnTo>
                <a:close/>
              </a:path>
            </a:pathLst>
          </a:custGeom>
          <a:solidFill>
            <a:srgbClr val="006385"/>
          </a:solidFill>
        </p:spPr>
        <p:txBody>
          <a:bodyPr/>
          <a:lstStyle/>
          <a:p>
            <a:endParaRPr lang="sl-SI" dirty="0"/>
          </a:p>
        </p:txBody>
      </p:sp>
      <p:sp>
        <p:nvSpPr>
          <p:cNvPr id="59" name="Freeform 12">
            <a:extLst>
              <a:ext uri="{FF2B5EF4-FFF2-40B4-BE49-F238E27FC236}">
                <a16:creationId xmlns:a16="http://schemas.microsoft.com/office/drawing/2014/main" id="{D4DB6AA6-6B18-8D9C-EE92-45AAFE0298FC}"/>
              </a:ext>
            </a:extLst>
          </p:cNvPr>
          <p:cNvSpPr/>
          <p:nvPr/>
        </p:nvSpPr>
        <p:spPr>
          <a:xfrm>
            <a:off x="4542192" y="4365104"/>
            <a:ext cx="164557" cy="188874"/>
          </a:xfrm>
          <a:custGeom>
            <a:avLst/>
            <a:gdLst/>
            <a:ahLst/>
            <a:cxnLst/>
            <a:rect l="l" t="t" r="r" b="b"/>
            <a:pathLst>
              <a:path w="262811" h="406400">
                <a:moveTo>
                  <a:pt x="59611" y="0"/>
                </a:moveTo>
                <a:lnTo>
                  <a:pt x="0" y="0"/>
                </a:lnTo>
                <a:lnTo>
                  <a:pt x="0" y="406400"/>
                </a:lnTo>
                <a:lnTo>
                  <a:pt x="59611" y="406400"/>
                </a:lnTo>
                <a:lnTo>
                  <a:pt x="262811" y="203200"/>
                </a:lnTo>
                <a:lnTo>
                  <a:pt x="59611" y="0"/>
                </a:lnTo>
                <a:close/>
              </a:path>
            </a:pathLst>
          </a:custGeom>
          <a:solidFill>
            <a:srgbClr val="006385"/>
          </a:solidFill>
        </p:spPr>
        <p:txBody>
          <a:bodyPr/>
          <a:lstStyle/>
          <a:p>
            <a:endParaRPr lang="sl-SI" dirty="0"/>
          </a:p>
        </p:txBody>
      </p:sp>
      <p:sp>
        <p:nvSpPr>
          <p:cNvPr id="60" name="Freeform 12">
            <a:extLst>
              <a:ext uri="{FF2B5EF4-FFF2-40B4-BE49-F238E27FC236}">
                <a16:creationId xmlns:a16="http://schemas.microsoft.com/office/drawing/2014/main" id="{CF0FA2D5-3809-880A-42B5-CCF59712482F}"/>
              </a:ext>
            </a:extLst>
          </p:cNvPr>
          <p:cNvSpPr/>
          <p:nvPr/>
        </p:nvSpPr>
        <p:spPr>
          <a:xfrm>
            <a:off x="4562122" y="5256350"/>
            <a:ext cx="164557" cy="188874"/>
          </a:xfrm>
          <a:custGeom>
            <a:avLst/>
            <a:gdLst/>
            <a:ahLst/>
            <a:cxnLst/>
            <a:rect l="l" t="t" r="r" b="b"/>
            <a:pathLst>
              <a:path w="262811" h="406400">
                <a:moveTo>
                  <a:pt x="59611" y="0"/>
                </a:moveTo>
                <a:lnTo>
                  <a:pt x="0" y="0"/>
                </a:lnTo>
                <a:lnTo>
                  <a:pt x="0" y="406400"/>
                </a:lnTo>
                <a:lnTo>
                  <a:pt x="59611" y="406400"/>
                </a:lnTo>
                <a:lnTo>
                  <a:pt x="262811" y="203200"/>
                </a:lnTo>
                <a:lnTo>
                  <a:pt x="59611" y="0"/>
                </a:lnTo>
                <a:close/>
              </a:path>
            </a:pathLst>
          </a:custGeom>
          <a:solidFill>
            <a:srgbClr val="006385"/>
          </a:solidFill>
        </p:spPr>
        <p:txBody>
          <a:bodyPr/>
          <a:lstStyle/>
          <a:p>
            <a:endParaRPr lang="sl-SI" dirty="0"/>
          </a:p>
        </p:txBody>
      </p:sp>
      <p:sp>
        <p:nvSpPr>
          <p:cNvPr id="61" name="Freeform 12">
            <a:extLst>
              <a:ext uri="{FF2B5EF4-FFF2-40B4-BE49-F238E27FC236}">
                <a16:creationId xmlns:a16="http://schemas.microsoft.com/office/drawing/2014/main" id="{98566E12-FA50-62FF-A40F-476E1456A0C9}"/>
              </a:ext>
            </a:extLst>
          </p:cNvPr>
          <p:cNvSpPr/>
          <p:nvPr/>
        </p:nvSpPr>
        <p:spPr>
          <a:xfrm>
            <a:off x="4548169" y="5544382"/>
            <a:ext cx="164557" cy="188874"/>
          </a:xfrm>
          <a:custGeom>
            <a:avLst/>
            <a:gdLst/>
            <a:ahLst/>
            <a:cxnLst/>
            <a:rect l="l" t="t" r="r" b="b"/>
            <a:pathLst>
              <a:path w="262811" h="406400">
                <a:moveTo>
                  <a:pt x="59611" y="0"/>
                </a:moveTo>
                <a:lnTo>
                  <a:pt x="0" y="0"/>
                </a:lnTo>
                <a:lnTo>
                  <a:pt x="0" y="406400"/>
                </a:lnTo>
                <a:lnTo>
                  <a:pt x="59611" y="406400"/>
                </a:lnTo>
                <a:lnTo>
                  <a:pt x="262811" y="203200"/>
                </a:lnTo>
                <a:lnTo>
                  <a:pt x="59611" y="0"/>
                </a:lnTo>
                <a:close/>
              </a:path>
            </a:pathLst>
          </a:custGeom>
          <a:solidFill>
            <a:srgbClr val="006385"/>
          </a:solidFill>
        </p:spPr>
        <p:txBody>
          <a:bodyPr/>
          <a:lstStyle/>
          <a:p>
            <a:endParaRPr lang="sl-SI" dirty="0"/>
          </a:p>
        </p:txBody>
      </p:sp>
      <p:sp>
        <p:nvSpPr>
          <p:cNvPr id="62" name="TextBox 10">
            <a:extLst>
              <a:ext uri="{FF2B5EF4-FFF2-40B4-BE49-F238E27FC236}">
                <a16:creationId xmlns:a16="http://schemas.microsoft.com/office/drawing/2014/main" id="{25C526C1-D4FE-B6C1-FB70-D962EBC89AB0}"/>
              </a:ext>
            </a:extLst>
          </p:cNvPr>
          <p:cNvSpPr txBox="1"/>
          <p:nvPr/>
        </p:nvSpPr>
        <p:spPr>
          <a:xfrm>
            <a:off x="1012659" y="4211469"/>
            <a:ext cx="3290744" cy="307777"/>
          </a:xfrm>
          <a:prstGeom prst="rect">
            <a:avLst/>
          </a:prstGeom>
        </p:spPr>
        <p:txBody>
          <a:bodyPr wrap="square" lIns="0" tIns="0" rIns="0" bIns="0" rtlCol="0" anchor="t">
            <a:spAutoFit/>
          </a:bodyPr>
          <a:lstStyle/>
          <a:p>
            <a:pPr algn="l">
              <a:lnSpc>
                <a:spcPct val="100000"/>
              </a:lnSpc>
              <a:spcBef>
                <a:spcPct val="0"/>
              </a:spcBef>
            </a:pPr>
            <a:r>
              <a:rPr lang="sl-SI" sz="2000" dirty="0">
                <a:solidFill>
                  <a:srgbClr val="FFFFFF"/>
                </a:solidFill>
                <a:latin typeface="Calibri"/>
              </a:rPr>
              <a:t>Komercializacija IL</a:t>
            </a:r>
            <a:endParaRPr lang="en-US" sz="2000" dirty="0">
              <a:solidFill>
                <a:srgbClr val="FFFFFF"/>
              </a:solidFill>
              <a:latin typeface="Calibri"/>
            </a:endParaRPr>
          </a:p>
        </p:txBody>
      </p:sp>
      <p:sp>
        <p:nvSpPr>
          <p:cNvPr id="63" name="Freeform 12">
            <a:extLst>
              <a:ext uri="{FF2B5EF4-FFF2-40B4-BE49-F238E27FC236}">
                <a16:creationId xmlns:a16="http://schemas.microsoft.com/office/drawing/2014/main" id="{51D8F24B-3219-6882-FB62-0063561B2064}"/>
              </a:ext>
            </a:extLst>
          </p:cNvPr>
          <p:cNvSpPr/>
          <p:nvPr/>
        </p:nvSpPr>
        <p:spPr>
          <a:xfrm>
            <a:off x="4542362" y="2960280"/>
            <a:ext cx="164557" cy="188874"/>
          </a:xfrm>
          <a:custGeom>
            <a:avLst/>
            <a:gdLst/>
            <a:ahLst/>
            <a:cxnLst/>
            <a:rect l="l" t="t" r="r" b="b"/>
            <a:pathLst>
              <a:path w="262811" h="406400">
                <a:moveTo>
                  <a:pt x="59611" y="0"/>
                </a:moveTo>
                <a:lnTo>
                  <a:pt x="0" y="0"/>
                </a:lnTo>
                <a:lnTo>
                  <a:pt x="0" y="406400"/>
                </a:lnTo>
                <a:lnTo>
                  <a:pt x="59611" y="406400"/>
                </a:lnTo>
                <a:lnTo>
                  <a:pt x="262811" y="203200"/>
                </a:lnTo>
                <a:lnTo>
                  <a:pt x="59611" y="0"/>
                </a:lnTo>
                <a:close/>
              </a:path>
            </a:pathLst>
          </a:custGeom>
          <a:solidFill>
            <a:srgbClr val="006385"/>
          </a:solidFill>
        </p:spPr>
        <p:txBody>
          <a:bodyPr/>
          <a:lstStyle/>
          <a:p>
            <a:endParaRPr lang="sl-SI" dirty="0"/>
          </a:p>
        </p:txBody>
      </p:sp>
    </p:spTree>
    <p:extLst>
      <p:ext uri="{BB962C8B-B14F-4D97-AF65-F5344CB8AC3E}">
        <p14:creationId xmlns:p14="http://schemas.microsoft.com/office/powerpoint/2010/main" val="1524692014"/>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a:extLst>
              <a:ext uri="{FF2B5EF4-FFF2-40B4-BE49-F238E27FC236}">
                <a16:creationId xmlns:a16="http://schemas.microsoft.com/office/drawing/2014/main" id="{ACDDF32D-0F44-EEAD-B3E1-EE4D29378EDD}"/>
              </a:ext>
            </a:extLst>
          </p:cNvPr>
          <p:cNvSpPr>
            <a:spLocks noGrp="1"/>
          </p:cNvSpPr>
          <p:nvPr>
            <p:ph type="sldNum" sz="quarter" idx="4"/>
          </p:nvPr>
        </p:nvSpPr>
        <p:spPr/>
        <p:txBody>
          <a:bodyPr/>
          <a:lstStyle/>
          <a:p>
            <a:pPr>
              <a:defRPr/>
            </a:pPr>
            <a:fld id="{869A43B6-4A72-4A6E-B3BC-4E1A4B5DD1B6}" type="slidenum">
              <a:rPr lang="en-US" smtClean="0"/>
              <a:pPr>
                <a:defRPr/>
              </a:pPr>
              <a:t>3</a:t>
            </a:fld>
            <a:endParaRPr lang="en-US" dirty="0"/>
          </a:p>
        </p:txBody>
      </p:sp>
      <p:sp>
        <p:nvSpPr>
          <p:cNvPr id="3" name="Naslov 2">
            <a:extLst>
              <a:ext uri="{FF2B5EF4-FFF2-40B4-BE49-F238E27FC236}">
                <a16:creationId xmlns:a16="http://schemas.microsoft.com/office/drawing/2014/main" id="{8F0C01F4-E8FF-8124-089F-AB493035C1A1}"/>
              </a:ext>
            </a:extLst>
          </p:cNvPr>
          <p:cNvSpPr>
            <a:spLocks noGrp="1"/>
          </p:cNvSpPr>
          <p:nvPr>
            <p:ph type="title"/>
          </p:nvPr>
        </p:nvSpPr>
        <p:spPr>
          <a:xfrm>
            <a:off x="660400" y="803134"/>
            <a:ext cx="10871200" cy="903312"/>
          </a:xfrm>
        </p:spPr>
        <p:txBody>
          <a:bodyPr/>
          <a:lstStyle/>
          <a:p>
            <a:r>
              <a:rPr lang="sl-SI" dirty="0"/>
              <a:t>PODPORA</a:t>
            </a:r>
          </a:p>
        </p:txBody>
      </p:sp>
      <p:grpSp>
        <p:nvGrpSpPr>
          <p:cNvPr id="51" name="Group 6">
            <a:extLst>
              <a:ext uri="{FF2B5EF4-FFF2-40B4-BE49-F238E27FC236}">
                <a16:creationId xmlns:a16="http://schemas.microsoft.com/office/drawing/2014/main" id="{F0411C4B-BA95-8C4E-F9BD-F7991D5B301D}"/>
              </a:ext>
            </a:extLst>
          </p:cNvPr>
          <p:cNvGrpSpPr/>
          <p:nvPr/>
        </p:nvGrpSpPr>
        <p:grpSpPr>
          <a:xfrm>
            <a:off x="907430" y="2765853"/>
            <a:ext cx="2544713" cy="2541090"/>
            <a:chOff x="-201206" y="0"/>
            <a:chExt cx="812800" cy="812800"/>
          </a:xfrm>
        </p:grpSpPr>
        <p:sp>
          <p:nvSpPr>
            <p:cNvPr id="52" name="Freeform 7">
              <a:extLst>
                <a:ext uri="{FF2B5EF4-FFF2-40B4-BE49-F238E27FC236}">
                  <a16:creationId xmlns:a16="http://schemas.microsoft.com/office/drawing/2014/main" id="{627A65E7-D716-5BFC-9843-EB650DD58465}"/>
                </a:ext>
              </a:extLst>
            </p:cNvPr>
            <p:cNvSpPr/>
            <p:nvPr/>
          </p:nvSpPr>
          <p:spPr>
            <a:xfrm>
              <a:off x="-201206"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385"/>
            </a:solidFill>
          </p:spPr>
          <p:txBody>
            <a:bodyPr/>
            <a:lstStyle/>
            <a:p>
              <a:endParaRPr lang="sl-SI" dirty="0"/>
            </a:p>
          </p:txBody>
        </p:sp>
        <p:sp>
          <p:nvSpPr>
            <p:cNvPr id="53" name="TextBox 8">
              <a:extLst>
                <a:ext uri="{FF2B5EF4-FFF2-40B4-BE49-F238E27FC236}">
                  <a16:creationId xmlns:a16="http://schemas.microsoft.com/office/drawing/2014/main" id="{42D45549-EF59-4DD1-15B6-C8D2ECAB2A16}"/>
                </a:ext>
              </a:extLst>
            </p:cNvPr>
            <p:cNvSpPr txBox="1"/>
            <p:nvPr/>
          </p:nvSpPr>
          <p:spPr>
            <a:xfrm>
              <a:off x="-125006" y="42862"/>
              <a:ext cx="660400" cy="727075"/>
            </a:xfrm>
            <a:prstGeom prst="rect">
              <a:avLst/>
            </a:prstGeom>
          </p:spPr>
          <p:txBody>
            <a:bodyPr lIns="33867" tIns="33867" rIns="33867" bIns="33867" rtlCol="0" anchor="ctr"/>
            <a:lstStyle/>
            <a:p>
              <a:pPr algn="ctr">
                <a:lnSpc>
                  <a:spcPts val="4288"/>
                </a:lnSpc>
              </a:pPr>
              <a:r>
                <a:rPr lang="sl-SI" sz="2200" spc="30" dirty="0">
                  <a:solidFill>
                    <a:srgbClr val="FFFFFF"/>
                  </a:solidFill>
                  <a:latin typeface="TitilliumText25L Semi-Bold"/>
                </a:rPr>
                <a:t>Raziskovalci in študenti</a:t>
              </a:r>
              <a:endParaRPr lang="en-US" sz="2200" spc="30" dirty="0">
                <a:solidFill>
                  <a:srgbClr val="FFFFFF"/>
                </a:solidFill>
                <a:latin typeface="TitilliumText25L Semi-Bold"/>
              </a:endParaRPr>
            </a:p>
          </p:txBody>
        </p:sp>
      </p:grpSp>
      <p:sp>
        <p:nvSpPr>
          <p:cNvPr id="56" name="Freeform 13">
            <a:extLst>
              <a:ext uri="{FF2B5EF4-FFF2-40B4-BE49-F238E27FC236}">
                <a16:creationId xmlns:a16="http://schemas.microsoft.com/office/drawing/2014/main" id="{96945D35-A206-71FD-231F-FC4C05C15F70}"/>
              </a:ext>
            </a:extLst>
          </p:cNvPr>
          <p:cNvSpPr/>
          <p:nvPr/>
        </p:nvSpPr>
        <p:spPr>
          <a:xfrm>
            <a:off x="1745505" y="3000496"/>
            <a:ext cx="868564" cy="542852"/>
          </a:xfrm>
          <a:custGeom>
            <a:avLst/>
            <a:gdLst/>
            <a:ahLst/>
            <a:cxnLst/>
            <a:rect l="l" t="t" r="r" b="b"/>
            <a:pathLst>
              <a:path w="868564" h="542852">
                <a:moveTo>
                  <a:pt x="0" y="0"/>
                </a:moveTo>
                <a:lnTo>
                  <a:pt x="868563" y="0"/>
                </a:lnTo>
                <a:lnTo>
                  <a:pt x="868563" y="542852"/>
                </a:lnTo>
                <a:lnTo>
                  <a:pt x="0" y="5428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l-SI" dirty="0">
              <a:solidFill>
                <a:srgbClr val="006A8E"/>
              </a:solidFill>
              <a:highlight>
                <a:srgbClr val="FF6400"/>
              </a:highlight>
            </a:endParaRPr>
          </a:p>
        </p:txBody>
      </p:sp>
      <p:sp>
        <p:nvSpPr>
          <p:cNvPr id="59" name="Freeform 22">
            <a:extLst>
              <a:ext uri="{FF2B5EF4-FFF2-40B4-BE49-F238E27FC236}">
                <a16:creationId xmlns:a16="http://schemas.microsoft.com/office/drawing/2014/main" id="{D1E87C44-3C69-441C-0DFE-C7BC1BDC667E}"/>
              </a:ext>
            </a:extLst>
          </p:cNvPr>
          <p:cNvSpPr/>
          <p:nvPr/>
        </p:nvSpPr>
        <p:spPr>
          <a:xfrm>
            <a:off x="5354698" y="1510556"/>
            <a:ext cx="3062095" cy="989362"/>
          </a:xfrm>
          <a:custGeom>
            <a:avLst/>
            <a:gdLst/>
            <a:ahLst/>
            <a:cxnLst/>
            <a:rect l="l" t="t" r="r" b="b"/>
            <a:pathLst>
              <a:path w="812800" h="271763">
                <a:moveTo>
                  <a:pt x="0" y="0"/>
                </a:moveTo>
                <a:lnTo>
                  <a:pt x="812800" y="0"/>
                </a:lnTo>
                <a:lnTo>
                  <a:pt x="812800" y="271763"/>
                </a:lnTo>
                <a:lnTo>
                  <a:pt x="0" y="271763"/>
                </a:lnTo>
                <a:close/>
              </a:path>
            </a:pathLst>
          </a:custGeom>
          <a:solidFill>
            <a:srgbClr val="FDE5D0"/>
          </a:solidFill>
        </p:spPr>
        <p:txBody>
          <a:bodyPr/>
          <a:lstStyle/>
          <a:p>
            <a:pPr marL="285750" indent="-285750" algn="ctr">
              <a:buFont typeface="Wingdings" panose="05000000000000000000" pitchFamily="2" charset="2"/>
              <a:buChar char="ü"/>
            </a:pPr>
            <a:endParaRPr lang="sl-SI" dirty="0">
              <a:solidFill>
                <a:srgbClr val="006A8E"/>
              </a:solidFill>
              <a:latin typeface="Calibri Bold"/>
            </a:endParaRPr>
          </a:p>
          <a:p>
            <a:pPr marL="285750" indent="-285750" algn="ctr">
              <a:buFont typeface="Wingdings" panose="05000000000000000000" pitchFamily="2" charset="2"/>
              <a:buChar char="ü"/>
            </a:pPr>
            <a:r>
              <a:rPr lang="sl-SI" dirty="0">
                <a:solidFill>
                  <a:srgbClr val="006A8E"/>
                </a:solidFill>
                <a:latin typeface="Calibri Bold"/>
              </a:rPr>
              <a:t>P</a:t>
            </a:r>
            <a:r>
              <a:rPr lang="en-US" dirty="0" err="1">
                <a:solidFill>
                  <a:srgbClr val="006A8E"/>
                </a:solidFill>
                <a:latin typeface="Calibri Bold"/>
              </a:rPr>
              <a:t>repoznavanje</a:t>
            </a:r>
            <a:r>
              <a:rPr lang="en-US" dirty="0">
                <a:solidFill>
                  <a:srgbClr val="006A8E"/>
                </a:solidFill>
                <a:latin typeface="Calibri Bold"/>
              </a:rPr>
              <a:t> </a:t>
            </a:r>
            <a:r>
              <a:rPr lang="en-US" dirty="0" err="1">
                <a:solidFill>
                  <a:srgbClr val="006A8E"/>
                </a:solidFill>
                <a:latin typeface="Calibri Bold"/>
              </a:rPr>
              <a:t>potencialnih</a:t>
            </a:r>
            <a:r>
              <a:rPr lang="en-US" dirty="0">
                <a:solidFill>
                  <a:srgbClr val="006A8E"/>
                </a:solidFill>
                <a:latin typeface="Calibri Bold"/>
              </a:rPr>
              <a:t> </a:t>
            </a:r>
            <a:r>
              <a:rPr lang="en-US" dirty="0" err="1">
                <a:solidFill>
                  <a:srgbClr val="006A8E"/>
                </a:solidFill>
                <a:latin typeface="Calibri Bold"/>
              </a:rPr>
              <a:t>inovacij</a:t>
            </a:r>
            <a:endParaRPr lang="en-US" dirty="0">
              <a:solidFill>
                <a:srgbClr val="006A8E"/>
              </a:solidFill>
              <a:latin typeface="Calibri Bold"/>
            </a:endParaRPr>
          </a:p>
        </p:txBody>
      </p:sp>
      <p:sp>
        <p:nvSpPr>
          <p:cNvPr id="64" name="Freeform 22">
            <a:extLst>
              <a:ext uri="{FF2B5EF4-FFF2-40B4-BE49-F238E27FC236}">
                <a16:creationId xmlns:a16="http://schemas.microsoft.com/office/drawing/2014/main" id="{DD7A4DE7-5319-503A-333D-D27542C4360B}"/>
              </a:ext>
            </a:extLst>
          </p:cNvPr>
          <p:cNvSpPr/>
          <p:nvPr/>
        </p:nvSpPr>
        <p:spPr>
          <a:xfrm>
            <a:off x="5354698" y="2934319"/>
            <a:ext cx="3062095" cy="989362"/>
          </a:xfrm>
          <a:custGeom>
            <a:avLst/>
            <a:gdLst/>
            <a:ahLst/>
            <a:cxnLst/>
            <a:rect l="l" t="t" r="r" b="b"/>
            <a:pathLst>
              <a:path w="812800" h="271763">
                <a:moveTo>
                  <a:pt x="0" y="0"/>
                </a:moveTo>
                <a:lnTo>
                  <a:pt x="812800" y="0"/>
                </a:lnTo>
                <a:lnTo>
                  <a:pt x="812800" y="271763"/>
                </a:lnTo>
                <a:lnTo>
                  <a:pt x="0" y="271763"/>
                </a:lnTo>
                <a:close/>
              </a:path>
            </a:pathLst>
          </a:custGeom>
          <a:solidFill>
            <a:srgbClr val="FDE5D0"/>
          </a:solidFill>
        </p:spPr>
        <p:txBody>
          <a:bodyPr/>
          <a:lstStyle/>
          <a:p>
            <a:pPr marL="285750" indent="-285750" algn="ctr">
              <a:lnSpc>
                <a:spcPct val="250000"/>
              </a:lnSpc>
              <a:buFont typeface="Wingdings" panose="05000000000000000000" pitchFamily="2" charset="2"/>
              <a:buChar char="ü"/>
            </a:pPr>
            <a:r>
              <a:rPr lang="sl-SI" dirty="0">
                <a:solidFill>
                  <a:srgbClr val="006A8E"/>
                </a:solidFill>
                <a:latin typeface="Calibri Bold"/>
              </a:rPr>
              <a:t>S</a:t>
            </a:r>
            <a:r>
              <a:rPr lang="en-US" dirty="0" err="1">
                <a:solidFill>
                  <a:srgbClr val="006A8E"/>
                </a:solidFill>
                <a:latin typeface="Calibri Bold"/>
              </a:rPr>
              <a:t>vetovanje</a:t>
            </a:r>
            <a:r>
              <a:rPr lang="en-US" dirty="0">
                <a:solidFill>
                  <a:srgbClr val="006A8E"/>
                </a:solidFill>
                <a:latin typeface="Calibri Bold"/>
              </a:rPr>
              <a:t> o </a:t>
            </a:r>
            <a:r>
              <a:rPr lang="en-US" dirty="0" err="1">
                <a:solidFill>
                  <a:srgbClr val="006A8E"/>
                </a:solidFill>
                <a:latin typeface="Calibri Bold"/>
              </a:rPr>
              <a:t>varstvu</a:t>
            </a:r>
            <a:r>
              <a:rPr lang="en-US" dirty="0">
                <a:solidFill>
                  <a:srgbClr val="006A8E"/>
                </a:solidFill>
                <a:latin typeface="Calibri Bold"/>
              </a:rPr>
              <a:t> </a:t>
            </a:r>
            <a:r>
              <a:rPr lang="sl-SI" dirty="0">
                <a:solidFill>
                  <a:srgbClr val="006A8E"/>
                </a:solidFill>
                <a:latin typeface="Calibri Bold"/>
              </a:rPr>
              <a:t>IL</a:t>
            </a:r>
            <a:endParaRPr lang="en-US" dirty="0">
              <a:solidFill>
                <a:srgbClr val="006A8E"/>
              </a:solidFill>
              <a:latin typeface="Calibri Bold"/>
            </a:endParaRPr>
          </a:p>
        </p:txBody>
      </p:sp>
      <p:sp>
        <p:nvSpPr>
          <p:cNvPr id="66" name="Freeform 22">
            <a:extLst>
              <a:ext uri="{FF2B5EF4-FFF2-40B4-BE49-F238E27FC236}">
                <a16:creationId xmlns:a16="http://schemas.microsoft.com/office/drawing/2014/main" id="{5234E783-5813-79F5-A9A0-5D46C85DAE66}"/>
              </a:ext>
            </a:extLst>
          </p:cNvPr>
          <p:cNvSpPr/>
          <p:nvPr/>
        </p:nvSpPr>
        <p:spPr>
          <a:xfrm>
            <a:off x="5329603" y="4393175"/>
            <a:ext cx="3062095" cy="989362"/>
          </a:xfrm>
          <a:custGeom>
            <a:avLst/>
            <a:gdLst/>
            <a:ahLst/>
            <a:cxnLst/>
            <a:rect l="l" t="t" r="r" b="b"/>
            <a:pathLst>
              <a:path w="812800" h="271763">
                <a:moveTo>
                  <a:pt x="0" y="0"/>
                </a:moveTo>
                <a:lnTo>
                  <a:pt x="812800" y="0"/>
                </a:lnTo>
                <a:lnTo>
                  <a:pt x="812800" y="271763"/>
                </a:lnTo>
                <a:lnTo>
                  <a:pt x="0" y="271763"/>
                </a:lnTo>
                <a:close/>
              </a:path>
            </a:pathLst>
          </a:custGeom>
          <a:solidFill>
            <a:srgbClr val="FDE5D0"/>
          </a:solidFill>
        </p:spPr>
        <p:txBody>
          <a:bodyPr/>
          <a:lstStyle/>
          <a:p>
            <a:pPr marL="285750" indent="-285750" algn="ctr">
              <a:buFont typeface="Wingdings" panose="05000000000000000000" pitchFamily="2" charset="2"/>
              <a:buChar char="ü"/>
            </a:pPr>
            <a:endParaRPr lang="sl-SI" dirty="0">
              <a:solidFill>
                <a:srgbClr val="006A8E"/>
              </a:solidFill>
              <a:latin typeface="Calibri Bold"/>
            </a:endParaRPr>
          </a:p>
          <a:p>
            <a:pPr marL="285750" indent="-285750" algn="ctr">
              <a:buFont typeface="Wingdings" panose="05000000000000000000" pitchFamily="2" charset="2"/>
              <a:buChar char="ü"/>
            </a:pPr>
            <a:r>
              <a:rPr lang="sl-SI" dirty="0">
                <a:solidFill>
                  <a:srgbClr val="006A8E"/>
                </a:solidFill>
                <a:latin typeface="Calibri Bold"/>
              </a:rPr>
              <a:t>Prevzem službenih </a:t>
            </a:r>
          </a:p>
          <a:p>
            <a:pPr algn="ctr"/>
            <a:r>
              <a:rPr lang="sl-SI" dirty="0">
                <a:solidFill>
                  <a:srgbClr val="006A8E"/>
                </a:solidFill>
                <a:latin typeface="Calibri Bold"/>
              </a:rPr>
              <a:t>izumov</a:t>
            </a:r>
            <a:endParaRPr lang="en-US" dirty="0">
              <a:solidFill>
                <a:srgbClr val="006A8E"/>
              </a:solidFill>
              <a:latin typeface="Calibri Bold"/>
            </a:endParaRPr>
          </a:p>
          <a:p>
            <a:endParaRPr lang="sl-SI" dirty="0"/>
          </a:p>
        </p:txBody>
      </p:sp>
      <p:sp>
        <p:nvSpPr>
          <p:cNvPr id="67" name="Freeform 22">
            <a:extLst>
              <a:ext uri="{FF2B5EF4-FFF2-40B4-BE49-F238E27FC236}">
                <a16:creationId xmlns:a16="http://schemas.microsoft.com/office/drawing/2014/main" id="{D917CCD5-1278-33BA-E294-521E942E419A}"/>
              </a:ext>
            </a:extLst>
          </p:cNvPr>
          <p:cNvSpPr/>
          <p:nvPr/>
        </p:nvSpPr>
        <p:spPr>
          <a:xfrm>
            <a:off x="8739859" y="2934319"/>
            <a:ext cx="3062095" cy="989362"/>
          </a:xfrm>
          <a:custGeom>
            <a:avLst/>
            <a:gdLst/>
            <a:ahLst/>
            <a:cxnLst/>
            <a:rect l="l" t="t" r="r" b="b"/>
            <a:pathLst>
              <a:path w="812800" h="271763">
                <a:moveTo>
                  <a:pt x="0" y="0"/>
                </a:moveTo>
                <a:lnTo>
                  <a:pt x="812800" y="0"/>
                </a:lnTo>
                <a:lnTo>
                  <a:pt x="812800" y="271763"/>
                </a:lnTo>
                <a:lnTo>
                  <a:pt x="0" y="271763"/>
                </a:lnTo>
                <a:close/>
              </a:path>
            </a:pathLst>
          </a:custGeom>
          <a:solidFill>
            <a:srgbClr val="FDE5D0"/>
          </a:solidFill>
        </p:spPr>
        <p:txBody>
          <a:bodyPr/>
          <a:lstStyle/>
          <a:p>
            <a:pPr algn="ctr"/>
            <a:endParaRPr lang="sl-SI" dirty="0">
              <a:solidFill>
                <a:srgbClr val="006A8E"/>
              </a:solidFill>
              <a:latin typeface="Calibri Bold"/>
            </a:endParaRPr>
          </a:p>
          <a:p>
            <a:pPr marL="285750" indent="-285750" algn="ctr">
              <a:buFont typeface="Wingdings" panose="05000000000000000000" pitchFamily="2" charset="2"/>
              <a:buChar char="ü"/>
            </a:pPr>
            <a:r>
              <a:rPr lang="sl-SI" dirty="0">
                <a:solidFill>
                  <a:srgbClr val="006A8E"/>
                </a:solidFill>
                <a:latin typeface="Calibri Bold"/>
              </a:rPr>
              <a:t>Odcepljena podjetja</a:t>
            </a:r>
            <a:endParaRPr lang="en-US" dirty="0">
              <a:solidFill>
                <a:srgbClr val="006A8E"/>
              </a:solidFill>
              <a:latin typeface="Calibri Bold"/>
            </a:endParaRPr>
          </a:p>
          <a:p>
            <a:endParaRPr lang="sl-SI" dirty="0"/>
          </a:p>
        </p:txBody>
      </p:sp>
      <p:sp>
        <p:nvSpPr>
          <p:cNvPr id="68" name="Freeform 22">
            <a:extLst>
              <a:ext uri="{FF2B5EF4-FFF2-40B4-BE49-F238E27FC236}">
                <a16:creationId xmlns:a16="http://schemas.microsoft.com/office/drawing/2014/main" id="{4358FF9B-C832-1648-2F79-E4B60D72C9A5}"/>
              </a:ext>
            </a:extLst>
          </p:cNvPr>
          <p:cNvSpPr/>
          <p:nvPr/>
        </p:nvSpPr>
        <p:spPr>
          <a:xfrm>
            <a:off x="8702408" y="1494565"/>
            <a:ext cx="3062095" cy="1021343"/>
          </a:xfrm>
          <a:custGeom>
            <a:avLst/>
            <a:gdLst/>
            <a:ahLst/>
            <a:cxnLst/>
            <a:rect l="l" t="t" r="r" b="b"/>
            <a:pathLst>
              <a:path w="812800" h="271763">
                <a:moveTo>
                  <a:pt x="0" y="0"/>
                </a:moveTo>
                <a:lnTo>
                  <a:pt x="812800" y="0"/>
                </a:lnTo>
                <a:lnTo>
                  <a:pt x="812800" y="271763"/>
                </a:lnTo>
                <a:lnTo>
                  <a:pt x="0" y="271763"/>
                </a:lnTo>
                <a:close/>
              </a:path>
            </a:pathLst>
          </a:custGeom>
          <a:solidFill>
            <a:srgbClr val="FDE5D0"/>
          </a:solidFill>
        </p:spPr>
        <p:txBody>
          <a:bodyPr/>
          <a:lstStyle/>
          <a:p>
            <a:pPr marL="285750" indent="-285750" algn="ctr">
              <a:buFont typeface="Wingdings" panose="05000000000000000000" pitchFamily="2" charset="2"/>
              <a:buChar char="ü"/>
            </a:pPr>
            <a:endParaRPr lang="sl-SI" dirty="0">
              <a:solidFill>
                <a:srgbClr val="006A8E"/>
              </a:solidFill>
              <a:latin typeface="Calibri Bold"/>
            </a:endParaRPr>
          </a:p>
          <a:p>
            <a:pPr marL="285750" indent="-285750" algn="ctr">
              <a:buFont typeface="Wingdings" panose="05000000000000000000" pitchFamily="2" charset="2"/>
              <a:buChar char="ü"/>
            </a:pPr>
            <a:r>
              <a:rPr lang="it-IT" dirty="0" err="1">
                <a:solidFill>
                  <a:srgbClr val="006A8E"/>
                </a:solidFill>
                <a:latin typeface="Calibri Bold"/>
              </a:rPr>
              <a:t>Pogajanja</a:t>
            </a:r>
            <a:r>
              <a:rPr lang="it-IT" dirty="0">
                <a:solidFill>
                  <a:srgbClr val="006A8E"/>
                </a:solidFill>
                <a:latin typeface="Calibri Bold"/>
              </a:rPr>
              <a:t> </a:t>
            </a:r>
            <a:r>
              <a:rPr lang="it-IT" dirty="0" err="1">
                <a:solidFill>
                  <a:srgbClr val="006A8E"/>
                </a:solidFill>
                <a:latin typeface="Calibri Bold"/>
              </a:rPr>
              <a:t>pri</a:t>
            </a:r>
            <a:r>
              <a:rPr lang="it-IT" dirty="0">
                <a:solidFill>
                  <a:srgbClr val="006A8E"/>
                </a:solidFill>
                <a:latin typeface="Calibri Bold"/>
              </a:rPr>
              <a:t> </a:t>
            </a:r>
            <a:r>
              <a:rPr lang="it-IT" dirty="0" err="1">
                <a:solidFill>
                  <a:srgbClr val="006A8E"/>
                </a:solidFill>
                <a:latin typeface="Calibri Bold"/>
              </a:rPr>
              <a:t>prodaji</a:t>
            </a:r>
            <a:r>
              <a:rPr lang="it-IT" dirty="0">
                <a:solidFill>
                  <a:srgbClr val="006A8E"/>
                </a:solidFill>
                <a:latin typeface="Calibri Bold"/>
              </a:rPr>
              <a:t> in </a:t>
            </a:r>
            <a:r>
              <a:rPr lang="it-IT" dirty="0" err="1">
                <a:solidFill>
                  <a:srgbClr val="006A8E"/>
                </a:solidFill>
                <a:latin typeface="Calibri Bold"/>
              </a:rPr>
              <a:t>licenciranju</a:t>
            </a:r>
            <a:endParaRPr lang="it-IT" dirty="0">
              <a:solidFill>
                <a:srgbClr val="006A8E"/>
              </a:solidFill>
              <a:latin typeface="Calibri Bold"/>
            </a:endParaRPr>
          </a:p>
          <a:p>
            <a:endParaRPr lang="sl-SI" dirty="0"/>
          </a:p>
        </p:txBody>
      </p:sp>
      <p:sp>
        <p:nvSpPr>
          <p:cNvPr id="69" name="Freeform 22">
            <a:extLst>
              <a:ext uri="{FF2B5EF4-FFF2-40B4-BE49-F238E27FC236}">
                <a16:creationId xmlns:a16="http://schemas.microsoft.com/office/drawing/2014/main" id="{18A0D7CC-B3A4-CB5C-4B03-C3E689976C8E}"/>
              </a:ext>
            </a:extLst>
          </p:cNvPr>
          <p:cNvSpPr/>
          <p:nvPr/>
        </p:nvSpPr>
        <p:spPr>
          <a:xfrm>
            <a:off x="8747978" y="4364234"/>
            <a:ext cx="3062095" cy="989362"/>
          </a:xfrm>
          <a:custGeom>
            <a:avLst/>
            <a:gdLst/>
            <a:ahLst/>
            <a:cxnLst/>
            <a:rect l="l" t="t" r="r" b="b"/>
            <a:pathLst>
              <a:path w="812800" h="271763">
                <a:moveTo>
                  <a:pt x="0" y="0"/>
                </a:moveTo>
                <a:lnTo>
                  <a:pt x="812800" y="0"/>
                </a:lnTo>
                <a:lnTo>
                  <a:pt x="812800" y="271763"/>
                </a:lnTo>
                <a:lnTo>
                  <a:pt x="0" y="271763"/>
                </a:lnTo>
                <a:close/>
              </a:path>
            </a:pathLst>
          </a:custGeom>
          <a:solidFill>
            <a:srgbClr val="FDE5D0"/>
          </a:solidFill>
        </p:spPr>
        <p:txBody>
          <a:bodyPr/>
          <a:lstStyle/>
          <a:p>
            <a:pPr marL="285750" indent="-285750" algn="ctr">
              <a:buFont typeface="Wingdings" panose="05000000000000000000" pitchFamily="2" charset="2"/>
              <a:buChar char="ü"/>
            </a:pPr>
            <a:endParaRPr lang="sl-SI" dirty="0">
              <a:solidFill>
                <a:srgbClr val="006A8E"/>
              </a:solidFill>
              <a:latin typeface="Calibri Bold"/>
            </a:endParaRPr>
          </a:p>
          <a:p>
            <a:pPr marL="285750" indent="-285750" algn="ctr">
              <a:buFont typeface="Wingdings" panose="05000000000000000000" pitchFamily="2" charset="2"/>
              <a:buChar char="ü"/>
            </a:pPr>
            <a:r>
              <a:rPr lang="sl-SI" dirty="0">
                <a:solidFill>
                  <a:srgbClr val="006A8E"/>
                </a:solidFill>
                <a:latin typeface="Calibri Bold"/>
              </a:rPr>
              <a:t>Izobraževanja, promocija, mreženje</a:t>
            </a:r>
            <a:endParaRPr lang="en-US" dirty="0">
              <a:solidFill>
                <a:srgbClr val="006A8E"/>
              </a:solidFill>
              <a:latin typeface="Calibri Bold"/>
            </a:endParaRPr>
          </a:p>
        </p:txBody>
      </p:sp>
      <p:sp>
        <p:nvSpPr>
          <p:cNvPr id="70" name="Freeform 10">
            <a:extLst>
              <a:ext uri="{FF2B5EF4-FFF2-40B4-BE49-F238E27FC236}">
                <a16:creationId xmlns:a16="http://schemas.microsoft.com/office/drawing/2014/main" id="{FAF60556-8FE0-A928-9F07-965837D39523}"/>
              </a:ext>
            </a:extLst>
          </p:cNvPr>
          <p:cNvSpPr/>
          <p:nvPr/>
        </p:nvSpPr>
        <p:spPr>
          <a:xfrm rot="9249876" flipH="1">
            <a:off x="3370104" y="2178238"/>
            <a:ext cx="1627932" cy="338749"/>
          </a:xfrm>
          <a:custGeom>
            <a:avLst/>
            <a:gdLst/>
            <a:ahLst/>
            <a:cxnLst/>
            <a:rect l="l" t="t" r="r" b="b"/>
            <a:pathLst>
              <a:path w="1641611" h="463755">
                <a:moveTo>
                  <a:pt x="1641610" y="0"/>
                </a:moveTo>
                <a:lnTo>
                  <a:pt x="0" y="0"/>
                </a:lnTo>
                <a:lnTo>
                  <a:pt x="0" y="463755"/>
                </a:lnTo>
                <a:lnTo>
                  <a:pt x="1641610" y="463755"/>
                </a:lnTo>
                <a:lnTo>
                  <a:pt x="164161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l-SI"/>
          </a:p>
        </p:txBody>
      </p:sp>
      <p:sp>
        <p:nvSpPr>
          <p:cNvPr id="73" name="Freeform 11">
            <a:extLst>
              <a:ext uri="{FF2B5EF4-FFF2-40B4-BE49-F238E27FC236}">
                <a16:creationId xmlns:a16="http://schemas.microsoft.com/office/drawing/2014/main" id="{3EDE886F-28C4-B318-2CA0-7E72E9B68433}"/>
              </a:ext>
            </a:extLst>
          </p:cNvPr>
          <p:cNvSpPr/>
          <p:nvPr/>
        </p:nvSpPr>
        <p:spPr>
          <a:xfrm rot="20742520">
            <a:off x="3597707" y="3473905"/>
            <a:ext cx="1467974" cy="401858"/>
          </a:xfrm>
          <a:custGeom>
            <a:avLst/>
            <a:gdLst/>
            <a:ahLst/>
            <a:cxnLst/>
            <a:rect l="l" t="t" r="r" b="b"/>
            <a:pathLst>
              <a:path w="1467974" h="401858">
                <a:moveTo>
                  <a:pt x="0" y="0"/>
                </a:moveTo>
                <a:lnTo>
                  <a:pt x="1467974" y="0"/>
                </a:lnTo>
                <a:lnTo>
                  <a:pt x="1467974" y="401858"/>
                </a:lnTo>
                <a:lnTo>
                  <a:pt x="0" y="4018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sl-SI"/>
          </a:p>
        </p:txBody>
      </p:sp>
      <p:sp>
        <p:nvSpPr>
          <p:cNvPr id="74" name="Freeform 10">
            <a:extLst>
              <a:ext uri="{FF2B5EF4-FFF2-40B4-BE49-F238E27FC236}">
                <a16:creationId xmlns:a16="http://schemas.microsoft.com/office/drawing/2014/main" id="{DA9FC063-F218-E83C-3A6E-A5974D7CDF2E}"/>
              </a:ext>
            </a:extLst>
          </p:cNvPr>
          <p:cNvSpPr/>
          <p:nvPr/>
        </p:nvSpPr>
        <p:spPr>
          <a:xfrm rot="11509876" flipH="1" flipV="1">
            <a:off x="3581277" y="4686927"/>
            <a:ext cx="1627932" cy="401858"/>
          </a:xfrm>
          <a:custGeom>
            <a:avLst/>
            <a:gdLst/>
            <a:ahLst/>
            <a:cxnLst/>
            <a:rect l="l" t="t" r="r" b="b"/>
            <a:pathLst>
              <a:path w="1641611" h="463755">
                <a:moveTo>
                  <a:pt x="1641610" y="0"/>
                </a:moveTo>
                <a:lnTo>
                  <a:pt x="0" y="0"/>
                </a:lnTo>
                <a:lnTo>
                  <a:pt x="0" y="463755"/>
                </a:lnTo>
                <a:lnTo>
                  <a:pt x="1641610" y="463755"/>
                </a:lnTo>
                <a:lnTo>
                  <a:pt x="164161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l-SI"/>
          </a:p>
        </p:txBody>
      </p:sp>
      <p:sp>
        <p:nvSpPr>
          <p:cNvPr id="76" name="Pravokotnik 75">
            <a:extLst>
              <a:ext uri="{FF2B5EF4-FFF2-40B4-BE49-F238E27FC236}">
                <a16:creationId xmlns:a16="http://schemas.microsoft.com/office/drawing/2014/main" id="{6710738F-15AF-307F-D883-38D59DA4269C}"/>
              </a:ext>
            </a:extLst>
          </p:cNvPr>
          <p:cNvSpPr/>
          <p:nvPr/>
        </p:nvSpPr>
        <p:spPr bwMode="auto">
          <a:xfrm>
            <a:off x="0" y="0"/>
            <a:ext cx="9192344" cy="836712"/>
          </a:xfrm>
          <a:prstGeom prst="rect">
            <a:avLst/>
          </a:prstGeom>
          <a:gradFill flip="none" rotWithShape="1">
            <a:gsLst>
              <a:gs pos="0">
                <a:srgbClr val="EDDB1E"/>
              </a:gs>
              <a:gs pos="54000">
                <a:srgbClr val="FF6400"/>
              </a:gs>
            </a:gsLst>
            <a:path path="circle">
              <a:fillToRect l="50000" t="50000" r="50000" b="50000"/>
            </a:path>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I" sz="32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1149969508"/>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a:extLst>
              <a:ext uri="{FF2B5EF4-FFF2-40B4-BE49-F238E27FC236}">
                <a16:creationId xmlns:a16="http://schemas.microsoft.com/office/drawing/2014/main" id="{1CADB249-4466-900D-CAF2-97C10FCDDF16}"/>
              </a:ext>
            </a:extLst>
          </p:cNvPr>
          <p:cNvSpPr>
            <a:spLocks noGrp="1"/>
          </p:cNvSpPr>
          <p:nvPr>
            <p:ph sz="half" idx="1"/>
          </p:nvPr>
        </p:nvSpPr>
        <p:spPr/>
        <p:txBody>
          <a:bodyPr/>
          <a:lstStyle/>
          <a:p>
            <a:pPr marL="0" indent="0">
              <a:buNone/>
            </a:pPr>
            <a:r>
              <a:rPr lang="sl-SI" sz="2500" b="1" dirty="0">
                <a:solidFill>
                  <a:srgbClr val="006A8E"/>
                </a:solidFill>
              </a:rPr>
              <a:t>Raziskovalci:</a:t>
            </a:r>
          </a:p>
          <a:p>
            <a:pPr>
              <a:buFontTx/>
              <a:buChar char="-"/>
            </a:pPr>
            <a:r>
              <a:rPr lang="sl-SI" sz="2500" dirty="0">
                <a:solidFill>
                  <a:srgbClr val="006A8E"/>
                </a:solidFill>
              </a:rPr>
              <a:t>Sredstva za kritje stroškov zaščite IL</a:t>
            </a:r>
          </a:p>
          <a:p>
            <a:pPr>
              <a:buFontTx/>
              <a:buChar char="-"/>
            </a:pPr>
            <a:r>
              <a:rPr lang="sl-SI" sz="2500" dirty="0">
                <a:solidFill>
                  <a:srgbClr val="006A8E"/>
                </a:solidFill>
              </a:rPr>
              <a:t>Spodbujanje vidika aplikativnosti     rezultatov RRI in vključenosti UM v globalne verige vrednosti: </a:t>
            </a:r>
          </a:p>
          <a:p>
            <a:pPr marL="0" indent="0">
              <a:buNone/>
            </a:pPr>
            <a:r>
              <a:rPr lang="sl-SI" sz="2500" dirty="0">
                <a:solidFill>
                  <a:srgbClr val="006A8E"/>
                </a:solidFill>
              </a:rPr>
              <a:t>	4 x 10.000 EUR</a:t>
            </a:r>
          </a:p>
          <a:p>
            <a:pPr>
              <a:buFontTx/>
              <a:buChar char="-"/>
            </a:pPr>
            <a:r>
              <a:rPr lang="sl-SI" sz="2500" dirty="0">
                <a:solidFill>
                  <a:srgbClr val="006A8E"/>
                </a:solidFill>
              </a:rPr>
              <a:t>Spodbujanje razvoja tehnologij sodelovanja na področju RRI dejavnosti: 6 x 15.000 EUR</a:t>
            </a:r>
          </a:p>
          <a:p>
            <a:pPr>
              <a:buFontTx/>
              <a:buChar char="-"/>
            </a:pPr>
            <a:endParaRPr lang="sl-SI" dirty="0">
              <a:solidFill>
                <a:srgbClr val="006A8E"/>
              </a:solidFill>
            </a:endParaRPr>
          </a:p>
        </p:txBody>
      </p:sp>
      <p:sp>
        <p:nvSpPr>
          <p:cNvPr id="3" name="Označba mesta vsebine 2">
            <a:extLst>
              <a:ext uri="{FF2B5EF4-FFF2-40B4-BE49-F238E27FC236}">
                <a16:creationId xmlns:a16="http://schemas.microsoft.com/office/drawing/2014/main" id="{7B951115-1E8A-FC8D-5F0F-53B48C4F8861}"/>
              </a:ext>
            </a:extLst>
          </p:cNvPr>
          <p:cNvSpPr>
            <a:spLocks noGrp="1"/>
          </p:cNvSpPr>
          <p:nvPr>
            <p:ph sz="half" idx="2"/>
          </p:nvPr>
        </p:nvSpPr>
        <p:spPr/>
        <p:txBody>
          <a:bodyPr/>
          <a:lstStyle/>
          <a:p>
            <a:pPr marL="0" indent="0">
              <a:buNone/>
            </a:pPr>
            <a:r>
              <a:rPr lang="sl-SI" sz="2500" b="1" dirty="0">
                <a:solidFill>
                  <a:srgbClr val="006A8E"/>
                </a:solidFill>
              </a:rPr>
              <a:t>Študenti:</a:t>
            </a:r>
          </a:p>
          <a:p>
            <a:pPr marL="0" indent="0">
              <a:buNone/>
            </a:pPr>
            <a:r>
              <a:rPr lang="sl-SI" sz="2500" b="1">
                <a:solidFill>
                  <a:srgbClr val="006A8E"/>
                </a:solidFill>
              </a:rPr>
              <a:t>- </a:t>
            </a:r>
            <a:r>
              <a:rPr lang="sl-SI" sz="2500">
                <a:solidFill>
                  <a:srgbClr val="006A8E"/>
                </a:solidFill>
              </a:rPr>
              <a:t>Inovacijski </a:t>
            </a:r>
            <a:r>
              <a:rPr lang="sl-SI" sz="2500" dirty="0">
                <a:solidFill>
                  <a:srgbClr val="006A8E"/>
                </a:solidFill>
              </a:rPr>
              <a:t>sklad za študente v letu </a:t>
            </a:r>
            <a:r>
              <a:rPr lang="sl-SI" sz="2500">
                <a:solidFill>
                  <a:srgbClr val="006A8E"/>
                </a:solidFill>
              </a:rPr>
              <a:t>od  2025 </a:t>
            </a:r>
            <a:r>
              <a:rPr lang="sl-SI" sz="2500" dirty="0">
                <a:solidFill>
                  <a:srgbClr val="006A8E"/>
                </a:solidFill>
              </a:rPr>
              <a:t>– 2027: 3 x 2500 EUR</a:t>
            </a:r>
          </a:p>
        </p:txBody>
      </p:sp>
      <p:sp>
        <p:nvSpPr>
          <p:cNvPr id="4" name="Označba mesta številke diapozitiva 3">
            <a:extLst>
              <a:ext uri="{FF2B5EF4-FFF2-40B4-BE49-F238E27FC236}">
                <a16:creationId xmlns:a16="http://schemas.microsoft.com/office/drawing/2014/main" id="{3DEFCF14-884B-9C1E-4B4C-A14765623C96}"/>
              </a:ext>
            </a:extLst>
          </p:cNvPr>
          <p:cNvSpPr>
            <a:spLocks noGrp="1"/>
          </p:cNvSpPr>
          <p:nvPr>
            <p:ph type="sldNum" sz="quarter" idx="4"/>
          </p:nvPr>
        </p:nvSpPr>
        <p:spPr/>
        <p:txBody>
          <a:bodyPr/>
          <a:lstStyle/>
          <a:p>
            <a:pPr>
              <a:defRPr/>
            </a:pPr>
            <a:fld id="{869A43B6-4A72-4A6E-B3BC-4E1A4B5DD1B6}" type="slidenum">
              <a:rPr lang="en-US" smtClean="0"/>
              <a:pPr>
                <a:defRPr/>
              </a:pPr>
              <a:t>4</a:t>
            </a:fld>
            <a:endParaRPr lang="en-US" dirty="0"/>
          </a:p>
        </p:txBody>
      </p:sp>
      <p:sp>
        <p:nvSpPr>
          <p:cNvPr id="5" name="Naslov 4">
            <a:extLst>
              <a:ext uri="{FF2B5EF4-FFF2-40B4-BE49-F238E27FC236}">
                <a16:creationId xmlns:a16="http://schemas.microsoft.com/office/drawing/2014/main" id="{EA23F1B7-03CC-2590-A650-B86509AF82AF}"/>
              </a:ext>
            </a:extLst>
          </p:cNvPr>
          <p:cNvSpPr>
            <a:spLocks noGrp="1"/>
          </p:cNvSpPr>
          <p:nvPr>
            <p:ph type="title"/>
          </p:nvPr>
        </p:nvSpPr>
        <p:spPr/>
        <p:txBody>
          <a:bodyPr/>
          <a:lstStyle/>
          <a:p>
            <a:r>
              <a:rPr lang="sl-SI" dirty="0"/>
              <a:t>Finančne vzpodbude</a:t>
            </a:r>
          </a:p>
        </p:txBody>
      </p:sp>
      <p:sp>
        <p:nvSpPr>
          <p:cNvPr id="6" name="Pravokotnik 5">
            <a:extLst>
              <a:ext uri="{FF2B5EF4-FFF2-40B4-BE49-F238E27FC236}">
                <a16:creationId xmlns:a16="http://schemas.microsoft.com/office/drawing/2014/main" id="{1DD84DA2-E318-4500-A293-D486FAB1997C}"/>
              </a:ext>
            </a:extLst>
          </p:cNvPr>
          <p:cNvSpPr/>
          <p:nvPr/>
        </p:nvSpPr>
        <p:spPr bwMode="auto">
          <a:xfrm>
            <a:off x="0" y="0"/>
            <a:ext cx="9192344" cy="836712"/>
          </a:xfrm>
          <a:prstGeom prst="rect">
            <a:avLst/>
          </a:prstGeom>
          <a:gradFill flip="none" rotWithShape="1">
            <a:gsLst>
              <a:gs pos="0">
                <a:srgbClr val="EDDB1E"/>
              </a:gs>
              <a:gs pos="54000">
                <a:srgbClr val="FF6400"/>
              </a:gs>
            </a:gsLst>
            <a:path path="circle">
              <a:fillToRect l="50000" t="50000" r="50000" b="50000"/>
            </a:path>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I" sz="32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325969095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značba mesta vsebine 5">
            <a:extLst>
              <a:ext uri="{FF2B5EF4-FFF2-40B4-BE49-F238E27FC236}">
                <a16:creationId xmlns:a16="http://schemas.microsoft.com/office/drawing/2014/main" id="{4D46F71B-0672-485F-ADBE-5B41747A43A8}"/>
              </a:ext>
            </a:extLst>
          </p:cNvPr>
          <p:cNvPicPr>
            <a:picLocks noGrp="1" noChangeAspect="1"/>
          </p:cNvPicPr>
          <p:nvPr>
            <p:ph sz="half" idx="1"/>
          </p:nvPr>
        </p:nvPicPr>
        <p:blipFill>
          <a:blip r:embed="rId2"/>
          <a:stretch>
            <a:fillRect/>
          </a:stretch>
        </p:blipFill>
        <p:spPr>
          <a:xfrm>
            <a:off x="711200" y="2282412"/>
            <a:ext cx="5253038" cy="3418714"/>
          </a:xfrm>
          <a:prstGeom prst="rect">
            <a:avLst/>
          </a:prstGeom>
        </p:spPr>
      </p:pic>
      <p:pic>
        <p:nvPicPr>
          <p:cNvPr id="8" name="Označba mesta vsebine 7">
            <a:extLst>
              <a:ext uri="{FF2B5EF4-FFF2-40B4-BE49-F238E27FC236}">
                <a16:creationId xmlns:a16="http://schemas.microsoft.com/office/drawing/2014/main" id="{28688547-4CEB-4462-91C2-7DF07DE54534}"/>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342063" y="2521942"/>
            <a:ext cx="5226050" cy="2939653"/>
          </a:xfrm>
        </p:spPr>
      </p:pic>
      <p:sp>
        <p:nvSpPr>
          <p:cNvPr id="4" name="Označba mesta številke diapozitiva 3">
            <a:extLst>
              <a:ext uri="{FF2B5EF4-FFF2-40B4-BE49-F238E27FC236}">
                <a16:creationId xmlns:a16="http://schemas.microsoft.com/office/drawing/2014/main" id="{BA3E6A5D-BC63-4B83-AD00-450488917C8D}"/>
              </a:ext>
            </a:extLst>
          </p:cNvPr>
          <p:cNvSpPr>
            <a:spLocks noGrp="1"/>
          </p:cNvSpPr>
          <p:nvPr>
            <p:ph type="sldNum" sz="quarter" idx="4"/>
          </p:nvPr>
        </p:nvSpPr>
        <p:spPr/>
        <p:txBody>
          <a:bodyPr/>
          <a:lstStyle/>
          <a:p>
            <a:pPr>
              <a:defRPr/>
            </a:pPr>
            <a:fld id="{869A43B6-4A72-4A6E-B3BC-4E1A4B5DD1B6}" type="slidenum">
              <a:rPr lang="en-US" smtClean="0"/>
              <a:pPr>
                <a:defRPr/>
              </a:pPr>
              <a:t>5</a:t>
            </a:fld>
            <a:endParaRPr lang="en-US" dirty="0"/>
          </a:p>
        </p:txBody>
      </p:sp>
      <p:sp>
        <p:nvSpPr>
          <p:cNvPr id="5" name="Naslov 4">
            <a:extLst>
              <a:ext uri="{FF2B5EF4-FFF2-40B4-BE49-F238E27FC236}">
                <a16:creationId xmlns:a16="http://schemas.microsoft.com/office/drawing/2014/main" id="{A6A8BD0D-339F-420E-AAE7-37C50126C604}"/>
              </a:ext>
            </a:extLst>
          </p:cNvPr>
          <p:cNvSpPr>
            <a:spLocks noGrp="1"/>
          </p:cNvSpPr>
          <p:nvPr>
            <p:ph type="title"/>
          </p:nvPr>
        </p:nvSpPr>
        <p:spPr/>
        <p:txBody>
          <a:bodyPr/>
          <a:lstStyle/>
          <a:p>
            <a:r>
              <a:rPr lang="sl-SI" dirty="0"/>
              <a:t>Dogodki za raziskovalce in študente</a:t>
            </a:r>
          </a:p>
        </p:txBody>
      </p:sp>
      <p:sp>
        <p:nvSpPr>
          <p:cNvPr id="9" name="Pravokotnik 8">
            <a:extLst>
              <a:ext uri="{FF2B5EF4-FFF2-40B4-BE49-F238E27FC236}">
                <a16:creationId xmlns:a16="http://schemas.microsoft.com/office/drawing/2014/main" id="{17C47427-6B52-4A2B-B819-D494232B4A28}"/>
              </a:ext>
            </a:extLst>
          </p:cNvPr>
          <p:cNvSpPr/>
          <p:nvPr/>
        </p:nvSpPr>
        <p:spPr bwMode="auto">
          <a:xfrm>
            <a:off x="0" y="0"/>
            <a:ext cx="9192344" cy="836712"/>
          </a:xfrm>
          <a:prstGeom prst="rect">
            <a:avLst/>
          </a:prstGeom>
          <a:gradFill flip="none" rotWithShape="1">
            <a:gsLst>
              <a:gs pos="0">
                <a:srgbClr val="EDDB1E"/>
              </a:gs>
              <a:gs pos="54000">
                <a:srgbClr val="FF6400"/>
              </a:gs>
            </a:gsLst>
            <a:path path="circle">
              <a:fillToRect l="50000" t="50000" r="50000" b="50000"/>
            </a:path>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I" sz="32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58694481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a:extLst>
              <a:ext uri="{FF2B5EF4-FFF2-40B4-BE49-F238E27FC236}">
                <a16:creationId xmlns:a16="http://schemas.microsoft.com/office/drawing/2014/main" id="{DCF7EF15-EE02-0E2E-6582-F0829B414CBC}"/>
              </a:ext>
            </a:extLst>
          </p:cNvPr>
          <p:cNvSpPr>
            <a:spLocks noGrp="1"/>
          </p:cNvSpPr>
          <p:nvPr>
            <p:ph type="sldNum" sz="quarter" idx="4"/>
          </p:nvPr>
        </p:nvSpPr>
        <p:spPr/>
        <p:txBody>
          <a:bodyPr/>
          <a:lstStyle/>
          <a:p>
            <a:pPr>
              <a:defRPr/>
            </a:pPr>
            <a:fld id="{869A43B6-4A72-4A6E-B3BC-4E1A4B5DD1B6}" type="slidenum">
              <a:rPr lang="en-US" smtClean="0"/>
              <a:pPr>
                <a:defRPr/>
              </a:pPr>
              <a:t>6</a:t>
            </a:fld>
            <a:endParaRPr lang="en-US" dirty="0"/>
          </a:p>
        </p:txBody>
      </p:sp>
      <p:sp>
        <p:nvSpPr>
          <p:cNvPr id="3" name="Naslov 2">
            <a:extLst>
              <a:ext uri="{FF2B5EF4-FFF2-40B4-BE49-F238E27FC236}">
                <a16:creationId xmlns:a16="http://schemas.microsoft.com/office/drawing/2014/main" id="{2C2B1B10-6608-A709-CBCC-1F989C1E8CC6}"/>
              </a:ext>
            </a:extLst>
          </p:cNvPr>
          <p:cNvSpPr>
            <a:spLocks noGrp="1"/>
          </p:cNvSpPr>
          <p:nvPr>
            <p:ph type="title"/>
          </p:nvPr>
        </p:nvSpPr>
        <p:spPr/>
        <p:txBody>
          <a:bodyPr/>
          <a:lstStyle/>
          <a:p>
            <a:r>
              <a:rPr lang="sl-SI" dirty="0"/>
              <a:t>STORITVE</a:t>
            </a:r>
          </a:p>
        </p:txBody>
      </p:sp>
      <p:grpSp>
        <p:nvGrpSpPr>
          <p:cNvPr id="5" name="Group 6">
            <a:extLst>
              <a:ext uri="{FF2B5EF4-FFF2-40B4-BE49-F238E27FC236}">
                <a16:creationId xmlns:a16="http://schemas.microsoft.com/office/drawing/2014/main" id="{4F827068-227F-2EE9-39E7-EE90ECC2CD30}"/>
              </a:ext>
            </a:extLst>
          </p:cNvPr>
          <p:cNvGrpSpPr/>
          <p:nvPr/>
        </p:nvGrpSpPr>
        <p:grpSpPr>
          <a:xfrm>
            <a:off x="1620979" y="2508700"/>
            <a:ext cx="2544713" cy="2541090"/>
            <a:chOff x="-225829" y="-1"/>
            <a:chExt cx="812800" cy="812800"/>
          </a:xfrm>
        </p:grpSpPr>
        <p:sp>
          <p:nvSpPr>
            <p:cNvPr id="6" name="Freeform 7">
              <a:extLst>
                <a:ext uri="{FF2B5EF4-FFF2-40B4-BE49-F238E27FC236}">
                  <a16:creationId xmlns:a16="http://schemas.microsoft.com/office/drawing/2014/main" id="{C5A9E604-6850-7BCA-3016-0F83ED4E5078}"/>
                </a:ext>
              </a:extLst>
            </p:cNvPr>
            <p:cNvSpPr/>
            <p:nvPr/>
          </p:nvSpPr>
          <p:spPr>
            <a:xfrm>
              <a:off x="-225829" y="-1"/>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385"/>
            </a:solidFill>
          </p:spPr>
          <p:txBody>
            <a:bodyPr/>
            <a:lstStyle/>
            <a:p>
              <a:endParaRPr lang="sl-SI" dirty="0">
                <a:solidFill>
                  <a:schemeClr val="bg1"/>
                </a:solidFill>
              </a:endParaRPr>
            </a:p>
          </p:txBody>
        </p:sp>
        <p:sp>
          <p:nvSpPr>
            <p:cNvPr id="7" name="TextBox 8">
              <a:extLst>
                <a:ext uri="{FF2B5EF4-FFF2-40B4-BE49-F238E27FC236}">
                  <a16:creationId xmlns:a16="http://schemas.microsoft.com/office/drawing/2014/main" id="{7A7005EF-9870-588C-2469-B0E2E768070D}"/>
                </a:ext>
              </a:extLst>
            </p:cNvPr>
            <p:cNvSpPr txBox="1"/>
            <p:nvPr/>
          </p:nvSpPr>
          <p:spPr>
            <a:xfrm>
              <a:off x="-125006" y="42862"/>
              <a:ext cx="660400" cy="727075"/>
            </a:xfrm>
            <a:prstGeom prst="rect">
              <a:avLst/>
            </a:prstGeom>
          </p:spPr>
          <p:txBody>
            <a:bodyPr lIns="33867" tIns="33867" rIns="33867" bIns="33867" rtlCol="0" anchor="ctr"/>
            <a:lstStyle/>
            <a:p>
              <a:pPr algn="ctr"/>
              <a:r>
                <a:rPr lang="sl-SI" sz="2200" spc="30" dirty="0">
                  <a:solidFill>
                    <a:schemeClr val="bg1"/>
                  </a:solidFill>
                  <a:latin typeface="TitilliumText25L Semi-Bold"/>
                </a:rPr>
                <a:t>Gospodarstvo</a:t>
              </a:r>
              <a:endParaRPr lang="en-US" sz="2200" spc="30" dirty="0">
                <a:solidFill>
                  <a:schemeClr val="bg1"/>
                </a:solidFill>
                <a:latin typeface="TitilliumText25L Semi-Bold"/>
              </a:endParaRPr>
            </a:p>
          </p:txBody>
        </p:sp>
      </p:grpSp>
      <p:sp>
        <p:nvSpPr>
          <p:cNvPr id="9" name="Freeform 21">
            <a:extLst>
              <a:ext uri="{FF2B5EF4-FFF2-40B4-BE49-F238E27FC236}">
                <a16:creationId xmlns:a16="http://schemas.microsoft.com/office/drawing/2014/main" id="{9E509389-F6B8-232D-7A7D-5F4552C038A1}"/>
              </a:ext>
            </a:extLst>
          </p:cNvPr>
          <p:cNvSpPr/>
          <p:nvPr/>
        </p:nvSpPr>
        <p:spPr>
          <a:xfrm>
            <a:off x="2517690" y="2775361"/>
            <a:ext cx="751290" cy="751290"/>
          </a:xfrm>
          <a:custGeom>
            <a:avLst/>
            <a:gdLst/>
            <a:ahLst/>
            <a:cxnLst/>
            <a:rect l="l" t="t" r="r" b="b"/>
            <a:pathLst>
              <a:path w="751290" h="751290">
                <a:moveTo>
                  <a:pt x="0" y="0"/>
                </a:moveTo>
                <a:lnTo>
                  <a:pt x="751290" y="0"/>
                </a:lnTo>
                <a:lnTo>
                  <a:pt x="751290" y="751290"/>
                </a:lnTo>
                <a:lnTo>
                  <a:pt x="0" y="7512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l-SI" dirty="0"/>
          </a:p>
        </p:txBody>
      </p:sp>
      <p:sp>
        <p:nvSpPr>
          <p:cNvPr id="11" name="Freeform 22">
            <a:extLst>
              <a:ext uri="{FF2B5EF4-FFF2-40B4-BE49-F238E27FC236}">
                <a16:creationId xmlns:a16="http://schemas.microsoft.com/office/drawing/2014/main" id="{14A9EA2A-75C5-9BCF-E2A2-E3EB1B3ED7DC}"/>
              </a:ext>
            </a:extLst>
          </p:cNvPr>
          <p:cNvSpPr/>
          <p:nvPr/>
        </p:nvSpPr>
        <p:spPr>
          <a:xfrm>
            <a:off x="5095814" y="2067979"/>
            <a:ext cx="3062095" cy="1149449"/>
          </a:xfrm>
          <a:custGeom>
            <a:avLst/>
            <a:gdLst/>
            <a:ahLst/>
            <a:cxnLst/>
            <a:rect l="l" t="t" r="r" b="b"/>
            <a:pathLst>
              <a:path w="812800" h="271763">
                <a:moveTo>
                  <a:pt x="0" y="0"/>
                </a:moveTo>
                <a:lnTo>
                  <a:pt x="812800" y="0"/>
                </a:lnTo>
                <a:lnTo>
                  <a:pt x="812800" y="271763"/>
                </a:lnTo>
                <a:lnTo>
                  <a:pt x="0" y="271763"/>
                </a:lnTo>
                <a:close/>
              </a:path>
            </a:pathLst>
          </a:custGeom>
          <a:solidFill>
            <a:srgbClr val="FDE5D0"/>
          </a:solidFill>
        </p:spPr>
        <p:txBody>
          <a:bodyPr/>
          <a:lstStyle/>
          <a:p>
            <a:pPr marL="285750" indent="-285750" algn="ctr">
              <a:lnSpc>
                <a:spcPts val="2775"/>
              </a:lnSpc>
              <a:buFont typeface="Wingdings" panose="05000000000000000000" pitchFamily="2" charset="2"/>
              <a:buChar char="ü"/>
            </a:pPr>
            <a:r>
              <a:rPr lang="sl-SI" dirty="0">
                <a:solidFill>
                  <a:srgbClr val="006A8E"/>
                </a:solidFill>
                <a:latin typeface="Calibri Bold"/>
              </a:rPr>
              <a:t>P</a:t>
            </a:r>
            <a:r>
              <a:rPr lang="en-US" dirty="0" err="1">
                <a:solidFill>
                  <a:srgbClr val="006A8E"/>
                </a:solidFill>
                <a:latin typeface="Calibri Bold"/>
              </a:rPr>
              <a:t>omoč</a:t>
            </a:r>
            <a:r>
              <a:rPr lang="en-US" dirty="0">
                <a:solidFill>
                  <a:srgbClr val="006A8E"/>
                </a:solidFill>
                <a:latin typeface="Calibri Bold"/>
              </a:rPr>
              <a:t> </a:t>
            </a:r>
            <a:r>
              <a:rPr lang="en-US" dirty="0" err="1">
                <a:solidFill>
                  <a:srgbClr val="006A8E"/>
                </a:solidFill>
                <a:latin typeface="Calibri Bold"/>
              </a:rPr>
              <a:t>pri</a:t>
            </a:r>
            <a:r>
              <a:rPr lang="en-US" dirty="0">
                <a:solidFill>
                  <a:srgbClr val="006A8E"/>
                </a:solidFill>
                <a:latin typeface="Calibri Bold"/>
              </a:rPr>
              <a:t> </a:t>
            </a:r>
            <a:r>
              <a:rPr lang="en-US" dirty="0" err="1">
                <a:solidFill>
                  <a:srgbClr val="006A8E"/>
                </a:solidFill>
                <a:latin typeface="Calibri Bold"/>
              </a:rPr>
              <a:t>identifikaciji</a:t>
            </a:r>
            <a:r>
              <a:rPr lang="en-US" dirty="0">
                <a:solidFill>
                  <a:srgbClr val="006A8E"/>
                </a:solidFill>
                <a:latin typeface="Calibri Bold"/>
              </a:rPr>
              <a:t> znanja in tehnologij </a:t>
            </a:r>
            <a:r>
              <a:rPr lang="sl-SI" dirty="0">
                <a:solidFill>
                  <a:srgbClr val="006A8E"/>
                </a:solidFill>
                <a:latin typeface="Calibri Bold"/>
              </a:rPr>
              <a:t>UM</a:t>
            </a:r>
            <a:endParaRPr lang="en-US" dirty="0">
              <a:solidFill>
                <a:srgbClr val="006A8E"/>
              </a:solidFill>
              <a:latin typeface="Calibri Bold"/>
            </a:endParaRPr>
          </a:p>
        </p:txBody>
      </p:sp>
      <p:sp>
        <p:nvSpPr>
          <p:cNvPr id="12" name="Freeform 22">
            <a:extLst>
              <a:ext uri="{FF2B5EF4-FFF2-40B4-BE49-F238E27FC236}">
                <a16:creationId xmlns:a16="http://schemas.microsoft.com/office/drawing/2014/main" id="{1961F62F-B260-0DD5-CE81-4056591758C8}"/>
              </a:ext>
            </a:extLst>
          </p:cNvPr>
          <p:cNvSpPr/>
          <p:nvPr/>
        </p:nvSpPr>
        <p:spPr>
          <a:xfrm>
            <a:off x="5075614" y="3692583"/>
            <a:ext cx="3062095" cy="1149448"/>
          </a:xfrm>
          <a:custGeom>
            <a:avLst/>
            <a:gdLst/>
            <a:ahLst/>
            <a:cxnLst/>
            <a:rect l="l" t="t" r="r" b="b"/>
            <a:pathLst>
              <a:path w="812800" h="271763">
                <a:moveTo>
                  <a:pt x="0" y="0"/>
                </a:moveTo>
                <a:lnTo>
                  <a:pt x="812800" y="0"/>
                </a:lnTo>
                <a:lnTo>
                  <a:pt x="812800" y="271763"/>
                </a:lnTo>
                <a:lnTo>
                  <a:pt x="0" y="271763"/>
                </a:lnTo>
                <a:close/>
              </a:path>
            </a:pathLst>
          </a:custGeom>
          <a:solidFill>
            <a:srgbClr val="FDE5D0"/>
          </a:solidFill>
        </p:spPr>
        <p:txBody>
          <a:bodyPr/>
          <a:lstStyle/>
          <a:p>
            <a:pPr marL="285750" indent="-285750" algn="ctr">
              <a:lnSpc>
                <a:spcPts val="2775"/>
              </a:lnSpc>
              <a:buFont typeface="Wingdings" panose="05000000000000000000" pitchFamily="2" charset="2"/>
              <a:buChar char="ü"/>
            </a:pPr>
            <a:r>
              <a:rPr lang="sl-SI" dirty="0">
                <a:solidFill>
                  <a:srgbClr val="006A8E"/>
                </a:solidFill>
                <a:latin typeface="Calibri Bold"/>
              </a:rPr>
              <a:t>P</a:t>
            </a:r>
            <a:r>
              <a:rPr lang="en-US" dirty="0" err="1">
                <a:solidFill>
                  <a:srgbClr val="006A8E"/>
                </a:solidFill>
                <a:latin typeface="Calibri Bold"/>
              </a:rPr>
              <a:t>ogajanje</a:t>
            </a:r>
            <a:r>
              <a:rPr lang="en-US" dirty="0">
                <a:solidFill>
                  <a:srgbClr val="006A8E"/>
                </a:solidFill>
                <a:latin typeface="Calibri Bold"/>
              </a:rPr>
              <a:t> </a:t>
            </a:r>
            <a:r>
              <a:rPr lang="en-US" dirty="0" err="1">
                <a:solidFill>
                  <a:srgbClr val="006A8E"/>
                </a:solidFill>
                <a:latin typeface="Calibri Bold"/>
              </a:rPr>
              <a:t>pri</a:t>
            </a:r>
            <a:r>
              <a:rPr lang="en-US" dirty="0">
                <a:solidFill>
                  <a:srgbClr val="006A8E"/>
                </a:solidFill>
                <a:latin typeface="Calibri Bold"/>
              </a:rPr>
              <a:t> </a:t>
            </a:r>
            <a:r>
              <a:rPr lang="en-US" dirty="0" err="1">
                <a:solidFill>
                  <a:srgbClr val="006A8E"/>
                </a:solidFill>
                <a:latin typeface="Calibri Bold"/>
              </a:rPr>
              <a:t>licenciranju</a:t>
            </a:r>
            <a:r>
              <a:rPr lang="en-US" dirty="0">
                <a:solidFill>
                  <a:srgbClr val="006A8E"/>
                </a:solidFill>
                <a:latin typeface="Calibri Bold"/>
              </a:rPr>
              <a:t> </a:t>
            </a:r>
            <a:r>
              <a:rPr lang="en-US" dirty="0" err="1">
                <a:solidFill>
                  <a:srgbClr val="006A8E"/>
                </a:solidFill>
                <a:latin typeface="Calibri Bold"/>
              </a:rPr>
              <a:t>ali</a:t>
            </a:r>
            <a:r>
              <a:rPr lang="en-US" dirty="0">
                <a:solidFill>
                  <a:srgbClr val="006A8E"/>
                </a:solidFill>
                <a:latin typeface="Calibri Bold"/>
              </a:rPr>
              <a:t> </a:t>
            </a:r>
            <a:r>
              <a:rPr lang="en-US" dirty="0" err="1">
                <a:solidFill>
                  <a:srgbClr val="006A8E"/>
                </a:solidFill>
                <a:latin typeface="Calibri Bold"/>
              </a:rPr>
              <a:t>odkupu</a:t>
            </a:r>
            <a:r>
              <a:rPr lang="en-US" dirty="0">
                <a:solidFill>
                  <a:srgbClr val="006A8E"/>
                </a:solidFill>
                <a:latin typeface="Calibri Bold"/>
              </a:rPr>
              <a:t> </a:t>
            </a:r>
            <a:r>
              <a:rPr lang="en-US" dirty="0" err="1">
                <a:solidFill>
                  <a:srgbClr val="006A8E"/>
                </a:solidFill>
                <a:latin typeface="Calibri Bold"/>
              </a:rPr>
              <a:t>pravic</a:t>
            </a:r>
            <a:endParaRPr lang="en-US" dirty="0">
              <a:solidFill>
                <a:srgbClr val="006A8E"/>
              </a:solidFill>
              <a:latin typeface="Calibri Bold"/>
            </a:endParaRPr>
          </a:p>
        </p:txBody>
      </p:sp>
      <p:sp>
        <p:nvSpPr>
          <p:cNvPr id="13" name="Freeform 22">
            <a:extLst>
              <a:ext uri="{FF2B5EF4-FFF2-40B4-BE49-F238E27FC236}">
                <a16:creationId xmlns:a16="http://schemas.microsoft.com/office/drawing/2014/main" id="{7E3F5B09-C12A-AD7E-56FC-D26BEC203130}"/>
              </a:ext>
            </a:extLst>
          </p:cNvPr>
          <p:cNvSpPr/>
          <p:nvPr/>
        </p:nvSpPr>
        <p:spPr>
          <a:xfrm>
            <a:off x="8421537" y="3643053"/>
            <a:ext cx="3062095" cy="1146967"/>
          </a:xfrm>
          <a:custGeom>
            <a:avLst/>
            <a:gdLst/>
            <a:ahLst/>
            <a:cxnLst/>
            <a:rect l="l" t="t" r="r" b="b"/>
            <a:pathLst>
              <a:path w="812800" h="271763">
                <a:moveTo>
                  <a:pt x="0" y="0"/>
                </a:moveTo>
                <a:lnTo>
                  <a:pt x="812800" y="0"/>
                </a:lnTo>
                <a:lnTo>
                  <a:pt x="812800" y="271763"/>
                </a:lnTo>
                <a:lnTo>
                  <a:pt x="0" y="271763"/>
                </a:lnTo>
                <a:close/>
              </a:path>
            </a:pathLst>
          </a:custGeom>
          <a:solidFill>
            <a:srgbClr val="FDE5D0"/>
          </a:solidFill>
        </p:spPr>
        <p:txBody>
          <a:bodyPr/>
          <a:lstStyle/>
          <a:p>
            <a:pPr marL="285750" indent="-285750" algn="ctr">
              <a:lnSpc>
                <a:spcPts val="2775"/>
              </a:lnSpc>
              <a:buFont typeface="Wingdings" panose="05000000000000000000" pitchFamily="2" charset="2"/>
              <a:buChar char="ü"/>
            </a:pPr>
            <a:r>
              <a:rPr lang="sl-SI" dirty="0">
                <a:solidFill>
                  <a:srgbClr val="006A8E"/>
                </a:solidFill>
                <a:latin typeface="Calibri Bold"/>
              </a:rPr>
              <a:t>V</a:t>
            </a:r>
            <a:r>
              <a:rPr lang="en-US" dirty="0" err="1">
                <a:solidFill>
                  <a:srgbClr val="006A8E"/>
                </a:solidFill>
                <a:latin typeface="Calibri Bold"/>
              </a:rPr>
              <a:t>ključitev</a:t>
            </a:r>
            <a:r>
              <a:rPr lang="en-US" dirty="0">
                <a:solidFill>
                  <a:srgbClr val="006A8E"/>
                </a:solidFill>
                <a:latin typeface="Calibri Bold"/>
              </a:rPr>
              <a:t> v EEN in</a:t>
            </a:r>
          </a:p>
          <a:p>
            <a:pPr algn="ctr">
              <a:lnSpc>
                <a:spcPts val="2775"/>
              </a:lnSpc>
            </a:pPr>
            <a:r>
              <a:rPr lang="en-US" dirty="0">
                <a:solidFill>
                  <a:srgbClr val="006A8E"/>
                </a:solidFill>
                <a:latin typeface="Calibri Bold"/>
              </a:rPr>
              <a:t>EDIH DIGI-SI</a:t>
            </a:r>
          </a:p>
        </p:txBody>
      </p:sp>
      <p:sp>
        <p:nvSpPr>
          <p:cNvPr id="14" name="Freeform 22">
            <a:extLst>
              <a:ext uri="{FF2B5EF4-FFF2-40B4-BE49-F238E27FC236}">
                <a16:creationId xmlns:a16="http://schemas.microsoft.com/office/drawing/2014/main" id="{006340DA-53DF-81C2-BD32-107AA1724084}"/>
              </a:ext>
            </a:extLst>
          </p:cNvPr>
          <p:cNvSpPr/>
          <p:nvPr/>
        </p:nvSpPr>
        <p:spPr>
          <a:xfrm>
            <a:off x="8421538" y="2067979"/>
            <a:ext cx="3062095" cy="1149448"/>
          </a:xfrm>
          <a:custGeom>
            <a:avLst/>
            <a:gdLst/>
            <a:ahLst/>
            <a:cxnLst/>
            <a:rect l="l" t="t" r="r" b="b"/>
            <a:pathLst>
              <a:path w="812800" h="271763">
                <a:moveTo>
                  <a:pt x="0" y="0"/>
                </a:moveTo>
                <a:lnTo>
                  <a:pt x="812800" y="0"/>
                </a:lnTo>
                <a:lnTo>
                  <a:pt x="812800" y="271763"/>
                </a:lnTo>
                <a:lnTo>
                  <a:pt x="0" y="271763"/>
                </a:lnTo>
                <a:close/>
              </a:path>
            </a:pathLst>
          </a:custGeom>
          <a:solidFill>
            <a:srgbClr val="FDE5D0"/>
          </a:solidFill>
        </p:spPr>
        <p:txBody>
          <a:bodyPr/>
          <a:lstStyle/>
          <a:p>
            <a:pPr marL="285750" indent="-285750" algn="ctr">
              <a:lnSpc>
                <a:spcPts val="2775"/>
              </a:lnSpc>
              <a:buFont typeface="Wingdings" panose="05000000000000000000" pitchFamily="2" charset="2"/>
              <a:buChar char="ü"/>
            </a:pPr>
            <a:r>
              <a:rPr lang="sl-SI" dirty="0">
                <a:solidFill>
                  <a:srgbClr val="006A8E"/>
                </a:solidFill>
                <a:latin typeface="Calibri Bold"/>
              </a:rPr>
              <a:t>S</a:t>
            </a:r>
            <a:r>
              <a:rPr lang="en-US" dirty="0" err="1">
                <a:solidFill>
                  <a:srgbClr val="006A8E"/>
                </a:solidFill>
                <a:latin typeface="Calibri Bold"/>
              </a:rPr>
              <a:t>odelovanje</a:t>
            </a:r>
            <a:r>
              <a:rPr lang="en-US" dirty="0">
                <a:solidFill>
                  <a:srgbClr val="006A8E"/>
                </a:solidFill>
                <a:latin typeface="Calibri Bold"/>
              </a:rPr>
              <a:t> </a:t>
            </a:r>
            <a:r>
              <a:rPr lang="en-US" dirty="0" err="1">
                <a:solidFill>
                  <a:srgbClr val="006A8E"/>
                </a:solidFill>
                <a:latin typeface="Calibri Bold"/>
              </a:rPr>
              <a:t>na</a:t>
            </a:r>
            <a:endParaRPr lang="en-US" dirty="0">
              <a:solidFill>
                <a:srgbClr val="006A8E"/>
              </a:solidFill>
              <a:latin typeface="Calibri Bold"/>
            </a:endParaRPr>
          </a:p>
          <a:p>
            <a:pPr algn="ctr">
              <a:lnSpc>
                <a:spcPts val="2775"/>
              </a:lnSpc>
            </a:pPr>
            <a:r>
              <a:rPr lang="en-US" dirty="0" err="1">
                <a:solidFill>
                  <a:srgbClr val="006A8E"/>
                </a:solidFill>
                <a:latin typeface="Calibri Bold"/>
              </a:rPr>
              <a:t>povezovalnih</a:t>
            </a:r>
            <a:r>
              <a:rPr lang="en-US" dirty="0">
                <a:solidFill>
                  <a:srgbClr val="006A8E"/>
                </a:solidFill>
                <a:latin typeface="Calibri Bold"/>
              </a:rPr>
              <a:t> </a:t>
            </a:r>
            <a:r>
              <a:rPr lang="en-US" dirty="0" err="1">
                <a:solidFill>
                  <a:srgbClr val="006A8E"/>
                </a:solidFill>
                <a:latin typeface="Calibri Bold"/>
              </a:rPr>
              <a:t>dogodkih</a:t>
            </a:r>
            <a:endParaRPr lang="en-US" dirty="0">
              <a:solidFill>
                <a:srgbClr val="006A8E"/>
              </a:solidFill>
              <a:latin typeface="Calibri Bold"/>
            </a:endParaRPr>
          </a:p>
        </p:txBody>
      </p:sp>
      <p:sp>
        <p:nvSpPr>
          <p:cNvPr id="23" name="Freeform 23">
            <a:extLst>
              <a:ext uri="{FF2B5EF4-FFF2-40B4-BE49-F238E27FC236}">
                <a16:creationId xmlns:a16="http://schemas.microsoft.com/office/drawing/2014/main" id="{6E297845-AA9C-CD25-9852-B6DF9BC82679}"/>
              </a:ext>
            </a:extLst>
          </p:cNvPr>
          <p:cNvSpPr/>
          <p:nvPr/>
        </p:nvSpPr>
        <p:spPr>
          <a:xfrm rot="19669671">
            <a:off x="4166199" y="2538977"/>
            <a:ext cx="807102" cy="309120"/>
          </a:xfrm>
          <a:custGeom>
            <a:avLst/>
            <a:gdLst/>
            <a:ahLst/>
            <a:cxnLst/>
            <a:rect l="l" t="t" r="r" b="b"/>
            <a:pathLst>
              <a:path w="1467974" h="401858">
                <a:moveTo>
                  <a:pt x="0" y="0"/>
                </a:moveTo>
                <a:lnTo>
                  <a:pt x="1467974" y="0"/>
                </a:lnTo>
                <a:lnTo>
                  <a:pt x="1467974" y="401858"/>
                </a:lnTo>
                <a:lnTo>
                  <a:pt x="0" y="4018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l-SI" dirty="0"/>
          </a:p>
        </p:txBody>
      </p:sp>
      <p:sp>
        <p:nvSpPr>
          <p:cNvPr id="24" name="Freeform 23">
            <a:extLst>
              <a:ext uri="{FF2B5EF4-FFF2-40B4-BE49-F238E27FC236}">
                <a16:creationId xmlns:a16="http://schemas.microsoft.com/office/drawing/2014/main" id="{CC547096-1880-1915-9B22-6A88C4C36844}"/>
              </a:ext>
            </a:extLst>
          </p:cNvPr>
          <p:cNvSpPr/>
          <p:nvPr/>
        </p:nvSpPr>
        <p:spPr>
          <a:xfrm rot="1217905" flipV="1">
            <a:off x="4187071" y="4056331"/>
            <a:ext cx="807102" cy="320410"/>
          </a:xfrm>
          <a:custGeom>
            <a:avLst/>
            <a:gdLst/>
            <a:ahLst/>
            <a:cxnLst/>
            <a:rect l="l" t="t" r="r" b="b"/>
            <a:pathLst>
              <a:path w="1467974" h="401858">
                <a:moveTo>
                  <a:pt x="0" y="0"/>
                </a:moveTo>
                <a:lnTo>
                  <a:pt x="1467974" y="0"/>
                </a:lnTo>
                <a:lnTo>
                  <a:pt x="1467974" y="401858"/>
                </a:lnTo>
                <a:lnTo>
                  <a:pt x="0" y="4018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l-SI" dirty="0"/>
          </a:p>
        </p:txBody>
      </p:sp>
      <p:sp>
        <p:nvSpPr>
          <p:cNvPr id="31" name="Pravokotnik 30">
            <a:extLst>
              <a:ext uri="{FF2B5EF4-FFF2-40B4-BE49-F238E27FC236}">
                <a16:creationId xmlns:a16="http://schemas.microsoft.com/office/drawing/2014/main" id="{2390D655-EA49-89E8-A766-8FD9D7E473BA}"/>
              </a:ext>
            </a:extLst>
          </p:cNvPr>
          <p:cNvSpPr/>
          <p:nvPr/>
        </p:nvSpPr>
        <p:spPr bwMode="auto">
          <a:xfrm>
            <a:off x="0" y="0"/>
            <a:ext cx="9192344" cy="836712"/>
          </a:xfrm>
          <a:prstGeom prst="rect">
            <a:avLst/>
          </a:prstGeom>
          <a:gradFill flip="none" rotWithShape="1">
            <a:gsLst>
              <a:gs pos="0">
                <a:srgbClr val="EDDB1E"/>
              </a:gs>
              <a:gs pos="54000">
                <a:srgbClr val="FF6400"/>
              </a:gs>
            </a:gsLst>
            <a:path path="circle">
              <a:fillToRect l="50000" t="50000" r="50000" b="50000"/>
            </a:path>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I" sz="32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61425313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številke diapozitiva 3">
            <a:extLst>
              <a:ext uri="{FF2B5EF4-FFF2-40B4-BE49-F238E27FC236}">
                <a16:creationId xmlns:a16="http://schemas.microsoft.com/office/drawing/2014/main" id="{F78090CD-8A0D-FBA6-A305-D5B1A7F153E7}"/>
              </a:ext>
            </a:extLst>
          </p:cNvPr>
          <p:cNvSpPr>
            <a:spLocks noGrp="1"/>
          </p:cNvSpPr>
          <p:nvPr>
            <p:ph type="sldNum" sz="quarter" idx="4"/>
          </p:nvPr>
        </p:nvSpPr>
        <p:spPr/>
        <p:txBody>
          <a:bodyPr/>
          <a:lstStyle/>
          <a:p>
            <a:pPr>
              <a:defRPr/>
            </a:pPr>
            <a:fld id="{869A43B6-4A72-4A6E-B3BC-4E1A4B5DD1B6}" type="slidenum">
              <a:rPr lang="en-US" smtClean="0"/>
              <a:pPr>
                <a:defRPr/>
              </a:pPr>
              <a:t>7</a:t>
            </a:fld>
            <a:endParaRPr lang="en-US" dirty="0"/>
          </a:p>
        </p:txBody>
      </p:sp>
      <p:sp>
        <p:nvSpPr>
          <p:cNvPr id="5" name="Naslov 4">
            <a:extLst>
              <a:ext uri="{FF2B5EF4-FFF2-40B4-BE49-F238E27FC236}">
                <a16:creationId xmlns:a16="http://schemas.microsoft.com/office/drawing/2014/main" id="{43E6FCE8-358B-0B94-270F-D6D15FDE0B46}"/>
              </a:ext>
            </a:extLst>
          </p:cNvPr>
          <p:cNvSpPr>
            <a:spLocks noGrp="1"/>
          </p:cNvSpPr>
          <p:nvPr>
            <p:ph type="title"/>
          </p:nvPr>
        </p:nvSpPr>
        <p:spPr/>
        <p:txBody>
          <a:bodyPr/>
          <a:lstStyle/>
          <a:p>
            <a:br>
              <a:rPr lang="sl-SI" dirty="0">
                <a:solidFill>
                  <a:srgbClr val="F87217"/>
                </a:solidFill>
                <a:latin typeface="TitilliumText25L Heavy"/>
              </a:rPr>
            </a:br>
            <a:r>
              <a:rPr lang="en-US" dirty="0">
                <a:solidFill>
                  <a:srgbClr val="F87217"/>
                </a:solidFill>
                <a:latin typeface="TitilliumText25L Heavy"/>
              </a:rPr>
              <a:t>Enterprise</a:t>
            </a:r>
            <a:r>
              <a:rPr lang="sl-SI" dirty="0">
                <a:solidFill>
                  <a:srgbClr val="F87217"/>
                </a:solidFill>
                <a:latin typeface="TitilliumText25L Heavy"/>
              </a:rPr>
              <a:t> </a:t>
            </a:r>
            <a:r>
              <a:rPr lang="en-US" dirty="0">
                <a:solidFill>
                  <a:srgbClr val="F87217"/>
                </a:solidFill>
                <a:latin typeface="TitilliumText25L Heavy"/>
              </a:rPr>
              <a:t>Europe Network (EEN)</a:t>
            </a:r>
            <a:br>
              <a:rPr lang="en-US" dirty="0">
                <a:solidFill>
                  <a:srgbClr val="F87217"/>
                </a:solidFill>
                <a:latin typeface="TitilliumText25L Heavy"/>
              </a:rPr>
            </a:br>
            <a:endParaRPr lang="sl-SI" dirty="0"/>
          </a:p>
        </p:txBody>
      </p:sp>
      <p:sp>
        <p:nvSpPr>
          <p:cNvPr id="8" name="TextBox 11">
            <a:extLst>
              <a:ext uri="{FF2B5EF4-FFF2-40B4-BE49-F238E27FC236}">
                <a16:creationId xmlns:a16="http://schemas.microsoft.com/office/drawing/2014/main" id="{6E011BF5-DC3F-1B50-435A-346968259E0B}"/>
              </a:ext>
            </a:extLst>
          </p:cNvPr>
          <p:cNvSpPr txBox="1">
            <a:spLocks noGrp="1"/>
          </p:cNvSpPr>
          <p:nvPr>
            <p:ph sz="half" idx="1"/>
          </p:nvPr>
        </p:nvSpPr>
        <p:spPr>
          <a:xfrm>
            <a:off x="1569903" y="2132856"/>
            <a:ext cx="10513168" cy="4849276"/>
          </a:xfrm>
          <a:prstGeom prst="rect">
            <a:avLst/>
          </a:prstGeom>
        </p:spPr>
        <p:txBody>
          <a:bodyPr wrap="square" lIns="0" tIns="0" rIns="0" bIns="0" rtlCol="0" anchor="t">
            <a:spAutoFit/>
          </a:bodyPr>
          <a:lstStyle/>
          <a:p>
            <a:pPr marL="0" indent="0">
              <a:lnSpc>
                <a:spcPts val="3231"/>
              </a:lnSpc>
              <a:buNone/>
            </a:pPr>
            <a:r>
              <a:rPr lang="en-US" sz="2500" dirty="0" err="1">
                <a:solidFill>
                  <a:srgbClr val="006A8E"/>
                </a:solidFill>
                <a:ea typeface="Calibri" panose="020F0502020204030204" pitchFamily="34" charset="0"/>
                <a:cs typeface="Calibri" panose="020F0502020204030204" pitchFamily="34" charset="0"/>
              </a:rPr>
              <a:t>brezplačna</a:t>
            </a:r>
            <a:r>
              <a:rPr lang="en-US" sz="2500" dirty="0">
                <a:solidFill>
                  <a:srgbClr val="006A8E"/>
                </a:solidFill>
                <a:ea typeface="Calibri" panose="020F0502020204030204" pitchFamily="34" charset="0"/>
                <a:cs typeface="Calibri" panose="020F0502020204030204" pitchFamily="34" charset="0"/>
              </a:rPr>
              <a:t> </a:t>
            </a:r>
            <a:r>
              <a:rPr lang="en-US" sz="2500" dirty="0" err="1">
                <a:solidFill>
                  <a:srgbClr val="006A8E"/>
                </a:solidFill>
                <a:ea typeface="Calibri" panose="020F0502020204030204" pitchFamily="34" charset="0"/>
                <a:cs typeface="Calibri" panose="020F0502020204030204" pitchFamily="34" charset="0"/>
              </a:rPr>
              <a:t>podporna</a:t>
            </a:r>
            <a:r>
              <a:rPr lang="en-US" sz="2500" dirty="0">
                <a:solidFill>
                  <a:srgbClr val="006A8E"/>
                </a:solidFill>
                <a:ea typeface="Calibri" panose="020F0502020204030204" pitchFamily="34" charset="0"/>
                <a:cs typeface="Calibri" panose="020F0502020204030204" pitchFamily="34" charset="0"/>
              </a:rPr>
              <a:t> </a:t>
            </a:r>
            <a:r>
              <a:rPr lang="en-US" sz="2500" dirty="0" err="1">
                <a:solidFill>
                  <a:srgbClr val="006A8E"/>
                </a:solidFill>
                <a:ea typeface="Calibri" panose="020F0502020204030204" pitchFamily="34" charset="0"/>
                <a:cs typeface="Calibri" panose="020F0502020204030204" pitchFamily="34" charset="0"/>
              </a:rPr>
              <a:t>mreža</a:t>
            </a:r>
            <a:r>
              <a:rPr lang="en-US" sz="2500" dirty="0">
                <a:solidFill>
                  <a:srgbClr val="006A8E"/>
                </a:solidFill>
                <a:ea typeface="Calibri" panose="020F0502020204030204" pitchFamily="34" charset="0"/>
                <a:cs typeface="Calibri" panose="020F0502020204030204" pitchFamily="34" charset="0"/>
              </a:rPr>
              <a:t> za </a:t>
            </a:r>
            <a:r>
              <a:rPr lang="en-US" sz="2500" dirty="0" err="1">
                <a:solidFill>
                  <a:srgbClr val="006A8E"/>
                </a:solidFill>
                <a:ea typeface="Calibri" panose="020F0502020204030204" pitchFamily="34" charset="0"/>
                <a:cs typeface="Calibri" panose="020F0502020204030204" pitchFamily="34" charset="0"/>
              </a:rPr>
              <a:t>podjetja</a:t>
            </a:r>
            <a:endParaRPr lang="sl-SI" sz="2500" dirty="0">
              <a:solidFill>
                <a:srgbClr val="006A8E"/>
              </a:solidFill>
              <a:ea typeface="Calibri" panose="020F0502020204030204" pitchFamily="34" charset="0"/>
              <a:cs typeface="Calibri" panose="020F0502020204030204" pitchFamily="34" charset="0"/>
            </a:endParaRPr>
          </a:p>
          <a:p>
            <a:pPr marL="0" indent="0">
              <a:lnSpc>
                <a:spcPts val="3231"/>
              </a:lnSpc>
              <a:buNone/>
            </a:pPr>
            <a:r>
              <a:rPr lang="en-US" sz="2500" dirty="0" err="1">
                <a:solidFill>
                  <a:srgbClr val="006A8E"/>
                </a:solidFill>
                <a:ea typeface="Calibri" panose="020F0502020204030204" pitchFamily="34" charset="0"/>
                <a:cs typeface="Calibri" panose="020F0502020204030204" pitchFamily="34" charset="0"/>
              </a:rPr>
              <a:t>več</a:t>
            </a:r>
            <a:r>
              <a:rPr lang="en-US" sz="2500" dirty="0">
                <a:solidFill>
                  <a:srgbClr val="006A8E"/>
                </a:solidFill>
                <a:ea typeface="Calibri" panose="020F0502020204030204" pitchFamily="34" charset="0"/>
                <a:cs typeface="Calibri" panose="020F0502020204030204" pitchFamily="34" charset="0"/>
              </a:rPr>
              <a:t> </a:t>
            </a:r>
            <a:r>
              <a:rPr lang="en-US" sz="2500" dirty="0" err="1">
                <a:solidFill>
                  <a:srgbClr val="006A8E"/>
                </a:solidFill>
                <a:ea typeface="Calibri" panose="020F0502020204030204" pitchFamily="34" charset="0"/>
                <a:cs typeface="Calibri" panose="020F0502020204030204" pitchFamily="34" charset="0"/>
              </a:rPr>
              <a:t>kot</a:t>
            </a:r>
            <a:r>
              <a:rPr lang="en-US" sz="2500" dirty="0">
                <a:solidFill>
                  <a:srgbClr val="006A8E"/>
                </a:solidFill>
                <a:ea typeface="Calibri" panose="020F0502020204030204" pitchFamily="34" charset="0"/>
                <a:cs typeface="Calibri" panose="020F0502020204030204" pitchFamily="34" charset="0"/>
              </a:rPr>
              <a:t> 600 </a:t>
            </a:r>
            <a:r>
              <a:rPr lang="en-US" sz="2500" dirty="0" err="1">
                <a:solidFill>
                  <a:srgbClr val="006A8E"/>
                </a:solidFill>
                <a:ea typeface="Calibri" panose="020F0502020204030204" pitchFamily="34" charset="0"/>
                <a:cs typeface="Calibri" panose="020F0502020204030204" pitchFamily="34" charset="0"/>
              </a:rPr>
              <a:t>centrov</a:t>
            </a:r>
            <a:r>
              <a:rPr lang="en-US" sz="2500" dirty="0">
                <a:solidFill>
                  <a:srgbClr val="006A8E"/>
                </a:solidFill>
                <a:ea typeface="Calibri" panose="020F0502020204030204" pitchFamily="34" charset="0"/>
                <a:cs typeface="Calibri" panose="020F0502020204030204" pitchFamily="34" charset="0"/>
              </a:rPr>
              <a:t> v </a:t>
            </a:r>
            <a:r>
              <a:rPr lang="en-US" sz="2500" dirty="0" err="1">
                <a:solidFill>
                  <a:srgbClr val="006A8E"/>
                </a:solidFill>
                <a:ea typeface="Calibri" panose="020F0502020204030204" pitchFamily="34" charset="0"/>
                <a:cs typeface="Calibri" panose="020F0502020204030204" pitchFamily="34" charset="0"/>
              </a:rPr>
              <a:t>več</a:t>
            </a:r>
            <a:r>
              <a:rPr lang="en-US" sz="2500" dirty="0">
                <a:solidFill>
                  <a:srgbClr val="006A8E"/>
                </a:solidFill>
                <a:ea typeface="Calibri" panose="020F0502020204030204" pitchFamily="34" charset="0"/>
                <a:cs typeface="Calibri" panose="020F0502020204030204" pitchFamily="34" charset="0"/>
              </a:rPr>
              <a:t> </a:t>
            </a:r>
            <a:r>
              <a:rPr lang="en-US" sz="2500" dirty="0" err="1">
                <a:solidFill>
                  <a:srgbClr val="006A8E"/>
                </a:solidFill>
                <a:ea typeface="Calibri" panose="020F0502020204030204" pitchFamily="34" charset="0"/>
                <a:cs typeface="Calibri" panose="020F0502020204030204" pitchFamily="34" charset="0"/>
              </a:rPr>
              <a:t>kot</a:t>
            </a:r>
            <a:r>
              <a:rPr lang="en-US" sz="2500" dirty="0">
                <a:solidFill>
                  <a:srgbClr val="006A8E"/>
                </a:solidFill>
                <a:ea typeface="Calibri" panose="020F0502020204030204" pitchFamily="34" charset="0"/>
                <a:cs typeface="Calibri" panose="020F0502020204030204" pitchFamily="34" charset="0"/>
              </a:rPr>
              <a:t> 60 </a:t>
            </a:r>
            <a:r>
              <a:rPr lang="en-US" sz="2500" dirty="0" err="1">
                <a:solidFill>
                  <a:srgbClr val="006A8E"/>
                </a:solidFill>
                <a:ea typeface="Calibri" panose="020F0502020204030204" pitchFamily="34" charset="0"/>
                <a:cs typeface="Calibri" panose="020F0502020204030204" pitchFamily="34" charset="0"/>
              </a:rPr>
              <a:t>državah</a:t>
            </a:r>
            <a:endParaRPr lang="sl-SI" sz="2500" dirty="0">
              <a:solidFill>
                <a:srgbClr val="006A8E"/>
              </a:solidFill>
              <a:ea typeface="Calibri" panose="020F0502020204030204" pitchFamily="34" charset="0"/>
              <a:cs typeface="Calibri" panose="020F0502020204030204" pitchFamily="34" charset="0"/>
            </a:endParaRPr>
          </a:p>
          <a:p>
            <a:pPr marL="0" indent="0">
              <a:lnSpc>
                <a:spcPts val="3231"/>
              </a:lnSpc>
              <a:buNone/>
            </a:pPr>
            <a:r>
              <a:rPr lang="en-US" sz="2500" dirty="0" err="1">
                <a:solidFill>
                  <a:srgbClr val="006A8E"/>
                </a:solidFill>
                <a:ea typeface="Calibri" panose="020F0502020204030204" pitchFamily="34" charset="0"/>
                <a:cs typeface="Calibri" panose="020F0502020204030204" pitchFamily="34" charset="0"/>
              </a:rPr>
              <a:t>pomoč</a:t>
            </a:r>
            <a:r>
              <a:rPr lang="en-US" sz="2500" dirty="0">
                <a:solidFill>
                  <a:srgbClr val="006A8E"/>
                </a:solidFill>
                <a:ea typeface="Calibri" panose="020F0502020204030204" pitchFamily="34" charset="0"/>
                <a:cs typeface="Calibri" panose="020F0502020204030204" pitchFamily="34" charset="0"/>
              </a:rPr>
              <a:t> </a:t>
            </a:r>
            <a:r>
              <a:rPr lang="en-US" sz="2500" dirty="0" err="1">
                <a:solidFill>
                  <a:srgbClr val="006A8E"/>
                </a:solidFill>
                <a:ea typeface="Calibri" panose="020F0502020204030204" pitchFamily="34" charset="0"/>
                <a:cs typeface="Calibri" panose="020F0502020204030204" pitchFamily="34" charset="0"/>
              </a:rPr>
              <a:t>pri</a:t>
            </a:r>
            <a:r>
              <a:rPr lang="en-US" sz="2500" dirty="0">
                <a:solidFill>
                  <a:srgbClr val="006A8E"/>
                </a:solidFill>
                <a:ea typeface="Calibri" panose="020F0502020204030204" pitchFamily="34" charset="0"/>
                <a:cs typeface="Calibri" panose="020F0502020204030204" pitchFamily="34" charset="0"/>
              </a:rPr>
              <a:t> </a:t>
            </a:r>
            <a:r>
              <a:rPr lang="en-US" sz="2500" dirty="0" err="1">
                <a:solidFill>
                  <a:srgbClr val="006A8E"/>
                </a:solidFill>
                <a:ea typeface="Calibri" panose="020F0502020204030204" pitchFamily="34" charset="0"/>
                <a:cs typeface="Calibri" panose="020F0502020204030204" pitchFamily="34" charset="0"/>
              </a:rPr>
              <a:t>iskanju</a:t>
            </a:r>
            <a:r>
              <a:rPr lang="en-US" sz="2500" dirty="0">
                <a:solidFill>
                  <a:srgbClr val="006A8E"/>
                </a:solidFill>
                <a:ea typeface="Calibri" panose="020F0502020204030204" pitchFamily="34" charset="0"/>
                <a:cs typeface="Calibri" panose="020F0502020204030204" pitchFamily="34" charset="0"/>
              </a:rPr>
              <a:t> </a:t>
            </a:r>
            <a:r>
              <a:rPr lang="en-US" sz="2500" dirty="0" err="1">
                <a:solidFill>
                  <a:srgbClr val="006A8E"/>
                </a:solidFill>
                <a:ea typeface="Calibri" panose="020F0502020204030204" pitchFamily="34" charset="0"/>
                <a:cs typeface="Calibri" panose="020F0502020204030204" pitchFamily="34" charset="0"/>
              </a:rPr>
              <a:t>poslovnih</a:t>
            </a:r>
            <a:r>
              <a:rPr lang="en-US" sz="2500" dirty="0">
                <a:solidFill>
                  <a:srgbClr val="006A8E"/>
                </a:solidFill>
                <a:ea typeface="Calibri" panose="020F0502020204030204" pitchFamily="34" charset="0"/>
                <a:cs typeface="Calibri" panose="020F0502020204030204" pitchFamily="34" charset="0"/>
              </a:rPr>
              <a:t> </a:t>
            </a:r>
            <a:r>
              <a:rPr lang="en-US" sz="2500" dirty="0" err="1">
                <a:solidFill>
                  <a:srgbClr val="006A8E"/>
                </a:solidFill>
                <a:ea typeface="Calibri" panose="020F0502020204030204" pitchFamily="34" charset="0"/>
                <a:cs typeface="Calibri" panose="020F0502020204030204" pitchFamily="34" charset="0"/>
              </a:rPr>
              <a:t>priložnosti</a:t>
            </a:r>
            <a:r>
              <a:rPr lang="en-US" sz="2500" dirty="0">
                <a:solidFill>
                  <a:srgbClr val="006A8E"/>
                </a:solidFill>
                <a:ea typeface="Calibri" panose="020F0502020204030204" pitchFamily="34" charset="0"/>
                <a:cs typeface="Calibri" panose="020F0502020204030204" pitchFamily="34" charset="0"/>
              </a:rPr>
              <a:t> v EU</a:t>
            </a:r>
            <a:r>
              <a:rPr lang="sl-SI" sz="2500" dirty="0">
                <a:solidFill>
                  <a:srgbClr val="006A8E"/>
                </a:solidFill>
                <a:ea typeface="Calibri" panose="020F0502020204030204" pitchFamily="34" charset="0"/>
                <a:cs typeface="Calibri" panose="020F0502020204030204" pitchFamily="34" charset="0"/>
              </a:rPr>
              <a:t> </a:t>
            </a:r>
            <a:r>
              <a:rPr lang="en-US" sz="2500" dirty="0">
                <a:solidFill>
                  <a:srgbClr val="006A8E"/>
                </a:solidFill>
                <a:ea typeface="Calibri" panose="020F0502020204030204" pitchFamily="34" charset="0"/>
                <a:cs typeface="Calibri" panose="020F0502020204030204" pitchFamily="34" charset="0"/>
              </a:rPr>
              <a:t>in </a:t>
            </a:r>
            <a:r>
              <a:rPr lang="en-US" sz="2500" dirty="0" err="1">
                <a:solidFill>
                  <a:srgbClr val="006A8E"/>
                </a:solidFill>
                <a:ea typeface="Calibri" panose="020F0502020204030204" pitchFamily="34" charset="0"/>
                <a:cs typeface="Calibri" panose="020F0502020204030204" pitchFamily="34" charset="0"/>
              </a:rPr>
              <a:t>širše</a:t>
            </a:r>
            <a:endParaRPr lang="sl-SI" sz="2500" dirty="0">
              <a:solidFill>
                <a:srgbClr val="006A8E"/>
              </a:solidFill>
              <a:ea typeface="Calibri" panose="020F0502020204030204" pitchFamily="34" charset="0"/>
              <a:cs typeface="Calibri" panose="020F0502020204030204" pitchFamily="34" charset="0"/>
            </a:endParaRPr>
          </a:p>
          <a:p>
            <a:pPr marL="0" indent="0">
              <a:lnSpc>
                <a:spcPts val="3231"/>
              </a:lnSpc>
              <a:buNone/>
            </a:pPr>
            <a:r>
              <a:rPr lang="en-US" sz="2500" dirty="0" err="1">
                <a:solidFill>
                  <a:srgbClr val="006A8E"/>
                </a:solidFill>
                <a:ea typeface="Calibri" panose="020F0502020204030204" pitchFamily="34" charset="0"/>
                <a:cs typeface="Calibri" panose="020F0502020204030204" pitchFamily="34" charset="0"/>
              </a:rPr>
              <a:t>pomoč</a:t>
            </a:r>
            <a:r>
              <a:rPr lang="en-US" sz="2500" dirty="0">
                <a:solidFill>
                  <a:srgbClr val="006A8E"/>
                </a:solidFill>
                <a:ea typeface="Calibri" panose="020F0502020204030204" pitchFamily="34" charset="0"/>
                <a:cs typeface="Calibri" panose="020F0502020204030204" pitchFamily="34" charset="0"/>
              </a:rPr>
              <a:t> </a:t>
            </a:r>
            <a:r>
              <a:rPr lang="en-US" sz="2500" dirty="0" err="1">
                <a:solidFill>
                  <a:srgbClr val="006A8E"/>
                </a:solidFill>
                <a:ea typeface="Calibri" panose="020F0502020204030204" pitchFamily="34" charset="0"/>
                <a:cs typeface="Calibri" panose="020F0502020204030204" pitchFamily="34" charset="0"/>
              </a:rPr>
              <a:t>pri</a:t>
            </a:r>
            <a:r>
              <a:rPr lang="en-US" sz="2500" dirty="0">
                <a:solidFill>
                  <a:srgbClr val="006A8E"/>
                </a:solidFill>
                <a:ea typeface="Calibri" panose="020F0502020204030204" pitchFamily="34" charset="0"/>
                <a:cs typeface="Calibri" panose="020F0502020204030204" pitchFamily="34" charset="0"/>
              </a:rPr>
              <a:t> </a:t>
            </a:r>
            <a:r>
              <a:rPr lang="en-US" sz="2500" dirty="0" err="1">
                <a:solidFill>
                  <a:srgbClr val="006A8E"/>
                </a:solidFill>
                <a:ea typeface="Calibri" panose="020F0502020204030204" pitchFamily="34" charset="0"/>
                <a:cs typeface="Calibri" panose="020F0502020204030204" pitchFamily="34" charset="0"/>
              </a:rPr>
              <a:t>vzpostavljanju</a:t>
            </a:r>
            <a:r>
              <a:rPr lang="en-US" sz="2500" dirty="0">
                <a:solidFill>
                  <a:srgbClr val="006A8E"/>
                </a:solidFill>
                <a:ea typeface="Calibri" panose="020F0502020204030204" pitchFamily="34" charset="0"/>
                <a:cs typeface="Calibri" panose="020F0502020204030204" pitchFamily="34" charset="0"/>
              </a:rPr>
              <a:t> </a:t>
            </a:r>
            <a:r>
              <a:rPr lang="en-US" sz="2500" dirty="0" err="1">
                <a:solidFill>
                  <a:srgbClr val="006A8E"/>
                </a:solidFill>
                <a:ea typeface="Calibri" panose="020F0502020204030204" pitchFamily="34" charset="0"/>
                <a:cs typeface="Calibri" panose="020F0502020204030204" pitchFamily="34" charset="0"/>
              </a:rPr>
              <a:t>prvega</a:t>
            </a:r>
            <a:r>
              <a:rPr lang="en-US" sz="2500" dirty="0">
                <a:solidFill>
                  <a:srgbClr val="006A8E"/>
                </a:solidFill>
                <a:ea typeface="Calibri" panose="020F0502020204030204" pitchFamily="34" charset="0"/>
                <a:cs typeface="Calibri" panose="020F0502020204030204" pitchFamily="34" charset="0"/>
              </a:rPr>
              <a:t> </a:t>
            </a:r>
            <a:r>
              <a:rPr lang="en-US" sz="2500" dirty="0" err="1">
                <a:solidFill>
                  <a:srgbClr val="006A8E"/>
                </a:solidFill>
                <a:ea typeface="Calibri" panose="020F0502020204030204" pitchFamily="34" charset="0"/>
                <a:cs typeface="Calibri" panose="020F0502020204030204" pitchFamily="34" charset="0"/>
              </a:rPr>
              <a:t>stika</a:t>
            </a:r>
            <a:r>
              <a:rPr lang="en-US" sz="2500" dirty="0">
                <a:solidFill>
                  <a:srgbClr val="006A8E"/>
                </a:solidFill>
                <a:ea typeface="Calibri" panose="020F0502020204030204" pitchFamily="34" charset="0"/>
                <a:cs typeface="Calibri" panose="020F0502020204030204" pitchFamily="34" charset="0"/>
              </a:rPr>
              <a:t> z </a:t>
            </a:r>
            <a:r>
              <a:rPr lang="en-US" sz="2500" dirty="0" err="1">
                <a:solidFill>
                  <a:srgbClr val="006A8E"/>
                </a:solidFill>
                <a:ea typeface="Calibri" panose="020F0502020204030204" pitchFamily="34" charset="0"/>
                <a:cs typeface="Calibri" panose="020F0502020204030204" pitchFamily="34" charset="0"/>
              </a:rPr>
              <a:t>ustreznimi</a:t>
            </a:r>
            <a:endParaRPr lang="en-US" sz="2500" dirty="0">
              <a:solidFill>
                <a:srgbClr val="006A8E"/>
              </a:solidFill>
              <a:ea typeface="Calibri" panose="020F0502020204030204" pitchFamily="34" charset="0"/>
              <a:cs typeface="Calibri" panose="020F0502020204030204" pitchFamily="34" charset="0"/>
            </a:endParaRPr>
          </a:p>
          <a:p>
            <a:pPr marL="0" indent="0">
              <a:lnSpc>
                <a:spcPts val="3231"/>
              </a:lnSpc>
              <a:buNone/>
            </a:pPr>
            <a:r>
              <a:rPr lang="en-US" sz="2500" dirty="0" err="1">
                <a:solidFill>
                  <a:srgbClr val="006A8E"/>
                </a:solidFill>
                <a:ea typeface="Calibri" panose="020F0502020204030204" pitchFamily="34" charset="0"/>
                <a:cs typeface="Calibri" panose="020F0502020204030204" pitchFamily="34" charset="0"/>
              </a:rPr>
              <a:t>mednarodnimi</a:t>
            </a:r>
            <a:r>
              <a:rPr lang="en-US" sz="2500" dirty="0">
                <a:solidFill>
                  <a:srgbClr val="006A8E"/>
                </a:solidFill>
                <a:ea typeface="Calibri" panose="020F0502020204030204" pitchFamily="34" charset="0"/>
                <a:cs typeface="Calibri" panose="020F0502020204030204" pitchFamily="34" charset="0"/>
              </a:rPr>
              <a:t> </a:t>
            </a:r>
            <a:r>
              <a:rPr lang="en-US" sz="2500" dirty="0" err="1">
                <a:solidFill>
                  <a:srgbClr val="006A8E"/>
                </a:solidFill>
                <a:ea typeface="Calibri" panose="020F0502020204030204" pitchFamily="34" charset="0"/>
                <a:cs typeface="Calibri" panose="020F0502020204030204" pitchFamily="34" charset="0"/>
              </a:rPr>
              <a:t>partnerji</a:t>
            </a:r>
            <a:endParaRPr lang="en-US" sz="2500" dirty="0">
              <a:solidFill>
                <a:srgbClr val="006A8E"/>
              </a:solidFill>
              <a:ea typeface="Calibri" panose="020F0502020204030204" pitchFamily="34" charset="0"/>
              <a:cs typeface="Calibri" panose="020F0502020204030204" pitchFamily="34" charset="0"/>
            </a:endParaRPr>
          </a:p>
          <a:p>
            <a:pPr marL="0" indent="0">
              <a:lnSpc>
                <a:spcPts val="3231"/>
              </a:lnSpc>
              <a:buNone/>
            </a:pPr>
            <a:r>
              <a:rPr lang="en-US" sz="2500" dirty="0" err="1">
                <a:solidFill>
                  <a:srgbClr val="006A8E"/>
                </a:solidFill>
                <a:ea typeface="Calibri" panose="020F0502020204030204" pitchFamily="34" charset="0"/>
                <a:cs typeface="Calibri" panose="020F0502020204030204" pitchFamily="34" charset="0"/>
              </a:rPr>
              <a:t>namenjena</a:t>
            </a:r>
            <a:r>
              <a:rPr lang="en-US" sz="2500" dirty="0">
                <a:solidFill>
                  <a:srgbClr val="006A8E"/>
                </a:solidFill>
                <a:ea typeface="Calibri" panose="020F0502020204030204" pitchFamily="34" charset="0"/>
                <a:cs typeface="Calibri" panose="020F0502020204030204" pitchFamily="34" charset="0"/>
              </a:rPr>
              <a:t> </a:t>
            </a:r>
            <a:r>
              <a:rPr lang="en-US" sz="2500" dirty="0" err="1">
                <a:solidFill>
                  <a:srgbClr val="006A8E"/>
                </a:solidFill>
                <a:ea typeface="Calibri" panose="020F0502020204030204" pitchFamily="34" charset="0"/>
                <a:cs typeface="Calibri" panose="020F0502020204030204" pitchFamily="34" charset="0"/>
              </a:rPr>
              <a:t>podjetjem</a:t>
            </a:r>
            <a:r>
              <a:rPr lang="en-US" sz="2500" dirty="0">
                <a:solidFill>
                  <a:srgbClr val="006A8E"/>
                </a:solidFill>
                <a:ea typeface="Calibri" panose="020F0502020204030204" pitchFamily="34" charset="0"/>
                <a:cs typeface="Calibri" panose="020F0502020204030204" pitchFamily="34" charset="0"/>
              </a:rPr>
              <a:t>, </a:t>
            </a:r>
            <a:r>
              <a:rPr lang="en-US" sz="2500" dirty="0" err="1">
                <a:solidFill>
                  <a:srgbClr val="006A8E"/>
                </a:solidFill>
                <a:ea typeface="Calibri" panose="020F0502020204030204" pitchFamily="34" charset="0"/>
                <a:cs typeface="Calibri" panose="020F0502020204030204" pitchFamily="34" charset="0"/>
              </a:rPr>
              <a:t>raziskovalnim</a:t>
            </a:r>
            <a:r>
              <a:rPr lang="en-US" sz="2500" dirty="0">
                <a:solidFill>
                  <a:srgbClr val="006A8E"/>
                </a:solidFill>
                <a:ea typeface="Calibri" panose="020F0502020204030204" pitchFamily="34" charset="0"/>
                <a:cs typeface="Calibri" panose="020F0502020204030204" pitchFamily="34" charset="0"/>
              </a:rPr>
              <a:t> </a:t>
            </a:r>
            <a:r>
              <a:rPr lang="en-US" sz="2500" dirty="0" err="1">
                <a:solidFill>
                  <a:srgbClr val="006A8E"/>
                </a:solidFill>
                <a:ea typeface="Calibri" panose="020F0502020204030204" pitchFamily="34" charset="0"/>
                <a:cs typeface="Calibri" panose="020F0502020204030204" pitchFamily="34" charset="0"/>
              </a:rPr>
              <a:t>inštitutom</a:t>
            </a:r>
            <a:r>
              <a:rPr lang="en-US" sz="2500" dirty="0">
                <a:solidFill>
                  <a:srgbClr val="006A8E"/>
                </a:solidFill>
                <a:ea typeface="Calibri" panose="020F0502020204030204" pitchFamily="34" charset="0"/>
                <a:cs typeface="Calibri" panose="020F0502020204030204" pitchFamily="34" charset="0"/>
              </a:rPr>
              <a:t>, </a:t>
            </a:r>
            <a:r>
              <a:rPr lang="en-US" sz="2500" dirty="0" err="1">
                <a:solidFill>
                  <a:srgbClr val="006A8E"/>
                </a:solidFill>
                <a:ea typeface="Calibri" panose="020F0502020204030204" pitchFamily="34" charset="0"/>
                <a:cs typeface="Calibri" panose="020F0502020204030204" pitchFamily="34" charset="0"/>
              </a:rPr>
              <a:t>univerzam</a:t>
            </a:r>
            <a:r>
              <a:rPr lang="en-US" sz="2500" dirty="0">
                <a:solidFill>
                  <a:srgbClr val="006A8E"/>
                </a:solidFill>
                <a:ea typeface="Calibri" panose="020F0502020204030204" pitchFamily="34" charset="0"/>
                <a:cs typeface="Calibri" panose="020F0502020204030204" pitchFamily="34" charset="0"/>
              </a:rPr>
              <a:t>,</a:t>
            </a:r>
          </a:p>
          <a:p>
            <a:pPr marL="0" indent="0">
              <a:lnSpc>
                <a:spcPts val="3231"/>
              </a:lnSpc>
              <a:buNone/>
            </a:pPr>
            <a:r>
              <a:rPr lang="en-US" sz="2500" dirty="0" err="1">
                <a:solidFill>
                  <a:srgbClr val="006A8E"/>
                </a:solidFill>
                <a:ea typeface="Calibri" panose="020F0502020204030204" pitchFamily="34" charset="0"/>
                <a:cs typeface="Calibri" panose="020F0502020204030204" pitchFamily="34" charset="0"/>
              </a:rPr>
              <a:t>tehnološkim</a:t>
            </a:r>
            <a:r>
              <a:rPr lang="en-US" sz="2500" dirty="0">
                <a:solidFill>
                  <a:srgbClr val="006A8E"/>
                </a:solidFill>
                <a:ea typeface="Calibri" panose="020F0502020204030204" pitchFamily="34" charset="0"/>
                <a:cs typeface="Calibri" panose="020F0502020204030204" pitchFamily="34" charset="0"/>
              </a:rPr>
              <a:t> </a:t>
            </a:r>
            <a:r>
              <a:rPr lang="en-US" sz="2500" dirty="0" err="1">
                <a:solidFill>
                  <a:srgbClr val="006A8E"/>
                </a:solidFill>
                <a:ea typeface="Calibri" panose="020F0502020204030204" pitchFamily="34" charset="0"/>
                <a:cs typeface="Calibri" panose="020F0502020204030204" pitchFamily="34" charset="0"/>
              </a:rPr>
              <a:t>centrom</a:t>
            </a:r>
            <a:r>
              <a:rPr lang="en-US" sz="2500" dirty="0">
                <a:solidFill>
                  <a:srgbClr val="006A8E"/>
                </a:solidFill>
                <a:ea typeface="Calibri" panose="020F0502020204030204" pitchFamily="34" charset="0"/>
                <a:cs typeface="Calibri" panose="020F0502020204030204" pitchFamily="34" charset="0"/>
              </a:rPr>
              <a:t> </a:t>
            </a:r>
            <a:r>
              <a:rPr lang="en-US" sz="2500" dirty="0" err="1">
                <a:solidFill>
                  <a:srgbClr val="006A8E"/>
                </a:solidFill>
                <a:ea typeface="Calibri" panose="020F0502020204030204" pitchFamily="34" charset="0"/>
                <a:cs typeface="Calibri" panose="020F0502020204030204" pitchFamily="34" charset="0"/>
              </a:rPr>
              <a:t>ter</a:t>
            </a:r>
            <a:r>
              <a:rPr lang="en-US" sz="2500" dirty="0">
                <a:solidFill>
                  <a:srgbClr val="006A8E"/>
                </a:solidFill>
                <a:ea typeface="Calibri" panose="020F0502020204030204" pitchFamily="34" charset="0"/>
                <a:cs typeface="Calibri" panose="020F0502020204030204" pitchFamily="34" charset="0"/>
              </a:rPr>
              <a:t> </a:t>
            </a:r>
            <a:r>
              <a:rPr lang="en-US" sz="2500" dirty="0" err="1">
                <a:solidFill>
                  <a:srgbClr val="006A8E"/>
                </a:solidFill>
                <a:ea typeface="Calibri" panose="020F0502020204030204" pitchFamily="34" charset="0"/>
                <a:cs typeface="Calibri" panose="020F0502020204030204" pitchFamily="34" charset="0"/>
              </a:rPr>
              <a:t>ustanovam</a:t>
            </a:r>
            <a:r>
              <a:rPr lang="en-US" sz="2500" dirty="0">
                <a:solidFill>
                  <a:srgbClr val="006A8E"/>
                </a:solidFill>
                <a:ea typeface="Calibri" panose="020F0502020204030204" pitchFamily="34" charset="0"/>
                <a:cs typeface="Calibri" panose="020F0502020204030204" pitchFamily="34" charset="0"/>
              </a:rPr>
              <a:t> za </a:t>
            </a:r>
            <a:r>
              <a:rPr lang="en-US" sz="2500" dirty="0" err="1">
                <a:solidFill>
                  <a:srgbClr val="006A8E"/>
                </a:solidFill>
                <a:ea typeface="Calibri" panose="020F0502020204030204" pitchFamily="34" charset="0"/>
                <a:cs typeface="Calibri" panose="020F0502020204030204" pitchFamily="34" charset="0"/>
              </a:rPr>
              <a:t>razvoj</a:t>
            </a:r>
            <a:r>
              <a:rPr lang="en-US" sz="2500" dirty="0">
                <a:solidFill>
                  <a:srgbClr val="006A8E"/>
                </a:solidFill>
                <a:ea typeface="Calibri" panose="020F0502020204030204" pitchFamily="34" charset="0"/>
                <a:cs typeface="Calibri" panose="020F0502020204030204" pitchFamily="34" charset="0"/>
              </a:rPr>
              <a:t> </a:t>
            </a:r>
            <a:r>
              <a:rPr lang="en-US" sz="2500" dirty="0" err="1">
                <a:solidFill>
                  <a:srgbClr val="006A8E"/>
                </a:solidFill>
                <a:ea typeface="Calibri" panose="020F0502020204030204" pitchFamily="34" charset="0"/>
                <a:cs typeface="Calibri" panose="020F0502020204030204" pitchFamily="34" charset="0"/>
              </a:rPr>
              <a:t>podjetništva</a:t>
            </a:r>
            <a:r>
              <a:rPr lang="en-US" sz="2500" dirty="0">
                <a:solidFill>
                  <a:srgbClr val="006A8E"/>
                </a:solidFill>
                <a:ea typeface="Calibri" panose="020F0502020204030204" pitchFamily="34" charset="0"/>
                <a:cs typeface="Calibri" panose="020F0502020204030204" pitchFamily="34" charset="0"/>
              </a:rPr>
              <a:t> in </a:t>
            </a:r>
            <a:r>
              <a:rPr lang="en-US" sz="2500" dirty="0" err="1">
                <a:solidFill>
                  <a:srgbClr val="006A8E"/>
                </a:solidFill>
                <a:ea typeface="Calibri" panose="020F0502020204030204" pitchFamily="34" charset="0"/>
                <a:cs typeface="Calibri" panose="020F0502020204030204" pitchFamily="34" charset="0"/>
              </a:rPr>
              <a:t>inovacij</a:t>
            </a:r>
            <a:endParaRPr lang="en-US" sz="2500" dirty="0">
              <a:solidFill>
                <a:srgbClr val="006A8E"/>
              </a:solidFill>
              <a:ea typeface="Calibri" panose="020F0502020204030204" pitchFamily="34" charset="0"/>
              <a:cs typeface="Calibri" panose="020F0502020204030204" pitchFamily="34" charset="0"/>
            </a:endParaRPr>
          </a:p>
          <a:p>
            <a:pPr>
              <a:lnSpc>
                <a:spcPts val="3231"/>
              </a:lnSpc>
            </a:pPr>
            <a:endParaRPr lang="en-US" sz="2500" dirty="0">
              <a:solidFill>
                <a:srgbClr val="504E53"/>
              </a:solidFill>
              <a:ea typeface="Calibri" panose="020F0502020204030204" pitchFamily="34" charset="0"/>
              <a:cs typeface="Calibri" panose="020F0502020204030204" pitchFamily="34" charset="0"/>
            </a:endParaRPr>
          </a:p>
          <a:p>
            <a:pPr marL="0" indent="0">
              <a:lnSpc>
                <a:spcPts val="3231"/>
              </a:lnSpc>
              <a:buNone/>
            </a:pPr>
            <a:endParaRPr lang="en-US" sz="2500" dirty="0">
              <a:solidFill>
                <a:srgbClr val="504E53"/>
              </a:solidFill>
              <a:ea typeface="Calibri" panose="020F0502020204030204" pitchFamily="34" charset="0"/>
              <a:cs typeface="Calibri" panose="020F0502020204030204" pitchFamily="34" charset="0"/>
            </a:endParaRPr>
          </a:p>
          <a:p>
            <a:pPr marL="0" indent="0" algn="l">
              <a:lnSpc>
                <a:spcPts val="3231"/>
              </a:lnSpc>
              <a:buNone/>
            </a:pPr>
            <a:endParaRPr lang="en-US" sz="2500" dirty="0">
              <a:solidFill>
                <a:srgbClr val="504E53"/>
              </a:solidFill>
              <a:ea typeface="Calibri" panose="020F0502020204030204" pitchFamily="34" charset="0"/>
              <a:cs typeface="Calibri" panose="020F0502020204030204" pitchFamily="34" charset="0"/>
            </a:endParaRPr>
          </a:p>
        </p:txBody>
      </p:sp>
      <p:sp>
        <p:nvSpPr>
          <p:cNvPr id="11" name="Freeform 3">
            <a:extLst>
              <a:ext uri="{FF2B5EF4-FFF2-40B4-BE49-F238E27FC236}">
                <a16:creationId xmlns:a16="http://schemas.microsoft.com/office/drawing/2014/main" id="{1D3D28AC-886B-C41E-639A-BB9278B72AA6}"/>
              </a:ext>
            </a:extLst>
          </p:cNvPr>
          <p:cNvSpPr/>
          <p:nvPr/>
        </p:nvSpPr>
        <p:spPr>
          <a:xfrm>
            <a:off x="7725895" y="854134"/>
            <a:ext cx="4455922" cy="2188091"/>
          </a:xfrm>
          <a:custGeom>
            <a:avLst/>
            <a:gdLst/>
            <a:ahLst/>
            <a:cxnLst/>
            <a:rect l="l" t="t" r="r" b="b"/>
            <a:pathLst>
              <a:path w="7082618" h="3355390">
                <a:moveTo>
                  <a:pt x="0" y="0"/>
                </a:moveTo>
                <a:lnTo>
                  <a:pt x="7082618" y="0"/>
                </a:lnTo>
                <a:lnTo>
                  <a:pt x="7082618" y="3355390"/>
                </a:lnTo>
                <a:lnTo>
                  <a:pt x="0" y="3355390"/>
                </a:lnTo>
                <a:lnTo>
                  <a:pt x="0" y="0"/>
                </a:lnTo>
                <a:close/>
              </a:path>
            </a:pathLst>
          </a:custGeom>
          <a:blipFill>
            <a:blip r:embed="rId2"/>
            <a:stretch>
              <a:fillRect/>
            </a:stretch>
          </a:blipFill>
        </p:spPr>
        <p:txBody>
          <a:bodyPr/>
          <a:lstStyle/>
          <a:p>
            <a:endParaRPr lang="sl-SI" dirty="0"/>
          </a:p>
        </p:txBody>
      </p:sp>
      <p:grpSp>
        <p:nvGrpSpPr>
          <p:cNvPr id="12" name="Group 7">
            <a:extLst>
              <a:ext uri="{FF2B5EF4-FFF2-40B4-BE49-F238E27FC236}">
                <a16:creationId xmlns:a16="http://schemas.microsoft.com/office/drawing/2014/main" id="{86F6EE9E-4681-C1E2-3180-AA3708D04E33}"/>
              </a:ext>
            </a:extLst>
          </p:cNvPr>
          <p:cNvGrpSpPr/>
          <p:nvPr/>
        </p:nvGrpSpPr>
        <p:grpSpPr>
          <a:xfrm flipH="1">
            <a:off x="863423" y="1754742"/>
            <a:ext cx="45719" cy="4159688"/>
            <a:chOff x="0" y="0"/>
            <a:chExt cx="12543" cy="1344619"/>
          </a:xfrm>
        </p:grpSpPr>
        <p:sp>
          <p:nvSpPr>
            <p:cNvPr id="13" name="Freeform 8">
              <a:extLst>
                <a:ext uri="{FF2B5EF4-FFF2-40B4-BE49-F238E27FC236}">
                  <a16:creationId xmlns:a16="http://schemas.microsoft.com/office/drawing/2014/main" id="{AE851242-D0B7-501B-F938-F38F0F6C4C43}"/>
                </a:ext>
              </a:extLst>
            </p:cNvPr>
            <p:cNvSpPr/>
            <p:nvPr/>
          </p:nvSpPr>
          <p:spPr>
            <a:xfrm>
              <a:off x="0" y="0"/>
              <a:ext cx="12543" cy="1344619"/>
            </a:xfrm>
            <a:custGeom>
              <a:avLst/>
              <a:gdLst/>
              <a:ahLst/>
              <a:cxnLst/>
              <a:rect l="l" t="t" r="r" b="b"/>
              <a:pathLst>
                <a:path w="12543" h="1344619">
                  <a:moveTo>
                    <a:pt x="0" y="0"/>
                  </a:moveTo>
                  <a:lnTo>
                    <a:pt x="12543" y="0"/>
                  </a:lnTo>
                  <a:lnTo>
                    <a:pt x="12543" y="1344619"/>
                  </a:lnTo>
                  <a:lnTo>
                    <a:pt x="0" y="1344619"/>
                  </a:lnTo>
                  <a:close/>
                </a:path>
              </a:pathLst>
            </a:custGeom>
            <a:solidFill>
              <a:srgbClr val="F87217"/>
            </a:solidFill>
          </p:spPr>
          <p:txBody>
            <a:bodyPr/>
            <a:lstStyle/>
            <a:p>
              <a:endParaRPr lang="sl-SI"/>
            </a:p>
          </p:txBody>
        </p:sp>
        <p:sp>
          <p:nvSpPr>
            <p:cNvPr id="14" name="TextBox 9">
              <a:extLst>
                <a:ext uri="{FF2B5EF4-FFF2-40B4-BE49-F238E27FC236}">
                  <a16:creationId xmlns:a16="http://schemas.microsoft.com/office/drawing/2014/main" id="{1732DB65-DFB8-6FBD-7BE4-9CC00E3314B6}"/>
                </a:ext>
              </a:extLst>
            </p:cNvPr>
            <p:cNvSpPr txBox="1"/>
            <p:nvPr/>
          </p:nvSpPr>
          <p:spPr>
            <a:xfrm>
              <a:off x="0" y="-28575"/>
              <a:ext cx="12543" cy="1373194"/>
            </a:xfrm>
            <a:prstGeom prst="rect">
              <a:avLst/>
            </a:prstGeom>
          </p:spPr>
          <p:txBody>
            <a:bodyPr lIns="50800" tIns="50800" rIns="50800" bIns="50800" rtlCol="0" anchor="ctr"/>
            <a:lstStyle/>
            <a:p>
              <a:pPr algn="ctr">
                <a:lnSpc>
                  <a:spcPts val="2775"/>
                </a:lnSpc>
              </a:pPr>
              <a:endParaRPr/>
            </a:p>
          </p:txBody>
        </p:sp>
      </p:grpSp>
      <p:sp>
        <p:nvSpPr>
          <p:cNvPr id="15" name="Freeform 12">
            <a:extLst>
              <a:ext uri="{FF2B5EF4-FFF2-40B4-BE49-F238E27FC236}">
                <a16:creationId xmlns:a16="http://schemas.microsoft.com/office/drawing/2014/main" id="{7991CFC2-57F4-3F50-2560-14A692A048DE}"/>
              </a:ext>
            </a:extLst>
          </p:cNvPr>
          <p:cNvSpPr/>
          <p:nvPr/>
        </p:nvSpPr>
        <p:spPr>
          <a:xfrm>
            <a:off x="1250923" y="2232014"/>
            <a:ext cx="164557" cy="188874"/>
          </a:xfrm>
          <a:custGeom>
            <a:avLst/>
            <a:gdLst/>
            <a:ahLst/>
            <a:cxnLst/>
            <a:rect l="l" t="t" r="r" b="b"/>
            <a:pathLst>
              <a:path w="262811" h="406400">
                <a:moveTo>
                  <a:pt x="59611" y="0"/>
                </a:moveTo>
                <a:lnTo>
                  <a:pt x="0" y="0"/>
                </a:lnTo>
                <a:lnTo>
                  <a:pt x="0" y="406400"/>
                </a:lnTo>
                <a:lnTo>
                  <a:pt x="59611" y="406400"/>
                </a:lnTo>
                <a:lnTo>
                  <a:pt x="262811" y="203200"/>
                </a:lnTo>
                <a:lnTo>
                  <a:pt x="59611" y="0"/>
                </a:lnTo>
                <a:close/>
              </a:path>
            </a:pathLst>
          </a:custGeom>
          <a:solidFill>
            <a:srgbClr val="006385"/>
          </a:solidFill>
        </p:spPr>
        <p:txBody>
          <a:bodyPr/>
          <a:lstStyle/>
          <a:p>
            <a:endParaRPr lang="sl-SI" dirty="0"/>
          </a:p>
        </p:txBody>
      </p:sp>
      <p:sp>
        <p:nvSpPr>
          <p:cNvPr id="16" name="Freeform 12">
            <a:extLst>
              <a:ext uri="{FF2B5EF4-FFF2-40B4-BE49-F238E27FC236}">
                <a16:creationId xmlns:a16="http://schemas.microsoft.com/office/drawing/2014/main" id="{F0BF5F8B-5611-ADF4-AC08-7D443ADCC312}"/>
              </a:ext>
            </a:extLst>
          </p:cNvPr>
          <p:cNvSpPr/>
          <p:nvPr/>
        </p:nvSpPr>
        <p:spPr>
          <a:xfrm>
            <a:off x="1250923" y="2736070"/>
            <a:ext cx="164557" cy="188874"/>
          </a:xfrm>
          <a:custGeom>
            <a:avLst/>
            <a:gdLst/>
            <a:ahLst/>
            <a:cxnLst/>
            <a:rect l="l" t="t" r="r" b="b"/>
            <a:pathLst>
              <a:path w="262811" h="406400">
                <a:moveTo>
                  <a:pt x="59611" y="0"/>
                </a:moveTo>
                <a:lnTo>
                  <a:pt x="0" y="0"/>
                </a:lnTo>
                <a:lnTo>
                  <a:pt x="0" y="406400"/>
                </a:lnTo>
                <a:lnTo>
                  <a:pt x="59611" y="406400"/>
                </a:lnTo>
                <a:lnTo>
                  <a:pt x="262811" y="203200"/>
                </a:lnTo>
                <a:lnTo>
                  <a:pt x="59611" y="0"/>
                </a:lnTo>
                <a:close/>
              </a:path>
            </a:pathLst>
          </a:custGeom>
          <a:solidFill>
            <a:srgbClr val="006385"/>
          </a:solidFill>
        </p:spPr>
        <p:txBody>
          <a:bodyPr/>
          <a:lstStyle/>
          <a:p>
            <a:endParaRPr lang="sl-SI" dirty="0"/>
          </a:p>
        </p:txBody>
      </p:sp>
      <p:sp>
        <p:nvSpPr>
          <p:cNvPr id="17" name="Freeform 12">
            <a:extLst>
              <a:ext uri="{FF2B5EF4-FFF2-40B4-BE49-F238E27FC236}">
                <a16:creationId xmlns:a16="http://schemas.microsoft.com/office/drawing/2014/main" id="{DCD41436-F8FA-DDA8-CFFA-6900D4F313B3}"/>
              </a:ext>
            </a:extLst>
          </p:cNvPr>
          <p:cNvSpPr/>
          <p:nvPr/>
        </p:nvSpPr>
        <p:spPr>
          <a:xfrm>
            <a:off x="1250923" y="3202132"/>
            <a:ext cx="164557" cy="188874"/>
          </a:xfrm>
          <a:custGeom>
            <a:avLst/>
            <a:gdLst/>
            <a:ahLst/>
            <a:cxnLst/>
            <a:rect l="l" t="t" r="r" b="b"/>
            <a:pathLst>
              <a:path w="262811" h="406400">
                <a:moveTo>
                  <a:pt x="59611" y="0"/>
                </a:moveTo>
                <a:lnTo>
                  <a:pt x="0" y="0"/>
                </a:lnTo>
                <a:lnTo>
                  <a:pt x="0" y="406400"/>
                </a:lnTo>
                <a:lnTo>
                  <a:pt x="59611" y="406400"/>
                </a:lnTo>
                <a:lnTo>
                  <a:pt x="262811" y="203200"/>
                </a:lnTo>
                <a:lnTo>
                  <a:pt x="59611" y="0"/>
                </a:lnTo>
                <a:close/>
              </a:path>
            </a:pathLst>
          </a:custGeom>
          <a:solidFill>
            <a:srgbClr val="006385"/>
          </a:solidFill>
        </p:spPr>
        <p:txBody>
          <a:bodyPr/>
          <a:lstStyle/>
          <a:p>
            <a:endParaRPr lang="sl-SI" dirty="0"/>
          </a:p>
        </p:txBody>
      </p:sp>
      <p:sp>
        <p:nvSpPr>
          <p:cNvPr id="18" name="Freeform 12">
            <a:extLst>
              <a:ext uri="{FF2B5EF4-FFF2-40B4-BE49-F238E27FC236}">
                <a16:creationId xmlns:a16="http://schemas.microsoft.com/office/drawing/2014/main" id="{858CDC36-E796-76AE-12FF-DB02E31CB8BF}"/>
              </a:ext>
            </a:extLst>
          </p:cNvPr>
          <p:cNvSpPr/>
          <p:nvPr/>
        </p:nvSpPr>
        <p:spPr>
          <a:xfrm>
            <a:off x="1250923" y="3695949"/>
            <a:ext cx="164557" cy="188874"/>
          </a:xfrm>
          <a:custGeom>
            <a:avLst/>
            <a:gdLst/>
            <a:ahLst/>
            <a:cxnLst/>
            <a:rect l="l" t="t" r="r" b="b"/>
            <a:pathLst>
              <a:path w="262811" h="406400">
                <a:moveTo>
                  <a:pt x="59611" y="0"/>
                </a:moveTo>
                <a:lnTo>
                  <a:pt x="0" y="0"/>
                </a:lnTo>
                <a:lnTo>
                  <a:pt x="0" y="406400"/>
                </a:lnTo>
                <a:lnTo>
                  <a:pt x="59611" y="406400"/>
                </a:lnTo>
                <a:lnTo>
                  <a:pt x="262811" y="203200"/>
                </a:lnTo>
                <a:lnTo>
                  <a:pt x="59611" y="0"/>
                </a:lnTo>
                <a:close/>
              </a:path>
            </a:pathLst>
          </a:custGeom>
          <a:solidFill>
            <a:srgbClr val="006385"/>
          </a:solidFill>
        </p:spPr>
        <p:txBody>
          <a:bodyPr/>
          <a:lstStyle/>
          <a:p>
            <a:endParaRPr lang="sl-SI" dirty="0"/>
          </a:p>
        </p:txBody>
      </p:sp>
      <p:sp>
        <p:nvSpPr>
          <p:cNvPr id="20" name="Freeform 12">
            <a:extLst>
              <a:ext uri="{FF2B5EF4-FFF2-40B4-BE49-F238E27FC236}">
                <a16:creationId xmlns:a16="http://schemas.microsoft.com/office/drawing/2014/main" id="{22BE58D4-FC2A-E7C2-11EE-89D746C5BD2B}"/>
              </a:ext>
            </a:extLst>
          </p:cNvPr>
          <p:cNvSpPr/>
          <p:nvPr/>
        </p:nvSpPr>
        <p:spPr>
          <a:xfrm>
            <a:off x="1250923" y="4685773"/>
            <a:ext cx="164557" cy="188874"/>
          </a:xfrm>
          <a:custGeom>
            <a:avLst/>
            <a:gdLst/>
            <a:ahLst/>
            <a:cxnLst/>
            <a:rect l="l" t="t" r="r" b="b"/>
            <a:pathLst>
              <a:path w="262811" h="406400">
                <a:moveTo>
                  <a:pt x="59611" y="0"/>
                </a:moveTo>
                <a:lnTo>
                  <a:pt x="0" y="0"/>
                </a:lnTo>
                <a:lnTo>
                  <a:pt x="0" y="406400"/>
                </a:lnTo>
                <a:lnTo>
                  <a:pt x="59611" y="406400"/>
                </a:lnTo>
                <a:lnTo>
                  <a:pt x="262811" y="203200"/>
                </a:lnTo>
                <a:lnTo>
                  <a:pt x="59611" y="0"/>
                </a:lnTo>
                <a:close/>
              </a:path>
            </a:pathLst>
          </a:custGeom>
          <a:solidFill>
            <a:srgbClr val="006385"/>
          </a:solidFill>
        </p:spPr>
        <p:txBody>
          <a:bodyPr/>
          <a:lstStyle/>
          <a:p>
            <a:endParaRPr lang="sl-SI" dirty="0"/>
          </a:p>
        </p:txBody>
      </p:sp>
      <p:sp>
        <p:nvSpPr>
          <p:cNvPr id="22" name="Pravokotnik 21">
            <a:extLst>
              <a:ext uri="{FF2B5EF4-FFF2-40B4-BE49-F238E27FC236}">
                <a16:creationId xmlns:a16="http://schemas.microsoft.com/office/drawing/2014/main" id="{8F3FF25C-DD86-C349-C9E7-26029F270214}"/>
              </a:ext>
            </a:extLst>
          </p:cNvPr>
          <p:cNvSpPr/>
          <p:nvPr/>
        </p:nvSpPr>
        <p:spPr bwMode="auto">
          <a:xfrm>
            <a:off x="0" y="0"/>
            <a:ext cx="9192344" cy="836712"/>
          </a:xfrm>
          <a:prstGeom prst="rect">
            <a:avLst/>
          </a:prstGeom>
          <a:gradFill flip="none" rotWithShape="1">
            <a:gsLst>
              <a:gs pos="0">
                <a:srgbClr val="EDDB1E"/>
              </a:gs>
              <a:gs pos="54000">
                <a:srgbClr val="FF6400"/>
              </a:gs>
            </a:gsLst>
            <a:path path="circle">
              <a:fillToRect l="50000" t="50000" r="50000" b="50000"/>
            </a:path>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I" sz="32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3957094689"/>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a:extLst>
              <a:ext uri="{FF2B5EF4-FFF2-40B4-BE49-F238E27FC236}">
                <a16:creationId xmlns:a16="http://schemas.microsoft.com/office/drawing/2014/main" id="{15B980B1-BE17-BE61-19B2-804112AD4D3A}"/>
              </a:ext>
            </a:extLst>
          </p:cNvPr>
          <p:cNvSpPr>
            <a:spLocks noGrp="1"/>
          </p:cNvSpPr>
          <p:nvPr>
            <p:ph type="sldNum" sz="quarter" idx="4"/>
          </p:nvPr>
        </p:nvSpPr>
        <p:spPr/>
        <p:txBody>
          <a:bodyPr/>
          <a:lstStyle/>
          <a:p>
            <a:pPr>
              <a:defRPr/>
            </a:pPr>
            <a:fld id="{869A43B6-4A72-4A6E-B3BC-4E1A4B5DD1B6}" type="slidenum">
              <a:rPr lang="en-US" smtClean="0"/>
              <a:pPr>
                <a:defRPr/>
              </a:pPr>
              <a:t>8</a:t>
            </a:fld>
            <a:endParaRPr lang="en-US" dirty="0"/>
          </a:p>
        </p:txBody>
      </p:sp>
      <p:sp>
        <p:nvSpPr>
          <p:cNvPr id="3" name="Naslov 2">
            <a:extLst>
              <a:ext uri="{FF2B5EF4-FFF2-40B4-BE49-F238E27FC236}">
                <a16:creationId xmlns:a16="http://schemas.microsoft.com/office/drawing/2014/main" id="{E0067BD4-4142-A1CC-DCA4-3540B288C2E9}"/>
              </a:ext>
            </a:extLst>
          </p:cNvPr>
          <p:cNvSpPr>
            <a:spLocks noGrp="1"/>
          </p:cNvSpPr>
          <p:nvPr>
            <p:ph type="title"/>
          </p:nvPr>
        </p:nvSpPr>
        <p:spPr>
          <a:xfrm>
            <a:off x="767408" y="842240"/>
            <a:ext cx="10871200" cy="903312"/>
          </a:xfrm>
        </p:spPr>
        <p:txBody>
          <a:bodyPr/>
          <a:lstStyle/>
          <a:p>
            <a:pPr>
              <a:lnSpc>
                <a:spcPts val="3849"/>
              </a:lnSpc>
            </a:pPr>
            <a:r>
              <a:rPr lang="en-US" dirty="0">
                <a:solidFill>
                  <a:srgbClr val="F87217"/>
                </a:solidFill>
                <a:latin typeface="TitilliumText25L Heavy"/>
              </a:rPr>
              <a:t>EDIH DIGI-SI</a:t>
            </a:r>
          </a:p>
        </p:txBody>
      </p:sp>
      <p:sp>
        <p:nvSpPr>
          <p:cNvPr id="10" name="PoljeZBesedilom 9">
            <a:extLst>
              <a:ext uri="{FF2B5EF4-FFF2-40B4-BE49-F238E27FC236}">
                <a16:creationId xmlns:a16="http://schemas.microsoft.com/office/drawing/2014/main" id="{6B2D4B20-CAD4-0816-6F24-35214E0BE804}"/>
              </a:ext>
            </a:extLst>
          </p:cNvPr>
          <p:cNvSpPr txBox="1"/>
          <p:nvPr/>
        </p:nvSpPr>
        <p:spPr>
          <a:xfrm>
            <a:off x="1343472" y="1837693"/>
            <a:ext cx="11017224" cy="4947508"/>
          </a:xfrm>
          <a:prstGeom prst="rect">
            <a:avLst/>
          </a:prstGeom>
          <a:noFill/>
        </p:spPr>
        <p:txBody>
          <a:bodyPr wrap="square">
            <a:spAutoFit/>
          </a:bodyPr>
          <a:lstStyle/>
          <a:p>
            <a:pPr>
              <a:lnSpc>
                <a:spcPts val="3231"/>
              </a:lnSpc>
            </a:pPr>
            <a:r>
              <a:rPr lang="en-US" sz="2500" dirty="0" err="1">
                <a:solidFill>
                  <a:srgbClr val="006A8E"/>
                </a:solidFill>
                <a:latin typeface="Calibri" panose="020F0502020204030204" pitchFamily="34" charset="0"/>
                <a:ea typeface="Calibri" panose="020F0502020204030204" pitchFamily="34" charset="0"/>
                <a:cs typeface="Calibri" panose="020F0502020204030204" pitchFamily="34" charset="0"/>
              </a:rPr>
              <a:t>projekt</a:t>
            </a:r>
            <a:r>
              <a:rPr lang="en-US" sz="2500" dirty="0">
                <a:solidFill>
                  <a:srgbClr val="006A8E"/>
                </a:solidFill>
                <a:latin typeface="Calibri" panose="020F0502020204030204" pitchFamily="34" charset="0"/>
                <a:ea typeface="Calibri" panose="020F0502020204030204" pitchFamily="34" charset="0"/>
                <a:cs typeface="Calibri" panose="020F0502020204030204" pitchFamily="34" charset="0"/>
              </a:rPr>
              <a:t> </a:t>
            </a:r>
            <a:r>
              <a:rPr lang="en-US" sz="2500" dirty="0" err="1">
                <a:solidFill>
                  <a:srgbClr val="006A8E"/>
                </a:solidFill>
                <a:latin typeface="Calibri" panose="020F0502020204030204" pitchFamily="34" charset="0"/>
                <a:ea typeface="Calibri" panose="020F0502020204030204" pitchFamily="34" charset="0"/>
                <a:cs typeface="Calibri" panose="020F0502020204030204" pitchFamily="34" charset="0"/>
              </a:rPr>
              <a:t>pospeševanja</a:t>
            </a:r>
            <a:r>
              <a:rPr lang="en-US" sz="2500" dirty="0">
                <a:solidFill>
                  <a:srgbClr val="006A8E"/>
                </a:solidFill>
                <a:latin typeface="Calibri" panose="020F0502020204030204" pitchFamily="34" charset="0"/>
                <a:ea typeface="Calibri" panose="020F0502020204030204" pitchFamily="34" charset="0"/>
                <a:cs typeface="Calibri" panose="020F0502020204030204" pitchFamily="34" charset="0"/>
              </a:rPr>
              <a:t> </a:t>
            </a:r>
            <a:r>
              <a:rPr lang="en-US" sz="2500" dirty="0" err="1">
                <a:solidFill>
                  <a:srgbClr val="006A8E"/>
                </a:solidFill>
                <a:latin typeface="Calibri" panose="020F0502020204030204" pitchFamily="34" charset="0"/>
                <a:ea typeface="Calibri" panose="020F0502020204030204" pitchFamily="34" charset="0"/>
                <a:cs typeface="Calibri" panose="020F0502020204030204" pitchFamily="34" charset="0"/>
              </a:rPr>
              <a:t>digitalizacije</a:t>
            </a:r>
            <a:r>
              <a:rPr lang="en-US" sz="2500" dirty="0">
                <a:solidFill>
                  <a:srgbClr val="006A8E"/>
                </a:solidFill>
                <a:latin typeface="Calibri" panose="020F0502020204030204" pitchFamily="34" charset="0"/>
                <a:ea typeface="Calibri" panose="020F0502020204030204" pitchFamily="34" charset="0"/>
                <a:cs typeface="Calibri" panose="020F0502020204030204" pitchFamily="34" charset="0"/>
              </a:rPr>
              <a:t> </a:t>
            </a:r>
            <a:endParaRPr lang="sl-SI" sz="2500" dirty="0">
              <a:solidFill>
                <a:srgbClr val="006A8E"/>
              </a:solidFill>
              <a:latin typeface="Calibri" panose="020F0502020204030204" pitchFamily="34" charset="0"/>
              <a:ea typeface="Calibri" panose="020F0502020204030204" pitchFamily="34" charset="0"/>
              <a:cs typeface="Calibri" panose="020F0502020204030204" pitchFamily="34" charset="0"/>
            </a:endParaRPr>
          </a:p>
          <a:p>
            <a:pPr>
              <a:lnSpc>
                <a:spcPts val="3231"/>
              </a:lnSpc>
            </a:pPr>
            <a:r>
              <a:rPr lang="en-US" sz="2500" dirty="0" err="1">
                <a:solidFill>
                  <a:srgbClr val="006A8E"/>
                </a:solidFill>
                <a:latin typeface="Calibri" panose="020F0502020204030204" pitchFamily="34" charset="0"/>
                <a:ea typeface="Calibri" panose="020F0502020204030204" pitchFamily="34" charset="0"/>
                <a:cs typeface="Calibri" panose="020F0502020204030204" pitchFamily="34" charset="0"/>
              </a:rPr>
              <a:t>gospodarstva</a:t>
            </a:r>
            <a:r>
              <a:rPr lang="en-US" sz="2500" dirty="0">
                <a:solidFill>
                  <a:srgbClr val="006A8E"/>
                </a:solidFill>
                <a:latin typeface="Calibri" panose="020F0502020204030204" pitchFamily="34" charset="0"/>
                <a:ea typeface="Calibri" panose="020F0502020204030204" pitchFamily="34" charset="0"/>
                <a:cs typeface="Calibri" panose="020F0502020204030204" pitchFamily="34" charset="0"/>
              </a:rPr>
              <a:t> in </a:t>
            </a:r>
            <a:r>
              <a:rPr lang="en-US" sz="2500" dirty="0" err="1">
                <a:solidFill>
                  <a:srgbClr val="006A8E"/>
                </a:solidFill>
                <a:latin typeface="Calibri" panose="020F0502020204030204" pitchFamily="34" charset="0"/>
                <a:ea typeface="Calibri" panose="020F0502020204030204" pitchFamily="34" charset="0"/>
                <a:cs typeface="Calibri" panose="020F0502020204030204" pitchFamily="34" charset="0"/>
              </a:rPr>
              <a:t>javnega</a:t>
            </a:r>
            <a:r>
              <a:rPr lang="en-US" sz="2500" dirty="0">
                <a:solidFill>
                  <a:srgbClr val="006A8E"/>
                </a:solidFill>
                <a:latin typeface="Calibri" panose="020F0502020204030204" pitchFamily="34" charset="0"/>
                <a:ea typeface="Calibri" panose="020F0502020204030204" pitchFamily="34" charset="0"/>
                <a:cs typeface="Calibri" panose="020F0502020204030204" pitchFamily="34" charset="0"/>
              </a:rPr>
              <a:t> </a:t>
            </a:r>
            <a:r>
              <a:rPr lang="en-US" sz="2500" dirty="0" err="1">
                <a:solidFill>
                  <a:srgbClr val="006A8E"/>
                </a:solidFill>
                <a:latin typeface="Calibri" panose="020F0502020204030204" pitchFamily="34" charset="0"/>
                <a:ea typeface="Calibri" panose="020F0502020204030204" pitchFamily="34" charset="0"/>
                <a:cs typeface="Calibri" panose="020F0502020204030204" pitchFamily="34" charset="0"/>
              </a:rPr>
              <a:t>sektorja</a:t>
            </a:r>
            <a:endParaRPr lang="en-US" sz="2500" dirty="0">
              <a:solidFill>
                <a:srgbClr val="006A8E"/>
              </a:solidFill>
              <a:latin typeface="Calibri" panose="020F0502020204030204" pitchFamily="34" charset="0"/>
              <a:ea typeface="Calibri" panose="020F0502020204030204" pitchFamily="34" charset="0"/>
              <a:cs typeface="Calibri" panose="020F0502020204030204" pitchFamily="34" charset="0"/>
            </a:endParaRPr>
          </a:p>
          <a:p>
            <a:endParaRPr lang="sl-SI" sz="2500" dirty="0">
              <a:solidFill>
                <a:srgbClr val="006A8E"/>
              </a:solidFill>
              <a:latin typeface="Calibri" panose="020F0502020204030204" pitchFamily="34" charset="0"/>
              <a:ea typeface="Calibri" panose="020F0502020204030204" pitchFamily="34" charset="0"/>
              <a:cs typeface="Calibri" panose="020F0502020204030204" pitchFamily="34" charset="0"/>
            </a:endParaRPr>
          </a:p>
          <a:p>
            <a:r>
              <a:rPr lang="en-US" sz="2500" dirty="0" err="1">
                <a:solidFill>
                  <a:srgbClr val="006A8E"/>
                </a:solidFill>
                <a:latin typeface="Calibri" panose="020F0502020204030204" pitchFamily="34" charset="0"/>
                <a:ea typeface="Calibri" panose="020F0502020204030204" pitchFamily="34" charset="0"/>
                <a:cs typeface="Calibri" panose="020F0502020204030204" pitchFamily="34" charset="0"/>
              </a:rPr>
              <a:t>ekipa</a:t>
            </a:r>
            <a:r>
              <a:rPr lang="en-US" sz="2500" dirty="0">
                <a:solidFill>
                  <a:srgbClr val="006A8E"/>
                </a:solidFill>
                <a:latin typeface="Calibri" panose="020F0502020204030204" pitchFamily="34" charset="0"/>
                <a:ea typeface="Calibri" panose="020F0502020204030204" pitchFamily="34" charset="0"/>
                <a:cs typeface="Calibri" panose="020F0502020204030204" pitchFamily="34" charset="0"/>
              </a:rPr>
              <a:t> </a:t>
            </a:r>
            <a:r>
              <a:rPr lang="en-US" sz="2500" dirty="0" err="1">
                <a:solidFill>
                  <a:srgbClr val="006A8E"/>
                </a:solidFill>
                <a:latin typeface="Calibri" panose="020F0502020204030204" pitchFamily="34" charset="0"/>
                <a:ea typeface="Calibri" panose="020F0502020204030204" pitchFamily="34" charset="0"/>
                <a:cs typeface="Calibri" panose="020F0502020204030204" pitchFamily="34" charset="0"/>
              </a:rPr>
              <a:t>več</a:t>
            </a:r>
            <a:r>
              <a:rPr lang="en-US" sz="2500" dirty="0">
                <a:solidFill>
                  <a:srgbClr val="006A8E"/>
                </a:solidFill>
                <a:latin typeface="Calibri" panose="020F0502020204030204" pitchFamily="34" charset="0"/>
                <a:ea typeface="Calibri" panose="020F0502020204030204" pitchFamily="34" charset="0"/>
                <a:cs typeface="Calibri" panose="020F0502020204030204" pitchFamily="34" charset="0"/>
              </a:rPr>
              <a:t> </a:t>
            </a:r>
            <a:r>
              <a:rPr lang="en-US" sz="2500" dirty="0" err="1">
                <a:solidFill>
                  <a:srgbClr val="006A8E"/>
                </a:solidFill>
                <a:latin typeface="Calibri" panose="020F0502020204030204" pitchFamily="34" charset="0"/>
                <a:ea typeface="Calibri" panose="020F0502020204030204" pitchFamily="34" charset="0"/>
                <a:cs typeface="Calibri" panose="020F0502020204030204" pitchFamily="34" charset="0"/>
              </a:rPr>
              <a:t>kot</a:t>
            </a:r>
            <a:r>
              <a:rPr lang="en-US" sz="2500" dirty="0">
                <a:solidFill>
                  <a:srgbClr val="006A8E"/>
                </a:solidFill>
                <a:latin typeface="Calibri" panose="020F0502020204030204" pitchFamily="34" charset="0"/>
                <a:ea typeface="Calibri" panose="020F0502020204030204" pitchFamily="34" charset="0"/>
                <a:cs typeface="Calibri" panose="020F0502020204030204" pitchFamily="34" charset="0"/>
              </a:rPr>
              <a:t> 300 raziskovalcev in </a:t>
            </a:r>
            <a:endParaRPr lang="sl-SI" sz="2500" dirty="0">
              <a:solidFill>
                <a:srgbClr val="006A8E"/>
              </a:solidFill>
              <a:latin typeface="Calibri" panose="020F0502020204030204" pitchFamily="34" charset="0"/>
              <a:ea typeface="Calibri" panose="020F0502020204030204" pitchFamily="34" charset="0"/>
              <a:cs typeface="Calibri" panose="020F0502020204030204" pitchFamily="34" charset="0"/>
            </a:endParaRPr>
          </a:p>
          <a:p>
            <a:pPr>
              <a:lnSpc>
                <a:spcPts val="3231"/>
              </a:lnSpc>
            </a:pPr>
            <a:r>
              <a:rPr lang="en-US" sz="2500" dirty="0" err="1">
                <a:solidFill>
                  <a:srgbClr val="006A8E"/>
                </a:solidFill>
                <a:latin typeface="Calibri" panose="020F0502020204030204" pitchFamily="34" charset="0"/>
                <a:ea typeface="Calibri" panose="020F0502020204030204" pitchFamily="34" charset="0"/>
                <a:cs typeface="Calibri" panose="020F0502020204030204" pitchFamily="34" charset="0"/>
              </a:rPr>
              <a:t>več</a:t>
            </a:r>
            <a:r>
              <a:rPr lang="sl-SI" sz="2500" dirty="0">
                <a:solidFill>
                  <a:srgbClr val="006A8E"/>
                </a:solidFill>
                <a:latin typeface="Calibri" panose="020F0502020204030204" pitchFamily="34" charset="0"/>
                <a:ea typeface="Calibri" panose="020F0502020204030204" pitchFamily="34" charset="0"/>
                <a:cs typeface="Calibri" panose="020F0502020204030204" pitchFamily="34" charset="0"/>
              </a:rPr>
              <a:t> </a:t>
            </a:r>
            <a:r>
              <a:rPr lang="en-US" sz="2500" dirty="0" err="1">
                <a:solidFill>
                  <a:srgbClr val="006A8E"/>
                </a:solidFill>
                <a:latin typeface="Calibri" panose="020F0502020204030204" pitchFamily="34" charset="0"/>
                <a:ea typeface="Calibri" panose="020F0502020204030204" pitchFamily="34" charset="0"/>
                <a:cs typeface="Calibri" panose="020F0502020204030204" pitchFamily="34" charset="0"/>
              </a:rPr>
              <a:t>kot</a:t>
            </a:r>
            <a:r>
              <a:rPr lang="en-US" sz="2500" dirty="0">
                <a:solidFill>
                  <a:srgbClr val="006A8E"/>
                </a:solidFill>
                <a:latin typeface="Calibri" panose="020F0502020204030204" pitchFamily="34" charset="0"/>
                <a:ea typeface="Calibri" panose="020F0502020204030204" pitchFamily="34" charset="0"/>
                <a:cs typeface="Calibri" panose="020F0502020204030204" pitchFamily="34" charset="0"/>
              </a:rPr>
              <a:t> 30 </a:t>
            </a:r>
            <a:r>
              <a:rPr lang="en-US" sz="2500" dirty="0" err="1">
                <a:solidFill>
                  <a:srgbClr val="006A8E"/>
                </a:solidFill>
                <a:latin typeface="Calibri" panose="020F0502020204030204" pitchFamily="34" charset="0"/>
                <a:ea typeface="Calibri" panose="020F0502020204030204" pitchFamily="34" charset="0"/>
                <a:cs typeface="Calibri" panose="020F0502020204030204" pitchFamily="34" charset="0"/>
              </a:rPr>
              <a:t>strokovnjakov</a:t>
            </a:r>
            <a:endParaRPr lang="sl-SI" sz="2500" dirty="0">
              <a:solidFill>
                <a:srgbClr val="006A8E"/>
              </a:solidFill>
              <a:latin typeface="Calibri" panose="020F0502020204030204" pitchFamily="34" charset="0"/>
              <a:ea typeface="Calibri" panose="020F0502020204030204" pitchFamily="34" charset="0"/>
              <a:cs typeface="Calibri" panose="020F0502020204030204" pitchFamily="34" charset="0"/>
            </a:endParaRPr>
          </a:p>
          <a:p>
            <a:endParaRPr lang="en-US" sz="2500" dirty="0">
              <a:solidFill>
                <a:srgbClr val="006A8E"/>
              </a:solidFill>
              <a:latin typeface="Calibri" panose="020F0502020204030204" pitchFamily="34" charset="0"/>
              <a:ea typeface="Calibri" panose="020F0502020204030204" pitchFamily="34" charset="0"/>
              <a:cs typeface="Calibri" panose="020F0502020204030204" pitchFamily="34" charset="0"/>
            </a:endParaRPr>
          </a:p>
          <a:p>
            <a:pPr>
              <a:lnSpc>
                <a:spcPts val="3231"/>
              </a:lnSpc>
            </a:pPr>
            <a:r>
              <a:rPr lang="en-US" sz="2500" dirty="0" err="1">
                <a:solidFill>
                  <a:srgbClr val="006A8E"/>
                </a:solidFill>
                <a:latin typeface="Calibri" panose="020F0502020204030204" pitchFamily="34" charset="0"/>
                <a:ea typeface="Calibri" panose="020F0502020204030204" pitchFamily="34" charset="0"/>
                <a:cs typeface="Calibri" panose="020F0502020204030204" pitchFamily="34" charset="0"/>
              </a:rPr>
              <a:t>podpora</a:t>
            </a:r>
            <a:r>
              <a:rPr lang="en-US" sz="2500" dirty="0">
                <a:solidFill>
                  <a:srgbClr val="006A8E"/>
                </a:solidFill>
                <a:latin typeface="Calibri" panose="020F0502020204030204" pitchFamily="34" charset="0"/>
                <a:ea typeface="Calibri" panose="020F0502020204030204" pitchFamily="34" charset="0"/>
                <a:cs typeface="Calibri" panose="020F0502020204030204" pitchFamily="34" charset="0"/>
              </a:rPr>
              <a:t> </a:t>
            </a:r>
            <a:r>
              <a:rPr lang="en-US" sz="2500" dirty="0" err="1">
                <a:solidFill>
                  <a:srgbClr val="006A8E"/>
                </a:solidFill>
                <a:latin typeface="Calibri" panose="020F0502020204030204" pitchFamily="34" charset="0"/>
                <a:ea typeface="Calibri" panose="020F0502020204030204" pitchFamily="34" charset="0"/>
                <a:cs typeface="Calibri" panose="020F0502020204030204" pitchFamily="34" charset="0"/>
              </a:rPr>
              <a:t>skozi</a:t>
            </a:r>
            <a:r>
              <a:rPr lang="en-US" sz="2500" dirty="0">
                <a:solidFill>
                  <a:srgbClr val="006A8E"/>
                </a:solidFill>
                <a:latin typeface="Calibri" panose="020F0502020204030204" pitchFamily="34" charset="0"/>
                <a:ea typeface="Calibri" panose="020F0502020204030204" pitchFamily="34" charset="0"/>
                <a:cs typeface="Calibri" panose="020F0502020204030204" pitchFamily="34" charset="0"/>
              </a:rPr>
              <a:t> </a:t>
            </a:r>
            <a:r>
              <a:rPr lang="en-US" sz="2500" dirty="0" err="1">
                <a:solidFill>
                  <a:srgbClr val="006A8E"/>
                </a:solidFill>
                <a:latin typeface="Calibri" panose="020F0502020204030204" pitchFamily="34" charset="0"/>
                <a:ea typeface="Calibri" panose="020F0502020204030204" pitchFamily="34" charset="0"/>
                <a:cs typeface="Calibri" panose="020F0502020204030204" pitchFamily="34" charset="0"/>
              </a:rPr>
              <a:t>celotno</a:t>
            </a:r>
            <a:r>
              <a:rPr lang="en-US" sz="2500" dirty="0">
                <a:solidFill>
                  <a:srgbClr val="006A8E"/>
                </a:solidFill>
                <a:latin typeface="Calibri" panose="020F0502020204030204" pitchFamily="34" charset="0"/>
                <a:ea typeface="Calibri" panose="020F0502020204030204" pitchFamily="34" charset="0"/>
                <a:cs typeface="Calibri" panose="020F0502020204030204" pitchFamily="34" charset="0"/>
              </a:rPr>
              <a:t> </a:t>
            </a:r>
            <a:r>
              <a:rPr lang="en-US" sz="2500" dirty="0" err="1">
                <a:solidFill>
                  <a:srgbClr val="006A8E"/>
                </a:solidFill>
                <a:latin typeface="Calibri" panose="020F0502020204030204" pitchFamily="34" charset="0"/>
                <a:ea typeface="Calibri" panose="020F0502020204030204" pitchFamily="34" charset="0"/>
                <a:cs typeface="Calibri" panose="020F0502020204030204" pitchFamily="34" charset="0"/>
              </a:rPr>
              <a:t>verigo</a:t>
            </a:r>
            <a:r>
              <a:rPr lang="en-US" sz="2500" dirty="0">
                <a:solidFill>
                  <a:srgbClr val="006A8E"/>
                </a:solidFill>
                <a:latin typeface="Calibri" panose="020F0502020204030204" pitchFamily="34" charset="0"/>
                <a:ea typeface="Calibri" panose="020F0502020204030204" pitchFamily="34" charset="0"/>
                <a:cs typeface="Calibri" panose="020F0502020204030204" pitchFamily="34" charset="0"/>
              </a:rPr>
              <a:t> </a:t>
            </a:r>
            <a:r>
              <a:rPr lang="en-US" sz="2500" dirty="0" err="1">
                <a:solidFill>
                  <a:srgbClr val="006A8E"/>
                </a:solidFill>
                <a:latin typeface="Calibri" panose="020F0502020204030204" pitchFamily="34" charset="0"/>
                <a:ea typeface="Calibri" panose="020F0502020204030204" pitchFamily="34" charset="0"/>
                <a:cs typeface="Calibri" panose="020F0502020204030204" pitchFamily="34" charset="0"/>
              </a:rPr>
              <a:t>digitalne</a:t>
            </a:r>
            <a:r>
              <a:rPr lang="en-US" sz="2500" dirty="0">
                <a:solidFill>
                  <a:srgbClr val="006A8E"/>
                </a:solidFill>
                <a:latin typeface="Calibri" panose="020F0502020204030204" pitchFamily="34" charset="0"/>
                <a:ea typeface="Calibri" panose="020F0502020204030204" pitchFamily="34" charset="0"/>
                <a:cs typeface="Calibri" panose="020F0502020204030204" pitchFamily="34" charset="0"/>
              </a:rPr>
              <a:t> </a:t>
            </a:r>
            <a:r>
              <a:rPr lang="en-US" sz="2500" dirty="0" err="1">
                <a:solidFill>
                  <a:srgbClr val="006A8E"/>
                </a:solidFill>
                <a:latin typeface="Calibri" panose="020F0502020204030204" pitchFamily="34" charset="0"/>
                <a:ea typeface="Calibri" panose="020F0502020204030204" pitchFamily="34" charset="0"/>
                <a:cs typeface="Calibri" panose="020F0502020204030204" pitchFamily="34" charset="0"/>
              </a:rPr>
              <a:t>preobrazbe</a:t>
            </a:r>
            <a:endParaRPr lang="sl-SI" sz="2500" dirty="0">
              <a:solidFill>
                <a:srgbClr val="006A8E"/>
              </a:solidFill>
              <a:latin typeface="Calibri" panose="020F0502020204030204" pitchFamily="34" charset="0"/>
              <a:ea typeface="Calibri" panose="020F0502020204030204" pitchFamily="34" charset="0"/>
              <a:cs typeface="Calibri" panose="020F0502020204030204" pitchFamily="34" charset="0"/>
            </a:endParaRPr>
          </a:p>
          <a:p>
            <a:pPr>
              <a:lnSpc>
                <a:spcPts val="3231"/>
              </a:lnSpc>
            </a:pPr>
            <a:r>
              <a:rPr lang="sl-SI" sz="2500" dirty="0">
                <a:solidFill>
                  <a:srgbClr val="006A8E"/>
                </a:solidFill>
                <a:latin typeface="Calibri" panose="020F0502020204030204" pitchFamily="34" charset="0"/>
                <a:ea typeface="Calibri" panose="020F0502020204030204" pitchFamily="34" charset="0"/>
                <a:cs typeface="Calibri" panose="020F0502020204030204" pitchFamily="34" charset="0"/>
              </a:rPr>
              <a:t>Področja:  proizvodnja, agroživilstvo, zdravstvo, turizem</a:t>
            </a:r>
          </a:p>
          <a:p>
            <a:pPr>
              <a:lnSpc>
                <a:spcPts val="3231"/>
              </a:lnSpc>
            </a:pPr>
            <a:r>
              <a:rPr lang="sl-SI" sz="2500" dirty="0">
                <a:solidFill>
                  <a:srgbClr val="006A8E"/>
                </a:solidFill>
                <a:latin typeface="Calibri" panose="020F0502020204030204" pitchFamily="34" charset="0"/>
                <a:ea typeface="Calibri" panose="020F0502020204030204" pitchFamily="34" charset="0"/>
                <a:cs typeface="Calibri" panose="020F0502020204030204" pitchFamily="34" charset="0"/>
              </a:rPr>
              <a:t>Tehnologije: </a:t>
            </a:r>
            <a:r>
              <a:rPr lang="en-US" sz="2000" dirty="0" err="1">
                <a:solidFill>
                  <a:srgbClr val="504E53"/>
                </a:solidFill>
                <a:latin typeface="Calibri" panose="020F0502020204030204" pitchFamily="34" charset="0"/>
                <a:ea typeface="Calibri" panose="020F0502020204030204" pitchFamily="34" charset="0"/>
                <a:cs typeface="Calibri" panose="020F0502020204030204" pitchFamily="34" charset="0"/>
              </a:rPr>
              <a:t>umetna</a:t>
            </a:r>
            <a:r>
              <a:rPr lang="en-US" sz="2000" dirty="0">
                <a:solidFill>
                  <a:srgbClr val="504E53"/>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504E53"/>
                </a:solidFill>
                <a:latin typeface="Calibri" panose="020F0502020204030204" pitchFamily="34" charset="0"/>
                <a:ea typeface="Calibri" panose="020F0502020204030204" pitchFamily="34" charset="0"/>
                <a:cs typeface="Calibri" panose="020F0502020204030204" pitchFamily="34" charset="0"/>
              </a:rPr>
              <a:t>inteligenca</a:t>
            </a:r>
            <a:r>
              <a:rPr lang="en-US" sz="2000" dirty="0">
                <a:solidFill>
                  <a:srgbClr val="504E53"/>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504E53"/>
                </a:solidFill>
                <a:latin typeface="Calibri" panose="020F0502020204030204" pitchFamily="34" charset="0"/>
                <a:ea typeface="Calibri" panose="020F0502020204030204" pitchFamily="34" charset="0"/>
                <a:cs typeface="Calibri" panose="020F0502020204030204" pitchFamily="34" charset="0"/>
              </a:rPr>
              <a:t>visokozmogljivo</a:t>
            </a:r>
            <a:r>
              <a:rPr lang="en-US" sz="2000" dirty="0">
                <a:solidFill>
                  <a:srgbClr val="504E53"/>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504E53"/>
                </a:solidFill>
                <a:latin typeface="Calibri" panose="020F0502020204030204" pitchFamily="34" charset="0"/>
                <a:ea typeface="Calibri" panose="020F0502020204030204" pitchFamily="34" charset="0"/>
                <a:cs typeface="Calibri" panose="020F0502020204030204" pitchFamily="34" charset="0"/>
              </a:rPr>
              <a:t>računalništvo</a:t>
            </a:r>
            <a:r>
              <a:rPr lang="en-US" sz="2000" dirty="0">
                <a:solidFill>
                  <a:srgbClr val="504E53"/>
                </a:solidFill>
                <a:latin typeface="Calibri" panose="020F0502020204030204" pitchFamily="34" charset="0"/>
                <a:ea typeface="Calibri" panose="020F0502020204030204" pitchFamily="34" charset="0"/>
                <a:cs typeface="Calibri" panose="020F0502020204030204" pitchFamily="34" charset="0"/>
              </a:rPr>
              <a:t>,</a:t>
            </a:r>
            <a:r>
              <a:rPr lang="sl-SI" sz="2000" dirty="0">
                <a:solidFill>
                  <a:srgbClr val="504E53"/>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504E53"/>
                </a:solidFill>
                <a:latin typeface="Calibri" panose="020F0502020204030204" pitchFamily="34" charset="0"/>
                <a:ea typeface="Calibri" panose="020F0502020204030204" pitchFamily="34" charset="0"/>
                <a:cs typeface="Calibri" panose="020F0502020204030204" pitchFamily="34" charset="0"/>
              </a:rPr>
              <a:t>kibernetska</a:t>
            </a:r>
            <a:r>
              <a:rPr lang="en-US" sz="2000" dirty="0">
                <a:solidFill>
                  <a:srgbClr val="504E53"/>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504E53"/>
                </a:solidFill>
                <a:latin typeface="Calibri" panose="020F0502020204030204" pitchFamily="34" charset="0"/>
                <a:ea typeface="Calibri" panose="020F0502020204030204" pitchFamily="34" charset="0"/>
                <a:cs typeface="Calibri" panose="020F0502020204030204" pitchFamily="34" charset="0"/>
              </a:rPr>
              <a:t>varnost</a:t>
            </a:r>
            <a:r>
              <a:rPr lang="en-US" sz="2000" dirty="0">
                <a:solidFill>
                  <a:srgbClr val="504E53"/>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504E53"/>
                </a:solidFill>
                <a:latin typeface="Calibri" panose="020F0502020204030204" pitchFamily="34" charset="0"/>
                <a:ea typeface="Calibri" panose="020F0502020204030204" pitchFamily="34" charset="0"/>
                <a:cs typeface="Calibri" panose="020F0502020204030204" pitchFamily="34" charset="0"/>
              </a:rPr>
              <a:t>tehnologija</a:t>
            </a:r>
            <a:r>
              <a:rPr lang="en-US" sz="2000" dirty="0">
                <a:solidFill>
                  <a:srgbClr val="504E53"/>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504E53"/>
                </a:solidFill>
                <a:latin typeface="Calibri" panose="020F0502020204030204" pitchFamily="34" charset="0"/>
                <a:ea typeface="Calibri" panose="020F0502020204030204" pitchFamily="34" charset="0"/>
                <a:cs typeface="Calibri" panose="020F0502020204030204" pitchFamily="34" charset="0"/>
              </a:rPr>
              <a:t>veriženja</a:t>
            </a:r>
            <a:r>
              <a:rPr lang="en-US" sz="2000" dirty="0">
                <a:solidFill>
                  <a:srgbClr val="504E53"/>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504E53"/>
                </a:solidFill>
                <a:latin typeface="Calibri" panose="020F0502020204030204" pitchFamily="34" charset="0"/>
                <a:ea typeface="Calibri" panose="020F0502020204030204" pitchFamily="34" charset="0"/>
                <a:cs typeface="Calibri" panose="020F0502020204030204" pitchFamily="34" charset="0"/>
              </a:rPr>
              <a:t>blokov</a:t>
            </a:r>
            <a:r>
              <a:rPr lang="en-US" sz="2000" dirty="0">
                <a:solidFill>
                  <a:srgbClr val="504E53"/>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504E53"/>
                </a:solidFill>
                <a:latin typeface="Calibri" panose="020F0502020204030204" pitchFamily="34" charset="0"/>
                <a:ea typeface="Calibri" panose="020F0502020204030204" pitchFamily="34" charset="0"/>
                <a:cs typeface="Calibri" panose="020F0502020204030204" pitchFamily="34" charset="0"/>
              </a:rPr>
              <a:t>masovni</a:t>
            </a:r>
            <a:r>
              <a:rPr lang="en-US" sz="2000" dirty="0">
                <a:solidFill>
                  <a:srgbClr val="504E53"/>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504E53"/>
                </a:solidFill>
                <a:latin typeface="Calibri" panose="020F0502020204030204" pitchFamily="34" charset="0"/>
                <a:ea typeface="Calibri" panose="020F0502020204030204" pitchFamily="34" charset="0"/>
                <a:cs typeface="Calibri" panose="020F0502020204030204" pitchFamily="34" charset="0"/>
              </a:rPr>
              <a:t>podatki</a:t>
            </a:r>
            <a:r>
              <a:rPr lang="en-US" sz="2000" dirty="0">
                <a:solidFill>
                  <a:srgbClr val="504E53"/>
                </a:solidFill>
                <a:latin typeface="Calibri" panose="020F0502020204030204" pitchFamily="34" charset="0"/>
                <a:ea typeface="Calibri" panose="020F0502020204030204" pitchFamily="34" charset="0"/>
                <a:cs typeface="Calibri" panose="020F0502020204030204" pitchFamily="34" charset="0"/>
              </a:rPr>
              <a:t>,</a:t>
            </a:r>
            <a:r>
              <a:rPr lang="sl-SI" sz="2000" dirty="0">
                <a:solidFill>
                  <a:srgbClr val="504E53"/>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504E53"/>
                </a:solidFill>
                <a:latin typeface="Calibri" panose="020F0502020204030204" pitchFamily="34" charset="0"/>
                <a:ea typeface="Calibri" panose="020F0502020204030204" pitchFamily="34" charset="0"/>
                <a:cs typeface="Calibri" panose="020F0502020204030204" pitchFamily="34" charset="0"/>
              </a:rPr>
              <a:t>internet </a:t>
            </a:r>
            <a:r>
              <a:rPr lang="en-US" sz="2000" dirty="0" err="1">
                <a:solidFill>
                  <a:srgbClr val="504E53"/>
                </a:solidFill>
                <a:latin typeface="Calibri" panose="020F0502020204030204" pitchFamily="34" charset="0"/>
                <a:ea typeface="Calibri" panose="020F0502020204030204" pitchFamily="34" charset="0"/>
                <a:cs typeface="Calibri" panose="020F0502020204030204" pitchFamily="34" charset="0"/>
              </a:rPr>
              <a:t>stvari</a:t>
            </a:r>
            <a:r>
              <a:rPr lang="en-US" sz="2000" dirty="0">
                <a:solidFill>
                  <a:srgbClr val="504E53"/>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504E53"/>
                </a:solidFill>
                <a:latin typeface="Calibri" panose="020F0502020204030204" pitchFamily="34" charset="0"/>
                <a:ea typeface="Calibri" panose="020F0502020204030204" pitchFamily="34" charset="0"/>
                <a:cs typeface="Calibri" panose="020F0502020204030204" pitchFamily="34" charset="0"/>
              </a:rPr>
              <a:t>virtualna</a:t>
            </a:r>
            <a:r>
              <a:rPr lang="en-US" sz="2000" dirty="0">
                <a:solidFill>
                  <a:srgbClr val="504E53"/>
                </a:solidFill>
                <a:latin typeface="Calibri" panose="020F0502020204030204" pitchFamily="34" charset="0"/>
                <a:ea typeface="Calibri" panose="020F0502020204030204" pitchFamily="34" charset="0"/>
                <a:cs typeface="Calibri" panose="020F0502020204030204" pitchFamily="34" charset="0"/>
              </a:rPr>
              <a:t> in </a:t>
            </a:r>
            <a:r>
              <a:rPr lang="en-US" sz="2000" dirty="0" err="1">
                <a:solidFill>
                  <a:srgbClr val="504E53"/>
                </a:solidFill>
                <a:latin typeface="Calibri" panose="020F0502020204030204" pitchFamily="34" charset="0"/>
                <a:ea typeface="Calibri" panose="020F0502020204030204" pitchFamily="34" charset="0"/>
                <a:cs typeface="Calibri" panose="020F0502020204030204" pitchFamily="34" charset="0"/>
              </a:rPr>
              <a:t>obogatena</a:t>
            </a:r>
            <a:r>
              <a:rPr lang="en-US" sz="2000" dirty="0">
                <a:solidFill>
                  <a:srgbClr val="504E53"/>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504E53"/>
                </a:solidFill>
                <a:latin typeface="Calibri" panose="020F0502020204030204" pitchFamily="34" charset="0"/>
                <a:ea typeface="Calibri" panose="020F0502020204030204" pitchFamily="34" charset="0"/>
                <a:cs typeface="Calibri" panose="020F0502020204030204" pitchFamily="34" charset="0"/>
              </a:rPr>
              <a:t>resničnost</a:t>
            </a:r>
            <a:r>
              <a:rPr lang="en-US" sz="2000" dirty="0">
                <a:solidFill>
                  <a:srgbClr val="504E53"/>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504E53"/>
                </a:solidFill>
                <a:latin typeface="Calibri" panose="020F0502020204030204" pitchFamily="34" charset="0"/>
                <a:ea typeface="Calibri" panose="020F0502020204030204" pitchFamily="34" charset="0"/>
                <a:cs typeface="Calibri" panose="020F0502020204030204" pitchFamily="34" charset="0"/>
              </a:rPr>
              <a:t>robotika</a:t>
            </a:r>
            <a:endParaRPr lang="en-US" sz="2000" dirty="0">
              <a:solidFill>
                <a:srgbClr val="504E53"/>
              </a:solidFill>
              <a:latin typeface="Calibri" panose="020F0502020204030204" pitchFamily="34" charset="0"/>
              <a:ea typeface="Calibri" panose="020F0502020204030204" pitchFamily="34" charset="0"/>
              <a:cs typeface="Calibri" panose="020F0502020204030204" pitchFamily="34" charset="0"/>
            </a:endParaRPr>
          </a:p>
          <a:p>
            <a:pPr>
              <a:lnSpc>
                <a:spcPts val="3231"/>
              </a:lnSpc>
            </a:pPr>
            <a:endParaRPr lang="sl-SI" sz="2500" dirty="0">
              <a:solidFill>
                <a:srgbClr val="006A8E"/>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3231"/>
              </a:lnSpc>
              <a:buNone/>
            </a:pPr>
            <a:endParaRPr lang="sl-SI" sz="2500" dirty="0">
              <a:solidFill>
                <a:srgbClr val="006A8E"/>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1" name="Group 7">
            <a:extLst>
              <a:ext uri="{FF2B5EF4-FFF2-40B4-BE49-F238E27FC236}">
                <a16:creationId xmlns:a16="http://schemas.microsoft.com/office/drawing/2014/main" id="{BE8D1DF1-FB4D-B64F-5BB8-DB1F0300F3F3}"/>
              </a:ext>
            </a:extLst>
          </p:cNvPr>
          <p:cNvGrpSpPr/>
          <p:nvPr/>
        </p:nvGrpSpPr>
        <p:grpSpPr>
          <a:xfrm flipH="1">
            <a:off x="863423" y="1754742"/>
            <a:ext cx="45719" cy="4159688"/>
            <a:chOff x="0" y="0"/>
            <a:chExt cx="12543" cy="1344619"/>
          </a:xfrm>
        </p:grpSpPr>
        <p:sp>
          <p:nvSpPr>
            <p:cNvPr id="12" name="Freeform 8">
              <a:extLst>
                <a:ext uri="{FF2B5EF4-FFF2-40B4-BE49-F238E27FC236}">
                  <a16:creationId xmlns:a16="http://schemas.microsoft.com/office/drawing/2014/main" id="{C731C006-ED42-2605-840A-35512F2DFE78}"/>
                </a:ext>
              </a:extLst>
            </p:cNvPr>
            <p:cNvSpPr/>
            <p:nvPr/>
          </p:nvSpPr>
          <p:spPr>
            <a:xfrm>
              <a:off x="0" y="0"/>
              <a:ext cx="12543" cy="1344619"/>
            </a:xfrm>
            <a:custGeom>
              <a:avLst/>
              <a:gdLst/>
              <a:ahLst/>
              <a:cxnLst/>
              <a:rect l="l" t="t" r="r" b="b"/>
              <a:pathLst>
                <a:path w="12543" h="1344619">
                  <a:moveTo>
                    <a:pt x="0" y="0"/>
                  </a:moveTo>
                  <a:lnTo>
                    <a:pt x="12543" y="0"/>
                  </a:lnTo>
                  <a:lnTo>
                    <a:pt x="12543" y="1344619"/>
                  </a:lnTo>
                  <a:lnTo>
                    <a:pt x="0" y="1344619"/>
                  </a:lnTo>
                  <a:close/>
                </a:path>
              </a:pathLst>
            </a:custGeom>
            <a:solidFill>
              <a:srgbClr val="F87217"/>
            </a:solidFill>
          </p:spPr>
          <p:txBody>
            <a:bodyPr/>
            <a:lstStyle/>
            <a:p>
              <a:endParaRPr lang="sl-SI"/>
            </a:p>
          </p:txBody>
        </p:sp>
        <p:sp>
          <p:nvSpPr>
            <p:cNvPr id="13" name="TextBox 9">
              <a:extLst>
                <a:ext uri="{FF2B5EF4-FFF2-40B4-BE49-F238E27FC236}">
                  <a16:creationId xmlns:a16="http://schemas.microsoft.com/office/drawing/2014/main" id="{BDF7032C-0403-3734-7CED-26B95901F735}"/>
                </a:ext>
              </a:extLst>
            </p:cNvPr>
            <p:cNvSpPr txBox="1"/>
            <p:nvPr/>
          </p:nvSpPr>
          <p:spPr>
            <a:xfrm>
              <a:off x="0" y="-28575"/>
              <a:ext cx="12543" cy="1373194"/>
            </a:xfrm>
            <a:prstGeom prst="rect">
              <a:avLst/>
            </a:prstGeom>
          </p:spPr>
          <p:txBody>
            <a:bodyPr lIns="50800" tIns="50800" rIns="50800" bIns="50800" rtlCol="0" anchor="ctr"/>
            <a:lstStyle/>
            <a:p>
              <a:pPr algn="ctr">
                <a:lnSpc>
                  <a:spcPts val="2775"/>
                </a:lnSpc>
              </a:pPr>
              <a:endParaRPr/>
            </a:p>
          </p:txBody>
        </p:sp>
      </p:grpSp>
      <p:sp>
        <p:nvSpPr>
          <p:cNvPr id="14" name="Freeform 12">
            <a:extLst>
              <a:ext uri="{FF2B5EF4-FFF2-40B4-BE49-F238E27FC236}">
                <a16:creationId xmlns:a16="http://schemas.microsoft.com/office/drawing/2014/main" id="{13823909-F01E-7B87-A06B-5D4080A02D85}"/>
              </a:ext>
            </a:extLst>
          </p:cNvPr>
          <p:cNvSpPr/>
          <p:nvPr/>
        </p:nvSpPr>
        <p:spPr>
          <a:xfrm>
            <a:off x="1178915" y="1988840"/>
            <a:ext cx="164557" cy="188874"/>
          </a:xfrm>
          <a:custGeom>
            <a:avLst/>
            <a:gdLst/>
            <a:ahLst/>
            <a:cxnLst/>
            <a:rect l="l" t="t" r="r" b="b"/>
            <a:pathLst>
              <a:path w="262811" h="406400">
                <a:moveTo>
                  <a:pt x="59611" y="0"/>
                </a:moveTo>
                <a:lnTo>
                  <a:pt x="0" y="0"/>
                </a:lnTo>
                <a:lnTo>
                  <a:pt x="0" y="406400"/>
                </a:lnTo>
                <a:lnTo>
                  <a:pt x="59611" y="406400"/>
                </a:lnTo>
                <a:lnTo>
                  <a:pt x="262811" y="203200"/>
                </a:lnTo>
                <a:lnTo>
                  <a:pt x="59611" y="0"/>
                </a:lnTo>
                <a:close/>
              </a:path>
            </a:pathLst>
          </a:custGeom>
          <a:solidFill>
            <a:srgbClr val="006385"/>
          </a:solidFill>
        </p:spPr>
        <p:txBody>
          <a:bodyPr/>
          <a:lstStyle/>
          <a:p>
            <a:endParaRPr lang="sl-SI" dirty="0"/>
          </a:p>
        </p:txBody>
      </p:sp>
      <p:sp>
        <p:nvSpPr>
          <p:cNvPr id="15" name="Freeform 12">
            <a:extLst>
              <a:ext uri="{FF2B5EF4-FFF2-40B4-BE49-F238E27FC236}">
                <a16:creationId xmlns:a16="http://schemas.microsoft.com/office/drawing/2014/main" id="{B2294D4E-3791-0A0E-A940-8CD03F903A33}"/>
              </a:ext>
            </a:extLst>
          </p:cNvPr>
          <p:cNvSpPr/>
          <p:nvPr/>
        </p:nvSpPr>
        <p:spPr>
          <a:xfrm>
            <a:off x="1178914" y="3183519"/>
            <a:ext cx="164557" cy="188874"/>
          </a:xfrm>
          <a:custGeom>
            <a:avLst/>
            <a:gdLst/>
            <a:ahLst/>
            <a:cxnLst/>
            <a:rect l="l" t="t" r="r" b="b"/>
            <a:pathLst>
              <a:path w="262811" h="406400">
                <a:moveTo>
                  <a:pt x="59611" y="0"/>
                </a:moveTo>
                <a:lnTo>
                  <a:pt x="0" y="0"/>
                </a:lnTo>
                <a:lnTo>
                  <a:pt x="0" y="406400"/>
                </a:lnTo>
                <a:lnTo>
                  <a:pt x="59611" y="406400"/>
                </a:lnTo>
                <a:lnTo>
                  <a:pt x="262811" y="203200"/>
                </a:lnTo>
                <a:lnTo>
                  <a:pt x="59611" y="0"/>
                </a:lnTo>
                <a:close/>
              </a:path>
            </a:pathLst>
          </a:custGeom>
          <a:solidFill>
            <a:srgbClr val="006385"/>
          </a:solidFill>
        </p:spPr>
        <p:txBody>
          <a:bodyPr/>
          <a:lstStyle/>
          <a:p>
            <a:endParaRPr lang="sl-SI" dirty="0"/>
          </a:p>
        </p:txBody>
      </p:sp>
      <p:sp>
        <p:nvSpPr>
          <p:cNvPr id="16" name="Freeform 12">
            <a:extLst>
              <a:ext uri="{FF2B5EF4-FFF2-40B4-BE49-F238E27FC236}">
                <a16:creationId xmlns:a16="http://schemas.microsoft.com/office/drawing/2014/main" id="{180F7FA4-103A-55ED-CF6F-744AA6179F81}"/>
              </a:ext>
            </a:extLst>
          </p:cNvPr>
          <p:cNvSpPr/>
          <p:nvPr/>
        </p:nvSpPr>
        <p:spPr>
          <a:xfrm>
            <a:off x="1162074" y="4412668"/>
            <a:ext cx="164557" cy="188874"/>
          </a:xfrm>
          <a:custGeom>
            <a:avLst/>
            <a:gdLst/>
            <a:ahLst/>
            <a:cxnLst/>
            <a:rect l="l" t="t" r="r" b="b"/>
            <a:pathLst>
              <a:path w="262811" h="406400">
                <a:moveTo>
                  <a:pt x="59611" y="0"/>
                </a:moveTo>
                <a:lnTo>
                  <a:pt x="0" y="0"/>
                </a:lnTo>
                <a:lnTo>
                  <a:pt x="0" y="406400"/>
                </a:lnTo>
                <a:lnTo>
                  <a:pt x="59611" y="406400"/>
                </a:lnTo>
                <a:lnTo>
                  <a:pt x="262811" y="203200"/>
                </a:lnTo>
                <a:lnTo>
                  <a:pt x="59611" y="0"/>
                </a:lnTo>
                <a:close/>
              </a:path>
            </a:pathLst>
          </a:custGeom>
          <a:solidFill>
            <a:srgbClr val="006385"/>
          </a:solidFill>
        </p:spPr>
        <p:txBody>
          <a:bodyPr/>
          <a:lstStyle/>
          <a:p>
            <a:endParaRPr lang="sl-SI" dirty="0"/>
          </a:p>
        </p:txBody>
      </p:sp>
      <p:sp>
        <p:nvSpPr>
          <p:cNvPr id="17" name="Freeform 6">
            <a:extLst>
              <a:ext uri="{FF2B5EF4-FFF2-40B4-BE49-F238E27FC236}">
                <a16:creationId xmlns:a16="http://schemas.microsoft.com/office/drawing/2014/main" id="{03ADE4D1-0F1A-13C9-0376-D84BB22E624C}"/>
              </a:ext>
            </a:extLst>
          </p:cNvPr>
          <p:cNvSpPr/>
          <p:nvPr/>
        </p:nvSpPr>
        <p:spPr>
          <a:xfrm>
            <a:off x="6170843" y="1291055"/>
            <a:ext cx="5472608" cy="2304256"/>
          </a:xfrm>
          <a:custGeom>
            <a:avLst/>
            <a:gdLst/>
            <a:ahLst/>
            <a:cxnLst/>
            <a:rect l="l" t="t" r="r" b="b"/>
            <a:pathLst>
              <a:path w="7082618" h="2834407">
                <a:moveTo>
                  <a:pt x="0" y="0"/>
                </a:moveTo>
                <a:lnTo>
                  <a:pt x="7082618" y="0"/>
                </a:lnTo>
                <a:lnTo>
                  <a:pt x="7082618" y="2834406"/>
                </a:lnTo>
                <a:lnTo>
                  <a:pt x="0" y="2834406"/>
                </a:lnTo>
                <a:lnTo>
                  <a:pt x="0" y="0"/>
                </a:lnTo>
                <a:close/>
              </a:path>
            </a:pathLst>
          </a:custGeom>
          <a:blipFill>
            <a:blip r:embed="rId2"/>
            <a:stretch>
              <a:fillRect/>
            </a:stretch>
          </a:blipFill>
        </p:spPr>
        <p:txBody>
          <a:bodyPr/>
          <a:lstStyle/>
          <a:p>
            <a:endParaRPr lang="sl-SI"/>
          </a:p>
        </p:txBody>
      </p:sp>
      <p:sp>
        <p:nvSpPr>
          <p:cNvPr id="19" name="Freeform 12">
            <a:extLst>
              <a:ext uri="{FF2B5EF4-FFF2-40B4-BE49-F238E27FC236}">
                <a16:creationId xmlns:a16="http://schemas.microsoft.com/office/drawing/2014/main" id="{483B0A14-836F-B66D-DDC5-A4D155CA7827}"/>
              </a:ext>
            </a:extLst>
          </p:cNvPr>
          <p:cNvSpPr/>
          <p:nvPr/>
        </p:nvSpPr>
        <p:spPr>
          <a:xfrm>
            <a:off x="1190575" y="4813460"/>
            <a:ext cx="164557" cy="188874"/>
          </a:xfrm>
          <a:custGeom>
            <a:avLst/>
            <a:gdLst/>
            <a:ahLst/>
            <a:cxnLst/>
            <a:rect l="l" t="t" r="r" b="b"/>
            <a:pathLst>
              <a:path w="262811" h="406400">
                <a:moveTo>
                  <a:pt x="59611" y="0"/>
                </a:moveTo>
                <a:lnTo>
                  <a:pt x="0" y="0"/>
                </a:lnTo>
                <a:lnTo>
                  <a:pt x="0" y="406400"/>
                </a:lnTo>
                <a:lnTo>
                  <a:pt x="59611" y="406400"/>
                </a:lnTo>
                <a:lnTo>
                  <a:pt x="262811" y="203200"/>
                </a:lnTo>
                <a:lnTo>
                  <a:pt x="59611" y="0"/>
                </a:lnTo>
                <a:close/>
              </a:path>
            </a:pathLst>
          </a:custGeom>
          <a:solidFill>
            <a:srgbClr val="006385"/>
          </a:solidFill>
        </p:spPr>
        <p:txBody>
          <a:bodyPr/>
          <a:lstStyle/>
          <a:p>
            <a:endParaRPr lang="sl-SI" dirty="0"/>
          </a:p>
        </p:txBody>
      </p:sp>
      <p:sp>
        <p:nvSpPr>
          <p:cNvPr id="20" name="Pravokotnik 19">
            <a:extLst>
              <a:ext uri="{FF2B5EF4-FFF2-40B4-BE49-F238E27FC236}">
                <a16:creationId xmlns:a16="http://schemas.microsoft.com/office/drawing/2014/main" id="{6F2B022F-4F5B-B42E-5E52-2B64C5F66015}"/>
              </a:ext>
            </a:extLst>
          </p:cNvPr>
          <p:cNvSpPr/>
          <p:nvPr/>
        </p:nvSpPr>
        <p:spPr bwMode="auto">
          <a:xfrm>
            <a:off x="0" y="0"/>
            <a:ext cx="9192344" cy="836712"/>
          </a:xfrm>
          <a:prstGeom prst="rect">
            <a:avLst/>
          </a:prstGeom>
          <a:gradFill flip="none" rotWithShape="1">
            <a:gsLst>
              <a:gs pos="0">
                <a:srgbClr val="EDDB1E"/>
              </a:gs>
              <a:gs pos="54000">
                <a:srgbClr val="FF6400"/>
              </a:gs>
            </a:gsLst>
            <a:path path="circle">
              <a:fillToRect l="50000" t="50000" r="50000" b="50000"/>
            </a:path>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I" sz="32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37513409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a:extLst>
              <a:ext uri="{FF2B5EF4-FFF2-40B4-BE49-F238E27FC236}">
                <a16:creationId xmlns:a16="http://schemas.microsoft.com/office/drawing/2014/main" id="{08478050-1C65-8348-D5B8-CAE887A6EB44}"/>
              </a:ext>
            </a:extLst>
          </p:cNvPr>
          <p:cNvSpPr>
            <a:spLocks noGrp="1"/>
          </p:cNvSpPr>
          <p:nvPr>
            <p:ph type="sldNum" sz="quarter" idx="4"/>
          </p:nvPr>
        </p:nvSpPr>
        <p:spPr/>
        <p:txBody>
          <a:bodyPr/>
          <a:lstStyle/>
          <a:p>
            <a:pPr>
              <a:defRPr/>
            </a:pPr>
            <a:fld id="{869A43B6-4A72-4A6E-B3BC-4E1A4B5DD1B6}" type="slidenum">
              <a:rPr lang="en-US" smtClean="0"/>
              <a:pPr>
                <a:defRPr/>
              </a:pPr>
              <a:t>9</a:t>
            </a:fld>
            <a:endParaRPr lang="en-US" dirty="0"/>
          </a:p>
        </p:txBody>
      </p:sp>
      <p:sp>
        <p:nvSpPr>
          <p:cNvPr id="3" name="Naslov 2">
            <a:extLst>
              <a:ext uri="{FF2B5EF4-FFF2-40B4-BE49-F238E27FC236}">
                <a16:creationId xmlns:a16="http://schemas.microsoft.com/office/drawing/2014/main" id="{A80A2838-EF49-6102-2847-6B898C986C41}"/>
              </a:ext>
            </a:extLst>
          </p:cNvPr>
          <p:cNvSpPr>
            <a:spLocks noGrp="1"/>
          </p:cNvSpPr>
          <p:nvPr>
            <p:ph type="title"/>
          </p:nvPr>
        </p:nvSpPr>
        <p:spPr/>
        <p:txBody>
          <a:bodyPr/>
          <a:lstStyle/>
          <a:p>
            <a:r>
              <a:rPr lang="sl-SI" dirty="0"/>
              <a:t>HVALA ZA </a:t>
            </a:r>
            <a:br>
              <a:rPr lang="sl-SI" dirty="0"/>
            </a:br>
            <a:r>
              <a:rPr lang="sl-SI" dirty="0"/>
              <a:t>POZORNOST!</a:t>
            </a:r>
          </a:p>
        </p:txBody>
      </p:sp>
      <p:sp>
        <p:nvSpPr>
          <p:cNvPr id="6" name="Freeform 6">
            <a:extLst>
              <a:ext uri="{FF2B5EF4-FFF2-40B4-BE49-F238E27FC236}">
                <a16:creationId xmlns:a16="http://schemas.microsoft.com/office/drawing/2014/main" id="{0ED46F99-DB62-F05B-5FA6-9F3CF088A297}"/>
              </a:ext>
            </a:extLst>
          </p:cNvPr>
          <p:cNvSpPr/>
          <p:nvPr/>
        </p:nvSpPr>
        <p:spPr>
          <a:xfrm>
            <a:off x="4403208" y="487394"/>
            <a:ext cx="842649" cy="842649"/>
          </a:xfrm>
          <a:custGeom>
            <a:avLst/>
            <a:gdLst/>
            <a:ahLst/>
            <a:cxnLst/>
            <a:rect l="l" t="t" r="r" b="b"/>
            <a:pathLst>
              <a:path w="842649" h="842649">
                <a:moveTo>
                  <a:pt x="0" y="0"/>
                </a:moveTo>
                <a:lnTo>
                  <a:pt x="842649" y="0"/>
                </a:lnTo>
                <a:lnTo>
                  <a:pt x="842649" y="842649"/>
                </a:lnTo>
                <a:lnTo>
                  <a:pt x="0" y="8426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l-SI" dirty="0"/>
          </a:p>
        </p:txBody>
      </p:sp>
      <p:sp>
        <p:nvSpPr>
          <p:cNvPr id="7" name="Freeform 7">
            <a:extLst>
              <a:ext uri="{FF2B5EF4-FFF2-40B4-BE49-F238E27FC236}">
                <a16:creationId xmlns:a16="http://schemas.microsoft.com/office/drawing/2014/main" id="{7D3823A1-3FA0-F4BA-B1EA-3C8FF6DFF0E7}"/>
              </a:ext>
            </a:extLst>
          </p:cNvPr>
          <p:cNvSpPr/>
          <p:nvPr/>
        </p:nvSpPr>
        <p:spPr>
          <a:xfrm>
            <a:off x="4403208" y="1565034"/>
            <a:ext cx="842649" cy="842649"/>
          </a:xfrm>
          <a:custGeom>
            <a:avLst/>
            <a:gdLst/>
            <a:ahLst/>
            <a:cxnLst/>
            <a:rect l="l" t="t" r="r" b="b"/>
            <a:pathLst>
              <a:path w="842649" h="842649">
                <a:moveTo>
                  <a:pt x="0" y="0"/>
                </a:moveTo>
                <a:lnTo>
                  <a:pt x="842649" y="0"/>
                </a:lnTo>
                <a:lnTo>
                  <a:pt x="842649" y="842648"/>
                </a:lnTo>
                <a:lnTo>
                  <a:pt x="0" y="8426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l-SI" dirty="0"/>
          </a:p>
        </p:txBody>
      </p:sp>
      <p:grpSp>
        <p:nvGrpSpPr>
          <p:cNvPr id="8" name="Group 22">
            <a:extLst>
              <a:ext uri="{FF2B5EF4-FFF2-40B4-BE49-F238E27FC236}">
                <a16:creationId xmlns:a16="http://schemas.microsoft.com/office/drawing/2014/main" id="{EE40556E-9880-364A-F94A-2459E87EA8E6}"/>
              </a:ext>
            </a:extLst>
          </p:cNvPr>
          <p:cNvGrpSpPr/>
          <p:nvPr/>
        </p:nvGrpSpPr>
        <p:grpSpPr>
          <a:xfrm>
            <a:off x="4411661" y="2642674"/>
            <a:ext cx="842649" cy="842649"/>
            <a:chOff x="0" y="0"/>
            <a:chExt cx="1123532" cy="1123532"/>
          </a:xfrm>
        </p:grpSpPr>
        <p:sp>
          <p:nvSpPr>
            <p:cNvPr id="9" name="Freeform 23">
              <a:extLst>
                <a:ext uri="{FF2B5EF4-FFF2-40B4-BE49-F238E27FC236}">
                  <a16:creationId xmlns:a16="http://schemas.microsoft.com/office/drawing/2014/main" id="{24A5FE8A-1884-A0D0-D3E0-517CFBDB7B61}"/>
                </a:ext>
              </a:extLst>
            </p:cNvPr>
            <p:cNvSpPr/>
            <p:nvPr/>
          </p:nvSpPr>
          <p:spPr>
            <a:xfrm>
              <a:off x="0" y="0"/>
              <a:ext cx="1123532" cy="1123532"/>
            </a:xfrm>
            <a:custGeom>
              <a:avLst/>
              <a:gdLst/>
              <a:ahLst/>
              <a:cxnLst/>
              <a:rect l="l" t="t" r="r" b="b"/>
              <a:pathLst>
                <a:path w="1123532" h="1123532">
                  <a:moveTo>
                    <a:pt x="0" y="0"/>
                  </a:moveTo>
                  <a:lnTo>
                    <a:pt x="1123532" y="0"/>
                  </a:lnTo>
                  <a:lnTo>
                    <a:pt x="1123532" y="1123532"/>
                  </a:lnTo>
                  <a:lnTo>
                    <a:pt x="0" y="11235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sl-SI"/>
            </a:p>
          </p:txBody>
        </p:sp>
        <p:grpSp>
          <p:nvGrpSpPr>
            <p:cNvPr id="10" name="Group 24">
              <a:extLst>
                <a:ext uri="{FF2B5EF4-FFF2-40B4-BE49-F238E27FC236}">
                  <a16:creationId xmlns:a16="http://schemas.microsoft.com/office/drawing/2014/main" id="{00CA8E4F-776E-88AB-4211-5AA37FF27C45}"/>
                </a:ext>
              </a:extLst>
            </p:cNvPr>
            <p:cNvGrpSpPr/>
            <p:nvPr/>
          </p:nvGrpSpPr>
          <p:grpSpPr>
            <a:xfrm>
              <a:off x="66198" y="99355"/>
              <a:ext cx="991135" cy="991135"/>
              <a:chOff x="0" y="0"/>
              <a:chExt cx="812800" cy="812800"/>
            </a:xfrm>
          </p:grpSpPr>
          <p:sp>
            <p:nvSpPr>
              <p:cNvPr id="12" name="Freeform 25">
                <a:extLst>
                  <a:ext uri="{FF2B5EF4-FFF2-40B4-BE49-F238E27FC236}">
                    <a16:creationId xmlns:a16="http://schemas.microsoft.com/office/drawing/2014/main" id="{52190D10-5B6F-6D12-63F5-98A313CA1DD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7217"/>
              </a:solidFill>
            </p:spPr>
            <p:txBody>
              <a:bodyPr/>
              <a:lstStyle/>
              <a:p>
                <a:endParaRPr lang="sl-SI"/>
              </a:p>
            </p:txBody>
          </p:sp>
          <p:sp>
            <p:nvSpPr>
              <p:cNvPr id="13" name="TextBox 26">
                <a:extLst>
                  <a:ext uri="{FF2B5EF4-FFF2-40B4-BE49-F238E27FC236}">
                    <a16:creationId xmlns:a16="http://schemas.microsoft.com/office/drawing/2014/main" id="{FDAB8643-0C3A-5203-93DF-68EAE1578E42}"/>
                  </a:ext>
                </a:extLst>
              </p:cNvPr>
              <p:cNvSpPr txBox="1"/>
              <p:nvPr/>
            </p:nvSpPr>
            <p:spPr>
              <a:xfrm>
                <a:off x="76200" y="38100"/>
                <a:ext cx="660400" cy="698500"/>
              </a:xfrm>
              <a:prstGeom prst="rect">
                <a:avLst/>
              </a:prstGeom>
            </p:spPr>
            <p:txBody>
              <a:bodyPr lIns="45086" tIns="45086" rIns="45086" bIns="45086" rtlCol="0" anchor="ctr"/>
              <a:lstStyle/>
              <a:p>
                <a:pPr algn="ctr">
                  <a:lnSpc>
                    <a:spcPts val="2940"/>
                  </a:lnSpc>
                </a:pPr>
                <a:endParaRPr/>
              </a:p>
            </p:txBody>
          </p:sp>
        </p:grpSp>
        <p:sp>
          <p:nvSpPr>
            <p:cNvPr id="11" name="Freeform 27">
              <a:extLst>
                <a:ext uri="{FF2B5EF4-FFF2-40B4-BE49-F238E27FC236}">
                  <a16:creationId xmlns:a16="http://schemas.microsoft.com/office/drawing/2014/main" id="{479CD008-CAEC-A516-B01D-A02F007AC702}"/>
                </a:ext>
              </a:extLst>
            </p:cNvPr>
            <p:cNvSpPr/>
            <p:nvPr/>
          </p:nvSpPr>
          <p:spPr>
            <a:xfrm>
              <a:off x="245098" y="162612"/>
              <a:ext cx="633335" cy="864621"/>
            </a:xfrm>
            <a:custGeom>
              <a:avLst/>
              <a:gdLst/>
              <a:ahLst/>
              <a:cxnLst/>
              <a:rect l="l" t="t" r="r" b="b"/>
              <a:pathLst>
                <a:path w="633335" h="864621">
                  <a:moveTo>
                    <a:pt x="0" y="0"/>
                  </a:moveTo>
                  <a:lnTo>
                    <a:pt x="633335" y="0"/>
                  </a:lnTo>
                  <a:lnTo>
                    <a:pt x="633335" y="864621"/>
                  </a:lnTo>
                  <a:lnTo>
                    <a:pt x="0" y="86462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sl-SI"/>
            </a:p>
          </p:txBody>
        </p:sp>
      </p:grpSp>
      <p:sp>
        <p:nvSpPr>
          <p:cNvPr id="14" name="TextBox 36">
            <a:extLst>
              <a:ext uri="{FF2B5EF4-FFF2-40B4-BE49-F238E27FC236}">
                <a16:creationId xmlns:a16="http://schemas.microsoft.com/office/drawing/2014/main" id="{23156A36-21FE-9C74-694C-C40BE044DA5C}"/>
              </a:ext>
            </a:extLst>
          </p:cNvPr>
          <p:cNvSpPr txBox="1"/>
          <p:nvPr/>
        </p:nvSpPr>
        <p:spPr>
          <a:xfrm>
            <a:off x="5580585" y="618205"/>
            <a:ext cx="2344825" cy="488595"/>
          </a:xfrm>
          <a:prstGeom prst="rect">
            <a:avLst/>
          </a:prstGeom>
        </p:spPr>
        <p:txBody>
          <a:bodyPr lIns="0" tIns="0" rIns="0" bIns="0" rtlCol="0" anchor="t">
            <a:spAutoFit/>
          </a:bodyPr>
          <a:lstStyle/>
          <a:p>
            <a:pPr algn="l">
              <a:lnSpc>
                <a:spcPts val="4200"/>
              </a:lnSpc>
            </a:pPr>
            <a:r>
              <a:rPr lang="en-US" sz="2500" dirty="0">
                <a:solidFill>
                  <a:srgbClr val="006A8E"/>
                </a:solidFill>
                <a:latin typeface="Calibri Bold"/>
              </a:rPr>
              <a:t>tto@um.si</a:t>
            </a:r>
          </a:p>
        </p:txBody>
      </p:sp>
      <p:sp>
        <p:nvSpPr>
          <p:cNvPr id="15" name="TextBox 35">
            <a:extLst>
              <a:ext uri="{FF2B5EF4-FFF2-40B4-BE49-F238E27FC236}">
                <a16:creationId xmlns:a16="http://schemas.microsoft.com/office/drawing/2014/main" id="{885F7054-2642-DA3B-C110-8217EB1BB51F}"/>
              </a:ext>
            </a:extLst>
          </p:cNvPr>
          <p:cNvSpPr txBox="1"/>
          <p:nvPr/>
        </p:nvSpPr>
        <p:spPr>
          <a:xfrm>
            <a:off x="5580585" y="1674654"/>
            <a:ext cx="3473383" cy="488595"/>
          </a:xfrm>
          <a:prstGeom prst="rect">
            <a:avLst/>
          </a:prstGeom>
        </p:spPr>
        <p:txBody>
          <a:bodyPr lIns="0" tIns="0" rIns="0" bIns="0" rtlCol="0" anchor="t">
            <a:spAutoFit/>
          </a:bodyPr>
          <a:lstStyle/>
          <a:p>
            <a:pPr algn="l">
              <a:lnSpc>
                <a:spcPts val="4200"/>
              </a:lnSpc>
            </a:pPr>
            <a:r>
              <a:rPr lang="en-US" sz="2500" dirty="0">
                <a:solidFill>
                  <a:srgbClr val="006A8E"/>
                </a:solidFill>
                <a:latin typeface="Calibri Bold"/>
              </a:rPr>
              <a:t>tto.um.si</a:t>
            </a:r>
          </a:p>
        </p:txBody>
      </p:sp>
      <p:sp>
        <p:nvSpPr>
          <p:cNvPr id="17" name="TextBox 28">
            <a:extLst>
              <a:ext uri="{FF2B5EF4-FFF2-40B4-BE49-F238E27FC236}">
                <a16:creationId xmlns:a16="http://schemas.microsoft.com/office/drawing/2014/main" id="{B200B1C6-F5A0-DF3A-EF77-D72D44ABE081}"/>
              </a:ext>
            </a:extLst>
          </p:cNvPr>
          <p:cNvSpPr txBox="1"/>
          <p:nvPr/>
        </p:nvSpPr>
        <p:spPr>
          <a:xfrm>
            <a:off x="5580585" y="2657757"/>
            <a:ext cx="6346466" cy="802784"/>
          </a:xfrm>
          <a:prstGeom prst="rect">
            <a:avLst/>
          </a:prstGeom>
        </p:spPr>
        <p:txBody>
          <a:bodyPr wrap="square" lIns="0" tIns="0" rIns="0" bIns="0" rtlCol="0" anchor="t">
            <a:spAutoFit/>
          </a:bodyPr>
          <a:lstStyle/>
          <a:p>
            <a:pPr algn="l">
              <a:lnSpc>
                <a:spcPts val="3235"/>
              </a:lnSpc>
            </a:pPr>
            <a:r>
              <a:rPr lang="en-US" sz="2500" dirty="0">
                <a:solidFill>
                  <a:srgbClr val="006A8E"/>
                </a:solidFill>
                <a:latin typeface="Calibri Bold"/>
              </a:rPr>
              <a:t>Služba za prenos znanja in tehnologij</a:t>
            </a:r>
            <a:r>
              <a:rPr lang="sl-SI" sz="2500" dirty="0">
                <a:solidFill>
                  <a:srgbClr val="006A8E"/>
                </a:solidFill>
                <a:latin typeface="Calibri Bold"/>
              </a:rPr>
              <a:t> UM</a:t>
            </a:r>
            <a:endParaRPr lang="en-US" sz="2500" dirty="0">
              <a:solidFill>
                <a:srgbClr val="006A8E"/>
              </a:solidFill>
              <a:latin typeface="Calibri Bold"/>
            </a:endParaRPr>
          </a:p>
          <a:p>
            <a:pPr algn="l">
              <a:lnSpc>
                <a:spcPts val="3235"/>
              </a:lnSpc>
            </a:pPr>
            <a:r>
              <a:rPr lang="en-US" sz="2500" dirty="0" err="1">
                <a:solidFill>
                  <a:srgbClr val="006A8E"/>
                </a:solidFill>
                <a:latin typeface="Calibri Bold"/>
              </a:rPr>
              <a:t>Slomškov</a:t>
            </a:r>
            <a:r>
              <a:rPr lang="en-US" sz="2500" dirty="0">
                <a:solidFill>
                  <a:srgbClr val="006A8E"/>
                </a:solidFill>
                <a:latin typeface="Calibri Bold"/>
              </a:rPr>
              <a:t> </a:t>
            </a:r>
            <a:r>
              <a:rPr lang="en-US" sz="2500" dirty="0" err="1">
                <a:solidFill>
                  <a:srgbClr val="006A8E"/>
                </a:solidFill>
                <a:latin typeface="Calibri Bold"/>
              </a:rPr>
              <a:t>trg</a:t>
            </a:r>
            <a:r>
              <a:rPr lang="en-US" sz="2500" dirty="0">
                <a:solidFill>
                  <a:srgbClr val="006A8E"/>
                </a:solidFill>
                <a:latin typeface="Calibri Bold"/>
              </a:rPr>
              <a:t> 15, 2000 Maribor</a:t>
            </a:r>
          </a:p>
        </p:txBody>
      </p:sp>
      <p:grpSp>
        <p:nvGrpSpPr>
          <p:cNvPr id="18" name="Group 14">
            <a:extLst>
              <a:ext uri="{FF2B5EF4-FFF2-40B4-BE49-F238E27FC236}">
                <a16:creationId xmlns:a16="http://schemas.microsoft.com/office/drawing/2014/main" id="{4D51C8CD-FAB2-80EB-AAE5-A827AF00DD89}"/>
              </a:ext>
            </a:extLst>
          </p:cNvPr>
          <p:cNvGrpSpPr/>
          <p:nvPr/>
        </p:nvGrpSpPr>
        <p:grpSpPr>
          <a:xfrm>
            <a:off x="4411661" y="3764545"/>
            <a:ext cx="842649" cy="851103"/>
            <a:chOff x="0" y="0"/>
            <a:chExt cx="1123532" cy="1134804"/>
          </a:xfrm>
        </p:grpSpPr>
        <p:sp>
          <p:nvSpPr>
            <p:cNvPr id="19" name="Freeform 15">
              <a:extLst>
                <a:ext uri="{FF2B5EF4-FFF2-40B4-BE49-F238E27FC236}">
                  <a16:creationId xmlns:a16="http://schemas.microsoft.com/office/drawing/2014/main" id="{60319423-5978-6D66-4289-6BF3930EDAF5}"/>
                </a:ext>
              </a:extLst>
            </p:cNvPr>
            <p:cNvSpPr/>
            <p:nvPr/>
          </p:nvSpPr>
          <p:spPr>
            <a:xfrm>
              <a:off x="0" y="0"/>
              <a:ext cx="1123532" cy="1123532"/>
            </a:xfrm>
            <a:custGeom>
              <a:avLst/>
              <a:gdLst/>
              <a:ahLst/>
              <a:cxnLst/>
              <a:rect l="l" t="t" r="r" b="b"/>
              <a:pathLst>
                <a:path w="1123532" h="1123532">
                  <a:moveTo>
                    <a:pt x="0" y="0"/>
                  </a:moveTo>
                  <a:lnTo>
                    <a:pt x="1123532" y="0"/>
                  </a:lnTo>
                  <a:lnTo>
                    <a:pt x="1123532" y="1123532"/>
                  </a:lnTo>
                  <a:lnTo>
                    <a:pt x="0" y="11235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sl-SI"/>
            </a:p>
          </p:txBody>
        </p:sp>
        <p:grpSp>
          <p:nvGrpSpPr>
            <p:cNvPr id="20" name="Group 16">
              <a:extLst>
                <a:ext uri="{FF2B5EF4-FFF2-40B4-BE49-F238E27FC236}">
                  <a16:creationId xmlns:a16="http://schemas.microsoft.com/office/drawing/2014/main" id="{917DE70E-DFD2-41C6-14E9-8538595AB02F}"/>
                </a:ext>
              </a:extLst>
            </p:cNvPr>
            <p:cNvGrpSpPr/>
            <p:nvPr/>
          </p:nvGrpSpPr>
          <p:grpSpPr>
            <a:xfrm>
              <a:off x="109853" y="66198"/>
              <a:ext cx="991135" cy="991135"/>
              <a:chOff x="0" y="0"/>
              <a:chExt cx="812800" cy="812800"/>
            </a:xfrm>
          </p:grpSpPr>
          <p:sp>
            <p:nvSpPr>
              <p:cNvPr id="22" name="Freeform 17">
                <a:extLst>
                  <a:ext uri="{FF2B5EF4-FFF2-40B4-BE49-F238E27FC236}">
                    <a16:creationId xmlns:a16="http://schemas.microsoft.com/office/drawing/2014/main" id="{F2562065-1908-8CF0-97B0-09DE88CA128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7217"/>
              </a:solidFill>
            </p:spPr>
            <p:txBody>
              <a:bodyPr/>
              <a:lstStyle/>
              <a:p>
                <a:endParaRPr lang="sl-SI"/>
              </a:p>
            </p:txBody>
          </p:sp>
          <p:sp>
            <p:nvSpPr>
              <p:cNvPr id="23" name="TextBox 18">
                <a:extLst>
                  <a:ext uri="{FF2B5EF4-FFF2-40B4-BE49-F238E27FC236}">
                    <a16:creationId xmlns:a16="http://schemas.microsoft.com/office/drawing/2014/main" id="{AED77504-F546-E49E-7207-C7DABB21B802}"/>
                  </a:ext>
                </a:extLst>
              </p:cNvPr>
              <p:cNvSpPr txBox="1"/>
              <p:nvPr/>
            </p:nvSpPr>
            <p:spPr>
              <a:xfrm>
                <a:off x="76200" y="38100"/>
                <a:ext cx="660400" cy="698500"/>
              </a:xfrm>
              <a:prstGeom prst="rect">
                <a:avLst/>
              </a:prstGeom>
            </p:spPr>
            <p:txBody>
              <a:bodyPr lIns="45086" tIns="45086" rIns="45086" bIns="45086" rtlCol="0" anchor="ctr"/>
              <a:lstStyle/>
              <a:p>
                <a:pPr algn="ctr">
                  <a:lnSpc>
                    <a:spcPts val="2940"/>
                  </a:lnSpc>
                </a:pPr>
                <a:endParaRPr/>
              </a:p>
            </p:txBody>
          </p:sp>
        </p:grpSp>
        <p:sp>
          <p:nvSpPr>
            <p:cNvPr id="21" name="Freeform 19">
              <a:extLst>
                <a:ext uri="{FF2B5EF4-FFF2-40B4-BE49-F238E27FC236}">
                  <a16:creationId xmlns:a16="http://schemas.microsoft.com/office/drawing/2014/main" id="{B6E8C005-9BEF-8F7D-C66E-7F0509524B38}"/>
                </a:ext>
              </a:extLst>
            </p:cNvPr>
            <p:cNvSpPr/>
            <p:nvPr/>
          </p:nvSpPr>
          <p:spPr>
            <a:xfrm>
              <a:off x="357023" y="220010"/>
              <a:ext cx="432028" cy="914793"/>
            </a:xfrm>
            <a:custGeom>
              <a:avLst/>
              <a:gdLst/>
              <a:ahLst/>
              <a:cxnLst/>
              <a:rect l="l" t="t" r="r" b="b"/>
              <a:pathLst>
                <a:path w="432028" h="914793">
                  <a:moveTo>
                    <a:pt x="0" y="0"/>
                  </a:moveTo>
                  <a:lnTo>
                    <a:pt x="432029" y="0"/>
                  </a:lnTo>
                  <a:lnTo>
                    <a:pt x="432029" y="914794"/>
                  </a:lnTo>
                  <a:lnTo>
                    <a:pt x="0" y="91479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sl-SI"/>
            </a:p>
          </p:txBody>
        </p:sp>
      </p:grpSp>
      <p:sp>
        <p:nvSpPr>
          <p:cNvPr id="30" name="TextBox 20">
            <a:extLst>
              <a:ext uri="{FF2B5EF4-FFF2-40B4-BE49-F238E27FC236}">
                <a16:creationId xmlns:a16="http://schemas.microsoft.com/office/drawing/2014/main" id="{AA580C72-7938-94A4-EC91-B2DF0152A47C}"/>
              </a:ext>
            </a:extLst>
          </p:cNvPr>
          <p:cNvSpPr txBox="1"/>
          <p:nvPr/>
        </p:nvSpPr>
        <p:spPr>
          <a:xfrm>
            <a:off x="5605649" y="3764545"/>
            <a:ext cx="4840205" cy="802784"/>
          </a:xfrm>
          <a:prstGeom prst="rect">
            <a:avLst/>
          </a:prstGeom>
        </p:spPr>
        <p:txBody>
          <a:bodyPr lIns="0" tIns="0" rIns="0" bIns="0" rtlCol="0" anchor="t">
            <a:spAutoFit/>
          </a:bodyPr>
          <a:lstStyle/>
          <a:p>
            <a:pPr algn="l">
              <a:lnSpc>
                <a:spcPts val="3235"/>
              </a:lnSpc>
            </a:pPr>
            <a:r>
              <a:rPr lang="en-US" sz="2500" dirty="0">
                <a:solidFill>
                  <a:srgbClr val="006A8E"/>
                </a:solidFill>
                <a:latin typeface="Calibri Bold"/>
              </a:rPr>
              <a:t>Služba za prenos znanja in</a:t>
            </a:r>
          </a:p>
          <a:p>
            <a:pPr algn="l">
              <a:lnSpc>
                <a:spcPts val="3235"/>
              </a:lnSpc>
            </a:pPr>
            <a:r>
              <a:rPr lang="en-US" sz="2500" dirty="0">
                <a:solidFill>
                  <a:srgbClr val="006A8E"/>
                </a:solidFill>
                <a:latin typeface="Calibri Bold"/>
              </a:rPr>
              <a:t>tehnologij </a:t>
            </a:r>
            <a:r>
              <a:rPr lang="en-US" sz="2500" dirty="0" err="1">
                <a:solidFill>
                  <a:srgbClr val="006A8E"/>
                </a:solidFill>
                <a:latin typeface="Calibri Bold"/>
              </a:rPr>
              <a:t>Univerze</a:t>
            </a:r>
            <a:r>
              <a:rPr lang="en-US" sz="2500" dirty="0">
                <a:solidFill>
                  <a:srgbClr val="006A8E"/>
                </a:solidFill>
                <a:latin typeface="Calibri Bold"/>
              </a:rPr>
              <a:t> v </a:t>
            </a:r>
            <a:r>
              <a:rPr lang="en-US" sz="2500" dirty="0" err="1">
                <a:solidFill>
                  <a:srgbClr val="006A8E"/>
                </a:solidFill>
                <a:latin typeface="Calibri Bold"/>
              </a:rPr>
              <a:t>Mariboru</a:t>
            </a:r>
            <a:endParaRPr lang="en-US" sz="2500" dirty="0">
              <a:solidFill>
                <a:srgbClr val="006A8E"/>
              </a:solidFill>
              <a:latin typeface="Calibri Bold"/>
            </a:endParaRPr>
          </a:p>
        </p:txBody>
      </p:sp>
      <p:grpSp>
        <p:nvGrpSpPr>
          <p:cNvPr id="31" name="Group 8">
            <a:extLst>
              <a:ext uri="{FF2B5EF4-FFF2-40B4-BE49-F238E27FC236}">
                <a16:creationId xmlns:a16="http://schemas.microsoft.com/office/drawing/2014/main" id="{B863A5F8-589E-519A-FDE1-2B9D76280342}"/>
              </a:ext>
            </a:extLst>
          </p:cNvPr>
          <p:cNvGrpSpPr/>
          <p:nvPr/>
        </p:nvGrpSpPr>
        <p:grpSpPr>
          <a:xfrm>
            <a:off x="4407451" y="4886416"/>
            <a:ext cx="846859" cy="877708"/>
            <a:chOff x="0" y="0"/>
            <a:chExt cx="1129145" cy="1170278"/>
          </a:xfrm>
        </p:grpSpPr>
        <p:sp>
          <p:nvSpPr>
            <p:cNvPr id="32" name="Freeform 9">
              <a:extLst>
                <a:ext uri="{FF2B5EF4-FFF2-40B4-BE49-F238E27FC236}">
                  <a16:creationId xmlns:a16="http://schemas.microsoft.com/office/drawing/2014/main" id="{B3E09A67-A917-7E11-D484-E16FFCDB642F}"/>
                </a:ext>
              </a:extLst>
            </p:cNvPr>
            <p:cNvSpPr/>
            <p:nvPr/>
          </p:nvSpPr>
          <p:spPr>
            <a:xfrm>
              <a:off x="0" y="26947"/>
              <a:ext cx="1123532" cy="1123532"/>
            </a:xfrm>
            <a:custGeom>
              <a:avLst/>
              <a:gdLst/>
              <a:ahLst/>
              <a:cxnLst/>
              <a:rect l="l" t="t" r="r" b="b"/>
              <a:pathLst>
                <a:path w="1123532" h="1123532">
                  <a:moveTo>
                    <a:pt x="0" y="0"/>
                  </a:moveTo>
                  <a:lnTo>
                    <a:pt x="1123532" y="0"/>
                  </a:lnTo>
                  <a:lnTo>
                    <a:pt x="1123532" y="1123531"/>
                  </a:lnTo>
                  <a:lnTo>
                    <a:pt x="0" y="11235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sl-SI"/>
            </a:p>
          </p:txBody>
        </p:sp>
        <p:grpSp>
          <p:nvGrpSpPr>
            <p:cNvPr id="33" name="Group 10">
              <a:extLst>
                <a:ext uri="{FF2B5EF4-FFF2-40B4-BE49-F238E27FC236}">
                  <a16:creationId xmlns:a16="http://schemas.microsoft.com/office/drawing/2014/main" id="{C04679C3-99E4-50E9-74FE-FA052E6BC0F6}"/>
                </a:ext>
              </a:extLst>
            </p:cNvPr>
            <p:cNvGrpSpPr/>
            <p:nvPr/>
          </p:nvGrpSpPr>
          <p:grpSpPr>
            <a:xfrm>
              <a:off x="109853" y="93145"/>
              <a:ext cx="991135" cy="991135"/>
              <a:chOff x="0" y="0"/>
              <a:chExt cx="812800" cy="812800"/>
            </a:xfrm>
          </p:grpSpPr>
          <p:sp>
            <p:nvSpPr>
              <p:cNvPr id="35" name="Freeform 11">
                <a:extLst>
                  <a:ext uri="{FF2B5EF4-FFF2-40B4-BE49-F238E27FC236}">
                    <a16:creationId xmlns:a16="http://schemas.microsoft.com/office/drawing/2014/main" id="{3C28AAFF-260A-8EB0-F2F2-1608D480D98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7217"/>
              </a:solidFill>
            </p:spPr>
            <p:txBody>
              <a:bodyPr/>
              <a:lstStyle/>
              <a:p>
                <a:endParaRPr lang="sl-SI"/>
              </a:p>
            </p:txBody>
          </p:sp>
          <p:sp>
            <p:nvSpPr>
              <p:cNvPr id="36" name="TextBox 12">
                <a:extLst>
                  <a:ext uri="{FF2B5EF4-FFF2-40B4-BE49-F238E27FC236}">
                    <a16:creationId xmlns:a16="http://schemas.microsoft.com/office/drawing/2014/main" id="{21F7850E-EA05-5335-E2B1-A1F398F91C02}"/>
                  </a:ext>
                </a:extLst>
              </p:cNvPr>
              <p:cNvSpPr txBox="1"/>
              <p:nvPr/>
            </p:nvSpPr>
            <p:spPr>
              <a:xfrm>
                <a:off x="76200" y="38100"/>
                <a:ext cx="660400" cy="698500"/>
              </a:xfrm>
              <a:prstGeom prst="rect">
                <a:avLst/>
              </a:prstGeom>
            </p:spPr>
            <p:txBody>
              <a:bodyPr lIns="45086" tIns="45086" rIns="45086" bIns="45086" rtlCol="0" anchor="ctr"/>
              <a:lstStyle/>
              <a:p>
                <a:pPr algn="ctr">
                  <a:lnSpc>
                    <a:spcPts val="2940"/>
                  </a:lnSpc>
                </a:pPr>
                <a:endParaRPr/>
              </a:p>
            </p:txBody>
          </p:sp>
        </p:grpSp>
        <p:sp>
          <p:nvSpPr>
            <p:cNvPr id="34" name="Freeform 13">
              <a:extLst>
                <a:ext uri="{FF2B5EF4-FFF2-40B4-BE49-F238E27FC236}">
                  <a16:creationId xmlns:a16="http://schemas.microsoft.com/office/drawing/2014/main" id="{1A98536D-F8C7-C821-B1A0-34E2970AA931}"/>
                </a:ext>
              </a:extLst>
            </p:cNvPr>
            <p:cNvSpPr/>
            <p:nvPr/>
          </p:nvSpPr>
          <p:spPr>
            <a:xfrm>
              <a:off x="51747" y="0"/>
              <a:ext cx="1077399" cy="1170278"/>
            </a:xfrm>
            <a:custGeom>
              <a:avLst/>
              <a:gdLst/>
              <a:ahLst/>
              <a:cxnLst/>
              <a:rect l="l" t="t" r="r" b="b"/>
              <a:pathLst>
                <a:path w="1077399" h="1170278">
                  <a:moveTo>
                    <a:pt x="0" y="0"/>
                  </a:moveTo>
                  <a:lnTo>
                    <a:pt x="1077398" y="0"/>
                  </a:lnTo>
                  <a:lnTo>
                    <a:pt x="1077398" y="1170278"/>
                  </a:lnTo>
                  <a:lnTo>
                    <a:pt x="0" y="1170278"/>
                  </a:lnTo>
                  <a:lnTo>
                    <a:pt x="0" y="0"/>
                  </a:lnTo>
                  <a:close/>
                </a:path>
              </a:pathLst>
            </a:custGeom>
            <a:blipFill>
              <a:blip r:embed="rId12"/>
              <a:stretch>
                <a:fillRect l="-45481" t="-35147" r="-40157" b="-35758"/>
              </a:stretch>
            </a:blipFill>
          </p:spPr>
          <p:txBody>
            <a:bodyPr/>
            <a:lstStyle/>
            <a:p>
              <a:endParaRPr lang="sl-SI"/>
            </a:p>
          </p:txBody>
        </p:sp>
      </p:grpSp>
      <p:sp>
        <p:nvSpPr>
          <p:cNvPr id="37" name="TextBox 21">
            <a:extLst>
              <a:ext uri="{FF2B5EF4-FFF2-40B4-BE49-F238E27FC236}">
                <a16:creationId xmlns:a16="http://schemas.microsoft.com/office/drawing/2014/main" id="{2BF63CA9-CE93-A660-1920-E29AE64B4C35}"/>
              </a:ext>
            </a:extLst>
          </p:cNvPr>
          <p:cNvSpPr txBox="1"/>
          <p:nvPr/>
        </p:nvSpPr>
        <p:spPr>
          <a:xfrm>
            <a:off x="5557483" y="4887824"/>
            <a:ext cx="5373265" cy="802784"/>
          </a:xfrm>
          <a:prstGeom prst="rect">
            <a:avLst/>
          </a:prstGeom>
        </p:spPr>
        <p:txBody>
          <a:bodyPr lIns="0" tIns="0" rIns="0" bIns="0" rtlCol="0" anchor="t">
            <a:spAutoFit/>
          </a:bodyPr>
          <a:lstStyle/>
          <a:p>
            <a:pPr algn="l">
              <a:lnSpc>
                <a:spcPts val="3235"/>
              </a:lnSpc>
            </a:pPr>
            <a:r>
              <a:rPr lang="en-US" sz="2500" dirty="0">
                <a:solidFill>
                  <a:srgbClr val="006A8E"/>
                </a:solidFill>
                <a:latin typeface="Calibri Bold"/>
              </a:rPr>
              <a:t>Knowledge and Technology Transfer Office at the University of Maribor</a:t>
            </a:r>
          </a:p>
        </p:txBody>
      </p:sp>
      <p:sp>
        <p:nvSpPr>
          <p:cNvPr id="38" name="Pravokotnik 37">
            <a:extLst>
              <a:ext uri="{FF2B5EF4-FFF2-40B4-BE49-F238E27FC236}">
                <a16:creationId xmlns:a16="http://schemas.microsoft.com/office/drawing/2014/main" id="{9F088EE8-412F-F6C8-6A24-B89FEA6885C4}"/>
              </a:ext>
            </a:extLst>
          </p:cNvPr>
          <p:cNvSpPr/>
          <p:nvPr/>
        </p:nvSpPr>
        <p:spPr bwMode="auto">
          <a:xfrm>
            <a:off x="191344" y="0"/>
            <a:ext cx="1728192" cy="908720"/>
          </a:xfrm>
          <a:prstGeom prst="rect">
            <a:avLst/>
          </a:prstGeom>
          <a:gradFill flip="none" rotWithShape="1">
            <a:gsLst>
              <a:gs pos="0">
                <a:srgbClr val="EDDB1E"/>
              </a:gs>
              <a:gs pos="54000">
                <a:srgbClr val="FF6400"/>
              </a:gs>
            </a:gsLst>
            <a:path path="circle">
              <a:fillToRect l="50000" t="50000" r="50000" b="50000"/>
            </a:path>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I" sz="3200" b="0" i="0" u="none" strike="noStrike" cap="none" normalizeH="0" baseline="0">
              <a:ln>
                <a:noFill/>
              </a:ln>
              <a:solidFill>
                <a:schemeClr val="tx1"/>
              </a:solidFill>
              <a:effectLst/>
              <a:latin typeface="Tahoma" pitchFamily="34" charset="0"/>
            </a:endParaRPr>
          </a:p>
        </p:txBody>
      </p:sp>
      <p:sp>
        <p:nvSpPr>
          <p:cNvPr id="39" name="Pravokotnik 38">
            <a:extLst>
              <a:ext uri="{FF2B5EF4-FFF2-40B4-BE49-F238E27FC236}">
                <a16:creationId xmlns:a16="http://schemas.microsoft.com/office/drawing/2014/main" id="{11D4FB4A-C1DC-236D-AEBD-E0B96CFD6BCB}"/>
              </a:ext>
            </a:extLst>
          </p:cNvPr>
          <p:cNvSpPr/>
          <p:nvPr/>
        </p:nvSpPr>
        <p:spPr bwMode="auto">
          <a:xfrm>
            <a:off x="1919536" y="72008"/>
            <a:ext cx="1728192" cy="908720"/>
          </a:xfrm>
          <a:prstGeom prst="rect">
            <a:avLst/>
          </a:prstGeom>
          <a:gradFill flip="none" rotWithShape="1">
            <a:gsLst>
              <a:gs pos="0">
                <a:srgbClr val="EDDB1E"/>
              </a:gs>
              <a:gs pos="54000">
                <a:srgbClr val="FF6400"/>
              </a:gs>
            </a:gsLst>
            <a:path path="circle">
              <a:fillToRect l="50000" t="50000" r="50000" b="50000"/>
            </a:path>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I" sz="32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2227557213"/>
      </p:ext>
    </p:extLst>
  </p:cSld>
  <p:clrMapOvr>
    <a:masterClrMapping/>
  </p:clrMapOvr>
  <p:transition spd="slow">
    <p:fade/>
  </p:transition>
</p:sld>
</file>

<file path=ppt/theme/theme1.xml><?xml version="1.0" encoding="utf-8"?>
<a:theme xmlns:a="http://schemas.openxmlformats.org/drawingml/2006/main" name="UM.SI">
  <a:themeElements>
    <a:clrScheme name="F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G">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FG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G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G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nr-ppt-predloga [Samo za branje]" id="{6795D1B3-5739-44AB-8600-D5D4C59499DE}" vid="{2DBCBF16-41CA-475D-B37A-3DED7AA2BC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62ce78b-bcab-4299-ba08-dbf313c1548b" xsi:nil="true"/>
    <lcf76f155ced4ddcb4097134ff3c332f xmlns="86c6268a-1982-4a01-bab8-aea47768f94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784E76DDC1AA641996A8C26D4106BE0" ma:contentTypeVersion="10" ma:contentTypeDescription="Create a new document." ma:contentTypeScope="" ma:versionID="2ef9bca442809ef047fc5eedb485e64e">
  <xsd:schema xmlns:xsd="http://www.w3.org/2001/XMLSchema" xmlns:xs="http://www.w3.org/2001/XMLSchema" xmlns:p="http://schemas.microsoft.com/office/2006/metadata/properties" xmlns:ns2="86c6268a-1982-4a01-bab8-aea47768f942" xmlns:ns3="562ce78b-bcab-4299-ba08-dbf313c1548b" targetNamespace="http://schemas.microsoft.com/office/2006/metadata/properties" ma:root="true" ma:fieldsID="45368074692e86f088984f6cd3899668" ns2:_="" ns3:_="">
    <xsd:import namespace="86c6268a-1982-4a01-bab8-aea47768f942"/>
    <xsd:import namespace="562ce78b-bcab-4299-ba08-dbf313c1548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c6268a-1982-4a01-bab8-aea47768f9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14c371a-e1e1-4790-b7b3-e586cefac307"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2ce78b-bcab-4299-ba08-dbf313c1548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3424dde-cf88-4d33-ae3e-88886f3aa343}" ma:internalName="TaxCatchAll" ma:showField="CatchAllData" ma:web="562ce78b-bcab-4299-ba08-dbf313c154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4D39D2-AE85-4557-BAAB-3E26E7115052}">
  <ds:schemaRefs>
    <ds:schemaRef ds:uri="http://purl.org/dc/terms/"/>
    <ds:schemaRef ds:uri="http://schemas.microsoft.com/office/2006/metadata/properties"/>
    <ds:schemaRef ds:uri="http://purl.org/dc/elements/1.1/"/>
    <ds:schemaRef ds:uri="http://schemas.microsoft.com/office/2006/documentManagement/types"/>
    <ds:schemaRef ds:uri="http://purl.org/dc/dcmitype/"/>
    <ds:schemaRef ds:uri="86c6268a-1982-4a01-bab8-aea47768f942"/>
    <ds:schemaRef ds:uri="http://schemas.microsoft.com/office/infopath/2007/PartnerControls"/>
    <ds:schemaRef ds:uri="http://schemas.openxmlformats.org/package/2006/metadata/core-properties"/>
    <ds:schemaRef ds:uri="562ce78b-bcab-4299-ba08-dbf313c1548b"/>
    <ds:schemaRef ds:uri="http://www.w3.org/XML/1998/namespace"/>
  </ds:schemaRefs>
</ds:datastoreItem>
</file>

<file path=customXml/itemProps2.xml><?xml version="1.0" encoding="utf-8"?>
<ds:datastoreItem xmlns:ds="http://schemas.openxmlformats.org/officeDocument/2006/customXml" ds:itemID="{BC96AB59-04EF-4827-B82A-A29E9A99E44C}">
  <ds:schemaRefs>
    <ds:schemaRef ds:uri="http://schemas.microsoft.com/sharepoint/v3/contenttype/forms"/>
  </ds:schemaRefs>
</ds:datastoreItem>
</file>

<file path=customXml/itemProps3.xml><?xml version="1.0" encoding="utf-8"?>
<ds:datastoreItem xmlns:ds="http://schemas.openxmlformats.org/officeDocument/2006/customXml" ds:itemID="{544C7868-798E-458D-8D58-E4C9B3B7DF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c6268a-1982-4a01-bab8-aea47768f942"/>
    <ds:schemaRef ds:uri="562ce78b-bcab-4299-ba08-dbf313c154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enr-ppt-predloga</Template>
  <TotalTime>4645</TotalTime>
  <Words>363</Words>
  <Application>Microsoft Office PowerPoint</Application>
  <PresentationFormat>Širokozaslonsko</PresentationFormat>
  <Paragraphs>81</Paragraphs>
  <Slides>9</Slides>
  <Notes>0</Notes>
  <HiddenSlides>0</HiddenSlides>
  <MMClips>0</MMClips>
  <ScaleCrop>false</ScaleCrop>
  <HeadingPairs>
    <vt:vector size="6" baseType="variant">
      <vt:variant>
        <vt:lpstr>Uporabljene pisave</vt:lpstr>
      </vt:variant>
      <vt:variant>
        <vt:i4>10</vt:i4>
      </vt:variant>
      <vt:variant>
        <vt:lpstr>Tema</vt:lpstr>
      </vt:variant>
      <vt:variant>
        <vt:i4>1</vt:i4>
      </vt:variant>
      <vt:variant>
        <vt:lpstr>Naslovi diapozitivov</vt:lpstr>
      </vt:variant>
      <vt:variant>
        <vt:i4>9</vt:i4>
      </vt:variant>
    </vt:vector>
  </HeadingPairs>
  <TitlesOfParts>
    <vt:vector size="20" baseType="lpstr">
      <vt:lpstr>Aptos</vt:lpstr>
      <vt:lpstr>Arial</vt:lpstr>
      <vt:lpstr>Calibri</vt:lpstr>
      <vt:lpstr>Calibri Bold</vt:lpstr>
      <vt:lpstr>Symbol</vt:lpstr>
      <vt:lpstr>Tahoma</vt:lpstr>
      <vt:lpstr>Times New Roman</vt:lpstr>
      <vt:lpstr>TitilliumText25L Heavy</vt:lpstr>
      <vt:lpstr>TitilliumText25L Semi-Bold</vt:lpstr>
      <vt:lpstr>Wingdings</vt:lpstr>
      <vt:lpstr>UM.SI</vt:lpstr>
      <vt:lpstr>PowerPointova predstavitev</vt:lpstr>
      <vt:lpstr>PODROČJA DELOVANJA</vt:lpstr>
      <vt:lpstr>PODPORA</vt:lpstr>
      <vt:lpstr>Finančne vzpodbude</vt:lpstr>
      <vt:lpstr>Dogodki za raziskovalce in študente</vt:lpstr>
      <vt:lpstr>STORITVE</vt:lpstr>
      <vt:lpstr> Enterprise Europe Network (EEN) </vt:lpstr>
      <vt:lpstr>EDIH DIGI-SI</vt:lpstr>
      <vt:lpstr>HVALA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Rene Puhar</dc:creator>
  <cp:lastModifiedBy>Tina Mesarič</cp:lastModifiedBy>
  <cp:revision>15</cp:revision>
  <dcterms:created xsi:type="dcterms:W3CDTF">2025-06-16T10:43:26Z</dcterms:created>
  <dcterms:modified xsi:type="dcterms:W3CDTF">2025-09-26T04:42:51Z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0x0101009784E76DDC1AA641996A8C26D4106BE0</vt:lpwstr>
  </property>
  <property fmtid="{D5CDD505-2E9C-101B-9397-08002B2CF9AE}" pid="3" name="_dlc_DocIdItemGuid">
    <vt:lpwstr>522049ae-d730-47e7-82a8-6874d7845f03</vt:lpwstr>
  </property>
  <property fmtid="{D5CDD505-2E9C-101B-9397-08002B2CF9AE}" pid="4" name="MediaServiceImageTags">
    <vt:lpwstr/>
  </property>
</Properties>
</file>