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6" r:id="rId6"/>
    <p:sldId id="263" r:id="rId7"/>
    <p:sldId id="264" r:id="rId8"/>
    <p:sldId id="267" r:id="rId9"/>
    <p:sldId id="268" r:id="rId10"/>
    <p:sldId id="260" r:id="rId11"/>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400"/>
    <a:srgbClr val="00D5FE"/>
    <a:srgbClr val="EED41C"/>
    <a:srgbClr val="F0C619"/>
    <a:srgbClr val="EDD91D"/>
    <a:srgbClr val="FD7103"/>
    <a:srgbClr val="F0C71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78" d="100"/>
          <a:sy n="78" d="100"/>
        </p:scale>
        <p:origin x="78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10" Type="http://schemas.openxmlformats.org/officeDocument/2006/relationships/hyperlink" Target="mailto:dpo@um.si" TargetMode="External"/><Relationship Id="rId4" Type="http://schemas.openxmlformats.org/officeDocument/2006/relationships/image" Target="../media/image3.png"/><Relationship Id="rId9" Type="http://schemas.openxmlformats.org/officeDocument/2006/relationships/hyperlink" Target="mailto:ern@um.si"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2.sv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5.png"/><Relationship Id="rId4" Type="http://schemas.openxmlformats.org/officeDocument/2006/relationships/image" Target="../media/image4.svg"/></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5.png"/><Relationship Id="rId4" Type="http://schemas.openxmlformats.org/officeDocument/2006/relationships/image" Target="../media/image4.sv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p:cSld name="Naslovni diapozitiv">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152395C4-957D-5D85-4EB3-691C35080867}"/>
              </a:ext>
            </a:extLst>
          </p:cNvPr>
          <p:cNvSpPr/>
          <p:nvPr/>
        </p:nvSpPr>
        <p:spPr bwMode="auto">
          <a:xfrm>
            <a:off x="0" y="2027362"/>
            <a:ext cx="12192000" cy="4830638"/>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pic>
        <p:nvPicPr>
          <p:cNvPr id="4" name="Grafika 3">
            <a:extLst>
              <a:ext uri="{FF2B5EF4-FFF2-40B4-BE49-F238E27FC236}">
                <a16:creationId xmlns:a16="http://schemas.microsoft.com/office/drawing/2014/main" id="{899AEB47-42A0-2C14-A3D9-37024EE048C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99456" y="836712"/>
            <a:ext cx="4062728" cy="1026843"/>
          </a:xfrm>
          <a:prstGeom prst="rect">
            <a:avLst/>
          </a:prstGeom>
        </p:spPr>
      </p:pic>
      <p:grpSp>
        <p:nvGrpSpPr>
          <p:cNvPr id="12" name="Skupina 11">
            <a:extLst>
              <a:ext uri="{FF2B5EF4-FFF2-40B4-BE49-F238E27FC236}">
                <a16:creationId xmlns:a16="http://schemas.microsoft.com/office/drawing/2014/main" id="{74E76724-4D71-CD4E-9EED-B58D7B2BE9EA}"/>
              </a:ext>
            </a:extLst>
          </p:cNvPr>
          <p:cNvGrpSpPr/>
          <p:nvPr/>
        </p:nvGrpSpPr>
        <p:grpSpPr>
          <a:xfrm>
            <a:off x="6280130" y="1455801"/>
            <a:ext cx="4845396" cy="392010"/>
            <a:chOff x="6280130" y="1455801"/>
            <a:chExt cx="4845396" cy="392010"/>
          </a:xfrm>
        </p:grpSpPr>
        <p:pic>
          <p:nvPicPr>
            <p:cNvPr id="13" name="Grafika 12">
              <a:extLst>
                <a:ext uri="{FF2B5EF4-FFF2-40B4-BE49-F238E27FC236}">
                  <a16:creationId xmlns:a16="http://schemas.microsoft.com/office/drawing/2014/main" id="{9935A648-F55D-A588-36BA-4D2A1C453036}"/>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313861" y="1455801"/>
              <a:ext cx="1056836" cy="392010"/>
            </a:xfrm>
            <a:prstGeom prst="rect">
              <a:avLst/>
            </a:prstGeom>
          </p:spPr>
        </p:pic>
        <p:pic>
          <p:nvPicPr>
            <p:cNvPr id="15" name="Slika 14" descr="Slika, ki vsebuje besede besedilo, pisava, grafika, grafično oblikovanje&#10;&#10;Opis je samodejno ustvarjen">
              <a:extLst>
                <a:ext uri="{FF2B5EF4-FFF2-40B4-BE49-F238E27FC236}">
                  <a16:creationId xmlns:a16="http://schemas.microsoft.com/office/drawing/2014/main" id="{101731D8-EDF0-4C15-2B61-46627C68A273}"/>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20" name="Grafika 19">
              <a:extLst>
                <a:ext uri="{FF2B5EF4-FFF2-40B4-BE49-F238E27FC236}">
                  <a16:creationId xmlns:a16="http://schemas.microsoft.com/office/drawing/2014/main" id="{90D91DF6-EC4B-BDF0-E792-035D7E361490}"/>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6280130" y="1472934"/>
              <a:ext cx="744204" cy="357744"/>
            </a:xfrm>
            <a:prstGeom prst="rect">
              <a:avLst/>
            </a:prstGeom>
          </p:spPr>
        </p:pic>
        <p:pic>
          <p:nvPicPr>
            <p:cNvPr id="5" name="Slika 4" descr="Slika, ki vsebuje besede posnetek zaslona, pisava, električno modra, grafika&#10;&#10;Opis je samodejno ustvarjen">
              <a:extLst>
                <a:ext uri="{FF2B5EF4-FFF2-40B4-BE49-F238E27FC236}">
                  <a16:creationId xmlns:a16="http://schemas.microsoft.com/office/drawing/2014/main" id="{A86DE3C3-346F-B69B-5ADD-1F8545B0BD46}"/>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sp>
        <p:nvSpPr>
          <p:cNvPr id="7" name="Rectangle 2">
            <a:extLst>
              <a:ext uri="{FF2B5EF4-FFF2-40B4-BE49-F238E27FC236}">
                <a16:creationId xmlns:a16="http://schemas.microsoft.com/office/drawing/2014/main" id="{F2827C86-A4A3-8A0C-156F-CCA864E06CA2}"/>
              </a:ext>
            </a:extLst>
          </p:cNvPr>
          <p:cNvSpPr txBox="1">
            <a:spLocks noChangeArrowheads="1"/>
          </p:cNvSpPr>
          <p:nvPr/>
        </p:nvSpPr>
        <p:spPr bwMode="auto">
          <a:xfrm>
            <a:off x="1199456" y="3645024"/>
            <a:ext cx="9937104" cy="101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kern="0" dirty="0"/>
              <a:t>Glavni naslov</a:t>
            </a:r>
            <a:endParaRPr lang="en-GB" kern="0" dirty="0"/>
          </a:p>
        </p:txBody>
      </p:sp>
      <p:sp>
        <p:nvSpPr>
          <p:cNvPr id="9" name="Rectangle 3">
            <a:extLst>
              <a:ext uri="{FF2B5EF4-FFF2-40B4-BE49-F238E27FC236}">
                <a16:creationId xmlns:a16="http://schemas.microsoft.com/office/drawing/2014/main" id="{22A56C81-D010-BC78-AD53-03ED51C208EB}"/>
              </a:ext>
            </a:extLst>
          </p:cNvPr>
          <p:cNvSpPr txBox="1">
            <a:spLocks noChangeArrowheads="1"/>
          </p:cNvSpPr>
          <p:nvPr/>
        </p:nvSpPr>
        <p:spPr bwMode="auto">
          <a:xfrm>
            <a:off x="1199456" y="4661105"/>
            <a:ext cx="9937104" cy="1223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t" anchorCtr="0" compatLnSpc="1">
            <a:prstTxWarp prst="textNoShape">
              <a:avLst/>
            </a:prstTxWarp>
          </a:bodyPr>
          <a:lstStyle>
            <a:lvl1pPr marL="0" indent="0" algn="r" rtl="0" eaLnBrk="1" fontAlgn="base" hangingPunct="1">
              <a:spcBef>
                <a:spcPct val="20000"/>
              </a:spcBef>
              <a:spcAft>
                <a:spcPct val="0"/>
              </a:spcAft>
              <a:buClr>
                <a:schemeClr val="tx1"/>
              </a:buClr>
              <a:buFont typeface="Wingdings" pitchFamily="2" charset="2"/>
              <a:buNone/>
              <a:defRPr sz="3200">
                <a:solidFill>
                  <a:srgbClr val="00D5FE"/>
                </a:solidFill>
                <a:latin typeface="Calibri" pitchFamily="34" charset="0"/>
                <a:ea typeface="+mn-ea"/>
                <a:cs typeface="+mn-cs"/>
              </a:defRPr>
            </a:lvl1pPr>
            <a:lvl2pPr marL="742950" indent="-285750" algn="l" rtl="0" eaLnBrk="1" fontAlgn="base" hangingPunct="1">
              <a:spcBef>
                <a:spcPct val="20000"/>
              </a:spcBef>
              <a:spcAft>
                <a:spcPct val="0"/>
              </a:spcAft>
              <a:buClr>
                <a:schemeClr val="tx1"/>
              </a:buClr>
              <a:buFont typeface="Wingdings" pitchFamily="2" charset="2"/>
              <a:buChar char="§"/>
              <a:defRPr sz="2800">
                <a:solidFill>
                  <a:schemeClr val="tx1"/>
                </a:solidFill>
                <a:latin typeface="Calibri" pitchFamily="34" charset="0"/>
              </a:defRPr>
            </a:lvl2pPr>
            <a:lvl3pPr marL="1143000" indent="-228600" algn="l" rtl="0" eaLnBrk="1" fontAlgn="base" hangingPunct="1">
              <a:spcBef>
                <a:spcPct val="20000"/>
              </a:spcBef>
              <a:spcAft>
                <a:spcPct val="0"/>
              </a:spcAft>
              <a:buClr>
                <a:schemeClr val="tx1"/>
              </a:buClr>
              <a:buFont typeface="Wingdings" pitchFamily="2" charset="2"/>
              <a:buChar char="§"/>
              <a:defRPr sz="2400">
                <a:solidFill>
                  <a:schemeClr val="tx1"/>
                </a:solidFill>
                <a:latin typeface="Calibri" pitchFamily="34" charset="0"/>
              </a:defRPr>
            </a:lvl3pPr>
            <a:lvl4pPr marL="1600200" indent="-228600" algn="l" rtl="0" eaLnBrk="1" fontAlgn="base" hangingPunct="1">
              <a:spcBef>
                <a:spcPct val="20000"/>
              </a:spcBef>
              <a:spcAft>
                <a:spcPct val="0"/>
              </a:spcAft>
              <a:buFont typeface="Arial" charset="0"/>
              <a:buChar char="–"/>
              <a:defRPr sz="2000">
                <a:solidFill>
                  <a:schemeClr val="tx1"/>
                </a:solidFill>
                <a:latin typeface="Calibri" pitchFamily="34" charset="0"/>
              </a:defRPr>
            </a:lvl4pPr>
            <a:lvl5pPr marL="2057400" indent="-228600" algn="l" rtl="0" eaLnBrk="1" fontAlgn="base" hangingPunct="1">
              <a:spcBef>
                <a:spcPct val="20000"/>
              </a:spcBef>
              <a:spcAft>
                <a:spcPct val="0"/>
              </a:spcAft>
              <a:buFont typeface="Arial" charset="0"/>
              <a:buChar char="–"/>
              <a:defRPr sz="2000" baseline="0">
                <a:solidFill>
                  <a:schemeClr val="tx1"/>
                </a:solidFill>
                <a:latin typeface="Calibri" pitchFamily="34" charset="0"/>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algn="l"/>
            <a:r>
              <a:rPr lang="sl-SI" kern="0" dirty="0"/>
              <a:t>Podnaslov</a:t>
            </a:r>
            <a:endParaRPr lang="en-GB" kern="0" dirty="0"/>
          </a:p>
        </p:txBody>
      </p:sp>
      <p:sp>
        <p:nvSpPr>
          <p:cNvPr id="10" name="PoljeZBesedilom 9">
            <a:extLst>
              <a:ext uri="{FF2B5EF4-FFF2-40B4-BE49-F238E27FC236}">
                <a16:creationId xmlns:a16="http://schemas.microsoft.com/office/drawing/2014/main" id="{4ECCA51F-13CF-590A-E09D-68530486F9FD}"/>
              </a:ext>
            </a:extLst>
          </p:cNvPr>
          <p:cNvSpPr txBox="1"/>
          <p:nvPr/>
        </p:nvSpPr>
        <p:spPr>
          <a:xfrm>
            <a:off x="1199456" y="2276872"/>
            <a:ext cx="4062728" cy="1015663"/>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sl-SI" sz="1200" dirty="0">
                <a:solidFill>
                  <a:schemeClr val="bg1"/>
                </a:solidFill>
                <a:effectLst/>
                <a:latin typeface="Calibri" panose="020F0502020204030204" pitchFamily="34" charset="0"/>
                <a:ea typeface="Calibri" panose="020F0502020204030204" pitchFamily="34" charset="0"/>
                <a:cs typeface="Aptos" panose="020B0004020202020204" pitchFamily="34" charset="0"/>
              </a:rP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endParaRPr lang="en-SI" sz="1200" dirty="0">
              <a:solidFill>
                <a:schemeClr val="bg1"/>
              </a:solidFill>
              <a:effectLst/>
              <a:latin typeface="Aptos" panose="020B0004020202020204" pitchFamily="34" charset="0"/>
              <a:ea typeface="Calibri" panose="020F0502020204030204" pitchFamily="34" charset="0"/>
              <a:cs typeface="Aptos" panose="020B0004020202020204" pitchFamily="34" charset="0"/>
            </a:endParaRPr>
          </a:p>
        </p:txBody>
      </p:sp>
      <p:sp>
        <p:nvSpPr>
          <p:cNvPr id="11" name="PoljeZBesedilom 10">
            <a:extLst>
              <a:ext uri="{FF2B5EF4-FFF2-40B4-BE49-F238E27FC236}">
                <a16:creationId xmlns:a16="http://schemas.microsoft.com/office/drawing/2014/main" id="{2FA738BE-4A6C-0ACC-2447-381A18A68748}"/>
              </a:ext>
            </a:extLst>
          </p:cNvPr>
          <p:cNvSpPr txBox="1"/>
          <p:nvPr/>
        </p:nvSpPr>
        <p:spPr>
          <a:xfrm>
            <a:off x="6280130" y="2244640"/>
            <a:ext cx="4968552" cy="4185761"/>
          </a:xfrm>
          <a:prstGeom prst="rect">
            <a:avLst/>
          </a:prstGeom>
          <a:noFill/>
        </p:spPr>
        <p:txBody>
          <a:bodyPr wrap="square" rtlCol="0">
            <a:spAutoFit/>
          </a:bodyPr>
          <a:lstStyle/>
          <a:p>
            <a:pPr marL="0" lvl="0" indent="0" algn="just">
              <a:buSzPts val="1000"/>
              <a:buFont typeface="Symbol" panose="05050102010706020507" pitchFamily="18" charset="2"/>
              <a:buNone/>
              <a:tabLst>
                <a:tab pos="457200" algn="l"/>
              </a:tabLst>
            </a:pPr>
            <a:r>
              <a:rPr lang="sl-SI" sz="1400" dirty="0">
                <a:solidFill>
                  <a:srgbClr val="FFE3A7"/>
                </a:solidFill>
                <a:effectLst/>
                <a:latin typeface="Calibri" panose="020F0502020204030204" pitchFamily="34" charset="0"/>
                <a:ea typeface="Times New Roman" panose="02020603050405020304" pitchFamily="18" charset="0"/>
                <a:cs typeface="Aptos" panose="020B0004020202020204" pitchFamily="34" charset="0"/>
              </a:rPr>
              <a:t>PRAVNO OBVESTILO:</a:t>
            </a:r>
            <a:endParaRPr lang="en-SI" sz="1400" dirty="0">
              <a:solidFill>
                <a:srgbClr val="FFE3A7"/>
              </a:solidFill>
              <a:effectLst/>
              <a:latin typeface="Aptos" panose="020B0004020202020204" pitchFamily="34" charset="0"/>
              <a:ea typeface="Calibri" panose="020F0502020204030204" pitchFamily="34" charset="0"/>
              <a:cs typeface="Aptos" panose="020B0004020202020204" pitchFamily="34" charset="0"/>
            </a:endParaRPr>
          </a:p>
          <a:p>
            <a:pPr algn="just"/>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Na vseh dogodkih projekta </a:t>
            </a:r>
            <a:r>
              <a:rPr lang="sl-SI" sz="1400" dirty="0" err="1">
                <a:solidFill>
                  <a:srgbClr val="FFE3A7"/>
                </a:solidFill>
                <a:effectLst/>
                <a:latin typeface="Calibri" panose="020F0502020204030204" pitchFamily="34" charset="0"/>
                <a:ea typeface="Calibri" panose="020F0502020204030204" pitchFamily="34" charset="0"/>
                <a:cs typeface="Aptos" panose="020B0004020202020204" pitchFamily="34" charset="0"/>
              </a:rPr>
              <a:t>oooZnanost</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 poteka snemanje in fotografiranje za namen promocije in poročanja o dogodkih. Če vstopite na lokacijo (spletnega) dogodka, boste lahko posneti in fotografirani.  Z vstopom na to lokacijo, dajete dovoljenje organizatorjem in Evropski komisiji, da vas lahko snemajo, fotografirajo, zvočno snemajo in uporabijo vaše posnetke po lastni presoji. Obiskovalci zato ne boste uveljavljali nobene odgovornosti proti organizatorjem in Evropski komisiji v zvezi z zgoraj navedenim.</a:t>
            </a:r>
            <a:endParaRPr lang="en-SI" sz="1400" dirty="0">
              <a:solidFill>
                <a:srgbClr val="FFE3A7"/>
              </a:solidFill>
              <a:effectLst/>
              <a:latin typeface="Aptos" panose="020B0004020202020204" pitchFamily="34" charset="0"/>
              <a:ea typeface="Calibri" panose="020F0502020204030204" pitchFamily="34" charset="0"/>
              <a:cs typeface="Aptos" panose="020B0004020202020204" pitchFamily="34" charset="0"/>
            </a:endParaRPr>
          </a:p>
          <a:p>
            <a:pPr algn="just"/>
            <a:endPar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endParaRPr>
          </a:p>
          <a:p>
            <a:pPr algn="just"/>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V kolikor se z zgoraj navedenim ne strinjate, vljudno prosimo, da s tem seznanite organizatorje na: </a:t>
            </a:r>
            <a:r>
              <a:rPr lang="sl-SI" sz="1400" u="sng" dirty="0" err="1">
                <a:solidFill>
                  <a:srgbClr val="FFE3A7"/>
                </a:solidFill>
                <a:effectLst/>
                <a:latin typeface="Calibri" panose="020F0502020204030204" pitchFamily="34" charset="0"/>
                <a:ea typeface="Calibri" panose="020F0502020204030204" pitchFamily="34" charset="0"/>
                <a:cs typeface="Aptos" panose="020B0004020202020204" pitchFamily="34" charset="0"/>
                <a:hlinkClick r:id="rId9">
                  <a:extLst>
                    <a:ext uri="{A12FA001-AC4F-418D-AE19-62706E023703}">
                      <ahyp:hlinkClr xmlns:ahyp="http://schemas.microsoft.com/office/drawing/2018/hyperlinkcolor" val="tx"/>
                    </a:ext>
                  </a:extLst>
                </a:hlinkClick>
              </a:rPr>
              <a:t>ern</a:t>
            </a:r>
            <a:r>
              <a:rPr lang="sl-SI" sz="1400" u="sng" dirty="0">
                <a:solidFill>
                  <a:srgbClr val="FFE3A7"/>
                </a:solidFill>
                <a:effectLst/>
                <a:latin typeface="Calibri" panose="020F0502020204030204" pitchFamily="34" charset="0"/>
                <a:ea typeface="Calibri" panose="020F0502020204030204" pitchFamily="34" charset="0"/>
                <a:cs typeface="Aptos" panose="020B0004020202020204" pitchFamily="34" charset="0"/>
                <a:hlinkClick r:id="rId9">
                  <a:extLst>
                    <a:ext uri="{A12FA001-AC4F-418D-AE19-62706E023703}">
                      <ahyp:hlinkClr xmlns:ahyp="http://schemas.microsoft.com/office/drawing/2018/hyperlinkcolor" val="tx"/>
                    </a:ext>
                  </a:extLst>
                </a:hlinkClick>
              </a:rPr>
              <a:t>@um.si</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 E-sporočilu obvezno priložite visokokakovostni </a:t>
            </a:r>
            <a:r>
              <a:rPr lang="sl-SI" sz="1400" dirty="0" err="1">
                <a:solidFill>
                  <a:srgbClr val="FFE3A7"/>
                </a:solidFill>
                <a:effectLst/>
                <a:latin typeface="Calibri" panose="020F0502020204030204" pitchFamily="34" charset="0"/>
                <a:ea typeface="Calibri" panose="020F0502020204030204" pitchFamily="34" charset="0"/>
                <a:cs typeface="Aptos" panose="020B0004020202020204" pitchFamily="34" charset="0"/>
              </a:rPr>
              <a:t>sken</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 fotografije z osebnega dokumenta, da vas lahko organizator izloči iz vseh posnetkov in fotografij skupaj z navedbo, na kateri lokaciji in katerega dne bi lahko bili posneti s strani organizatorjev. Pooblaščena oseba za varstvo podatkov Univerze v Mariboru je izr. </a:t>
            </a:r>
            <a:r>
              <a:rPr lang="sl-SI" sz="1400">
                <a:solidFill>
                  <a:srgbClr val="FFE3A7"/>
                </a:solidFill>
                <a:effectLst/>
                <a:latin typeface="Calibri" panose="020F0502020204030204" pitchFamily="34" charset="0"/>
                <a:ea typeface="Calibri" panose="020F0502020204030204" pitchFamily="34" charset="0"/>
                <a:cs typeface="Aptos" panose="020B0004020202020204" pitchFamily="34" charset="0"/>
              </a:rPr>
              <a:t>prof. </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dr. Miha Dvojmoč (</a:t>
            </a:r>
            <a:r>
              <a:rPr lang="sl-SI" sz="1400" u="sng" dirty="0" err="1">
                <a:solidFill>
                  <a:srgbClr val="FFE3A7"/>
                </a:solidFill>
                <a:effectLst/>
                <a:latin typeface="Calibri" panose="020F0502020204030204" pitchFamily="34" charset="0"/>
                <a:ea typeface="Calibri" panose="020F050202020403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dpo@um.si</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a:t>
            </a:r>
            <a:endParaRPr lang="en-SI" sz="1400" dirty="0">
              <a:solidFill>
                <a:srgbClr val="FFE3A7"/>
              </a:solidFill>
              <a:effectLst/>
              <a:latin typeface="Aptos" panose="020B0004020202020204" pitchFamily="34" charset="0"/>
              <a:ea typeface="Calibri" panose="020F0502020204030204" pitchFamily="34" charset="0"/>
              <a:cs typeface="Aptos" panose="020B0004020202020204" pitchFamily="34" charset="0"/>
            </a:endParaRPr>
          </a:p>
        </p:txBody>
      </p:sp>
    </p:spTree>
    <p:extLst>
      <p:ext uri="{BB962C8B-B14F-4D97-AF65-F5344CB8AC3E}">
        <p14:creationId xmlns:p14="http://schemas.microsoft.com/office/powerpoint/2010/main" val="177254042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tmplLst>
          <p:tmpl lvl="1">
            <p:tnLst>
              <p:par>
                <p:cTn presetID="1"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Naslov in vsebina">
    <p:spTree>
      <p:nvGrpSpPr>
        <p:cNvPr id="1" name=""/>
        <p:cNvGrpSpPr/>
        <p:nvPr/>
      </p:nvGrpSpPr>
      <p:grpSpPr>
        <a:xfrm>
          <a:off x="0" y="0"/>
          <a:ext cx="0" cy="0"/>
          <a:chOff x="0" y="0"/>
          <a:chExt cx="0" cy="0"/>
        </a:xfrm>
      </p:grpSpPr>
      <p:sp>
        <p:nvSpPr>
          <p:cNvPr id="14" name="Pravokotnik 13">
            <a:extLst>
              <a:ext uri="{FF2B5EF4-FFF2-40B4-BE49-F238E27FC236}">
                <a16:creationId xmlns:a16="http://schemas.microsoft.com/office/drawing/2014/main" id="{C610D9A8-D09F-A6FD-3561-55A61CCC2984}"/>
              </a:ext>
            </a:extLst>
          </p:cNvPr>
          <p:cNvSpPr/>
          <p:nvPr/>
        </p:nvSpPr>
        <p:spPr bwMode="auto">
          <a:xfrm>
            <a:off x="0" y="0"/>
            <a:ext cx="9192344"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sp>
        <p:nvSpPr>
          <p:cNvPr id="7" name="Slide Number Placeholder 5"/>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fld id="{019ABB9A-1E5E-4EBB-AD52-55EAA5639969}" type="slidenum">
              <a:rPr lang="sl-SI" smtClean="0"/>
              <a:t>‹#›</a:t>
            </a:fld>
            <a:endParaRPr lang="sl-SI"/>
          </a:p>
        </p:txBody>
      </p:sp>
      <p:sp>
        <p:nvSpPr>
          <p:cNvPr id="13" name="Title 12"/>
          <p:cNvSpPr>
            <a:spLocks noGrp="1"/>
          </p:cNvSpPr>
          <p:nvPr>
            <p:ph type="title" hasCustomPrompt="1"/>
          </p:nvPr>
        </p:nvSpPr>
        <p:spPr>
          <a:xfrm>
            <a:off x="711200" y="842240"/>
            <a:ext cx="10871200" cy="903312"/>
          </a:xfrm>
        </p:spPr>
        <p:txBody>
          <a:bodyPr/>
          <a:lstStyle>
            <a:lvl1pPr>
              <a:defRPr sz="3600">
                <a:solidFill>
                  <a:srgbClr val="FF6400"/>
                </a:solidFill>
              </a:defRPr>
            </a:lvl1pPr>
          </a:lstStyle>
          <a:p>
            <a:r>
              <a:rPr lang="en-US" dirty="0" err="1"/>
              <a:t>Naslov</a:t>
            </a:r>
            <a:r>
              <a:rPr lang="en-US" dirty="0"/>
              <a:t> </a:t>
            </a:r>
            <a:r>
              <a:rPr lang="en-US" dirty="0" err="1"/>
              <a:t>strani</a:t>
            </a:r>
            <a:endParaRPr lang="sl-SI" dirty="0"/>
          </a:p>
        </p:txBody>
      </p:sp>
      <p:sp>
        <p:nvSpPr>
          <p:cNvPr id="8" name="Content Placeholder 2"/>
          <p:cNvSpPr>
            <a:spLocks noGrp="1"/>
          </p:cNvSpPr>
          <p:nvPr>
            <p:ph idx="1" hasCustomPrompt="1"/>
          </p:nvPr>
        </p:nvSpPr>
        <p:spPr>
          <a:xfrm>
            <a:off x="914400" y="1967104"/>
            <a:ext cx="10668000" cy="4270208"/>
          </a:xfrm>
        </p:spPr>
        <p:txBody>
          <a:bodyPr/>
          <a:lstStyle>
            <a:lvl1pPr>
              <a:buClr>
                <a:srgbClr val="FF6400"/>
              </a:buClr>
              <a:defRPr sz="3200">
                <a:solidFill>
                  <a:schemeClr val="bg2">
                    <a:lumMod val="75000"/>
                  </a:schemeClr>
                </a:solidFill>
              </a:defRPr>
            </a:lvl1pPr>
            <a:lvl2pPr>
              <a:buClr>
                <a:srgbClr val="FF6400"/>
              </a:buClr>
              <a:defRPr sz="2800">
                <a:solidFill>
                  <a:schemeClr val="bg2">
                    <a:lumMod val="75000"/>
                  </a:schemeClr>
                </a:solidFill>
              </a:defRPr>
            </a:lvl2pPr>
            <a:lvl3pPr>
              <a:buClr>
                <a:srgbClr val="FF6400"/>
              </a:buClr>
              <a:defRPr sz="2400">
                <a:solidFill>
                  <a:schemeClr val="bg2">
                    <a:lumMod val="75000"/>
                  </a:schemeClr>
                </a:solidFill>
              </a:defRPr>
            </a:lvl3pPr>
            <a:lvl4pPr>
              <a:defRPr sz="2000">
                <a:solidFill>
                  <a:schemeClr val="bg2">
                    <a:lumMod val="75000"/>
                  </a:schemeClr>
                </a:solidFill>
              </a:defRPr>
            </a:lvl4pPr>
            <a:lvl5pPr>
              <a:defRPr sz="2000">
                <a:solidFill>
                  <a:schemeClr val="bg2">
                    <a:lumMod val="75000"/>
                  </a:schemeClr>
                </a:solidFill>
              </a:defRPr>
            </a:lvl5pPr>
          </a:lstStyle>
          <a:p>
            <a:pPr lvl="0"/>
            <a:r>
              <a:rPr lang="sl-SI" dirty="0"/>
              <a:t>Tekst</a:t>
            </a:r>
            <a:endParaRPr lang="en-US" dirty="0"/>
          </a:p>
          <a:p>
            <a:pPr lvl="1"/>
            <a:r>
              <a:rPr lang="sl-SI" dirty="0"/>
              <a:t>Druga raven</a:t>
            </a:r>
            <a:endParaRPr lang="en-US" dirty="0"/>
          </a:p>
          <a:p>
            <a:pPr lvl="2"/>
            <a:r>
              <a:rPr lang="sl-SI" dirty="0"/>
              <a:t>Tretja raven</a:t>
            </a:r>
            <a:endParaRPr lang="en-US" dirty="0"/>
          </a:p>
          <a:p>
            <a:pPr lvl="3"/>
            <a:r>
              <a:rPr lang="sl-SI" dirty="0"/>
              <a:t>Četrta raven</a:t>
            </a:r>
            <a:endParaRPr lang="en-US" dirty="0"/>
          </a:p>
          <a:p>
            <a:pPr lvl="4"/>
            <a:r>
              <a:rPr lang="sl-SI" dirty="0"/>
              <a:t>Peta raven</a:t>
            </a:r>
          </a:p>
        </p:txBody>
      </p:sp>
      <p:pic>
        <p:nvPicPr>
          <p:cNvPr id="4" name="Grafika 3">
            <a:extLst>
              <a:ext uri="{FF2B5EF4-FFF2-40B4-BE49-F238E27FC236}">
                <a16:creationId xmlns:a16="http://schemas.microsoft.com/office/drawing/2014/main" id="{A8C402B3-CA61-B7D5-5A80-53ADC15E8F8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607904" y="168832"/>
            <a:ext cx="1974496" cy="499048"/>
          </a:xfrm>
          <a:prstGeom prst="rect">
            <a:avLst/>
          </a:prstGeom>
        </p:spPr>
      </p:pic>
      <p:grpSp>
        <p:nvGrpSpPr>
          <p:cNvPr id="3" name="Skupina 2">
            <a:extLst>
              <a:ext uri="{FF2B5EF4-FFF2-40B4-BE49-F238E27FC236}">
                <a16:creationId xmlns:a16="http://schemas.microsoft.com/office/drawing/2014/main" id="{9DC7B5A1-592E-7D86-B962-B910BDA3D65B}"/>
              </a:ext>
            </a:extLst>
          </p:cNvPr>
          <p:cNvGrpSpPr/>
          <p:nvPr/>
        </p:nvGrpSpPr>
        <p:grpSpPr>
          <a:xfrm>
            <a:off x="914400" y="6264733"/>
            <a:ext cx="3741440" cy="302696"/>
            <a:chOff x="6280130" y="1455801"/>
            <a:chExt cx="4845396" cy="392010"/>
          </a:xfrm>
        </p:grpSpPr>
        <p:pic>
          <p:nvPicPr>
            <p:cNvPr id="5" name="Grafika 4">
              <a:extLst>
                <a:ext uri="{FF2B5EF4-FFF2-40B4-BE49-F238E27FC236}">
                  <a16:creationId xmlns:a16="http://schemas.microsoft.com/office/drawing/2014/main" id="{DF77726B-CEB8-406E-F06F-39242F502FC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313861" y="1455801"/>
              <a:ext cx="1056836" cy="392010"/>
            </a:xfrm>
            <a:prstGeom prst="rect">
              <a:avLst/>
            </a:prstGeom>
          </p:spPr>
        </p:pic>
        <p:pic>
          <p:nvPicPr>
            <p:cNvPr id="6" name="Slika 5" descr="Slika, ki vsebuje besede besedilo, pisava, grafika, grafično oblikovanje&#10;&#10;Opis je samodejno ustvarjen">
              <a:extLst>
                <a:ext uri="{FF2B5EF4-FFF2-40B4-BE49-F238E27FC236}">
                  <a16:creationId xmlns:a16="http://schemas.microsoft.com/office/drawing/2014/main" id="{46D73D90-C786-F919-B434-CFFE6637D31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9" name="Grafika 8">
              <a:extLst>
                <a:ext uri="{FF2B5EF4-FFF2-40B4-BE49-F238E27FC236}">
                  <a16:creationId xmlns:a16="http://schemas.microsoft.com/office/drawing/2014/main" id="{06FDABF4-E4B2-0325-9E6B-ECBC574BC21D}"/>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6280130" y="1472933"/>
              <a:ext cx="744203" cy="357744"/>
            </a:xfrm>
            <a:prstGeom prst="rect">
              <a:avLst/>
            </a:prstGeom>
          </p:spPr>
        </p:pic>
        <p:pic>
          <p:nvPicPr>
            <p:cNvPr id="10" name="Slika 9" descr="Slika, ki vsebuje besede posnetek zaslona, pisava, električno modra, grafika&#10;&#10;Opis je samodejno ustvarjen">
              <a:extLst>
                <a:ext uri="{FF2B5EF4-FFF2-40B4-BE49-F238E27FC236}">
                  <a16:creationId xmlns:a16="http://schemas.microsoft.com/office/drawing/2014/main" id="{856BB06A-EFF7-E8FB-84DB-6658D8D518AA}"/>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sp>
        <p:nvSpPr>
          <p:cNvPr id="11" name="Rectangle 2">
            <a:extLst>
              <a:ext uri="{FF2B5EF4-FFF2-40B4-BE49-F238E27FC236}">
                <a16:creationId xmlns:a16="http://schemas.microsoft.com/office/drawing/2014/main" id="{05A87BB8-494B-040D-66CA-2CE809E527BF}"/>
              </a:ext>
            </a:extLst>
          </p:cNvPr>
          <p:cNvSpPr txBox="1">
            <a:spLocks noChangeArrowheads="1"/>
          </p:cNvSpPr>
          <p:nvPr/>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Glavni naslov</a:t>
            </a:r>
            <a:endParaRPr lang="en-GB" sz="4000" b="0" kern="0" dirty="0"/>
          </a:p>
        </p:txBody>
      </p:sp>
    </p:spTree>
    <p:extLst>
      <p:ext uri="{BB962C8B-B14F-4D97-AF65-F5344CB8AC3E}">
        <p14:creationId xmlns:p14="http://schemas.microsoft.com/office/powerpoint/2010/main" val="2667589252"/>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ve vsebini">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11200" y="1745552"/>
            <a:ext cx="5253608" cy="4491760"/>
          </a:xfrm>
        </p:spPr>
        <p:txBody>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lstStyle>
          <a:p>
            <a:pPr lvl="0"/>
            <a:r>
              <a:rPr lang="sl-SI" dirty="0"/>
              <a:t>Tekst</a:t>
            </a:r>
            <a:endParaRPr lang="en-US" dirty="0"/>
          </a:p>
          <a:p>
            <a:pPr lvl="1"/>
            <a:r>
              <a:rPr lang="sl-SI" dirty="0"/>
              <a:t>Druga raven</a:t>
            </a:r>
            <a:endParaRPr lang="en-US" dirty="0"/>
          </a:p>
          <a:p>
            <a:pPr lvl="2"/>
            <a:r>
              <a:rPr lang="sl-SI"/>
              <a:t>Tretja raven</a:t>
            </a:r>
            <a:endParaRPr lang="en-US" dirty="0"/>
          </a:p>
          <a:p>
            <a:pPr lvl="3"/>
            <a:r>
              <a:rPr lang="sl-SI" dirty="0"/>
              <a:t>Četrta raven</a:t>
            </a:r>
            <a:endParaRPr lang="en-US" dirty="0"/>
          </a:p>
          <a:p>
            <a:pPr lvl="4"/>
            <a:r>
              <a:rPr lang="sl-SI" dirty="0"/>
              <a:t>Peta raven</a:t>
            </a:r>
          </a:p>
        </p:txBody>
      </p:sp>
      <p:sp>
        <p:nvSpPr>
          <p:cNvPr id="4" name="Content Placeholder 3"/>
          <p:cNvSpPr>
            <a:spLocks noGrp="1"/>
          </p:cNvSpPr>
          <p:nvPr>
            <p:ph sz="half" idx="2" hasCustomPrompt="1"/>
          </p:nvPr>
        </p:nvSpPr>
        <p:spPr>
          <a:xfrm>
            <a:off x="6341616" y="1745552"/>
            <a:ext cx="5226992" cy="4491760"/>
          </a:xfrm>
        </p:spPr>
        <p:txBody>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lstStyle>
          <a:p>
            <a:pPr lvl="0"/>
            <a:r>
              <a:rPr lang="sl-SI" dirty="0"/>
              <a:t>Tekst</a:t>
            </a:r>
            <a:endParaRPr lang="en-US" dirty="0"/>
          </a:p>
          <a:p>
            <a:pPr lvl="1"/>
            <a:r>
              <a:rPr lang="sl-SI" dirty="0"/>
              <a:t>Druga raven</a:t>
            </a:r>
            <a:endParaRPr lang="en-US" dirty="0"/>
          </a:p>
          <a:p>
            <a:pPr lvl="2"/>
            <a:r>
              <a:rPr lang="sl-SI" dirty="0"/>
              <a:t>Tretja raven</a:t>
            </a:r>
            <a:endParaRPr lang="en-US" dirty="0"/>
          </a:p>
          <a:p>
            <a:pPr lvl="3"/>
            <a:r>
              <a:rPr lang="sl-SI" dirty="0"/>
              <a:t>Četrta raven</a:t>
            </a:r>
            <a:endParaRPr lang="en-US" dirty="0"/>
          </a:p>
          <a:p>
            <a:pPr lvl="4"/>
            <a:r>
              <a:rPr lang="sl-SI" dirty="0"/>
              <a:t>Peta raven</a:t>
            </a:r>
          </a:p>
        </p:txBody>
      </p:sp>
      <p:sp>
        <p:nvSpPr>
          <p:cNvPr id="10" name="Slide Number Placeholder 5"/>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000">
                <a:solidFill>
                  <a:srgbClr val="FF6400"/>
                </a:solidFill>
                <a:latin typeface="Calibri" pitchFamily="34" charset="0"/>
              </a:defRPr>
            </a:lvl1pPr>
          </a:lstStyle>
          <a:p>
            <a:fld id="{019ABB9A-1E5E-4EBB-AD52-55EAA5639969}" type="slidenum">
              <a:rPr lang="sl-SI" smtClean="0"/>
              <a:t>‹#›</a:t>
            </a:fld>
            <a:endParaRPr lang="sl-SI"/>
          </a:p>
        </p:txBody>
      </p:sp>
      <p:pic>
        <p:nvPicPr>
          <p:cNvPr id="6" name="Slika 5" descr="Slika, ki vsebuje besede bela, sličica, oblikovanje, ilustracija&#10;&#10;Opis je samodejno ustvarjen">
            <a:extLst>
              <a:ext uri="{FF2B5EF4-FFF2-40B4-BE49-F238E27FC236}">
                <a16:creationId xmlns:a16="http://schemas.microsoft.com/office/drawing/2014/main" id="{21C2B1D8-E052-8DCB-322C-1BC8DF4BD6C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7" name="Pravokotnik 6">
            <a:extLst>
              <a:ext uri="{FF2B5EF4-FFF2-40B4-BE49-F238E27FC236}">
                <a16:creationId xmlns:a16="http://schemas.microsoft.com/office/drawing/2014/main" id="{CBC3D6C3-65DE-0092-AC80-91FEC0896BA1}"/>
              </a:ext>
            </a:extLst>
          </p:cNvPr>
          <p:cNvSpPr/>
          <p:nvPr/>
        </p:nvSpPr>
        <p:spPr bwMode="auto">
          <a:xfrm>
            <a:off x="0" y="0"/>
            <a:ext cx="9192344"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pic>
        <p:nvPicPr>
          <p:cNvPr id="8" name="Grafika 7">
            <a:extLst>
              <a:ext uri="{FF2B5EF4-FFF2-40B4-BE49-F238E27FC236}">
                <a16:creationId xmlns:a16="http://schemas.microsoft.com/office/drawing/2014/main" id="{6B7B3FC2-4B4C-5D0D-2D4E-5453B3A3EC6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07904" y="168832"/>
            <a:ext cx="1974496" cy="499048"/>
          </a:xfrm>
          <a:prstGeom prst="rect">
            <a:avLst/>
          </a:prstGeom>
        </p:spPr>
      </p:pic>
      <p:grpSp>
        <p:nvGrpSpPr>
          <p:cNvPr id="9" name="Skupina 8">
            <a:extLst>
              <a:ext uri="{FF2B5EF4-FFF2-40B4-BE49-F238E27FC236}">
                <a16:creationId xmlns:a16="http://schemas.microsoft.com/office/drawing/2014/main" id="{E91A3BB8-D2C5-C809-8D3C-C5CFF5DAB929}"/>
              </a:ext>
            </a:extLst>
          </p:cNvPr>
          <p:cNvGrpSpPr/>
          <p:nvPr/>
        </p:nvGrpSpPr>
        <p:grpSpPr>
          <a:xfrm>
            <a:off x="914400" y="6264733"/>
            <a:ext cx="3741440" cy="302696"/>
            <a:chOff x="6280130" y="1455801"/>
            <a:chExt cx="4845396" cy="392010"/>
          </a:xfrm>
        </p:grpSpPr>
        <p:pic>
          <p:nvPicPr>
            <p:cNvPr id="11" name="Grafika 10">
              <a:extLst>
                <a:ext uri="{FF2B5EF4-FFF2-40B4-BE49-F238E27FC236}">
                  <a16:creationId xmlns:a16="http://schemas.microsoft.com/office/drawing/2014/main" id="{934AF579-BC02-B59B-9C1E-C2024FB3EBAA}"/>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13861" y="1455801"/>
              <a:ext cx="1056836" cy="392010"/>
            </a:xfrm>
            <a:prstGeom prst="rect">
              <a:avLst/>
            </a:prstGeom>
          </p:spPr>
        </p:pic>
        <p:pic>
          <p:nvPicPr>
            <p:cNvPr id="12" name="Slika 11" descr="Slika, ki vsebuje besede besedilo, pisava, grafika, grafično oblikovanje&#10;&#10;Opis je samodejno ustvarjen">
              <a:extLst>
                <a:ext uri="{FF2B5EF4-FFF2-40B4-BE49-F238E27FC236}">
                  <a16:creationId xmlns:a16="http://schemas.microsoft.com/office/drawing/2014/main" id="{C3227EAC-1B9E-29A6-B339-D62467EBE16D}"/>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3" name="Grafika 12">
              <a:extLst>
                <a:ext uri="{FF2B5EF4-FFF2-40B4-BE49-F238E27FC236}">
                  <a16:creationId xmlns:a16="http://schemas.microsoft.com/office/drawing/2014/main" id="{092518FF-F92C-E9F1-1B6E-EDFB52ED5EB7}"/>
                </a:ext>
              </a:extLst>
            </p:cNvPr>
            <p:cNvPicPr>
              <a:picLocks noChangeAspect="1"/>
            </p:cNvPicPr>
            <p:nvPr userDrawn="1"/>
          </p:nvPicPr>
          <p:blipFill>
            <a:blip r:embed="rId8" cstate="print">
              <a:extLst>
                <a:ext uri="{28A0092B-C50C-407E-A947-70E740481C1C}">
                  <a14:useLocalDpi xmlns:a14="http://schemas.microsoft.com/office/drawing/2010/main" val="0"/>
                </a:ext>
              </a:extLst>
            </a:blip>
            <a:srcRect/>
            <a:stretch/>
          </p:blipFill>
          <p:spPr>
            <a:xfrm>
              <a:off x="6280130" y="1472933"/>
              <a:ext cx="744203" cy="357744"/>
            </a:xfrm>
            <a:prstGeom prst="rect">
              <a:avLst/>
            </a:prstGeom>
          </p:spPr>
        </p:pic>
        <p:pic>
          <p:nvPicPr>
            <p:cNvPr id="14" name="Slika 13" descr="Slika, ki vsebuje besede posnetek zaslona, pisava, električno modra, grafika&#10;&#10;Opis je samodejno ustvarjen">
              <a:extLst>
                <a:ext uri="{FF2B5EF4-FFF2-40B4-BE49-F238E27FC236}">
                  <a16:creationId xmlns:a16="http://schemas.microsoft.com/office/drawing/2014/main" id="{A411C3C4-769A-A974-32CB-05308FA158F1}"/>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sp>
        <p:nvSpPr>
          <p:cNvPr id="15" name="Rectangle 2">
            <a:extLst>
              <a:ext uri="{FF2B5EF4-FFF2-40B4-BE49-F238E27FC236}">
                <a16:creationId xmlns:a16="http://schemas.microsoft.com/office/drawing/2014/main" id="{570B74DD-0399-E63D-AABA-C8F1A3D708DE}"/>
              </a:ext>
            </a:extLst>
          </p:cNvPr>
          <p:cNvSpPr txBox="1">
            <a:spLocks noChangeArrowheads="1"/>
          </p:cNvSpPr>
          <p:nvPr/>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Glavni naslov</a:t>
            </a:r>
            <a:endParaRPr lang="en-GB" sz="4000" b="0" kern="0" dirty="0"/>
          </a:p>
        </p:txBody>
      </p:sp>
      <p:sp>
        <p:nvSpPr>
          <p:cNvPr id="16" name="Title 12">
            <a:extLst>
              <a:ext uri="{FF2B5EF4-FFF2-40B4-BE49-F238E27FC236}">
                <a16:creationId xmlns:a16="http://schemas.microsoft.com/office/drawing/2014/main" id="{B0967E05-7F75-02FF-5796-241BDDC762C1}"/>
              </a:ext>
            </a:extLst>
          </p:cNvPr>
          <p:cNvSpPr>
            <a:spLocks noGrp="1"/>
          </p:cNvSpPr>
          <p:nvPr>
            <p:ph type="title" hasCustomPrompt="1"/>
          </p:nvPr>
        </p:nvSpPr>
        <p:spPr>
          <a:xfrm>
            <a:off x="711200" y="842240"/>
            <a:ext cx="10871200" cy="903312"/>
          </a:xfrm>
        </p:spPr>
        <p:txBody>
          <a:bodyPr/>
          <a:lstStyle>
            <a:lvl1pPr>
              <a:defRPr sz="3600">
                <a:solidFill>
                  <a:srgbClr val="FF6400"/>
                </a:solidFill>
              </a:defRPr>
            </a:lvl1pPr>
          </a:lstStyle>
          <a:p>
            <a:r>
              <a:rPr lang="en-US" dirty="0" err="1"/>
              <a:t>Naslov</a:t>
            </a:r>
            <a:r>
              <a:rPr lang="en-US" dirty="0"/>
              <a:t> </a:t>
            </a:r>
            <a:r>
              <a:rPr lang="en-US" dirty="0" err="1"/>
              <a:t>strani</a:t>
            </a:r>
            <a:endParaRPr lang="sl-SI" dirty="0"/>
          </a:p>
        </p:txBody>
      </p:sp>
    </p:spTree>
    <p:extLst>
      <p:ext uri="{BB962C8B-B14F-4D97-AF65-F5344CB8AC3E}">
        <p14:creationId xmlns:p14="http://schemas.microsoft.com/office/powerpoint/2010/main" val="1716408737"/>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amo naslov">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fld id="{019ABB9A-1E5E-4EBB-AD52-55EAA5639969}" type="slidenum">
              <a:rPr lang="sl-SI" smtClean="0"/>
              <a:t>‹#›</a:t>
            </a:fld>
            <a:endParaRPr lang="sl-SI"/>
          </a:p>
        </p:txBody>
      </p:sp>
      <p:pic>
        <p:nvPicPr>
          <p:cNvPr id="4" name="Slika 3" descr="Slika, ki vsebuje besede bela, sličica, oblikovanje, ilustracija&#10;&#10;Opis je samodejno ustvarjen">
            <a:extLst>
              <a:ext uri="{FF2B5EF4-FFF2-40B4-BE49-F238E27FC236}">
                <a16:creationId xmlns:a16="http://schemas.microsoft.com/office/drawing/2014/main" id="{F9E6E70E-E8D2-8679-06FC-D851D096889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5" name="Pravokotnik 4">
            <a:extLst>
              <a:ext uri="{FF2B5EF4-FFF2-40B4-BE49-F238E27FC236}">
                <a16:creationId xmlns:a16="http://schemas.microsoft.com/office/drawing/2014/main" id="{5583248E-CE77-F793-90D9-1A95CDE4E839}"/>
              </a:ext>
            </a:extLst>
          </p:cNvPr>
          <p:cNvSpPr/>
          <p:nvPr/>
        </p:nvSpPr>
        <p:spPr bwMode="auto">
          <a:xfrm>
            <a:off x="0" y="0"/>
            <a:ext cx="9192344"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pic>
        <p:nvPicPr>
          <p:cNvPr id="7" name="Grafika 6">
            <a:extLst>
              <a:ext uri="{FF2B5EF4-FFF2-40B4-BE49-F238E27FC236}">
                <a16:creationId xmlns:a16="http://schemas.microsoft.com/office/drawing/2014/main" id="{2CB1294F-419F-8292-E333-8F7ED7D766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07904" y="168832"/>
            <a:ext cx="1974496" cy="499048"/>
          </a:xfrm>
          <a:prstGeom prst="rect">
            <a:avLst/>
          </a:prstGeom>
        </p:spPr>
      </p:pic>
      <p:sp>
        <p:nvSpPr>
          <p:cNvPr id="8" name="Rectangle 2">
            <a:extLst>
              <a:ext uri="{FF2B5EF4-FFF2-40B4-BE49-F238E27FC236}">
                <a16:creationId xmlns:a16="http://schemas.microsoft.com/office/drawing/2014/main" id="{F5F020AB-9829-C8D8-A939-4B5DE7147B9D}"/>
              </a:ext>
            </a:extLst>
          </p:cNvPr>
          <p:cNvSpPr txBox="1">
            <a:spLocks noChangeArrowheads="1"/>
          </p:cNvSpPr>
          <p:nvPr/>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Glavni naslov</a:t>
            </a:r>
            <a:endParaRPr lang="en-GB" sz="4000" b="0" kern="0" dirty="0"/>
          </a:p>
        </p:txBody>
      </p:sp>
      <p:sp>
        <p:nvSpPr>
          <p:cNvPr id="9" name="Title 12">
            <a:extLst>
              <a:ext uri="{FF2B5EF4-FFF2-40B4-BE49-F238E27FC236}">
                <a16:creationId xmlns:a16="http://schemas.microsoft.com/office/drawing/2014/main" id="{DE12758B-B28D-9054-0EB8-134F56EE3CB3}"/>
              </a:ext>
            </a:extLst>
          </p:cNvPr>
          <p:cNvSpPr>
            <a:spLocks noGrp="1"/>
          </p:cNvSpPr>
          <p:nvPr>
            <p:ph type="title" hasCustomPrompt="1"/>
          </p:nvPr>
        </p:nvSpPr>
        <p:spPr>
          <a:xfrm>
            <a:off x="711200" y="842240"/>
            <a:ext cx="10871200" cy="903312"/>
          </a:xfrm>
        </p:spPr>
        <p:txBody>
          <a:bodyPr/>
          <a:lstStyle>
            <a:lvl1pPr>
              <a:defRPr sz="3600">
                <a:solidFill>
                  <a:srgbClr val="FF6400"/>
                </a:solidFill>
              </a:defRPr>
            </a:lvl1pPr>
          </a:lstStyle>
          <a:p>
            <a:r>
              <a:rPr lang="en-US" dirty="0" err="1"/>
              <a:t>Naslov</a:t>
            </a:r>
            <a:r>
              <a:rPr lang="en-US" dirty="0"/>
              <a:t> </a:t>
            </a:r>
            <a:r>
              <a:rPr lang="en-US" dirty="0" err="1"/>
              <a:t>strani</a:t>
            </a:r>
            <a:endParaRPr lang="sl-SI" dirty="0"/>
          </a:p>
        </p:txBody>
      </p:sp>
      <p:grpSp>
        <p:nvGrpSpPr>
          <p:cNvPr id="11" name="Skupina 10">
            <a:extLst>
              <a:ext uri="{FF2B5EF4-FFF2-40B4-BE49-F238E27FC236}">
                <a16:creationId xmlns:a16="http://schemas.microsoft.com/office/drawing/2014/main" id="{9C9F6765-D565-B8AA-4A0D-C03F85E6334D}"/>
              </a:ext>
            </a:extLst>
          </p:cNvPr>
          <p:cNvGrpSpPr/>
          <p:nvPr/>
        </p:nvGrpSpPr>
        <p:grpSpPr>
          <a:xfrm>
            <a:off x="914400" y="6264733"/>
            <a:ext cx="3741440" cy="302696"/>
            <a:chOff x="6280130" y="1455801"/>
            <a:chExt cx="4845396" cy="392010"/>
          </a:xfrm>
        </p:grpSpPr>
        <p:pic>
          <p:nvPicPr>
            <p:cNvPr id="12" name="Grafika 11">
              <a:extLst>
                <a:ext uri="{FF2B5EF4-FFF2-40B4-BE49-F238E27FC236}">
                  <a16:creationId xmlns:a16="http://schemas.microsoft.com/office/drawing/2014/main" id="{96D04B3F-3361-EAEA-D719-721C2C8DD299}"/>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13861" y="1455801"/>
              <a:ext cx="1056836" cy="392010"/>
            </a:xfrm>
            <a:prstGeom prst="rect">
              <a:avLst/>
            </a:prstGeom>
          </p:spPr>
        </p:pic>
        <p:pic>
          <p:nvPicPr>
            <p:cNvPr id="13" name="Slika 12" descr="Slika, ki vsebuje besede besedilo, pisava, grafika, grafično oblikovanje&#10;&#10;Opis je samodejno ustvarjen">
              <a:extLst>
                <a:ext uri="{FF2B5EF4-FFF2-40B4-BE49-F238E27FC236}">
                  <a16:creationId xmlns:a16="http://schemas.microsoft.com/office/drawing/2014/main" id="{DA8EF539-D5D6-D235-9DBD-B7C6E751F8AC}"/>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4" name="Grafika 13">
              <a:extLst>
                <a:ext uri="{FF2B5EF4-FFF2-40B4-BE49-F238E27FC236}">
                  <a16:creationId xmlns:a16="http://schemas.microsoft.com/office/drawing/2014/main" id="{B7AAE6EA-29F7-F7A2-22A8-12C4BB630915}"/>
                </a:ext>
              </a:extLst>
            </p:cNvPr>
            <p:cNvPicPr>
              <a:picLocks noChangeAspect="1"/>
            </p:cNvPicPr>
            <p:nvPr userDrawn="1"/>
          </p:nvPicPr>
          <p:blipFill>
            <a:blip r:embed="rId8" cstate="print">
              <a:extLst>
                <a:ext uri="{28A0092B-C50C-407E-A947-70E740481C1C}">
                  <a14:useLocalDpi xmlns:a14="http://schemas.microsoft.com/office/drawing/2010/main" val="0"/>
                </a:ext>
              </a:extLst>
            </a:blip>
            <a:srcRect/>
            <a:stretch/>
          </p:blipFill>
          <p:spPr>
            <a:xfrm>
              <a:off x="6280130" y="1472933"/>
              <a:ext cx="744203" cy="357744"/>
            </a:xfrm>
            <a:prstGeom prst="rect">
              <a:avLst/>
            </a:prstGeom>
          </p:spPr>
        </p:pic>
        <p:pic>
          <p:nvPicPr>
            <p:cNvPr id="15" name="Slika 14" descr="Slika, ki vsebuje besede posnetek zaslona, pisava, električno modra, grafika&#10;&#10;Opis je samodejno ustvarjen">
              <a:extLst>
                <a:ext uri="{FF2B5EF4-FFF2-40B4-BE49-F238E27FC236}">
                  <a16:creationId xmlns:a16="http://schemas.microsoft.com/office/drawing/2014/main" id="{686A8C64-2230-E61C-7CEE-E5E082A56028}"/>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spTree>
    <p:extLst>
      <p:ext uri="{BB962C8B-B14F-4D97-AF65-F5344CB8AC3E}">
        <p14:creationId xmlns:p14="http://schemas.microsoft.com/office/powerpoint/2010/main" val="1278357279"/>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6FC1C95-87FF-2788-B04C-7D6AEA157506}"/>
              </a:ext>
            </a:extLst>
          </p:cNvPr>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fld id="{019ABB9A-1E5E-4EBB-AD52-55EAA5639969}" type="slidenum">
              <a:rPr lang="sl-SI" smtClean="0"/>
              <a:t>‹#›</a:t>
            </a:fld>
            <a:endParaRPr lang="sl-SI"/>
          </a:p>
        </p:txBody>
      </p:sp>
      <p:pic>
        <p:nvPicPr>
          <p:cNvPr id="5" name="Slika 4" descr="Slika, ki vsebuje besede bela, sličica, oblikovanje, ilustracija&#10;&#10;Opis je samodejno ustvarjen">
            <a:extLst>
              <a:ext uri="{FF2B5EF4-FFF2-40B4-BE49-F238E27FC236}">
                <a16:creationId xmlns:a16="http://schemas.microsoft.com/office/drawing/2014/main" id="{C3EB9DAF-816F-4CCA-26B9-FE1D213247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6" name="Pravokotnik 5">
            <a:extLst>
              <a:ext uri="{FF2B5EF4-FFF2-40B4-BE49-F238E27FC236}">
                <a16:creationId xmlns:a16="http://schemas.microsoft.com/office/drawing/2014/main" id="{3317BDEA-918E-C0F7-1B26-A8147BDC1548}"/>
              </a:ext>
            </a:extLst>
          </p:cNvPr>
          <p:cNvSpPr/>
          <p:nvPr/>
        </p:nvSpPr>
        <p:spPr bwMode="auto">
          <a:xfrm>
            <a:off x="0" y="0"/>
            <a:ext cx="12192000"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sp>
        <p:nvSpPr>
          <p:cNvPr id="8" name="Rectangle 2">
            <a:extLst>
              <a:ext uri="{FF2B5EF4-FFF2-40B4-BE49-F238E27FC236}">
                <a16:creationId xmlns:a16="http://schemas.microsoft.com/office/drawing/2014/main" id="{3603FA1C-7BBF-CA58-6361-F23B4A7B1F04}"/>
              </a:ext>
            </a:extLst>
          </p:cNvPr>
          <p:cNvSpPr txBox="1">
            <a:spLocks noChangeArrowheads="1"/>
          </p:cNvSpPr>
          <p:nvPr/>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Glavni naslov</a:t>
            </a:r>
            <a:endParaRPr lang="en-GB" sz="4000" b="0" kern="0" dirty="0"/>
          </a:p>
        </p:txBody>
      </p:sp>
      <p:sp>
        <p:nvSpPr>
          <p:cNvPr id="9" name="Title 12">
            <a:extLst>
              <a:ext uri="{FF2B5EF4-FFF2-40B4-BE49-F238E27FC236}">
                <a16:creationId xmlns:a16="http://schemas.microsoft.com/office/drawing/2014/main" id="{0FD879D6-46DE-7621-AA6E-2E17A126DEA0}"/>
              </a:ext>
            </a:extLst>
          </p:cNvPr>
          <p:cNvSpPr>
            <a:spLocks noGrp="1"/>
          </p:cNvSpPr>
          <p:nvPr>
            <p:ph type="title" hasCustomPrompt="1"/>
          </p:nvPr>
        </p:nvSpPr>
        <p:spPr>
          <a:xfrm>
            <a:off x="711200" y="842240"/>
            <a:ext cx="10871200" cy="903312"/>
          </a:xfrm>
        </p:spPr>
        <p:txBody>
          <a:bodyPr/>
          <a:lstStyle>
            <a:lvl1pPr>
              <a:defRPr sz="3600">
                <a:solidFill>
                  <a:srgbClr val="FF6400"/>
                </a:solidFill>
              </a:defRPr>
            </a:lvl1pPr>
          </a:lstStyle>
          <a:p>
            <a:r>
              <a:rPr lang="en-US" dirty="0" err="1"/>
              <a:t>Naslov</a:t>
            </a:r>
            <a:r>
              <a:rPr lang="en-US" dirty="0"/>
              <a:t> </a:t>
            </a:r>
            <a:r>
              <a:rPr lang="en-US" dirty="0" err="1"/>
              <a:t>strani</a:t>
            </a:r>
            <a:endParaRPr lang="sl-SI" dirty="0"/>
          </a:p>
        </p:txBody>
      </p:sp>
      <p:grpSp>
        <p:nvGrpSpPr>
          <p:cNvPr id="10" name="Skupina 9">
            <a:extLst>
              <a:ext uri="{FF2B5EF4-FFF2-40B4-BE49-F238E27FC236}">
                <a16:creationId xmlns:a16="http://schemas.microsoft.com/office/drawing/2014/main" id="{6B9F23D4-50B1-4092-9798-115B768F90E4}"/>
              </a:ext>
            </a:extLst>
          </p:cNvPr>
          <p:cNvGrpSpPr/>
          <p:nvPr/>
        </p:nvGrpSpPr>
        <p:grpSpPr>
          <a:xfrm>
            <a:off x="4367808" y="5864412"/>
            <a:ext cx="3741440" cy="302696"/>
            <a:chOff x="6280130" y="1455801"/>
            <a:chExt cx="4845396" cy="392010"/>
          </a:xfrm>
        </p:grpSpPr>
        <p:pic>
          <p:nvPicPr>
            <p:cNvPr id="11" name="Grafika 10">
              <a:extLst>
                <a:ext uri="{FF2B5EF4-FFF2-40B4-BE49-F238E27FC236}">
                  <a16:creationId xmlns:a16="http://schemas.microsoft.com/office/drawing/2014/main" id="{17720822-6814-41BE-0374-9A473A5CD2FC}"/>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13861" y="1455801"/>
              <a:ext cx="1056836" cy="392010"/>
            </a:xfrm>
            <a:prstGeom prst="rect">
              <a:avLst/>
            </a:prstGeom>
          </p:spPr>
        </p:pic>
        <p:pic>
          <p:nvPicPr>
            <p:cNvPr id="12" name="Slika 11" descr="Slika, ki vsebuje besede besedilo, pisava, grafika, grafično oblikovanje&#10;&#10;Opis je samodejno ustvarjen">
              <a:extLst>
                <a:ext uri="{FF2B5EF4-FFF2-40B4-BE49-F238E27FC236}">
                  <a16:creationId xmlns:a16="http://schemas.microsoft.com/office/drawing/2014/main" id="{C2A15363-083E-ADA9-88ED-E7015465AAD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3" name="Grafika 12">
              <a:extLst>
                <a:ext uri="{FF2B5EF4-FFF2-40B4-BE49-F238E27FC236}">
                  <a16:creationId xmlns:a16="http://schemas.microsoft.com/office/drawing/2014/main" id="{65A9848E-2C7A-F981-979A-679AF173A27C}"/>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p:blipFill>
          <p:spPr>
            <a:xfrm>
              <a:off x="6280130" y="1472933"/>
              <a:ext cx="744203" cy="357744"/>
            </a:xfrm>
            <a:prstGeom prst="rect">
              <a:avLst/>
            </a:prstGeom>
          </p:spPr>
        </p:pic>
        <p:pic>
          <p:nvPicPr>
            <p:cNvPr id="14" name="Slika 13" descr="Slika, ki vsebuje besede posnetek zaslona, pisava, električno modra, grafika&#10;&#10;Opis je samodejno ustvarjen">
              <a:extLst>
                <a:ext uri="{FF2B5EF4-FFF2-40B4-BE49-F238E27FC236}">
                  <a16:creationId xmlns:a16="http://schemas.microsoft.com/office/drawing/2014/main" id="{A3E27AB7-5331-A0FD-D694-64A28DE022A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pic>
        <p:nvPicPr>
          <p:cNvPr id="16" name="Slika 15" descr="Slika, ki vsebuje besede besedilo, pisava, grafika, grafično oblikovanje&#10;&#10;Opis je samodejno ustvarjen">
            <a:extLst>
              <a:ext uri="{FF2B5EF4-FFF2-40B4-BE49-F238E27FC236}">
                <a16:creationId xmlns:a16="http://schemas.microsoft.com/office/drawing/2014/main" id="{1CC70B8E-474C-A132-7C15-8E4E1682585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14758" y="83768"/>
            <a:ext cx="2567642" cy="651644"/>
          </a:xfrm>
          <a:prstGeom prst="rect">
            <a:avLst/>
          </a:prstGeom>
        </p:spPr>
      </p:pic>
      <p:sp>
        <p:nvSpPr>
          <p:cNvPr id="17" name="PoljeZBesedilom 16">
            <a:extLst>
              <a:ext uri="{FF2B5EF4-FFF2-40B4-BE49-F238E27FC236}">
                <a16:creationId xmlns:a16="http://schemas.microsoft.com/office/drawing/2014/main" id="{381040DA-F921-684A-2478-CB6C093E07FA}"/>
              </a:ext>
            </a:extLst>
          </p:cNvPr>
          <p:cNvSpPr txBox="1"/>
          <p:nvPr/>
        </p:nvSpPr>
        <p:spPr>
          <a:xfrm>
            <a:off x="711200" y="6281410"/>
            <a:ext cx="10120338" cy="461665"/>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sl-SI" sz="1200" dirty="0">
                <a:solidFill>
                  <a:srgbClr val="00D5FE"/>
                </a:solidFill>
                <a:effectLst/>
                <a:latin typeface="Calibri" panose="020F0502020204030204" pitchFamily="34" charset="0"/>
                <a:ea typeface="Calibri" panose="020F0502020204030204" pitchFamily="34" charset="0"/>
                <a:cs typeface="Aptos" panose="020B0004020202020204" pitchFamily="34" charset="0"/>
              </a:rP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endParaRPr lang="en-SI" sz="1200" dirty="0">
              <a:solidFill>
                <a:srgbClr val="00D5FE"/>
              </a:solidFill>
              <a:effectLst/>
              <a:latin typeface="Aptos" panose="020B0004020202020204" pitchFamily="34" charset="0"/>
              <a:ea typeface="Calibri" panose="020F0502020204030204" pitchFamily="34" charset="0"/>
              <a:cs typeface="Aptos" panose="020B0004020202020204" pitchFamily="34" charset="0"/>
            </a:endParaRPr>
          </a:p>
        </p:txBody>
      </p:sp>
    </p:spTree>
    <p:extLst>
      <p:ext uri="{BB962C8B-B14F-4D97-AF65-F5344CB8AC3E}">
        <p14:creationId xmlns:p14="http://schemas.microsoft.com/office/powerpoint/2010/main" val="1600613761"/>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_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6FC1C95-87FF-2788-B04C-7D6AEA157506}"/>
              </a:ext>
            </a:extLst>
          </p:cNvPr>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fld id="{019ABB9A-1E5E-4EBB-AD52-55EAA5639969}" type="slidenum">
              <a:rPr lang="sl-SI" smtClean="0"/>
              <a:t>‹#›</a:t>
            </a:fld>
            <a:endParaRPr lang="sl-SI"/>
          </a:p>
        </p:txBody>
      </p:sp>
      <p:pic>
        <p:nvPicPr>
          <p:cNvPr id="5" name="Slika 4" descr="Slika, ki vsebuje besede bela, sličica, oblikovanje, ilustracija&#10;&#10;Opis je samodejno ustvarjen">
            <a:extLst>
              <a:ext uri="{FF2B5EF4-FFF2-40B4-BE49-F238E27FC236}">
                <a16:creationId xmlns:a16="http://schemas.microsoft.com/office/drawing/2014/main" id="{C3EB9DAF-816F-4CCA-26B9-FE1D213247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6" name="Pravokotnik 5">
            <a:extLst>
              <a:ext uri="{FF2B5EF4-FFF2-40B4-BE49-F238E27FC236}">
                <a16:creationId xmlns:a16="http://schemas.microsoft.com/office/drawing/2014/main" id="{3317BDEA-918E-C0F7-1B26-A8147BDC1548}"/>
              </a:ext>
            </a:extLst>
          </p:cNvPr>
          <p:cNvSpPr/>
          <p:nvPr/>
        </p:nvSpPr>
        <p:spPr bwMode="auto">
          <a:xfrm>
            <a:off x="0" y="0"/>
            <a:ext cx="3935760" cy="6021288"/>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sp>
        <p:nvSpPr>
          <p:cNvPr id="8" name="Rectangle 2">
            <a:extLst>
              <a:ext uri="{FF2B5EF4-FFF2-40B4-BE49-F238E27FC236}">
                <a16:creationId xmlns:a16="http://schemas.microsoft.com/office/drawing/2014/main" id="{3603FA1C-7BBF-CA58-6361-F23B4A7B1F04}"/>
              </a:ext>
            </a:extLst>
          </p:cNvPr>
          <p:cNvSpPr txBox="1">
            <a:spLocks noChangeArrowheads="1"/>
          </p:cNvSpPr>
          <p:nvPr/>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Glavni naslov</a:t>
            </a:r>
            <a:endParaRPr lang="en-GB" sz="4000" b="0" kern="0" dirty="0"/>
          </a:p>
        </p:txBody>
      </p:sp>
      <p:sp>
        <p:nvSpPr>
          <p:cNvPr id="9" name="Title 12">
            <a:extLst>
              <a:ext uri="{FF2B5EF4-FFF2-40B4-BE49-F238E27FC236}">
                <a16:creationId xmlns:a16="http://schemas.microsoft.com/office/drawing/2014/main" id="{0FD879D6-46DE-7621-AA6E-2E17A126DEA0}"/>
              </a:ext>
            </a:extLst>
          </p:cNvPr>
          <p:cNvSpPr>
            <a:spLocks noGrp="1"/>
          </p:cNvSpPr>
          <p:nvPr>
            <p:ph type="title" hasCustomPrompt="1"/>
          </p:nvPr>
        </p:nvSpPr>
        <p:spPr>
          <a:xfrm>
            <a:off x="839416" y="2036974"/>
            <a:ext cx="3096344" cy="3984314"/>
          </a:xfrm>
        </p:spPr>
        <p:txBody>
          <a:bodyPr anchor="t" anchorCtr="0"/>
          <a:lstStyle>
            <a:lvl1pPr>
              <a:defRPr sz="3600">
                <a:solidFill>
                  <a:schemeClr val="bg1"/>
                </a:solidFill>
              </a:defRPr>
            </a:lvl1pPr>
          </a:lstStyle>
          <a:p>
            <a:r>
              <a:rPr lang="en-US" dirty="0" err="1"/>
              <a:t>Naslov</a:t>
            </a:r>
            <a:r>
              <a:rPr lang="en-US" dirty="0"/>
              <a:t> </a:t>
            </a:r>
            <a:r>
              <a:rPr lang="en-US" dirty="0" err="1"/>
              <a:t>strani</a:t>
            </a:r>
            <a:endParaRPr lang="sl-SI" dirty="0"/>
          </a:p>
        </p:txBody>
      </p:sp>
      <p:grpSp>
        <p:nvGrpSpPr>
          <p:cNvPr id="10" name="Skupina 9">
            <a:extLst>
              <a:ext uri="{FF2B5EF4-FFF2-40B4-BE49-F238E27FC236}">
                <a16:creationId xmlns:a16="http://schemas.microsoft.com/office/drawing/2014/main" id="{6B9F23D4-50B1-4092-9798-115B768F90E4}"/>
              </a:ext>
            </a:extLst>
          </p:cNvPr>
          <p:cNvGrpSpPr/>
          <p:nvPr/>
        </p:nvGrpSpPr>
        <p:grpSpPr>
          <a:xfrm>
            <a:off x="194320" y="6262927"/>
            <a:ext cx="3741440" cy="302696"/>
            <a:chOff x="6280130" y="1455801"/>
            <a:chExt cx="4845396" cy="392010"/>
          </a:xfrm>
        </p:grpSpPr>
        <p:pic>
          <p:nvPicPr>
            <p:cNvPr id="11" name="Grafika 10">
              <a:extLst>
                <a:ext uri="{FF2B5EF4-FFF2-40B4-BE49-F238E27FC236}">
                  <a16:creationId xmlns:a16="http://schemas.microsoft.com/office/drawing/2014/main" id="{17720822-6814-41BE-0374-9A473A5CD2FC}"/>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13861" y="1455801"/>
              <a:ext cx="1056836" cy="392010"/>
            </a:xfrm>
            <a:prstGeom prst="rect">
              <a:avLst/>
            </a:prstGeom>
          </p:spPr>
        </p:pic>
        <p:pic>
          <p:nvPicPr>
            <p:cNvPr id="12" name="Slika 11" descr="Slika, ki vsebuje besede besedilo, pisava, grafika, grafično oblikovanje&#10;&#10;Opis je samodejno ustvarjen">
              <a:extLst>
                <a:ext uri="{FF2B5EF4-FFF2-40B4-BE49-F238E27FC236}">
                  <a16:creationId xmlns:a16="http://schemas.microsoft.com/office/drawing/2014/main" id="{C2A15363-083E-ADA9-88ED-E7015465AAD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3" name="Grafika 12">
              <a:extLst>
                <a:ext uri="{FF2B5EF4-FFF2-40B4-BE49-F238E27FC236}">
                  <a16:creationId xmlns:a16="http://schemas.microsoft.com/office/drawing/2014/main" id="{65A9848E-2C7A-F981-979A-679AF173A27C}"/>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p:blipFill>
          <p:spPr>
            <a:xfrm>
              <a:off x="6280130" y="1472933"/>
              <a:ext cx="744203" cy="357744"/>
            </a:xfrm>
            <a:prstGeom prst="rect">
              <a:avLst/>
            </a:prstGeom>
          </p:spPr>
        </p:pic>
        <p:pic>
          <p:nvPicPr>
            <p:cNvPr id="14" name="Slika 13" descr="Slika, ki vsebuje besede posnetek zaslona, pisava, električno modra, grafika&#10;&#10;Opis je samodejno ustvarjen">
              <a:extLst>
                <a:ext uri="{FF2B5EF4-FFF2-40B4-BE49-F238E27FC236}">
                  <a16:creationId xmlns:a16="http://schemas.microsoft.com/office/drawing/2014/main" id="{A3E27AB7-5331-A0FD-D694-64A28DE022A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pic>
        <p:nvPicPr>
          <p:cNvPr id="16" name="Slika 15" descr="Slika, ki vsebuje besede besedilo, pisava, grafika, grafično oblikovanje&#10;&#10;Opis je samodejno ustvarjen">
            <a:extLst>
              <a:ext uri="{FF2B5EF4-FFF2-40B4-BE49-F238E27FC236}">
                <a16:creationId xmlns:a16="http://schemas.microsoft.com/office/drawing/2014/main" id="{1CC70B8E-474C-A132-7C15-8E4E1682585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8031" y="1124744"/>
            <a:ext cx="2567642" cy="651644"/>
          </a:xfrm>
          <a:prstGeom prst="rect">
            <a:avLst/>
          </a:prstGeom>
        </p:spPr>
      </p:pic>
      <p:sp>
        <p:nvSpPr>
          <p:cNvPr id="17" name="PoljeZBesedilom 16">
            <a:extLst>
              <a:ext uri="{FF2B5EF4-FFF2-40B4-BE49-F238E27FC236}">
                <a16:creationId xmlns:a16="http://schemas.microsoft.com/office/drawing/2014/main" id="{381040DA-F921-684A-2478-CB6C093E07FA}"/>
              </a:ext>
            </a:extLst>
          </p:cNvPr>
          <p:cNvSpPr txBox="1"/>
          <p:nvPr/>
        </p:nvSpPr>
        <p:spPr>
          <a:xfrm>
            <a:off x="4295800" y="6129441"/>
            <a:ext cx="6535738" cy="646331"/>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sl-SI" sz="1200" dirty="0">
                <a:solidFill>
                  <a:srgbClr val="00D5FE"/>
                </a:solidFill>
                <a:effectLst/>
                <a:latin typeface="Calibri" panose="020F0502020204030204" pitchFamily="34" charset="0"/>
                <a:ea typeface="Calibri" panose="020F0502020204030204" pitchFamily="34" charset="0"/>
                <a:cs typeface="Aptos" panose="020B0004020202020204" pitchFamily="34" charset="0"/>
              </a:rP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endParaRPr lang="en-SI" sz="1200" dirty="0">
              <a:solidFill>
                <a:srgbClr val="00D5FE"/>
              </a:solidFill>
              <a:effectLst/>
              <a:latin typeface="Aptos" panose="020B0004020202020204" pitchFamily="34" charset="0"/>
              <a:ea typeface="Calibri" panose="020F0502020204030204" pitchFamily="34" charset="0"/>
              <a:cs typeface="Aptos" panose="020B0004020202020204" pitchFamily="34" charset="0"/>
            </a:endParaRPr>
          </a:p>
        </p:txBody>
      </p:sp>
      <p:sp>
        <p:nvSpPr>
          <p:cNvPr id="2" name="Content Placeholder 2">
            <a:extLst>
              <a:ext uri="{FF2B5EF4-FFF2-40B4-BE49-F238E27FC236}">
                <a16:creationId xmlns:a16="http://schemas.microsoft.com/office/drawing/2014/main" id="{55DB797F-75A8-73CE-6FAD-EBA173C8913F}"/>
              </a:ext>
            </a:extLst>
          </p:cNvPr>
          <p:cNvSpPr>
            <a:spLocks noGrp="1"/>
          </p:cNvSpPr>
          <p:nvPr>
            <p:ph idx="1" hasCustomPrompt="1"/>
          </p:nvPr>
        </p:nvSpPr>
        <p:spPr>
          <a:xfrm>
            <a:off x="4295800" y="1066675"/>
            <a:ext cx="6456074" cy="4954613"/>
          </a:xfrm>
        </p:spPr>
        <p:txBody>
          <a:bodyPr/>
          <a:lstStyle>
            <a:lvl1pPr>
              <a:buClr>
                <a:srgbClr val="FF6400"/>
              </a:buClr>
              <a:defRPr sz="3200">
                <a:solidFill>
                  <a:schemeClr val="bg2">
                    <a:lumMod val="75000"/>
                  </a:schemeClr>
                </a:solidFill>
              </a:defRPr>
            </a:lvl1pPr>
            <a:lvl2pPr>
              <a:buClr>
                <a:srgbClr val="FF6400"/>
              </a:buClr>
              <a:defRPr sz="2800">
                <a:solidFill>
                  <a:schemeClr val="bg2">
                    <a:lumMod val="75000"/>
                  </a:schemeClr>
                </a:solidFill>
              </a:defRPr>
            </a:lvl2pPr>
            <a:lvl3pPr>
              <a:buClr>
                <a:srgbClr val="FF6400"/>
              </a:buClr>
              <a:defRPr sz="2400">
                <a:solidFill>
                  <a:schemeClr val="bg2">
                    <a:lumMod val="75000"/>
                  </a:schemeClr>
                </a:solidFill>
              </a:defRPr>
            </a:lvl3pPr>
            <a:lvl4pPr>
              <a:defRPr sz="2000">
                <a:solidFill>
                  <a:schemeClr val="bg2">
                    <a:lumMod val="75000"/>
                  </a:schemeClr>
                </a:solidFill>
              </a:defRPr>
            </a:lvl4pPr>
            <a:lvl5pPr>
              <a:defRPr sz="2000">
                <a:solidFill>
                  <a:schemeClr val="bg2">
                    <a:lumMod val="75000"/>
                  </a:schemeClr>
                </a:solidFill>
              </a:defRPr>
            </a:lvl5pPr>
          </a:lstStyle>
          <a:p>
            <a:pPr lvl="0"/>
            <a:r>
              <a:rPr lang="sl-SI" dirty="0"/>
              <a:t>Tekst</a:t>
            </a:r>
            <a:endParaRPr lang="en-US" dirty="0"/>
          </a:p>
          <a:p>
            <a:pPr lvl="1"/>
            <a:r>
              <a:rPr lang="sl-SI" dirty="0"/>
              <a:t>Druga raven</a:t>
            </a:r>
            <a:endParaRPr lang="en-US" dirty="0"/>
          </a:p>
          <a:p>
            <a:pPr lvl="2"/>
            <a:r>
              <a:rPr lang="sl-SI" dirty="0"/>
              <a:t>Tretja raven</a:t>
            </a:r>
            <a:endParaRPr lang="en-US" dirty="0"/>
          </a:p>
          <a:p>
            <a:pPr lvl="3"/>
            <a:r>
              <a:rPr lang="sl-SI" dirty="0"/>
              <a:t>Četrta raven</a:t>
            </a:r>
            <a:endParaRPr lang="en-US" dirty="0"/>
          </a:p>
          <a:p>
            <a:pPr lvl="4"/>
            <a:r>
              <a:rPr lang="sl-SI" dirty="0"/>
              <a:t>Peta raven</a:t>
            </a:r>
          </a:p>
        </p:txBody>
      </p:sp>
    </p:spTree>
    <p:extLst>
      <p:ext uri="{BB962C8B-B14F-4D97-AF65-F5344CB8AC3E}">
        <p14:creationId xmlns:p14="http://schemas.microsoft.com/office/powerpoint/2010/main" val="961690546"/>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A154525-6C11-8B8F-E8AC-192F1439C884}"/>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926448F4-DFD0-85BD-F254-39DEDBB7AF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07E11BE5-2E2A-9C6A-DD5F-6190CEFB57A5}"/>
              </a:ext>
            </a:extLst>
          </p:cNvPr>
          <p:cNvSpPr>
            <a:spLocks noGrp="1"/>
          </p:cNvSpPr>
          <p:nvPr>
            <p:ph type="dt" sz="half" idx="10"/>
          </p:nvPr>
        </p:nvSpPr>
        <p:spPr/>
        <p:txBody>
          <a:bodyPr/>
          <a:lstStyle/>
          <a:p>
            <a:fld id="{09E1E250-9E31-4D26-A757-D057E2F4BB57}" type="datetimeFigureOut">
              <a:rPr lang="sl-SI" smtClean="0"/>
              <a:t>10. 06. 2025</a:t>
            </a:fld>
            <a:endParaRPr lang="sl-SI"/>
          </a:p>
        </p:txBody>
      </p:sp>
      <p:sp>
        <p:nvSpPr>
          <p:cNvPr id="5" name="Označba mesta noge 4">
            <a:extLst>
              <a:ext uri="{FF2B5EF4-FFF2-40B4-BE49-F238E27FC236}">
                <a16:creationId xmlns:a16="http://schemas.microsoft.com/office/drawing/2014/main" id="{D6FA18FA-3520-01E8-2EF3-010B0CF4669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027B559D-8A02-3D19-9E3A-324F56FD40B2}"/>
              </a:ext>
            </a:extLst>
          </p:cNvPr>
          <p:cNvSpPr>
            <a:spLocks noGrp="1"/>
          </p:cNvSpPr>
          <p:nvPr>
            <p:ph type="sldNum" sz="quarter" idx="12"/>
          </p:nvPr>
        </p:nvSpPr>
        <p:spPr/>
        <p:txBody>
          <a:bodyPr/>
          <a:lstStyle/>
          <a:p>
            <a:fld id="{019ABB9A-1E5E-4EBB-AD52-55EAA5639969}" type="slidenum">
              <a:rPr lang="sl-SI" smtClean="0"/>
              <a:t>‹#›</a:t>
            </a:fld>
            <a:endParaRPr lang="sl-SI"/>
          </a:p>
        </p:txBody>
      </p:sp>
    </p:spTree>
    <p:extLst>
      <p:ext uri="{BB962C8B-B14F-4D97-AF65-F5344CB8AC3E}">
        <p14:creationId xmlns:p14="http://schemas.microsoft.com/office/powerpoint/2010/main" val="1422190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11200" y="476672"/>
            <a:ext cx="10871200" cy="104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ctr" anchorCtr="0" compatLnSpc="1">
            <a:prstTxWarp prst="textNoShape">
              <a:avLst/>
            </a:prstTxWarp>
          </a:bodyPr>
          <a:lstStyle/>
          <a:p>
            <a:pPr lvl="0"/>
            <a:r>
              <a:rPr lang="sl-SI" dirty="0"/>
              <a:t>Naslov strani</a:t>
            </a:r>
            <a:endParaRPr lang="en-GB" dirty="0"/>
          </a:p>
        </p:txBody>
      </p:sp>
      <p:sp>
        <p:nvSpPr>
          <p:cNvPr id="1027" name="Rectangle 3"/>
          <p:cNvSpPr>
            <a:spLocks noGrp="1" noChangeArrowheads="1"/>
          </p:cNvSpPr>
          <p:nvPr>
            <p:ph type="body" idx="1"/>
          </p:nvPr>
        </p:nvSpPr>
        <p:spPr bwMode="auto">
          <a:xfrm>
            <a:off x="914400" y="1628800"/>
            <a:ext cx="10668000"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t" anchorCtr="0" compatLnSpc="1">
            <a:prstTxWarp prst="textNoShape">
              <a:avLst/>
            </a:prstTxWarp>
          </a:bodyPr>
          <a:lstStyle/>
          <a:p>
            <a:pPr lvl="0"/>
            <a:r>
              <a:rPr lang="sl-SI" dirty="0"/>
              <a:t>Tekst</a:t>
            </a:r>
            <a:endParaRPr lang="en-US" dirty="0"/>
          </a:p>
          <a:p>
            <a:pPr lvl="1"/>
            <a:r>
              <a:rPr lang="sl-SI" dirty="0"/>
              <a:t>Druga raven</a:t>
            </a:r>
            <a:endParaRPr lang="en-US" dirty="0"/>
          </a:p>
          <a:p>
            <a:pPr lvl="2"/>
            <a:r>
              <a:rPr lang="sl-SI" dirty="0"/>
              <a:t>Tretja raven</a:t>
            </a:r>
            <a:endParaRPr lang="en-US" dirty="0"/>
          </a:p>
          <a:p>
            <a:pPr lvl="3"/>
            <a:r>
              <a:rPr lang="sl-SI" dirty="0"/>
              <a:t>Četrta raven</a:t>
            </a:r>
            <a:endParaRPr lang="en-US" dirty="0"/>
          </a:p>
          <a:p>
            <a:pPr lvl="4"/>
            <a:r>
              <a:rPr lang="sl-SI" dirty="0"/>
              <a:t>Peta raven</a:t>
            </a:r>
            <a:endParaRPr lang="en-GB" dirty="0"/>
          </a:p>
        </p:txBody>
      </p:sp>
    </p:spTree>
    <p:extLst>
      <p:ext uri="{BB962C8B-B14F-4D97-AF65-F5344CB8AC3E}">
        <p14:creationId xmlns:p14="http://schemas.microsoft.com/office/powerpoint/2010/main" val="6601720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fade">
                                      <p:cBhvr>
                                        <p:cTn id="7" dur="500"/>
                                        <p:tgtEl>
                                          <p:spTgt spid="1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fade">
                                      <p:cBhvr>
                                        <p:cTn id="12" dur="500"/>
                                        <p:tgtEl>
                                          <p:spTgt spid="1027">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27">
                                            <p:txEl>
                                              <p:pRg st="2" end="2"/>
                                            </p:txEl>
                                          </p:spTgt>
                                        </p:tgtEl>
                                        <p:attrNameLst>
                                          <p:attrName>style.visibility</p:attrName>
                                        </p:attrNameLst>
                                      </p:cBhvr>
                                      <p:to>
                                        <p:strVal val="visible"/>
                                      </p:to>
                                    </p:set>
                                    <p:animEffect transition="in" filter="fade">
                                      <p:cBhvr>
                                        <p:cTn id="15" dur="500"/>
                                        <p:tgtEl>
                                          <p:spTgt spid="1027">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27">
                                            <p:txEl>
                                              <p:pRg st="3" end="3"/>
                                            </p:txEl>
                                          </p:spTgt>
                                        </p:tgtEl>
                                        <p:attrNameLst>
                                          <p:attrName>style.visibility</p:attrName>
                                        </p:attrNameLst>
                                      </p:cBhvr>
                                      <p:to>
                                        <p:strVal val="visible"/>
                                      </p:to>
                                    </p:set>
                                    <p:animEffect transition="in" filter="fade">
                                      <p:cBhvr>
                                        <p:cTn id="18" dur="500"/>
                                        <p:tgtEl>
                                          <p:spTgt spid="1027">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27">
                                            <p:txEl>
                                              <p:pRg st="4" end="4"/>
                                            </p:txEl>
                                          </p:spTgt>
                                        </p:tgtEl>
                                        <p:attrNameLst>
                                          <p:attrName>style.visibility</p:attrName>
                                        </p:attrNameLst>
                                      </p:cBhvr>
                                      <p:to>
                                        <p:strVal val="visible"/>
                                      </p:to>
                                    </p:set>
                                    <p:animEffect transition="in" filter="fade">
                                      <p:cBhvr>
                                        <p:cTn id="21"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bldLvl="2">
        <p:tmplLst>
          <p:tmpl lvl="1">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Lst>
      </p:bldP>
    </p:bldLst>
  </p:timing>
  <p:txStyles>
    <p:titleStyle>
      <a:lvl1pPr algn="l" rtl="0" eaLnBrk="1" fontAlgn="base" hangingPunct="1">
        <a:spcBef>
          <a:spcPct val="0"/>
        </a:spcBef>
        <a:spcAft>
          <a:spcPct val="0"/>
        </a:spcAft>
        <a:defRPr sz="4400">
          <a:solidFill>
            <a:schemeClr val="tx2"/>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p:titleStyle>
    <p:bodyStyle>
      <a:lvl1pPr marL="342900" indent="-342900" algn="l" rtl="0" eaLnBrk="1" fontAlgn="base" hangingPunct="1">
        <a:spcBef>
          <a:spcPct val="20000"/>
        </a:spcBef>
        <a:spcAft>
          <a:spcPct val="0"/>
        </a:spcAft>
        <a:buClr>
          <a:schemeClr val="tx1"/>
        </a:buClr>
        <a:buFont typeface="Wingdings" pitchFamily="2" charset="2"/>
        <a:buChar char="n"/>
        <a:defRPr sz="3200">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chemeClr val="tx1"/>
        </a:buClr>
        <a:buFont typeface="Wingdings" pitchFamily="2" charset="2"/>
        <a:buChar char="§"/>
        <a:defRPr sz="2800">
          <a:solidFill>
            <a:schemeClr val="tx1"/>
          </a:solidFill>
          <a:latin typeface="Calibri" pitchFamily="34" charset="0"/>
        </a:defRPr>
      </a:lvl2pPr>
      <a:lvl3pPr marL="1143000" indent="-228600" algn="l" rtl="0" eaLnBrk="1" fontAlgn="base" hangingPunct="1">
        <a:spcBef>
          <a:spcPct val="20000"/>
        </a:spcBef>
        <a:spcAft>
          <a:spcPct val="0"/>
        </a:spcAft>
        <a:buClr>
          <a:schemeClr val="tx1"/>
        </a:buClr>
        <a:buFont typeface="Wingdings" pitchFamily="2" charset="2"/>
        <a:buChar char="§"/>
        <a:defRPr sz="2400">
          <a:solidFill>
            <a:schemeClr val="tx1"/>
          </a:solidFill>
          <a:latin typeface="Calibri" pitchFamily="34" charset="0"/>
        </a:defRPr>
      </a:lvl3pPr>
      <a:lvl4pPr marL="1600200" indent="-228600" algn="l" rtl="0" eaLnBrk="1" fontAlgn="base" hangingPunct="1">
        <a:spcBef>
          <a:spcPct val="20000"/>
        </a:spcBef>
        <a:spcAft>
          <a:spcPct val="0"/>
        </a:spcAft>
        <a:buFont typeface="Arial" charset="0"/>
        <a:buChar char="–"/>
        <a:defRPr sz="2000">
          <a:solidFill>
            <a:schemeClr val="tx1"/>
          </a:solidFill>
          <a:latin typeface="Calibri" pitchFamily="34" charset="0"/>
        </a:defRPr>
      </a:lvl4pPr>
      <a:lvl5pPr marL="2057400" indent="-228600" algn="l" rtl="0" eaLnBrk="1" fontAlgn="base" hangingPunct="1">
        <a:spcBef>
          <a:spcPct val="20000"/>
        </a:spcBef>
        <a:spcAft>
          <a:spcPct val="0"/>
        </a:spcAft>
        <a:buFont typeface="Arial" charset="0"/>
        <a:buChar char="–"/>
        <a:defRPr sz="2000" baseline="0">
          <a:solidFill>
            <a:schemeClr val="tx1"/>
          </a:solidFill>
          <a:latin typeface="Calibri" pitchFamily="34" charset="0"/>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stat.si/statweb/File/DocSysFile/8364" TargetMode="External"/><Relationship Id="rId3" Type="http://schemas.openxmlformats.org/officeDocument/2006/relationships/hyperlink" Target="https://www.um.si/kakovost/izobrazevanja/" TargetMode="External"/><Relationship Id="rId7" Type="http://schemas.openxmlformats.org/officeDocument/2006/relationships/hyperlink" Target="https://www.mladaakademija.si/files/2023/06/2023_06_14_Mlada_akademija_Trg_dela_SLO_ECRs_2010-2022.pdf" TargetMode="External"/><Relationship Id="rId2" Type="http://schemas.openxmlformats.org/officeDocument/2006/relationships/hyperlink" Target="https://moja.um.si/student/Strani/doktorska-sola-um.aspx" TargetMode="External"/><Relationship Id="rId1" Type="http://schemas.openxmlformats.org/officeDocument/2006/relationships/slideLayout" Target="../slideLayouts/slideLayout2.xml"/><Relationship Id="rId6" Type="http://schemas.openxmlformats.org/officeDocument/2006/relationships/hyperlink" Target="https://www.mdpi.com/2673-8392/4/1/24" TargetMode="External"/><Relationship Id="rId5" Type="http://schemas.openxmlformats.org/officeDocument/2006/relationships/hyperlink" Target="https://www.eurodoc.net/" TargetMode="External"/><Relationship Id="rId4" Type="http://schemas.openxmlformats.org/officeDocument/2006/relationships/hyperlink" Target="https://www.mladaakademija.si/"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5.jpeg"/><Relationship Id="rId7" Type="http://schemas.openxmlformats.org/officeDocument/2006/relationships/image" Target="../media/image18.png"/><Relationship Id="rId2" Type="http://schemas.openxmlformats.org/officeDocument/2006/relationships/image" Target="../media/image14.gif"/><Relationship Id="rId1" Type="http://schemas.openxmlformats.org/officeDocument/2006/relationships/slideLayout" Target="../slideLayouts/slideLayout2.xml"/><Relationship Id="rId6" Type="http://schemas.openxmlformats.org/officeDocument/2006/relationships/image" Target="../media/image17.jpg"/><Relationship Id="rId5" Type="http://schemas.openxmlformats.org/officeDocument/2006/relationships/image" Target="../media/image13.png"/><Relationship Id="rId4" Type="http://schemas.openxmlformats.org/officeDocument/2006/relationships/image" Target="../media/image16.png"/><Relationship Id="rId9" Type="http://schemas.openxmlformats.org/officeDocument/2006/relationships/image" Target="../media/image20.png"/></Relationships>
</file>

<file path=ppt/slides/_rels/slide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jpg"/></Relationships>
</file>

<file path=ppt/slides/_rels/slide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jpg"/></Relationships>
</file>

<file path=ppt/slides/_rels/slide6.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9DAAC8-CBD5-F015-6810-A7309995444B}"/>
              </a:ext>
            </a:extLst>
          </p:cNvPr>
          <p:cNvSpPr txBox="1"/>
          <p:nvPr/>
        </p:nvSpPr>
        <p:spPr>
          <a:xfrm>
            <a:off x="1002890" y="3669577"/>
            <a:ext cx="5093110" cy="1754326"/>
          </a:xfrm>
          <a:prstGeom prst="rect">
            <a:avLst/>
          </a:prstGeom>
          <a:gradFill flip="none" rotWithShape="1">
            <a:gsLst>
              <a:gs pos="0">
                <a:srgbClr val="FF6400"/>
              </a:gs>
              <a:gs pos="49000">
                <a:srgbClr val="FD7103"/>
              </a:gs>
              <a:gs pos="80000">
                <a:srgbClr val="F5A510"/>
              </a:gs>
              <a:gs pos="96000">
                <a:srgbClr val="EED41C"/>
              </a:gs>
            </a:gsLst>
            <a:lin ang="20400000" scaled="0"/>
            <a:tileRect/>
          </a:gradFill>
        </p:spPr>
        <p:txBody>
          <a:bodyPr wrap="square">
            <a:spAutoFit/>
          </a:bodyPr>
          <a:lstStyle/>
          <a:p>
            <a:r>
              <a:rPr lang="en-GB" sz="3600" b="1"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600" b="1"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600" b="1"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600" b="1"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600" b="1"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600" b="1"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600" b="1"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600" b="1"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600" b="1"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600" b="1"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b="1" dirty="0">
              <a:solidFill>
                <a:srgbClr val="00D5F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BB945E6-F4E2-AA10-87B0-4834A505EFB9}"/>
              </a:ext>
            </a:extLst>
          </p:cNvPr>
          <p:cNvSpPr txBox="1"/>
          <p:nvPr/>
        </p:nvSpPr>
        <p:spPr>
          <a:xfrm>
            <a:off x="953728" y="5303575"/>
            <a:ext cx="10128447" cy="369332"/>
          </a:xfrm>
          <a:prstGeom prst="rect">
            <a:avLst/>
          </a:prstGeom>
          <a:noFill/>
        </p:spPr>
        <p:txBody>
          <a:bodyPr wrap="square" rtlCol="0">
            <a:spAutoFit/>
          </a:bodyPr>
          <a:lstStyle/>
          <a:p>
            <a:r>
              <a:rPr lang="en-US" dirty="0">
                <a:solidFill>
                  <a:schemeClr val="bg2">
                    <a:lumMod val="75000"/>
                  </a:schemeClr>
                </a:solidFill>
                <a:latin typeface="Tahoma" panose="020B0604030504040204" pitchFamily="34" charset="0"/>
                <a:ea typeface="Tahoma" panose="020B0604030504040204" pitchFamily="34" charset="0"/>
                <a:cs typeface="Tahoma" panose="020B0604030504040204" pitchFamily="34" charset="0"/>
              </a:rPr>
              <a:t> 11. 6. 2025 </a:t>
            </a:r>
            <a:r>
              <a:rPr lang="sl-SI" sz="1200" dirty="0">
                <a:solidFill>
                  <a:schemeClr val="bg2">
                    <a:lumMod val="75000"/>
                  </a:schemeClr>
                </a:solidFill>
                <a:latin typeface="Tahoma" panose="020B0604030504040204" pitchFamily="34" charset="0"/>
                <a:ea typeface="Tahoma" panose="020B0604030504040204" pitchFamily="34" charset="0"/>
                <a:cs typeface="Tahoma" panose="020B0604030504040204" pitchFamily="34" charset="0"/>
              </a:rPr>
              <a:t>●</a:t>
            </a:r>
            <a:r>
              <a:rPr lang="en-US" sz="1200" dirty="0">
                <a:solidFill>
                  <a:schemeClr val="bg2">
                    <a:lumMod val="75000"/>
                  </a:schemeClr>
                </a:solidFill>
                <a:latin typeface="Tahoma" panose="020B0604030504040204" pitchFamily="34" charset="0"/>
                <a:ea typeface="Tahoma" panose="020B0604030504040204" pitchFamily="34" charset="0"/>
                <a:cs typeface="Tahoma" panose="020B0604030504040204" pitchFamily="34" charset="0"/>
              </a:rPr>
              <a:t> </a:t>
            </a:r>
            <a:r>
              <a:rPr lang="en-US" dirty="0" err="1">
                <a:solidFill>
                  <a:schemeClr val="bg2">
                    <a:lumMod val="75000"/>
                  </a:schemeClr>
                </a:solidFill>
                <a:latin typeface="Tahoma" panose="020B0604030504040204" pitchFamily="34" charset="0"/>
                <a:ea typeface="Tahoma" panose="020B0604030504040204" pitchFamily="34" charset="0"/>
                <a:cs typeface="Tahoma" panose="020B0604030504040204" pitchFamily="34" charset="0"/>
              </a:rPr>
              <a:t>hibridni</a:t>
            </a:r>
            <a:r>
              <a:rPr lang="en-US" dirty="0">
                <a:solidFill>
                  <a:schemeClr val="bg2">
                    <a:lumMod val="75000"/>
                  </a:schemeClr>
                </a:solidFill>
                <a:latin typeface="Tahoma" panose="020B0604030504040204" pitchFamily="34" charset="0"/>
                <a:ea typeface="Tahoma" panose="020B0604030504040204" pitchFamily="34" charset="0"/>
                <a:cs typeface="Tahoma" panose="020B0604030504040204" pitchFamily="34" charset="0"/>
              </a:rPr>
              <a:t> </a:t>
            </a:r>
            <a:r>
              <a:rPr lang="en-US" dirty="0" err="1">
                <a:solidFill>
                  <a:schemeClr val="bg2">
                    <a:lumMod val="75000"/>
                  </a:schemeClr>
                </a:solidFill>
                <a:latin typeface="Tahoma" panose="020B0604030504040204" pitchFamily="34" charset="0"/>
                <a:ea typeface="Tahoma" panose="020B0604030504040204" pitchFamily="34" charset="0"/>
                <a:cs typeface="Tahoma" panose="020B0604030504040204" pitchFamily="34" charset="0"/>
              </a:rPr>
              <a:t>dogodek</a:t>
            </a:r>
            <a:endParaRPr lang="en-GB" dirty="0">
              <a:solidFill>
                <a:schemeClr val="bg2">
                  <a:lumMod val="7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7AA45C5B-D762-66EF-1323-A20FED6FDB2A}"/>
              </a:ext>
            </a:extLst>
          </p:cNvPr>
          <p:cNvSpPr txBox="1"/>
          <p:nvPr/>
        </p:nvSpPr>
        <p:spPr>
          <a:xfrm>
            <a:off x="1002890" y="5764595"/>
            <a:ext cx="10128447" cy="677108"/>
          </a:xfrm>
          <a:prstGeom prst="rect">
            <a:avLst/>
          </a:prstGeom>
          <a:noFill/>
        </p:spPr>
        <p:txBody>
          <a:bodyPr wrap="square" rtlCol="0">
            <a:spAutoFit/>
          </a:bodyPr>
          <a:lstStyle/>
          <a:p>
            <a:r>
              <a:rPr lang="en-US" sz="2000" dirty="0">
                <a:solidFill>
                  <a:schemeClr val="bg2">
                    <a:lumMod val="40000"/>
                    <a:lumOff val="60000"/>
                  </a:schemeClr>
                </a:solidFill>
                <a:latin typeface="Tahoma" panose="020B0604030504040204" pitchFamily="34" charset="0"/>
                <a:ea typeface="Tahoma" panose="020B0604030504040204" pitchFamily="34" charset="0"/>
                <a:cs typeface="Tahoma" panose="020B0604030504040204" pitchFamily="34" charset="0"/>
              </a:rPr>
              <a:t>doc. dr. Matja Zalar</a:t>
            </a:r>
          </a:p>
          <a:p>
            <a:r>
              <a:rPr lang="en-US" dirty="0">
                <a:solidFill>
                  <a:schemeClr val="bg2">
                    <a:lumMod val="40000"/>
                    <a:lumOff val="60000"/>
                  </a:schemeClr>
                </a:solidFill>
                <a:latin typeface="Tahoma" panose="020B0604030504040204" pitchFamily="34" charset="0"/>
                <a:ea typeface="Tahoma" panose="020B0604030504040204" pitchFamily="34" charset="0"/>
                <a:cs typeface="Tahoma" panose="020B0604030504040204" pitchFamily="34" charset="0"/>
              </a:rPr>
              <a:t>matja.zalar1@um.si</a:t>
            </a:r>
            <a:endParaRPr lang="en-GB" dirty="0">
              <a:solidFill>
                <a:schemeClr val="bg2">
                  <a:lumMod val="40000"/>
                  <a:lumOff val="6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73861354"/>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C98E43-2E3F-4C11-A468-78BA15F40946}"/>
              </a:ext>
            </a:extLst>
          </p:cNvPr>
          <p:cNvSpPr>
            <a:spLocks noGrp="1"/>
          </p:cNvSpPr>
          <p:nvPr>
            <p:ph type="title"/>
          </p:nvPr>
        </p:nvSpPr>
        <p:spPr/>
        <p:txBody>
          <a:bodyPr/>
          <a:lstStyle/>
          <a:p>
            <a:r>
              <a:rPr lang="en-US" dirty="0" err="1"/>
              <a:t>Uporabne</a:t>
            </a:r>
            <a:r>
              <a:rPr lang="en-US" dirty="0"/>
              <a:t> </a:t>
            </a:r>
            <a:r>
              <a:rPr lang="en-US" dirty="0" err="1"/>
              <a:t>povezave</a:t>
            </a:r>
            <a:endParaRPr lang="sl-SI" dirty="0"/>
          </a:p>
        </p:txBody>
      </p:sp>
      <p:sp>
        <p:nvSpPr>
          <p:cNvPr id="3" name="Označba mesta vsebine 2">
            <a:extLst>
              <a:ext uri="{FF2B5EF4-FFF2-40B4-BE49-F238E27FC236}">
                <a16:creationId xmlns:a16="http://schemas.microsoft.com/office/drawing/2014/main" id="{8DED58A5-F67D-5639-9B54-E5203558F1BE}"/>
              </a:ext>
            </a:extLst>
          </p:cNvPr>
          <p:cNvSpPr>
            <a:spLocks noGrp="1"/>
          </p:cNvSpPr>
          <p:nvPr>
            <p:ph idx="1"/>
          </p:nvPr>
        </p:nvSpPr>
        <p:spPr>
          <a:xfrm>
            <a:off x="914400" y="1684480"/>
            <a:ext cx="10668000" cy="4552832"/>
          </a:xfrm>
        </p:spPr>
        <p:txBody>
          <a:bodyPr/>
          <a:lstStyle/>
          <a:p>
            <a:r>
              <a:rPr lang="en-US" sz="1800" dirty="0" err="1"/>
              <a:t>Doktorska</a:t>
            </a:r>
            <a:r>
              <a:rPr lang="en-US" sz="1800" dirty="0"/>
              <a:t> </a:t>
            </a:r>
            <a:r>
              <a:rPr lang="en-US" sz="1800" dirty="0" err="1"/>
              <a:t>šola</a:t>
            </a:r>
            <a:r>
              <a:rPr lang="en-US" sz="1800" dirty="0"/>
              <a:t> UM</a:t>
            </a:r>
          </a:p>
          <a:p>
            <a:pPr lvl="1"/>
            <a:r>
              <a:rPr lang="en-US" sz="1600" dirty="0">
                <a:hlinkClick r:id="rId2"/>
              </a:rPr>
              <a:t>https://moja.um.si/student/Strani/doktorska-sola-um.aspx</a:t>
            </a:r>
            <a:endParaRPr lang="en-US" sz="1600" dirty="0"/>
          </a:p>
          <a:p>
            <a:r>
              <a:rPr lang="en-US" sz="1800" dirty="0" err="1"/>
              <a:t>Izobraževanja</a:t>
            </a:r>
            <a:r>
              <a:rPr lang="en-US" sz="1800" dirty="0"/>
              <a:t> </a:t>
            </a:r>
            <a:r>
              <a:rPr lang="en-US" sz="1800" dirty="0" err="1"/>
              <a:t>Izpopolni</a:t>
            </a:r>
            <a:r>
              <a:rPr lang="en-US" sz="1800" dirty="0"/>
              <a:t> UM</a:t>
            </a:r>
          </a:p>
          <a:p>
            <a:pPr lvl="1"/>
            <a:r>
              <a:rPr lang="en-US" sz="1600" dirty="0">
                <a:hlinkClick r:id="rId3"/>
              </a:rPr>
              <a:t>https://www.um.si/kakovost/izobrazevanja/</a:t>
            </a:r>
            <a:endParaRPr lang="en-US" sz="1600" dirty="0"/>
          </a:p>
          <a:p>
            <a:r>
              <a:rPr lang="en-US" sz="1800" dirty="0" err="1"/>
              <a:t>Mlada</a:t>
            </a:r>
            <a:r>
              <a:rPr lang="en-US" sz="1800" dirty="0"/>
              <a:t> </a:t>
            </a:r>
            <a:r>
              <a:rPr lang="en-US" sz="1800" dirty="0" err="1"/>
              <a:t>akademija</a:t>
            </a:r>
            <a:r>
              <a:rPr lang="en-US" sz="1800" dirty="0"/>
              <a:t> in </a:t>
            </a:r>
            <a:r>
              <a:rPr lang="en-US" sz="1800" dirty="0" err="1"/>
              <a:t>Eurodoc</a:t>
            </a:r>
            <a:endParaRPr lang="en-US" sz="1800" dirty="0"/>
          </a:p>
          <a:p>
            <a:pPr lvl="1"/>
            <a:r>
              <a:rPr lang="en-US" sz="1600" dirty="0">
                <a:hlinkClick r:id="rId4"/>
              </a:rPr>
              <a:t>https://www.mladaakademija.si/</a:t>
            </a:r>
            <a:endParaRPr lang="en-US" sz="1600" dirty="0"/>
          </a:p>
          <a:p>
            <a:pPr lvl="1"/>
            <a:r>
              <a:rPr lang="en-US" sz="1600" dirty="0">
                <a:hlinkClick r:id="rId5"/>
              </a:rPr>
              <a:t>https://www.eurodoc.net/</a:t>
            </a:r>
            <a:endParaRPr lang="en-US" sz="1600" dirty="0"/>
          </a:p>
          <a:p>
            <a:r>
              <a:rPr lang="en-US" sz="1800" dirty="0"/>
              <a:t>Kako </a:t>
            </a:r>
            <a:r>
              <a:rPr lang="en-US" sz="1800" dirty="0" err="1"/>
              <a:t>načrtovati</a:t>
            </a:r>
            <a:r>
              <a:rPr lang="en-US" sz="1800" dirty="0"/>
              <a:t> </a:t>
            </a:r>
            <a:r>
              <a:rPr lang="en-US" sz="1800" dirty="0" err="1"/>
              <a:t>svojo</a:t>
            </a:r>
            <a:r>
              <a:rPr lang="en-US" sz="1800" dirty="0"/>
              <a:t> </a:t>
            </a:r>
            <a:r>
              <a:rPr lang="en-US" sz="1800" dirty="0" err="1"/>
              <a:t>kariero</a:t>
            </a:r>
            <a:endParaRPr lang="en-US" sz="1800" dirty="0"/>
          </a:p>
          <a:p>
            <a:pPr lvl="1"/>
            <a:r>
              <a:rPr lang="en-US" sz="1600" dirty="0">
                <a:hlinkClick r:id="rId6"/>
              </a:rPr>
              <a:t>https://vitae.ac.uk/</a:t>
            </a:r>
          </a:p>
          <a:p>
            <a:pPr lvl="1"/>
            <a:r>
              <a:rPr lang="en-US" sz="1600" dirty="0">
                <a:hlinkClick r:id="rId6"/>
              </a:rPr>
              <a:t>https://www.jobs.ac.uk/enhanced/careers-media/career-planning-phd-ebook.pdf</a:t>
            </a:r>
          </a:p>
          <a:p>
            <a:pPr lvl="1"/>
            <a:r>
              <a:rPr lang="en-US" sz="1600" dirty="0">
                <a:hlinkClick r:id="rId6"/>
              </a:rPr>
              <a:t>https://www.mdpi.com/2673-8392/4/1/24</a:t>
            </a:r>
            <a:endParaRPr lang="en-US" sz="1600" dirty="0"/>
          </a:p>
          <a:p>
            <a:r>
              <a:rPr lang="en-US" sz="1800" dirty="0" err="1"/>
              <a:t>Poročilo</a:t>
            </a:r>
            <a:r>
              <a:rPr lang="en-US" sz="1800" dirty="0"/>
              <a:t> o </a:t>
            </a:r>
            <a:r>
              <a:rPr lang="en-US" sz="1800" dirty="0" err="1"/>
              <a:t>trgu</a:t>
            </a:r>
            <a:r>
              <a:rPr lang="en-US" sz="1800" dirty="0"/>
              <a:t> dela </a:t>
            </a:r>
            <a:r>
              <a:rPr lang="en-US" sz="1800" dirty="0" err="1"/>
              <a:t>doktorjev</a:t>
            </a:r>
            <a:r>
              <a:rPr lang="en-US" sz="1800" dirty="0"/>
              <a:t> </a:t>
            </a:r>
            <a:r>
              <a:rPr lang="en-US" sz="1800" dirty="0" err="1"/>
              <a:t>znanosti</a:t>
            </a:r>
            <a:endParaRPr lang="en-US" sz="1800" dirty="0"/>
          </a:p>
          <a:p>
            <a:pPr lvl="1"/>
            <a:r>
              <a:rPr lang="en-US" sz="1600" dirty="0">
                <a:hlinkClick r:id="rId7"/>
              </a:rPr>
              <a:t>https://www.mladaakademija.si/files/2023/06/2023_06_14_Mlada_akademija_Trg_dela_SLO_ECRs_2010-2022.pdf</a:t>
            </a:r>
            <a:endParaRPr lang="en-US" sz="1600" dirty="0"/>
          </a:p>
          <a:p>
            <a:pPr lvl="1"/>
            <a:r>
              <a:rPr lang="en-US" sz="1600" dirty="0">
                <a:hlinkClick r:id="rId8"/>
              </a:rPr>
              <a:t>https://www.stat.si/statweb/File/DocSysFile/8364</a:t>
            </a:r>
            <a:endParaRPr lang="en-US" sz="1600" dirty="0"/>
          </a:p>
          <a:p>
            <a:pPr lvl="1"/>
            <a:endParaRPr lang="en-US" sz="1600" dirty="0"/>
          </a:p>
          <a:p>
            <a:pPr marL="457200" lvl="1" indent="0">
              <a:buNone/>
            </a:pPr>
            <a:endParaRPr lang="en-US" sz="1600" dirty="0"/>
          </a:p>
          <a:p>
            <a:pPr marL="457200" lvl="1" indent="0">
              <a:buNone/>
            </a:pPr>
            <a:endParaRPr lang="en-US" sz="1600" dirty="0"/>
          </a:p>
          <a:p>
            <a:pPr lvl="1"/>
            <a:endParaRPr lang="en-US" sz="1600" dirty="0"/>
          </a:p>
        </p:txBody>
      </p:sp>
      <p:sp>
        <p:nvSpPr>
          <p:cNvPr id="4" name="Rectangle 3">
            <a:extLst>
              <a:ext uri="{FF2B5EF4-FFF2-40B4-BE49-F238E27FC236}">
                <a16:creationId xmlns:a16="http://schemas.microsoft.com/office/drawing/2014/main" id="{A2F8CFD6-D31A-8329-7DDA-FC6DA681B58C}"/>
              </a:ext>
            </a:extLst>
          </p:cNvPr>
          <p:cNvSpPr/>
          <p:nvPr/>
        </p:nvSpPr>
        <p:spPr bwMode="auto">
          <a:xfrm>
            <a:off x="0" y="0"/>
            <a:ext cx="9193161" cy="842240"/>
          </a:xfrm>
          <a:prstGeom prst="rect">
            <a:avLst/>
          </a:prstGeom>
          <a:gradFill flip="none" rotWithShape="1">
            <a:gsLst>
              <a:gs pos="75000">
                <a:srgbClr val="FF6400"/>
              </a:gs>
              <a:gs pos="24500">
                <a:srgbClr val="FF6400"/>
              </a:gs>
              <a:gs pos="0">
                <a:srgbClr val="FF6400"/>
              </a:gs>
              <a:gs pos="49000">
                <a:srgbClr val="EED41C"/>
              </a:gs>
              <a:gs pos="96000">
                <a:srgbClr val="FF6400"/>
              </a:gs>
            </a:gsLst>
            <a:lin ang="0" scaled="0"/>
            <a:tileRect/>
          </a:gra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a:lnSpc>
                <a:spcPct val="150000"/>
              </a:lnSpc>
            </a:pP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sz="3200" dirty="0">
              <a:solidFill>
                <a:srgbClr val="00D5F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1041005"/>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2E4E814-91BA-E8C4-8D7E-40BC3EBF72C3}"/>
              </a:ext>
            </a:extLst>
          </p:cNvPr>
          <p:cNvSpPr>
            <a:spLocks noGrp="1"/>
          </p:cNvSpPr>
          <p:nvPr>
            <p:ph type="title"/>
          </p:nvPr>
        </p:nvSpPr>
        <p:spPr>
          <a:xfrm>
            <a:off x="660400" y="873508"/>
            <a:ext cx="10871200" cy="903312"/>
          </a:xfrm>
        </p:spPr>
        <p:txBody>
          <a:bodyPr/>
          <a:lstStyle/>
          <a:p>
            <a:r>
              <a:rPr lang="en-US" dirty="0"/>
              <a:t>O </a:t>
            </a:r>
            <a:r>
              <a:rPr lang="en-US" dirty="0" err="1"/>
              <a:t>Mladi</a:t>
            </a:r>
            <a:r>
              <a:rPr lang="en-US" dirty="0"/>
              <a:t> </a:t>
            </a:r>
            <a:r>
              <a:rPr lang="en-US" dirty="0" err="1"/>
              <a:t>akademiji</a:t>
            </a:r>
            <a:endParaRPr lang="sl-SI" dirty="0"/>
          </a:p>
        </p:txBody>
      </p:sp>
      <p:sp>
        <p:nvSpPr>
          <p:cNvPr id="3" name="Označba mesta vsebine 2">
            <a:extLst>
              <a:ext uri="{FF2B5EF4-FFF2-40B4-BE49-F238E27FC236}">
                <a16:creationId xmlns:a16="http://schemas.microsoft.com/office/drawing/2014/main" id="{3B086E8D-6A62-A51B-F261-B1612DAC0C09}"/>
              </a:ext>
            </a:extLst>
          </p:cNvPr>
          <p:cNvSpPr>
            <a:spLocks noGrp="1"/>
          </p:cNvSpPr>
          <p:nvPr>
            <p:ph idx="1"/>
          </p:nvPr>
        </p:nvSpPr>
        <p:spPr>
          <a:xfrm>
            <a:off x="914399" y="1967104"/>
            <a:ext cx="6803571" cy="4270208"/>
          </a:xfrm>
        </p:spPr>
        <p:txBody>
          <a:bodyPr/>
          <a:lstStyle/>
          <a:p>
            <a:r>
              <a:rPr lang="en-US" dirty="0"/>
              <a:t> </a:t>
            </a:r>
            <a:r>
              <a:rPr lang="en-US" dirty="0" err="1"/>
              <a:t>prizadevanje</a:t>
            </a:r>
            <a:r>
              <a:rPr lang="en-US" dirty="0"/>
              <a:t> za </a:t>
            </a:r>
            <a:r>
              <a:rPr lang="en-US" dirty="0" err="1"/>
              <a:t>kakovostno</a:t>
            </a:r>
            <a:r>
              <a:rPr lang="en-US" dirty="0"/>
              <a:t> </a:t>
            </a:r>
            <a:r>
              <a:rPr lang="en-US" dirty="0" err="1"/>
              <a:t>doktorsko</a:t>
            </a:r>
            <a:r>
              <a:rPr lang="en-US" dirty="0"/>
              <a:t> </a:t>
            </a:r>
            <a:r>
              <a:rPr lang="en-US" dirty="0" err="1"/>
              <a:t>raziskovanje</a:t>
            </a:r>
            <a:r>
              <a:rPr lang="en-US" dirty="0"/>
              <a:t> in </a:t>
            </a:r>
            <a:r>
              <a:rPr lang="en-US" dirty="0" err="1"/>
              <a:t>raziskovalno</a:t>
            </a:r>
            <a:r>
              <a:rPr lang="en-US" dirty="0"/>
              <a:t> </a:t>
            </a:r>
            <a:r>
              <a:rPr lang="en-US" dirty="0" err="1"/>
              <a:t>dejavnost</a:t>
            </a:r>
            <a:r>
              <a:rPr lang="en-US" dirty="0"/>
              <a:t> </a:t>
            </a:r>
            <a:r>
              <a:rPr lang="en-US" dirty="0" err="1"/>
              <a:t>na</a:t>
            </a:r>
            <a:r>
              <a:rPr lang="en-US" dirty="0"/>
              <a:t> </a:t>
            </a:r>
            <a:r>
              <a:rPr lang="en-US" dirty="0" err="1"/>
              <a:t>visoki</a:t>
            </a:r>
            <a:r>
              <a:rPr lang="en-US" dirty="0"/>
              <a:t> </a:t>
            </a:r>
            <a:r>
              <a:rPr lang="en-US" dirty="0" err="1"/>
              <a:t>ravni</a:t>
            </a:r>
            <a:endParaRPr lang="en-US" dirty="0"/>
          </a:p>
          <a:p>
            <a:r>
              <a:rPr lang="en-US" dirty="0"/>
              <a:t>So-</a:t>
            </a:r>
            <a:r>
              <a:rPr lang="en-US" dirty="0" err="1"/>
              <a:t>oblikovanje</a:t>
            </a:r>
            <a:r>
              <a:rPr lang="en-US" dirty="0"/>
              <a:t> </a:t>
            </a:r>
            <a:r>
              <a:rPr lang="en-US" dirty="0" err="1"/>
              <a:t>raziskovalne</a:t>
            </a:r>
            <a:r>
              <a:rPr lang="en-US" dirty="0"/>
              <a:t> in </a:t>
            </a:r>
            <a:r>
              <a:rPr lang="en-US" dirty="0" err="1"/>
              <a:t>izobraževalne</a:t>
            </a:r>
            <a:r>
              <a:rPr lang="en-US" dirty="0"/>
              <a:t> </a:t>
            </a:r>
            <a:r>
              <a:rPr lang="en-US" dirty="0" err="1"/>
              <a:t>politike</a:t>
            </a:r>
            <a:endParaRPr lang="en-US" dirty="0"/>
          </a:p>
          <a:p>
            <a:r>
              <a:rPr lang="en-US" dirty="0" err="1"/>
              <a:t>Nagrada</a:t>
            </a:r>
            <a:r>
              <a:rPr lang="en-US" dirty="0"/>
              <a:t> Mentor </a:t>
            </a:r>
            <a:r>
              <a:rPr lang="en-US" dirty="0" err="1"/>
              <a:t>leta</a:t>
            </a:r>
            <a:r>
              <a:rPr lang="en-US" dirty="0"/>
              <a:t> </a:t>
            </a:r>
          </a:p>
          <a:p>
            <a:r>
              <a:rPr lang="en-US" dirty="0" err="1"/>
              <a:t>Izobraževalni</a:t>
            </a:r>
            <a:r>
              <a:rPr lang="en-US" dirty="0"/>
              <a:t> </a:t>
            </a:r>
            <a:r>
              <a:rPr lang="en-US" dirty="0" err="1"/>
              <a:t>dogodki</a:t>
            </a:r>
            <a:endParaRPr lang="en-US" dirty="0"/>
          </a:p>
          <a:p>
            <a:endParaRPr lang="sl-SI" dirty="0"/>
          </a:p>
        </p:txBody>
      </p:sp>
      <p:sp>
        <p:nvSpPr>
          <p:cNvPr id="4" name="Rectangle 3">
            <a:extLst>
              <a:ext uri="{FF2B5EF4-FFF2-40B4-BE49-F238E27FC236}">
                <a16:creationId xmlns:a16="http://schemas.microsoft.com/office/drawing/2014/main" id="{5F1AD5AF-81A9-067B-CDD5-5288185E8334}"/>
              </a:ext>
            </a:extLst>
          </p:cNvPr>
          <p:cNvSpPr/>
          <p:nvPr/>
        </p:nvSpPr>
        <p:spPr bwMode="auto">
          <a:xfrm>
            <a:off x="0" y="0"/>
            <a:ext cx="9193161" cy="842240"/>
          </a:xfrm>
          <a:prstGeom prst="rect">
            <a:avLst/>
          </a:prstGeom>
          <a:gradFill flip="none" rotWithShape="1">
            <a:gsLst>
              <a:gs pos="75000">
                <a:srgbClr val="FF6400"/>
              </a:gs>
              <a:gs pos="24500">
                <a:srgbClr val="FF6400"/>
              </a:gs>
              <a:gs pos="0">
                <a:srgbClr val="FF6400"/>
              </a:gs>
              <a:gs pos="49000">
                <a:srgbClr val="EED41C"/>
              </a:gs>
              <a:gs pos="96000">
                <a:srgbClr val="FF6400"/>
              </a:gs>
            </a:gsLst>
            <a:lin ang="0" scaled="0"/>
            <a:tileRect/>
          </a:gra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a:lnSpc>
                <a:spcPct val="150000"/>
              </a:lnSpc>
            </a:pP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sz="3200" dirty="0">
              <a:solidFill>
                <a:srgbClr val="00D5FE"/>
              </a:solidFill>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99186FF1-4737-CCE3-D78F-A724CBC465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81747" y="1325164"/>
            <a:ext cx="3549853" cy="1377343"/>
          </a:xfrm>
          <a:prstGeom prst="rect">
            <a:avLst/>
          </a:prstGeom>
        </p:spPr>
      </p:pic>
      <p:pic>
        <p:nvPicPr>
          <p:cNvPr id="10" name="Picture 9">
            <a:extLst>
              <a:ext uri="{FF2B5EF4-FFF2-40B4-BE49-F238E27FC236}">
                <a16:creationId xmlns:a16="http://schemas.microsoft.com/office/drawing/2014/main" id="{8AB2EBF1-019C-2FAA-D4D2-949D14D68C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70731" y="3429000"/>
            <a:ext cx="2617012" cy="1510490"/>
          </a:xfrm>
          <a:prstGeom prst="rect">
            <a:avLst/>
          </a:prstGeom>
        </p:spPr>
      </p:pic>
    </p:spTree>
    <p:extLst>
      <p:ext uri="{BB962C8B-B14F-4D97-AF65-F5344CB8AC3E}">
        <p14:creationId xmlns:p14="http://schemas.microsoft.com/office/powerpoint/2010/main" val="554797069"/>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9540056-B657-0416-1E51-04270F5CD2D0}"/>
              </a:ext>
            </a:extLst>
          </p:cNvPr>
          <p:cNvGrpSpPr/>
          <p:nvPr/>
        </p:nvGrpSpPr>
        <p:grpSpPr>
          <a:xfrm>
            <a:off x="6146800" y="1038225"/>
            <a:ext cx="6268543" cy="5819775"/>
            <a:chOff x="0" y="719785"/>
            <a:chExt cx="6268543" cy="5819775"/>
          </a:xfrm>
        </p:grpSpPr>
        <p:pic>
          <p:nvPicPr>
            <p:cNvPr id="10" name="Picture 9">
              <a:extLst>
                <a:ext uri="{FF2B5EF4-FFF2-40B4-BE49-F238E27FC236}">
                  <a16:creationId xmlns:a16="http://schemas.microsoft.com/office/drawing/2014/main" id="{F7EC29EA-8C9D-26C0-7E6C-95309A85AB6D}"/>
                </a:ext>
              </a:extLst>
            </p:cNvPr>
            <p:cNvPicPr>
              <a:picLocks noChangeAspect="1"/>
            </p:cNvPicPr>
            <p:nvPr/>
          </p:nvPicPr>
          <p:blipFill rotWithShape="1">
            <a:blip r:embed="rId2">
              <a:extLst>
                <a:ext uri="{28A0092B-C50C-407E-A947-70E740481C1C}">
                  <a14:useLocalDpi xmlns:a14="http://schemas.microsoft.com/office/drawing/2010/main" val="0"/>
                </a:ext>
              </a:extLst>
            </a:blip>
            <a:srcRect l="1" t="22954" r="34483" b="2663"/>
            <a:stretch>
              <a:fillRect/>
            </a:stretch>
          </p:blipFill>
          <p:spPr>
            <a:xfrm>
              <a:off x="405911" y="719785"/>
              <a:ext cx="5862632" cy="5819775"/>
            </a:xfrm>
            <a:prstGeom prst="rect">
              <a:avLst/>
            </a:prstGeom>
          </p:spPr>
        </p:pic>
        <p:sp>
          <p:nvSpPr>
            <p:cNvPr id="11" name="Arc 10">
              <a:extLst>
                <a:ext uri="{FF2B5EF4-FFF2-40B4-BE49-F238E27FC236}">
                  <a16:creationId xmlns:a16="http://schemas.microsoft.com/office/drawing/2014/main" id="{F5B88C79-265E-E318-02C5-7C465EAA899B}"/>
                </a:ext>
              </a:extLst>
            </p:cNvPr>
            <p:cNvSpPr/>
            <p:nvPr/>
          </p:nvSpPr>
          <p:spPr>
            <a:xfrm>
              <a:off x="310853" y="3616444"/>
              <a:ext cx="4062979" cy="2537775"/>
            </a:xfrm>
            <a:prstGeom prst="arc">
              <a:avLst>
                <a:gd name="adj1" fmla="val 15527754"/>
                <a:gd name="adj2" fmla="val 21572636"/>
              </a:avLst>
            </a:prstGeom>
            <a:ln w="28575">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12" name="Oval 11">
              <a:extLst>
                <a:ext uri="{FF2B5EF4-FFF2-40B4-BE49-F238E27FC236}">
                  <a16:creationId xmlns:a16="http://schemas.microsoft.com/office/drawing/2014/main" id="{E27F80A3-C08D-9EE5-A71A-FBBBE6423463}"/>
                </a:ext>
              </a:extLst>
            </p:cNvPr>
            <p:cNvSpPr/>
            <p:nvPr/>
          </p:nvSpPr>
          <p:spPr>
            <a:xfrm>
              <a:off x="1929525" y="3561291"/>
              <a:ext cx="114343" cy="101013"/>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12">
              <a:extLst>
                <a:ext uri="{FF2B5EF4-FFF2-40B4-BE49-F238E27FC236}">
                  <a16:creationId xmlns:a16="http://schemas.microsoft.com/office/drawing/2014/main" id="{1C1DF089-2B89-C1A4-8A7D-8B308E9A4B08}"/>
                </a:ext>
              </a:extLst>
            </p:cNvPr>
            <p:cNvSpPr txBox="1"/>
            <p:nvPr/>
          </p:nvSpPr>
          <p:spPr>
            <a:xfrm>
              <a:off x="2585044" y="4952741"/>
              <a:ext cx="1519772" cy="369332"/>
            </a:xfrm>
            <a:prstGeom prst="rect">
              <a:avLst/>
            </a:prstGeom>
            <a:solidFill>
              <a:schemeClr val="bg1"/>
            </a:solidFill>
            <a:ln w="28575">
              <a:solidFill>
                <a:srgbClr val="FF6400"/>
              </a:solidFill>
            </a:ln>
          </p:spPr>
          <p:txBody>
            <a:bodyPr wrap="square" rtlCol="0">
              <a:spAutoFit/>
            </a:bodyPr>
            <a:lstStyle/>
            <a:p>
              <a:r>
                <a:rPr lang="en-GB" b="1" dirty="0">
                  <a:solidFill>
                    <a:srgbClr val="FF6400"/>
                  </a:solidFill>
                </a:rPr>
                <a:t>Ljubljana</a:t>
              </a:r>
            </a:p>
          </p:txBody>
        </p:sp>
        <p:sp>
          <p:nvSpPr>
            <p:cNvPr id="14" name="TextBox 13">
              <a:extLst>
                <a:ext uri="{FF2B5EF4-FFF2-40B4-BE49-F238E27FC236}">
                  <a16:creationId xmlns:a16="http://schemas.microsoft.com/office/drawing/2014/main" id="{705F002A-BB7B-B41D-C25C-AEA504358FD9}"/>
                </a:ext>
              </a:extLst>
            </p:cNvPr>
            <p:cNvSpPr txBox="1"/>
            <p:nvPr/>
          </p:nvSpPr>
          <p:spPr>
            <a:xfrm>
              <a:off x="2122274" y="3182607"/>
              <a:ext cx="1944991" cy="461665"/>
            </a:xfrm>
            <a:prstGeom prst="rect">
              <a:avLst/>
            </a:prstGeom>
            <a:solidFill>
              <a:schemeClr val="bg1"/>
            </a:solidFill>
            <a:ln w="38100">
              <a:solidFill>
                <a:srgbClr val="6F19AF"/>
              </a:solidFill>
            </a:ln>
          </p:spPr>
          <p:txBody>
            <a:bodyPr wrap="square" rtlCol="0">
              <a:spAutoFit/>
            </a:bodyPr>
            <a:lstStyle/>
            <a:p>
              <a:r>
                <a:rPr lang="en-GB" b="1" dirty="0">
                  <a:solidFill>
                    <a:srgbClr val="7030A0"/>
                  </a:solidFill>
                </a:rPr>
                <a:t>Manchester</a:t>
              </a:r>
            </a:p>
          </p:txBody>
        </p:sp>
        <p:sp>
          <p:nvSpPr>
            <p:cNvPr id="15" name="Oval 14">
              <a:extLst>
                <a:ext uri="{FF2B5EF4-FFF2-40B4-BE49-F238E27FC236}">
                  <a16:creationId xmlns:a16="http://schemas.microsoft.com/office/drawing/2014/main" id="{5F96EE4B-FAD5-DD8D-BA68-0AB73286A5C7}"/>
                </a:ext>
              </a:extLst>
            </p:cNvPr>
            <p:cNvSpPr/>
            <p:nvPr/>
          </p:nvSpPr>
          <p:spPr>
            <a:xfrm>
              <a:off x="1559250" y="3081594"/>
              <a:ext cx="114343" cy="101013"/>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00B050"/>
                </a:solidFill>
              </a:endParaRPr>
            </a:p>
          </p:txBody>
        </p:sp>
        <p:sp>
          <p:nvSpPr>
            <p:cNvPr id="16" name="TextBox 15">
              <a:extLst>
                <a:ext uri="{FF2B5EF4-FFF2-40B4-BE49-F238E27FC236}">
                  <a16:creationId xmlns:a16="http://schemas.microsoft.com/office/drawing/2014/main" id="{E2D2E041-ED4C-5197-E6ED-C904F87B8E23}"/>
                </a:ext>
              </a:extLst>
            </p:cNvPr>
            <p:cNvSpPr txBox="1"/>
            <p:nvPr/>
          </p:nvSpPr>
          <p:spPr>
            <a:xfrm>
              <a:off x="1643827" y="2688923"/>
              <a:ext cx="1701103" cy="369332"/>
            </a:xfrm>
            <a:prstGeom prst="rect">
              <a:avLst/>
            </a:prstGeom>
            <a:solidFill>
              <a:schemeClr val="bg1"/>
            </a:solidFill>
            <a:ln w="28575">
              <a:solidFill>
                <a:srgbClr val="00B050"/>
              </a:solidFill>
            </a:ln>
          </p:spPr>
          <p:txBody>
            <a:bodyPr wrap="square" rtlCol="0">
              <a:spAutoFit/>
            </a:bodyPr>
            <a:lstStyle/>
            <a:p>
              <a:r>
                <a:rPr lang="en-GB" b="1" dirty="0">
                  <a:solidFill>
                    <a:srgbClr val="00B050"/>
                  </a:solidFill>
                </a:rPr>
                <a:t>Glasgow</a:t>
              </a:r>
            </a:p>
          </p:txBody>
        </p:sp>
        <p:sp>
          <p:nvSpPr>
            <p:cNvPr id="17" name="Arc 16">
              <a:extLst>
                <a:ext uri="{FF2B5EF4-FFF2-40B4-BE49-F238E27FC236}">
                  <a16:creationId xmlns:a16="http://schemas.microsoft.com/office/drawing/2014/main" id="{AA6E6EE2-3258-E42E-9267-217153E6009D}"/>
                </a:ext>
              </a:extLst>
            </p:cNvPr>
            <p:cNvSpPr/>
            <p:nvPr/>
          </p:nvSpPr>
          <p:spPr>
            <a:xfrm>
              <a:off x="1487522" y="3157342"/>
              <a:ext cx="539695" cy="655701"/>
            </a:xfrm>
            <a:prstGeom prst="arc">
              <a:avLst>
                <a:gd name="adj1" fmla="val 15527754"/>
                <a:gd name="adj2" fmla="val 21572636"/>
              </a:avLst>
            </a:prstGeom>
            <a:noFill/>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cxnSp>
          <p:nvCxnSpPr>
            <p:cNvPr id="18" name="Straight Connector 17">
              <a:extLst>
                <a:ext uri="{FF2B5EF4-FFF2-40B4-BE49-F238E27FC236}">
                  <a16:creationId xmlns:a16="http://schemas.microsoft.com/office/drawing/2014/main" id="{295FA2D5-A5E1-149D-A850-52D9D2A03EAF}"/>
                </a:ext>
              </a:extLst>
            </p:cNvPr>
            <p:cNvCxnSpPr/>
            <p:nvPr/>
          </p:nvCxnSpPr>
          <p:spPr>
            <a:xfrm>
              <a:off x="0" y="2166670"/>
              <a:ext cx="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7" name="Arc 6">
            <a:extLst>
              <a:ext uri="{FF2B5EF4-FFF2-40B4-BE49-F238E27FC236}">
                <a16:creationId xmlns:a16="http://schemas.microsoft.com/office/drawing/2014/main" id="{9BE78153-0F30-49A3-7C33-543E6BDDAEBC}"/>
              </a:ext>
            </a:extLst>
          </p:cNvPr>
          <p:cNvSpPr/>
          <p:nvPr/>
        </p:nvSpPr>
        <p:spPr>
          <a:xfrm flipH="1" flipV="1">
            <a:off x="8102304" y="2790729"/>
            <a:ext cx="4165176" cy="2436759"/>
          </a:xfrm>
          <a:prstGeom prst="arc">
            <a:avLst>
              <a:gd name="adj1" fmla="val 15656142"/>
              <a:gd name="adj2" fmla="val 21572636"/>
            </a:avLst>
          </a:prstGeom>
          <a:ln w="28575">
            <a:solidFill>
              <a:srgbClr val="FF64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8" name="TextBox 7">
            <a:extLst>
              <a:ext uri="{FF2B5EF4-FFF2-40B4-BE49-F238E27FC236}">
                <a16:creationId xmlns:a16="http://schemas.microsoft.com/office/drawing/2014/main" id="{70D3EA65-2485-615F-75AF-9D413A26C4EF}"/>
              </a:ext>
            </a:extLst>
          </p:cNvPr>
          <p:cNvSpPr txBox="1"/>
          <p:nvPr/>
        </p:nvSpPr>
        <p:spPr>
          <a:xfrm>
            <a:off x="10543421" y="4715429"/>
            <a:ext cx="1424770" cy="369332"/>
          </a:xfrm>
          <a:prstGeom prst="rect">
            <a:avLst/>
          </a:prstGeom>
          <a:ln>
            <a:solidFill>
              <a:srgbClr val="00D5FE"/>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a:solidFill>
                  <a:srgbClr val="00D5FE"/>
                </a:solidFill>
              </a:rPr>
              <a:t>Maribor</a:t>
            </a:r>
          </a:p>
        </p:txBody>
      </p:sp>
      <p:pic>
        <p:nvPicPr>
          <p:cNvPr id="9" name="Picture 8" descr="A purple silhouette of a person&#10;&#10;AI-generated content may be incorrect.">
            <a:extLst>
              <a:ext uri="{FF2B5EF4-FFF2-40B4-BE49-F238E27FC236}">
                <a16:creationId xmlns:a16="http://schemas.microsoft.com/office/drawing/2014/main" id="{F7CFD8E3-84F1-3E30-4D97-E4546F65D6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8734" y="2502726"/>
            <a:ext cx="1093222" cy="773962"/>
          </a:xfrm>
          <a:prstGeom prst="rect">
            <a:avLst/>
          </a:prstGeom>
        </p:spPr>
      </p:pic>
      <p:sp>
        <p:nvSpPr>
          <p:cNvPr id="2" name="Naslov 1">
            <a:extLst>
              <a:ext uri="{FF2B5EF4-FFF2-40B4-BE49-F238E27FC236}">
                <a16:creationId xmlns:a16="http://schemas.microsoft.com/office/drawing/2014/main" id="{E5E28BAC-DB58-1742-E7D1-AA45F0975E34}"/>
              </a:ext>
            </a:extLst>
          </p:cNvPr>
          <p:cNvSpPr>
            <a:spLocks noGrp="1"/>
          </p:cNvSpPr>
          <p:nvPr>
            <p:ph type="title"/>
          </p:nvPr>
        </p:nvSpPr>
        <p:spPr/>
        <p:txBody>
          <a:bodyPr/>
          <a:lstStyle/>
          <a:p>
            <a:r>
              <a:rPr lang="en-US" dirty="0"/>
              <a:t>O </a:t>
            </a:r>
            <a:r>
              <a:rPr lang="en-US" dirty="0" err="1"/>
              <a:t>meni</a:t>
            </a:r>
            <a:endParaRPr lang="sl-SI" dirty="0"/>
          </a:p>
        </p:txBody>
      </p:sp>
      <p:sp>
        <p:nvSpPr>
          <p:cNvPr id="3" name="Označba mesta vsebine 2">
            <a:extLst>
              <a:ext uri="{FF2B5EF4-FFF2-40B4-BE49-F238E27FC236}">
                <a16:creationId xmlns:a16="http://schemas.microsoft.com/office/drawing/2014/main" id="{8931957F-BEF3-E0BC-9F19-6301E20B5B15}"/>
              </a:ext>
            </a:extLst>
          </p:cNvPr>
          <p:cNvSpPr>
            <a:spLocks noGrp="1"/>
          </p:cNvSpPr>
          <p:nvPr>
            <p:ph idx="1"/>
          </p:nvPr>
        </p:nvSpPr>
        <p:spPr>
          <a:xfrm>
            <a:off x="484760" y="1827608"/>
            <a:ext cx="5892382" cy="4270208"/>
          </a:xfrm>
        </p:spPr>
        <p:txBody>
          <a:bodyPr/>
          <a:lstStyle/>
          <a:p>
            <a:r>
              <a:rPr lang="en-US" dirty="0" err="1"/>
              <a:t>Raziskovalka</a:t>
            </a:r>
            <a:r>
              <a:rPr lang="en-US" dirty="0"/>
              <a:t> </a:t>
            </a:r>
            <a:r>
              <a:rPr lang="en-US" dirty="0" err="1"/>
              <a:t>na</a:t>
            </a:r>
            <a:r>
              <a:rPr lang="en-US" dirty="0"/>
              <a:t> </a:t>
            </a:r>
            <a:r>
              <a:rPr lang="en-US" dirty="0" err="1"/>
              <a:t>začetku</a:t>
            </a:r>
            <a:r>
              <a:rPr lang="en-US" dirty="0"/>
              <a:t> </a:t>
            </a:r>
            <a:r>
              <a:rPr lang="en-US" dirty="0" err="1"/>
              <a:t>kariere</a:t>
            </a:r>
            <a:endParaRPr lang="en-US" dirty="0"/>
          </a:p>
          <a:p>
            <a:endParaRPr lang="en-US" dirty="0"/>
          </a:p>
          <a:p>
            <a:endParaRPr lang="en-US" sz="1800" dirty="0"/>
          </a:p>
          <a:p>
            <a:r>
              <a:rPr lang="pl-PL" dirty="0"/>
              <a:t>Članica upravnega odbora Mlade akademije</a:t>
            </a:r>
            <a:endParaRPr lang="en-US" dirty="0"/>
          </a:p>
          <a:p>
            <a:pPr marL="0" indent="0">
              <a:buNone/>
            </a:pPr>
            <a:endParaRPr lang="sl-SI" dirty="0"/>
          </a:p>
        </p:txBody>
      </p:sp>
      <p:sp>
        <p:nvSpPr>
          <p:cNvPr id="4" name="Rectangle 3">
            <a:extLst>
              <a:ext uri="{FF2B5EF4-FFF2-40B4-BE49-F238E27FC236}">
                <a16:creationId xmlns:a16="http://schemas.microsoft.com/office/drawing/2014/main" id="{D94857B6-457A-0D94-069E-B86C46364620}"/>
              </a:ext>
            </a:extLst>
          </p:cNvPr>
          <p:cNvSpPr/>
          <p:nvPr/>
        </p:nvSpPr>
        <p:spPr bwMode="auto">
          <a:xfrm>
            <a:off x="0" y="0"/>
            <a:ext cx="9193161" cy="842240"/>
          </a:xfrm>
          <a:prstGeom prst="rect">
            <a:avLst/>
          </a:prstGeom>
          <a:gradFill flip="none" rotWithShape="1">
            <a:gsLst>
              <a:gs pos="75000">
                <a:srgbClr val="FF6400"/>
              </a:gs>
              <a:gs pos="24500">
                <a:srgbClr val="FF6400"/>
              </a:gs>
              <a:gs pos="0">
                <a:srgbClr val="FF6400"/>
              </a:gs>
              <a:gs pos="49000">
                <a:srgbClr val="EED41C"/>
              </a:gs>
              <a:gs pos="96000">
                <a:srgbClr val="FF6400"/>
              </a:gs>
            </a:gsLst>
            <a:lin ang="0" scaled="0"/>
            <a:tileRect/>
          </a:gra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a:lnSpc>
                <a:spcPct val="150000"/>
              </a:lnSpc>
            </a:pP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sz="3200" dirty="0">
              <a:solidFill>
                <a:srgbClr val="00D5FE"/>
              </a:solidFill>
              <a:latin typeface="Arial" panose="020B0604020202020204" pitchFamily="34" charset="0"/>
              <a:cs typeface="Arial" panose="020B0604020202020204" pitchFamily="34" charset="0"/>
            </a:endParaRPr>
          </a:p>
        </p:txBody>
      </p:sp>
      <p:pic>
        <p:nvPicPr>
          <p:cNvPr id="20" name="Slika 3">
            <a:extLst>
              <a:ext uri="{FF2B5EF4-FFF2-40B4-BE49-F238E27FC236}">
                <a16:creationId xmlns:a16="http://schemas.microsoft.com/office/drawing/2014/main" id="{F6B8514F-32AE-793D-42FC-080AEFDF9DD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14324" y="4507179"/>
            <a:ext cx="999402" cy="1008823"/>
          </a:xfrm>
          <a:prstGeom prst="rect">
            <a:avLst/>
          </a:prstGeom>
        </p:spPr>
      </p:pic>
      <p:pic>
        <p:nvPicPr>
          <p:cNvPr id="22" name="Picture 21">
            <a:extLst>
              <a:ext uri="{FF2B5EF4-FFF2-40B4-BE49-F238E27FC236}">
                <a16:creationId xmlns:a16="http://schemas.microsoft.com/office/drawing/2014/main" id="{1AD779D3-170A-753F-A5E2-F065A550176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7538" y="4849527"/>
            <a:ext cx="1587659" cy="916367"/>
          </a:xfrm>
          <a:prstGeom prst="rect">
            <a:avLst/>
          </a:prstGeom>
        </p:spPr>
      </p:pic>
      <p:pic>
        <p:nvPicPr>
          <p:cNvPr id="23" name="Picture 22" descr="A logo with blue and white text&#10;&#10;AI-generated content may be incorrect.">
            <a:extLst>
              <a:ext uri="{FF2B5EF4-FFF2-40B4-BE49-F238E27FC236}">
                <a16:creationId xmlns:a16="http://schemas.microsoft.com/office/drawing/2014/main" id="{AEE07274-AEB9-F5C2-9FF7-78B7C1E32CC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26611" y="4849527"/>
            <a:ext cx="1821250" cy="998315"/>
          </a:xfrm>
          <a:prstGeom prst="rect">
            <a:avLst/>
          </a:prstGeom>
        </p:spPr>
      </p:pic>
      <p:pic>
        <p:nvPicPr>
          <p:cNvPr id="24" name="Graphic 23">
            <a:extLst>
              <a:ext uri="{FF2B5EF4-FFF2-40B4-BE49-F238E27FC236}">
                <a16:creationId xmlns:a16="http://schemas.microsoft.com/office/drawing/2014/main" id="{AEB67B1F-2170-D62A-C8C5-EDFB6D90A84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14491" y="2659398"/>
            <a:ext cx="1419225" cy="685800"/>
          </a:xfrm>
          <a:prstGeom prst="rect">
            <a:avLst/>
          </a:prstGeom>
        </p:spPr>
      </p:pic>
      <p:pic>
        <p:nvPicPr>
          <p:cNvPr id="25" name="Picture 24">
            <a:extLst>
              <a:ext uri="{FF2B5EF4-FFF2-40B4-BE49-F238E27FC236}">
                <a16:creationId xmlns:a16="http://schemas.microsoft.com/office/drawing/2014/main" id="{8D574829-6171-9722-C9A5-15F52A8B7A39}"/>
              </a:ext>
            </a:extLst>
          </p:cNvPr>
          <p:cNvPicPr>
            <a:picLocks noChangeAspect="1"/>
          </p:cNvPicPr>
          <p:nvPr/>
        </p:nvPicPr>
        <p:blipFill rotWithShape="1">
          <a:blip r:embed="rId9">
            <a:extLst>
              <a:ext uri="{28A0092B-C50C-407E-A947-70E740481C1C}">
                <a14:useLocalDpi xmlns:a14="http://schemas.microsoft.com/office/drawing/2010/main" val="0"/>
              </a:ext>
            </a:extLst>
          </a:blip>
          <a:srcRect r="61044"/>
          <a:stretch/>
        </p:blipFill>
        <p:spPr bwMode="auto">
          <a:xfrm>
            <a:off x="5427769" y="3429000"/>
            <a:ext cx="1027779" cy="908363"/>
          </a:xfrm>
          <a:prstGeom prst="rect">
            <a:avLst/>
          </a:prstGeom>
          <a:noFill/>
          <a:ln>
            <a:noFill/>
          </a:ln>
        </p:spPr>
      </p:pic>
    </p:spTree>
    <p:extLst>
      <p:ext uri="{BB962C8B-B14F-4D97-AF65-F5344CB8AC3E}">
        <p14:creationId xmlns:p14="http://schemas.microsoft.com/office/powerpoint/2010/main" val="64964969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3184E62-B9F0-DDE8-E2A0-7B3C93DD4182}"/>
              </a:ext>
            </a:extLst>
          </p:cNvPr>
          <p:cNvSpPr>
            <a:spLocks noGrp="1"/>
          </p:cNvSpPr>
          <p:nvPr>
            <p:ph type="title"/>
          </p:nvPr>
        </p:nvSpPr>
        <p:spPr/>
        <p:txBody>
          <a:bodyPr/>
          <a:lstStyle/>
          <a:p>
            <a:r>
              <a:rPr lang="en-US" dirty="0"/>
              <a:t>Moja </a:t>
            </a:r>
            <a:r>
              <a:rPr lang="en-US" dirty="0" err="1"/>
              <a:t>raziskovalna</a:t>
            </a:r>
            <a:r>
              <a:rPr lang="en-US" dirty="0"/>
              <a:t> pot</a:t>
            </a:r>
            <a:endParaRPr lang="sl-SI" dirty="0"/>
          </a:p>
        </p:txBody>
      </p:sp>
      <p:sp>
        <p:nvSpPr>
          <p:cNvPr id="4" name="Rectangle 3">
            <a:extLst>
              <a:ext uri="{FF2B5EF4-FFF2-40B4-BE49-F238E27FC236}">
                <a16:creationId xmlns:a16="http://schemas.microsoft.com/office/drawing/2014/main" id="{C83F9FA9-A16B-E6DA-703C-AF4743BE45DB}"/>
              </a:ext>
            </a:extLst>
          </p:cNvPr>
          <p:cNvSpPr/>
          <p:nvPr/>
        </p:nvSpPr>
        <p:spPr bwMode="auto">
          <a:xfrm>
            <a:off x="0" y="0"/>
            <a:ext cx="9193161" cy="842240"/>
          </a:xfrm>
          <a:prstGeom prst="rect">
            <a:avLst/>
          </a:prstGeom>
          <a:gradFill flip="none" rotWithShape="1">
            <a:gsLst>
              <a:gs pos="75000">
                <a:srgbClr val="FF6400"/>
              </a:gs>
              <a:gs pos="24500">
                <a:srgbClr val="FF6400"/>
              </a:gs>
              <a:gs pos="0">
                <a:srgbClr val="FF6400"/>
              </a:gs>
              <a:gs pos="49000">
                <a:srgbClr val="EED41C"/>
              </a:gs>
              <a:gs pos="96000">
                <a:srgbClr val="FF6400"/>
              </a:gs>
            </a:gsLst>
            <a:lin ang="0" scaled="0"/>
            <a:tileRect/>
          </a:gra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a:lnSpc>
                <a:spcPct val="150000"/>
              </a:lnSpc>
            </a:pP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sz="3200" dirty="0">
              <a:solidFill>
                <a:srgbClr val="00D5FE"/>
              </a:solidFill>
              <a:latin typeface="Arial" panose="020B0604020202020204" pitchFamily="34" charset="0"/>
              <a:cs typeface="Arial" panose="020B0604020202020204" pitchFamily="34" charset="0"/>
            </a:endParaRPr>
          </a:p>
        </p:txBody>
      </p:sp>
      <p:pic>
        <p:nvPicPr>
          <p:cNvPr id="16" name="Content Placeholder 15" descr="A blue and white logo&#10;&#10;AI-generated content may be incorrect.">
            <a:extLst>
              <a:ext uri="{FF2B5EF4-FFF2-40B4-BE49-F238E27FC236}">
                <a16:creationId xmlns:a16="http://schemas.microsoft.com/office/drawing/2014/main" id="{F44C9AD0-576E-229A-58CF-6DC9B4840A8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17633" r="17283"/>
          <a:stretch>
            <a:fillRect/>
          </a:stretch>
        </p:blipFill>
        <p:spPr>
          <a:xfrm>
            <a:off x="6407956" y="1822481"/>
            <a:ext cx="794214" cy="765311"/>
          </a:xfrm>
          <a:prstGeom prst="ellipse">
            <a:avLst/>
          </a:prstGeom>
          <a:ln w="28575">
            <a:solidFill>
              <a:srgbClr val="FF6400"/>
            </a:solidFill>
          </a:ln>
        </p:spPr>
      </p:pic>
      <p:grpSp>
        <p:nvGrpSpPr>
          <p:cNvPr id="50" name="Group 49">
            <a:extLst>
              <a:ext uri="{FF2B5EF4-FFF2-40B4-BE49-F238E27FC236}">
                <a16:creationId xmlns:a16="http://schemas.microsoft.com/office/drawing/2014/main" id="{14FA8A18-E149-9B4B-8104-D8737D892333}"/>
              </a:ext>
            </a:extLst>
          </p:cNvPr>
          <p:cNvGrpSpPr/>
          <p:nvPr/>
        </p:nvGrpSpPr>
        <p:grpSpPr>
          <a:xfrm>
            <a:off x="3252847" y="4700790"/>
            <a:ext cx="2537769" cy="1420463"/>
            <a:chOff x="857990" y="4764872"/>
            <a:chExt cx="2537769" cy="1420463"/>
          </a:xfrm>
        </p:grpSpPr>
        <p:pic>
          <p:nvPicPr>
            <p:cNvPr id="22" name="Picture 21" descr="A logo of a university&#10;&#10;AI-generated content may be incorrect.">
              <a:extLst>
                <a:ext uri="{FF2B5EF4-FFF2-40B4-BE49-F238E27FC236}">
                  <a16:creationId xmlns:a16="http://schemas.microsoft.com/office/drawing/2014/main" id="{6F612626-9382-60CD-E905-9ED7A068B324}"/>
                </a:ext>
              </a:extLst>
            </p:cNvPr>
            <p:cNvPicPr>
              <a:picLocks noChangeAspect="1"/>
            </p:cNvPicPr>
            <p:nvPr/>
          </p:nvPicPr>
          <p:blipFill>
            <a:blip r:embed="rId3">
              <a:extLst>
                <a:ext uri="{28A0092B-C50C-407E-A947-70E740481C1C}">
                  <a14:useLocalDpi xmlns:a14="http://schemas.microsoft.com/office/drawing/2010/main" val="0"/>
                </a:ext>
              </a:extLst>
            </a:blip>
            <a:srcRect l="17502" t="34457" r="18626" b="-1169"/>
            <a:stretch>
              <a:fillRect/>
            </a:stretch>
          </p:blipFill>
          <p:spPr>
            <a:xfrm>
              <a:off x="857990" y="5372356"/>
              <a:ext cx="818451" cy="812979"/>
            </a:xfrm>
            <a:prstGeom prst="ellipse">
              <a:avLst/>
            </a:prstGeom>
            <a:ln w="28575">
              <a:solidFill>
                <a:srgbClr val="FF6400"/>
              </a:solidFill>
            </a:ln>
          </p:spPr>
        </p:pic>
        <p:pic>
          <p:nvPicPr>
            <p:cNvPr id="24" name="Picture 23" descr="A purple and yellow logo&#10;&#10;AI-generated content may be incorrect.">
              <a:extLst>
                <a:ext uri="{FF2B5EF4-FFF2-40B4-BE49-F238E27FC236}">
                  <a16:creationId xmlns:a16="http://schemas.microsoft.com/office/drawing/2014/main" id="{A1B8B2CF-7743-7B28-05F8-BDF7D9F8FC00}"/>
                </a:ext>
              </a:extLst>
            </p:cNvPr>
            <p:cNvPicPr>
              <a:picLocks noChangeAspect="1"/>
            </p:cNvPicPr>
            <p:nvPr/>
          </p:nvPicPr>
          <p:blipFill>
            <a:blip r:embed="rId4">
              <a:extLst>
                <a:ext uri="{28A0092B-C50C-407E-A947-70E740481C1C}">
                  <a14:useLocalDpi xmlns:a14="http://schemas.microsoft.com/office/drawing/2010/main" val="0"/>
                </a:ext>
              </a:extLst>
            </a:blip>
            <a:srcRect t="14789"/>
            <a:stretch>
              <a:fillRect/>
            </a:stretch>
          </p:blipFill>
          <p:spPr>
            <a:xfrm>
              <a:off x="2438441" y="4764872"/>
              <a:ext cx="818451" cy="812979"/>
            </a:xfrm>
            <a:prstGeom prst="ellipse">
              <a:avLst/>
            </a:prstGeom>
            <a:ln w="28575">
              <a:solidFill>
                <a:srgbClr val="FF6400"/>
              </a:solidFill>
            </a:ln>
          </p:spPr>
        </p:pic>
        <p:sp>
          <p:nvSpPr>
            <p:cNvPr id="25" name="Flowchart: Connector 24">
              <a:extLst>
                <a:ext uri="{FF2B5EF4-FFF2-40B4-BE49-F238E27FC236}">
                  <a16:creationId xmlns:a16="http://schemas.microsoft.com/office/drawing/2014/main" id="{55F36E13-CC94-3AD6-0EB9-B38F9C6ECF52}"/>
                </a:ext>
              </a:extLst>
            </p:cNvPr>
            <p:cNvSpPr/>
            <p:nvPr/>
          </p:nvSpPr>
          <p:spPr bwMode="auto">
            <a:xfrm>
              <a:off x="1800009" y="5611791"/>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37" name="Flowchart: Connector 36">
              <a:extLst>
                <a:ext uri="{FF2B5EF4-FFF2-40B4-BE49-F238E27FC236}">
                  <a16:creationId xmlns:a16="http://schemas.microsoft.com/office/drawing/2014/main" id="{D3FF4060-5831-767A-42B9-FF1AF6D5A714}"/>
                </a:ext>
              </a:extLst>
            </p:cNvPr>
            <p:cNvSpPr/>
            <p:nvPr/>
          </p:nvSpPr>
          <p:spPr bwMode="auto">
            <a:xfrm>
              <a:off x="2346451" y="5442515"/>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39" name="Flowchart: Connector 38">
              <a:extLst>
                <a:ext uri="{FF2B5EF4-FFF2-40B4-BE49-F238E27FC236}">
                  <a16:creationId xmlns:a16="http://schemas.microsoft.com/office/drawing/2014/main" id="{7CDB6F06-27F3-4474-788F-3B66F7ECED19}"/>
                </a:ext>
              </a:extLst>
            </p:cNvPr>
            <p:cNvSpPr/>
            <p:nvPr/>
          </p:nvSpPr>
          <p:spPr bwMode="auto">
            <a:xfrm>
              <a:off x="2073230" y="5540118"/>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a:ln>
                  <a:noFill/>
                </a:ln>
                <a:solidFill>
                  <a:schemeClr val="tx1"/>
                </a:solidFill>
                <a:effectLst/>
                <a:latin typeface="Tahoma" pitchFamily="34" charset="0"/>
              </a:endParaRPr>
            </a:p>
          </p:txBody>
        </p:sp>
        <p:sp>
          <p:nvSpPr>
            <p:cNvPr id="40" name="Flowchart: Connector 39">
              <a:extLst>
                <a:ext uri="{FF2B5EF4-FFF2-40B4-BE49-F238E27FC236}">
                  <a16:creationId xmlns:a16="http://schemas.microsoft.com/office/drawing/2014/main" id="{F81E3403-9F66-B9B3-9BE7-9B16038E5C25}"/>
                </a:ext>
              </a:extLst>
            </p:cNvPr>
            <p:cNvSpPr/>
            <p:nvPr/>
          </p:nvSpPr>
          <p:spPr bwMode="auto">
            <a:xfrm>
              <a:off x="3274938" y="4764872"/>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grpSp>
      <p:grpSp>
        <p:nvGrpSpPr>
          <p:cNvPr id="51" name="Group 50">
            <a:extLst>
              <a:ext uri="{FF2B5EF4-FFF2-40B4-BE49-F238E27FC236}">
                <a16:creationId xmlns:a16="http://schemas.microsoft.com/office/drawing/2014/main" id="{2D0B5800-6E17-0767-3753-819055CF71C0}"/>
              </a:ext>
            </a:extLst>
          </p:cNvPr>
          <p:cNvGrpSpPr/>
          <p:nvPr/>
        </p:nvGrpSpPr>
        <p:grpSpPr>
          <a:xfrm>
            <a:off x="5728932" y="2671193"/>
            <a:ext cx="1205895" cy="2023221"/>
            <a:chOff x="3334075" y="2735275"/>
            <a:chExt cx="1205895" cy="2023221"/>
          </a:xfrm>
        </p:grpSpPr>
        <p:pic>
          <p:nvPicPr>
            <p:cNvPr id="18" name="Picture 17" descr="A logo with blue and pink dots&#10;&#10;AI-generated content may be incorrect.">
              <a:extLst>
                <a:ext uri="{FF2B5EF4-FFF2-40B4-BE49-F238E27FC236}">
                  <a16:creationId xmlns:a16="http://schemas.microsoft.com/office/drawing/2014/main" id="{C88B6339-03D7-4C24-0CCC-F1A472021D32}"/>
                </a:ext>
              </a:extLst>
            </p:cNvPr>
            <p:cNvPicPr>
              <a:picLocks noChangeAspect="1"/>
            </p:cNvPicPr>
            <p:nvPr/>
          </p:nvPicPr>
          <p:blipFill>
            <a:blip r:embed="rId5">
              <a:extLst>
                <a:ext uri="{28A0092B-C50C-407E-A947-70E740481C1C}">
                  <a14:useLocalDpi xmlns:a14="http://schemas.microsoft.com/office/drawing/2010/main" val="0"/>
                </a:ext>
              </a:extLst>
            </a:blip>
            <a:srcRect l="382" t="5143" r="50543" b="6235"/>
            <a:stretch>
              <a:fillRect/>
            </a:stretch>
          </p:blipFill>
          <p:spPr>
            <a:xfrm>
              <a:off x="3334075" y="3993185"/>
              <a:ext cx="767952" cy="765311"/>
            </a:xfrm>
            <a:prstGeom prst="ellipse">
              <a:avLst/>
            </a:prstGeom>
            <a:ln w="28575">
              <a:solidFill>
                <a:srgbClr val="FF6400"/>
              </a:solidFill>
            </a:ln>
          </p:spPr>
        </p:pic>
        <p:sp>
          <p:nvSpPr>
            <p:cNvPr id="38" name="Flowchart: Connector 37">
              <a:extLst>
                <a:ext uri="{FF2B5EF4-FFF2-40B4-BE49-F238E27FC236}">
                  <a16:creationId xmlns:a16="http://schemas.microsoft.com/office/drawing/2014/main" id="{ECADDEF9-45AC-F079-01BD-8B25ABF6DABB}"/>
                </a:ext>
              </a:extLst>
            </p:cNvPr>
            <p:cNvSpPr/>
            <p:nvPr/>
          </p:nvSpPr>
          <p:spPr bwMode="auto">
            <a:xfrm>
              <a:off x="3952689" y="3804601"/>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1" name="Flowchart: Connector 40">
              <a:extLst>
                <a:ext uri="{FF2B5EF4-FFF2-40B4-BE49-F238E27FC236}">
                  <a16:creationId xmlns:a16="http://schemas.microsoft.com/office/drawing/2014/main" id="{ADC112A0-C473-7BE7-3AEC-DA900842FDC6}"/>
                </a:ext>
              </a:extLst>
            </p:cNvPr>
            <p:cNvSpPr/>
            <p:nvPr/>
          </p:nvSpPr>
          <p:spPr bwMode="auto">
            <a:xfrm>
              <a:off x="4289385" y="2735275"/>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pic>
          <p:nvPicPr>
            <p:cNvPr id="42" name="Picture 41" descr="A purple and yellow logo&#10;&#10;AI-generated content may be incorrect.">
              <a:extLst>
                <a:ext uri="{FF2B5EF4-FFF2-40B4-BE49-F238E27FC236}">
                  <a16:creationId xmlns:a16="http://schemas.microsoft.com/office/drawing/2014/main" id="{08D4DF1E-2DF6-5FF6-5C3D-3B0A1E1D828F}"/>
                </a:ext>
              </a:extLst>
            </p:cNvPr>
            <p:cNvPicPr>
              <a:picLocks noChangeAspect="1"/>
            </p:cNvPicPr>
            <p:nvPr/>
          </p:nvPicPr>
          <p:blipFill>
            <a:blip r:embed="rId4">
              <a:extLst>
                <a:ext uri="{28A0092B-C50C-407E-A947-70E740481C1C}">
                  <a14:useLocalDpi xmlns:a14="http://schemas.microsoft.com/office/drawing/2010/main" val="0"/>
                </a:ext>
              </a:extLst>
            </a:blip>
            <a:srcRect t="14789"/>
            <a:stretch>
              <a:fillRect/>
            </a:stretch>
          </p:blipFill>
          <p:spPr>
            <a:xfrm>
              <a:off x="3721519" y="2923859"/>
              <a:ext cx="818451" cy="812979"/>
            </a:xfrm>
            <a:prstGeom prst="ellipse">
              <a:avLst/>
            </a:prstGeom>
            <a:ln w="28575">
              <a:solidFill>
                <a:srgbClr val="FF6400"/>
              </a:solidFill>
            </a:ln>
          </p:spPr>
        </p:pic>
      </p:grpSp>
      <p:grpSp>
        <p:nvGrpSpPr>
          <p:cNvPr id="52" name="Group 51">
            <a:extLst>
              <a:ext uri="{FF2B5EF4-FFF2-40B4-BE49-F238E27FC236}">
                <a16:creationId xmlns:a16="http://schemas.microsoft.com/office/drawing/2014/main" id="{25800E65-D46B-67B6-A78F-1C3C4D5905C1}"/>
              </a:ext>
            </a:extLst>
          </p:cNvPr>
          <p:cNvGrpSpPr/>
          <p:nvPr/>
        </p:nvGrpSpPr>
        <p:grpSpPr>
          <a:xfrm>
            <a:off x="6525601" y="1160656"/>
            <a:ext cx="602295" cy="551047"/>
            <a:chOff x="4130744" y="1224738"/>
            <a:chExt cx="602295" cy="551047"/>
          </a:xfrm>
        </p:grpSpPr>
        <p:sp>
          <p:nvSpPr>
            <p:cNvPr id="43" name="Flowchart: Connector 42">
              <a:extLst>
                <a:ext uri="{FF2B5EF4-FFF2-40B4-BE49-F238E27FC236}">
                  <a16:creationId xmlns:a16="http://schemas.microsoft.com/office/drawing/2014/main" id="{F73E0383-ADEB-439C-8360-DC58049C354B}"/>
                </a:ext>
              </a:extLst>
            </p:cNvPr>
            <p:cNvSpPr/>
            <p:nvPr/>
          </p:nvSpPr>
          <p:spPr bwMode="auto">
            <a:xfrm>
              <a:off x="4349795" y="1654964"/>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4" name="Flowchart: Connector 43">
              <a:extLst>
                <a:ext uri="{FF2B5EF4-FFF2-40B4-BE49-F238E27FC236}">
                  <a16:creationId xmlns:a16="http://schemas.microsoft.com/office/drawing/2014/main" id="{928224FB-BD83-FEDC-DC42-A37050C53FAB}"/>
                </a:ext>
              </a:extLst>
            </p:cNvPr>
            <p:cNvSpPr/>
            <p:nvPr/>
          </p:nvSpPr>
          <p:spPr bwMode="auto">
            <a:xfrm>
              <a:off x="4349795" y="1439851"/>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5" name="Flowchart: Connector 44">
              <a:extLst>
                <a:ext uri="{FF2B5EF4-FFF2-40B4-BE49-F238E27FC236}">
                  <a16:creationId xmlns:a16="http://schemas.microsoft.com/office/drawing/2014/main" id="{7A2499D2-4C20-3AD3-4F39-47647D6F59AA}"/>
                </a:ext>
              </a:extLst>
            </p:cNvPr>
            <p:cNvSpPr/>
            <p:nvPr/>
          </p:nvSpPr>
          <p:spPr bwMode="auto">
            <a:xfrm>
              <a:off x="4130744" y="1439850"/>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6" name="Flowchart: Connector 45">
              <a:extLst>
                <a:ext uri="{FF2B5EF4-FFF2-40B4-BE49-F238E27FC236}">
                  <a16:creationId xmlns:a16="http://schemas.microsoft.com/office/drawing/2014/main" id="{7DE89F2D-CA94-310B-09CA-884C41E9D0DE}"/>
                </a:ext>
              </a:extLst>
            </p:cNvPr>
            <p:cNvSpPr/>
            <p:nvPr/>
          </p:nvSpPr>
          <p:spPr bwMode="auto">
            <a:xfrm>
              <a:off x="4349795" y="1224738"/>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7" name="Flowchart: Connector 46">
              <a:extLst>
                <a:ext uri="{FF2B5EF4-FFF2-40B4-BE49-F238E27FC236}">
                  <a16:creationId xmlns:a16="http://schemas.microsoft.com/office/drawing/2014/main" id="{F7CF6595-BC5A-46B3-FB57-352C320633A3}"/>
                </a:ext>
              </a:extLst>
            </p:cNvPr>
            <p:cNvSpPr/>
            <p:nvPr/>
          </p:nvSpPr>
          <p:spPr bwMode="auto">
            <a:xfrm>
              <a:off x="4612218" y="1439849"/>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8" name="Flowchart: Connector 47">
              <a:extLst>
                <a:ext uri="{FF2B5EF4-FFF2-40B4-BE49-F238E27FC236}">
                  <a16:creationId xmlns:a16="http://schemas.microsoft.com/office/drawing/2014/main" id="{EDD7FC27-B6C4-5535-44F0-CFEBC0BF42F5}"/>
                </a:ext>
              </a:extLst>
            </p:cNvPr>
            <p:cNvSpPr/>
            <p:nvPr/>
          </p:nvSpPr>
          <p:spPr bwMode="auto">
            <a:xfrm>
              <a:off x="4230421" y="1317178"/>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9" name="Flowchart: Connector 48">
              <a:extLst>
                <a:ext uri="{FF2B5EF4-FFF2-40B4-BE49-F238E27FC236}">
                  <a16:creationId xmlns:a16="http://schemas.microsoft.com/office/drawing/2014/main" id="{F2BB4706-1E75-CFE7-4312-1A8F7918B64C}"/>
                </a:ext>
              </a:extLst>
            </p:cNvPr>
            <p:cNvSpPr/>
            <p:nvPr/>
          </p:nvSpPr>
          <p:spPr bwMode="auto">
            <a:xfrm>
              <a:off x="4475759" y="1329888"/>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grpSp>
      <p:sp>
        <p:nvSpPr>
          <p:cNvPr id="53" name="TextBox 52">
            <a:extLst>
              <a:ext uri="{FF2B5EF4-FFF2-40B4-BE49-F238E27FC236}">
                <a16:creationId xmlns:a16="http://schemas.microsoft.com/office/drawing/2014/main" id="{024A254C-85EA-B775-DA61-B21126A16608}"/>
              </a:ext>
            </a:extLst>
          </p:cNvPr>
          <p:cNvSpPr txBox="1"/>
          <p:nvPr/>
        </p:nvSpPr>
        <p:spPr>
          <a:xfrm>
            <a:off x="262453" y="5323803"/>
            <a:ext cx="3087109" cy="892552"/>
          </a:xfrm>
          <a:prstGeom prst="rect">
            <a:avLst/>
          </a:prstGeom>
          <a:noFill/>
        </p:spPr>
        <p:txBody>
          <a:bodyPr wrap="square" rtlCol="0">
            <a:spAutoFit/>
          </a:bodyPr>
          <a:lstStyle/>
          <a:p>
            <a:r>
              <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UL FKKT</a:t>
            </a:r>
          </a:p>
          <a:p>
            <a:pPr marL="285750" indent="-285750">
              <a:buFont typeface="Arial" panose="020B0604020202020204" pitchFamily="34" charset="0"/>
              <a:buChar char="•"/>
            </a:pP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Delo v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laboratoriju</a:t>
            </a:r>
            <a:endPar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5" name="TextBox 54">
            <a:extLst>
              <a:ext uri="{FF2B5EF4-FFF2-40B4-BE49-F238E27FC236}">
                <a16:creationId xmlns:a16="http://schemas.microsoft.com/office/drawing/2014/main" id="{508AC60D-F757-321F-18E6-FBAD41E6063E}"/>
              </a:ext>
            </a:extLst>
          </p:cNvPr>
          <p:cNvSpPr txBox="1"/>
          <p:nvPr/>
        </p:nvSpPr>
        <p:spPr>
          <a:xfrm>
            <a:off x="3970032" y="5807565"/>
            <a:ext cx="1542551" cy="369332"/>
          </a:xfrm>
          <a:prstGeom prst="rect">
            <a:avLst/>
          </a:prstGeom>
          <a:noFill/>
        </p:spPr>
        <p:txBody>
          <a:bodyPr wrap="square">
            <a:spAutoFit/>
          </a:bodyPr>
          <a:lstStyle/>
          <a:p>
            <a:r>
              <a:rPr lang="en-GB" dirty="0">
                <a:solidFill>
                  <a:schemeClr val="bg1">
                    <a:lumMod val="65000"/>
                  </a:schemeClr>
                </a:solidFill>
              </a:rPr>
              <a:t>(2010-2016)</a:t>
            </a:r>
          </a:p>
        </p:txBody>
      </p:sp>
      <p:sp>
        <p:nvSpPr>
          <p:cNvPr id="56" name="TextBox 55">
            <a:extLst>
              <a:ext uri="{FF2B5EF4-FFF2-40B4-BE49-F238E27FC236}">
                <a16:creationId xmlns:a16="http://schemas.microsoft.com/office/drawing/2014/main" id="{89C6DBFE-2A33-455F-651F-01E038B3094E}"/>
              </a:ext>
            </a:extLst>
          </p:cNvPr>
          <p:cNvSpPr txBox="1"/>
          <p:nvPr/>
        </p:nvSpPr>
        <p:spPr>
          <a:xfrm>
            <a:off x="5470546" y="5291335"/>
            <a:ext cx="1542551" cy="369332"/>
          </a:xfrm>
          <a:prstGeom prst="rect">
            <a:avLst/>
          </a:prstGeom>
          <a:noFill/>
        </p:spPr>
        <p:txBody>
          <a:bodyPr wrap="square">
            <a:spAutoFit/>
          </a:bodyPr>
          <a:lstStyle/>
          <a:p>
            <a:r>
              <a:rPr lang="en-GB" dirty="0">
                <a:solidFill>
                  <a:schemeClr val="bg1">
                    <a:lumMod val="65000"/>
                  </a:schemeClr>
                </a:solidFill>
              </a:rPr>
              <a:t>(2016-2019)</a:t>
            </a:r>
          </a:p>
        </p:txBody>
      </p:sp>
      <p:sp>
        <p:nvSpPr>
          <p:cNvPr id="57" name="TextBox 56">
            <a:extLst>
              <a:ext uri="{FF2B5EF4-FFF2-40B4-BE49-F238E27FC236}">
                <a16:creationId xmlns:a16="http://schemas.microsoft.com/office/drawing/2014/main" id="{BFFF9795-5317-A90D-12B4-5F0027EB7F77}"/>
              </a:ext>
            </a:extLst>
          </p:cNvPr>
          <p:cNvSpPr txBox="1"/>
          <p:nvPr/>
        </p:nvSpPr>
        <p:spPr>
          <a:xfrm>
            <a:off x="6347546" y="4458261"/>
            <a:ext cx="1542551" cy="369332"/>
          </a:xfrm>
          <a:prstGeom prst="rect">
            <a:avLst/>
          </a:prstGeom>
          <a:noFill/>
        </p:spPr>
        <p:txBody>
          <a:bodyPr wrap="square">
            <a:spAutoFit/>
          </a:bodyPr>
          <a:lstStyle/>
          <a:p>
            <a:r>
              <a:rPr lang="en-GB" dirty="0">
                <a:solidFill>
                  <a:schemeClr val="bg1">
                    <a:lumMod val="65000"/>
                  </a:schemeClr>
                </a:solidFill>
              </a:rPr>
              <a:t>(2019- 2020)</a:t>
            </a:r>
          </a:p>
        </p:txBody>
      </p:sp>
      <p:sp>
        <p:nvSpPr>
          <p:cNvPr id="58" name="TextBox 57">
            <a:extLst>
              <a:ext uri="{FF2B5EF4-FFF2-40B4-BE49-F238E27FC236}">
                <a16:creationId xmlns:a16="http://schemas.microsoft.com/office/drawing/2014/main" id="{CB5FFE20-653E-16AB-F9DE-59FDA23666E8}"/>
              </a:ext>
            </a:extLst>
          </p:cNvPr>
          <p:cNvSpPr txBox="1"/>
          <p:nvPr/>
        </p:nvSpPr>
        <p:spPr>
          <a:xfrm>
            <a:off x="6684242" y="3517351"/>
            <a:ext cx="1542551" cy="369332"/>
          </a:xfrm>
          <a:prstGeom prst="rect">
            <a:avLst/>
          </a:prstGeom>
          <a:noFill/>
        </p:spPr>
        <p:txBody>
          <a:bodyPr wrap="square">
            <a:spAutoFit/>
          </a:bodyPr>
          <a:lstStyle/>
          <a:p>
            <a:r>
              <a:rPr lang="en-GB" dirty="0">
                <a:solidFill>
                  <a:schemeClr val="bg1">
                    <a:lumMod val="65000"/>
                  </a:schemeClr>
                </a:solidFill>
              </a:rPr>
              <a:t>(2021-2022)</a:t>
            </a:r>
          </a:p>
        </p:txBody>
      </p:sp>
      <p:sp>
        <p:nvSpPr>
          <p:cNvPr id="59" name="TextBox 58">
            <a:extLst>
              <a:ext uri="{FF2B5EF4-FFF2-40B4-BE49-F238E27FC236}">
                <a16:creationId xmlns:a16="http://schemas.microsoft.com/office/drawing/2014/main" id="{D4250FA7-C08A-97A0-46F2-CEA40CA523B5}"/>
              </a:ext>
            </a:extLst>
          </p:cNvPr>
          <p:cNvSpPr txBox="1"/>
          <p:nvPr/>
        </p:nvSpPr>
        <p:spPr>
          <a:xfrm>
            <a:off x="7094042" y="2335836"/>
            <a:ext cx="1542551" cy="369332"/>
          </a:xfrm>
          <a:prstGeom prst="rect">
            <a:avLst/>
          </a:prstGeom>
          <a:noFill/>
        </p:spPr>
        <p:txBody>
          <a:bodyPr wrap="square">
            <a:spAutoFit/>
          </a:bodyPr>
          <a:lstStyle/>
          <a:p>
            <a:r>
              <a:rPr lang="en-GB" dirty="0">
                <a:solidFill>
                  <a:schemeClr val="bg1">
                    <a:lumMod val="65000"/>
                  </a:schemeClr>
                </a:solidFill>
              </a:rPr>
              <a:t>(2023- )</a:t>
            </a:r>
          </a:p>
        </p:txBody>
      </p:sp>
      <p:sp>
        <p:nvSpPr>
          <p:cNvPr id="60" name="TextBox 59">
            <a:extLst>
              <a:ext uri="{FF2B5EF4-FFF2-40B4-BE49-F238E27FC236}">
                <a16:creationId xmlns:a16="http://schemas.microsoft.com/office/drawing/2014/main" id="{4F6C7133-0D9C-7BB7-565F-898F20F3B6DE}"/>
              </a:ext>
            </a:extLst>
          </p:cNvPr>
          <p:cNvSpPr txBox="1"/>
          <p:nvPr/>
        </p:nvSpPr>
        <p:spPr>
          <a:xfrm>
            <a:off x="7118821" y="4827593"/>
            <a:ext cx="4477525" cy="2369880"/>
          </a:xfrm>
          <a:prstGeom prst="rect">
            <a:avLst/>
          </a:prstGeom>
          <a:noFill/>
        </p:spPr>
        <p:txBody>
          <a:bodyPr wrap="square" rtlCol="0">
            <a:spAutoFit/>
          </a:bodyPr>
          <a:lstStyle/>
          <a:p>
            <a:r>
              <a:rPr lang="en-GB" sz="28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Univerza</a:t>
            </a:r>
            <a:r>
              <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v </a:t>
            </a:r>
            <a:r>
              <a:rPr lang="en-GB" sz="28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Manchestru</a:t>
            </a:r>
            <a:endPar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MSCA ITN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delavnice</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mreženje</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 panose="020B0604020202020204" pitchFamily="34" charset="0"/>
              <a:buChar char="•"/>
            </a:pPr>
            <a:r>
              <a:rPr lang="en-GB" sz="2400" dirty="0" err="1">
                <a:solidFill>
                  <a:srgbClr val="FF0000"/>
                </a:solidFill>
                <a:latin typeface="Calibri" panose="020F0502020204030204" pitchFamily="34" charset="0"/>
                <a:ea typeface="Calibri" panose="020F0502020204030204" pitchFamily="34" charset="0"/>
                <a:cs typeface="Calibri" panose="020F0502020204030204" pitchFamily="34" charset="0"/>
              </a:rPr>
              <a:t>Izdelava</a:t>
            </a:r>
            <a:r>
              <a:rPr lang="en-GB" sz="24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rgbClr val="FF0000"/>
                </a:solidFill>
                <a:latin typeface="Calibri" panose="020F0502020204030204" pitchFamily="34" charset="0"/>
                <a:ea typeface="Calibri" panose="020F0502020204030204" pitchFamily="34" charset="0"/>
                <a:cs typeface="Calibri" panose="020F0502020204030204" pitchFamily="34" charset="0"/>
              </a:rPr>
              <a:t>kariernega</a:t>
            </a:r>
            <a:r>
              <a:rPr lang="en-GB" sz="24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rgbClr val="FF0000"/>
                </a:solidFill>
                <a:latin typeface="Calibri" panose="020F0502020204030204" pitchFamily="34" charset="0"/>
                <a:ea typeface="Calibri" panose="020F0502020204030204" pitchFamily="34" charset="0"/>
                <a:cs typeface="Calibri" panose="020F0502020204030204" pitchFamily="34" charset="0"/>
              </a:rPr>
              <a:t>načrta</a:t>
            </a:r>
            <a:endParaRPr lang="en-GB" sz="2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Študijske</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izmenjave</a:t>
            </a:r>
            <a:endPar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Pedagoške</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izkušnje</a:t>
            </a:r>
            <a:endPar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61" name="TextBox 60">
            <a:extLst>
              <a:ext uri="{FF2B5EF4-FFF2-40B4-BE49-F238E27FC236}">
                <a16:creationId xmlns:a16="http://schemas.microsoft.com/office/drawing/2014/main" id="{39FCCEB4-A5C6-0620-A2F4-E526B6F9F14A}"/>
              </a:ext>
            </a:extLst>
          </p:cNvPr>
          <p:cNvSpPr txBox="1"/>
          <p:nvPr/>
        </p:nvSpPr>
        <p:spPr>
          <a:xfrm>
            <a:off x="15930" y="4011985"/>
            <a:ext cx="5653865" cy="892552"/>
          </a:xfrm>
          <a:prstGeom prst="rect">
            <a:avLst/>
          </a:prstGeom>
          <a:noFill/>
        </p:spPr>
        <p:txBody>
          <a:bodyPr wrap="square" rtlCol="0">
            <a:spAutoFit/>
          </a:bodyPr>
          <a:lstStyle/>
          <a:p>
            <a:r>
              <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CRUK Beatson: </a:t>
            </a:r>
            <a:r>
              <a:rPr lang="en-GB" sz="28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center</a:t>
            </a:r>
            <a:r>
              <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za </a:t>
            </a:r>
            <a:r>
              <a:rPr lang="en-GB" sz="28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razvoj</a:t>
            </a:r>
            <a:r>
              <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8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zdravil</a:t>
            </a:r>
            <a:endPar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Višja</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znanstvena</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sodelavka</a:t>
            </a:r>
            <a:endPar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62" name="TextBox 61">
            <a:extLst>
              <a:ext uri="{FF2B5EF4-FFF2-40B4-BE49-F238E27FC236}">
                <a16:creationId xmlns:a16="http://schemas.microsoft.com/office/drawing/2014/main" id="{B1BC1100-973C-0C84-5A99-3BB134367698}"/>
              </a:ext>
            </a:extLst>
          </p:cNvPr>
          <p:cNvSpPr txBox="1"/>
          <p:nvPr/>
        </p:nvSpPr>
        <p:spPr>
          <a:xfrm>
            <a:off x="1914374" y="2528184"/>
            <a:ext cx="5653865" cy="1261884"/>
          </a:xfrm>
          <a:prstGeom prst="rect">
            <a:avLst/>
          </a:prstGeom>
          <a:noFill/>
        </p:spPr>
        <p:txBody>
          <a:bodyPr wrap="square" rtlCol="0">
            <a:spAutoFit/>
          </a:bodyPr>
          <a:lstStyle/>
          <a:p>
            <a:r>
              <a:rPr lang="en-GB" sz="28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Univerza</a:t>
            </a:r>
            <a:r>
              <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v </a:t>
            </a:r>
            <a:r>
              <a:rPr lang="en-GB" sz="28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Manchestru</a:t>
            </a:r>
            <a:endPar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Podoktorska</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raziskovalka</a:t>
            </a:r>
            <a:endPar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BBSRC-Innovation placement</a:t>
            </a:r>
          </a:p>
        </p:txBody>
      </p:sp>
      <p:sp>
        <p:nvSpPr>
          <p:cNvPr id="63" name="TextBox 62">
            <a:extLst>
              <a:ext uri="{FF2B5EF4-FFF2-40B4-BE49-F238E27FC236}">
                <a16:creationId xmlns:a16="http://schemas.microsoft.com/office/drawing/2014/main" id="{23A95D0A-548A-60A7-059B-4B16AC90D10E}"/>
              </a:ext>
            </a:extLst>
          </p:cNvPr>
          <p:cNvSpPr txBox="1"/>
          <p:nvPr/>
        </p:nvSpPr>
        <p:spPr>
          <a:xfrm>
            <a:off x="7894750" y="1579390"/>
            <a:ext cx="5653865" cy="892552"/>
          </a:xfrm>
          <a:prstGeom prst="rect">
            <a:avLst/>
          </a:prstGeom>
          <a:noFill/>
        </p:spPr>
        <p:txBody>
          <a:bodyPr wrap="square" rtlCol="0">
            <a:spAutoFit/>
          </a:bodyPr>
          <a:lstStyle/>
          <a:p>
            <a:r>
              <a:rPr lang="en-GB" sz="28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Univerza</a:t>
            </a:r>
            <a:r>
              <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v </a:t>
            </a:r>
            <a:r>
              <a:rPr lang="en-GB" sz="28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Mariboru</a:t>
            </a:r>
            <a:endParaRPr lang="en-GB" sz="28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Podoktorska</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štipendija</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MSCA</a:t>
            </a:r>
          </a:p>
        </p:txBody>
      </p:sp>
    </p:spTree>
    <p:extLst>
      <p:ext uri="{BB962C8B-B14F-4D97-AF65-F5344CB8AC3E}">
        <p14:creationId xmlns:p14="http://schemas.microsoft.com/office/powerpoint/2010/main" val="390776017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5" grpId="0"/>
      <p:bldP spid="56" grpId="0"/>
      <p:bldP spid="57" grpId="0"/>
      <p:bldP spid="58" grpId="0"/>
      <p:bldP spid="59" grpId="0"/>
      <p:bldP spid="60" grpId="0"/>
      <p:bldP spid="61" grpId="0"/>
      <p:bldP spid="62" grpId="0"/>
      <p:bldP spid="6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08A31-9AB6-2229-8AC0-9EA00391E324}"/>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D0CFA5A2-497C-AED8-4578-B1ACABB81AE6}"/>
              </a:ext>
            </a:extLst>
          </p:cNvPr>
          <p:cNvSpPr>
            <a:spLocks noGrp="1"/>
          </p:cNvSpPr>
          <p:nvPr>
            <p:ph type="title"/>
          </p:nvPr>
        </p:nvSpPr>
        <p:spPr/>
        <p:txBody>
          <a:bodyPr/>
          <a:lstStyle/>
          <a:p>
            <a:r>
              <a:rPr lang="en-US" dirty="0"/>
              <a:t>Moja </a:t>
            </a:r>
            <a:r>
              <a:rPr lang="en-US" dirty="0" err="1"/>
              <a:t>raziskovalna</a:t>
            </a:r>
            <a:r>
              <a:rPr lang="en-US" dirty="0"/>
              <a:t> pot</a:t>
            </a:r>
            <a:endParaRPr lang="sl-SI" dirty="0"/>
          </a:p>
        </p:txBody>
      </p:sp>
      <p:sp>
        <p:nvSpPr>
          <p:cNvPr id="4" name="Rectangle 3">
            <a:extLst>
              <a:ext uri="{FF2B5EF4-FFF2-40B4-BE49-F238E27FC236}">
                <a16:creationId xmlns:a16="http://schemas.microsoft.com/office/drawing/2014/main" id="{6FF554A2-1343-958A-F1FF-E38627C9B7EC}"/>
              </a:ext>
            </a:extLst>
          </p:cNvPr>
          <p:cNvSpPr/>
          <p:nvPr/>
        </p:nvSpPr>
        <p:spPr bwMode="auto">
          <a:xfrm>
            <a:off x="0" y="0"/>
            <a:ext cx="9193161" cy="842240"/>
          </a:xfrm>
          <a:prstGeom prst="rect">
            <a:avLst/>
          </a:prstGeom>
          <a:gradFill flip="none" rotWithShape="1">
            <a:gsLst>
              <a:gs pos="75000">
                <a:srgbClr val="FF6400"/>
              </a:gs>
              <a:gs pos="24500">
                <a:srgbClr val="FF6400"/>
              </a:gs>
              <a:gs pos="0">
                <a:srgbClr val="FF6400"/>
              </a:gs>
              <a:gs pos="49000">
                <a:srgbClr val="EED41C"/>
              </a:gs>
              <a:gs pos="96000">
                <a:srgbClr val="FF6400"/>
              </a:gs>
            </a:gsLst>
            <a:lin ang="0" scaled="0"/>
            <a:tileRect/>
          </a:gra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a:lnSpc>
                <a:spcPct val="150000"/>
              </a:lnSpc>
            </a:pP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sz="3200" dirty="0">
              <a:solidFill>
                <a:srgbClr val="00D5FE"/>
              </a:solidFill>
              <a:latin typeface="Arial" panose="020B0604020202020204" pitchFamily="34" charset="0"/>
              <a:cs typeface="Arial" panose="020B0604020202020204" pitchFamily="34" charset="0"/>
            </a:endParaRPr>
          </a:p>
        </p:txBody>
      </p:sp>
      <p:pic>
        <p:nvPicPr>
          <p:cNvPr id="16" name="Content Placeholder 15" descr="A blue and white logo&#10;&#10;AI-generated content may be incorrect.">
            <a:extLst>
              <a:ext uri="{FF2B5EF4-FFF2-40B4-BE49-F238E27FC236}">
                <a16:creationId xmlns:a16="http://schemas.microsoft.com/office/drawing/2014/main" id="{56A16EF0-3E86-F755-F0CE-8FB4C2761A14}"/>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17633" r="17283"/>
          <a:stretch>
            <a:fillRect/>
          </a:stretch>
        </p:blipFill>
        <p:spPr>
          <a:xfrm>
            <a:off x="6407956" y="1822481"/>
            <a:ext cx="794214" cy="765311"/>
          </a:xfrm>
          <a:prstGeom prst="ellipse">
            <a:avLst/>
          </a:prstGeom>
          <a:ln w="28575">
            <a:solidFill>
              <a:srgbClr val="FF6400"/>
            </a:solidFill>
          </a:ln>
        </p:spPr>
      </p:pic>
      <p:grpSp>
        <p:nvGrpSpPr>
          <p:cNvPr id="50" name="Group 49">
            <a:extLst>
              <a:ext uri="{FF2B5EF4-FFF2-40B4-BE49-F238E27FC236}">
                <a16:creationId xmlns:a16="http://schemas.microsoft.com/office/drawing/2014/main" id="{BD153946-4A03-AEAE-78DB-39F66E0AD1BF}"/>
              </a:ext>
            </a:extLst>
          </p:cNvPr>
          <p:cNvGrpSpPr/>
          <p:nvPr/>
        </p:nvGrpSpPr>
        <p:grpSpPr>
          <a:xfrm>
            <a:off x="3252847" y="4700790"/>
            <a:ext cx="2537769" cy="1420463"/>
            <a:chOff x="857990" y="4764872"/>
            <a:chExt cx="2537769" cy="1420463"/>
          </a:xfrm>
        </p:grpSpPr>
        <p:pic>
          <p:nvPicPr>
            <p:cNvPr id="22" name="Picture 21" descr="A logo of a university&#10;&#10;AI-generated content may be incorrect.">
              <a:extLst>
                <a:ext uri="{FF2B5EF4-FFF2-40B4-BE49-F238E27FC236}">
                  <a16:creationId xmlns:a16="http://schemas.microsoft.com/office/drawing/2014/main" id="{2C5C0753-BBF6-2894-9BEE-520257D9CDFD}"/>
                </a:ext>
              </a:extLst>
            </p:cNvPr>
            <p:cNvPicPr>
              <a:picLocks noChangeAspect="1"/>
            </p:cNvPicPr>
            <p:nvPr/>
          </p:nvPicPr>
          <p:blipFill>
            <a:blip r:embed="rId3">
              <a:extLst>
                <a:ext uri="{28A0092B-C50C-407E-A947-70E740481C1C}">
                  <a14:useLocalDpi xmlns:a14="http://schemas.microsoft.com/office/drawing/2010/main" val="0"/>
                </a:ext>
              </a:extLst>
            </a:blip>
            <a:srcRect l="17502" t="34457" r="18626" b="-1169"/>
            <a:stretch>
              <a:fillRect/>
            </a:stretch>
          </p:blipFill>
          <p:spPr>
            <a:xfrm>
              <a:off x="857990" y="5372356"/>
              <a:ext cx="818451" cy="812979"/>
            </a:xfrm>
            <a:prstGeom prst="ellipse">
              <a:avLst/>
            </a:prstGeom>
            <a:ln w="28575">
              <a:solidFill>
                <a:srgbClr val="FF6400"/>
              </a:solidFill>
            </a:ln>
          </p:spPr>
        </p:pic>
        <p:pic>
          <p:nvPicPr>
            <p:cNvPr id="24" name="Picture 23" descr="A purple and yellow logo&#10;&#10;AI-generated content may be incorrect.">
              <a:extLst>
                <a:ext uri="{FF2B5EF4-FFF2-40B4-BE49-F238E27FC236}">
                  <a16:creationId xmlns:a16="http://schemas.microsoft.com/office/drawing/2014/main" id="{2346CB35-849C-F85B-CCB1-07CFCC5677D8}"/>
                </a:ext>
              </a:extLst>
            </p:cNvPr>
            <p:cNvPicPr>
              <a:picLocks noChangeAspect="1"/>
            </p:cNvPicPr>
            <p:nvPr/>
          </p:nvPicPr>
          <p:blipFill>
            <a:blip r:embed="rId4">
              <a:extLst>
                <a:ext uri="{28A0092B-C50C-407E-A947-70E740481C1C}">
                  <a14:useLocalDpi xmlns:a14="http://schemas.microsoft.com/office/drawing/2010/main" val="0"/>
                </a:ext>
              </a:extLst>
            </a:blip>
            <a:srcRect t="14789"/>
            <a:stretch>
              <a:fillRect/>
            </a:stretch>
          </p:blipFill>
          <p:spPr>
            <a:xfrm>
              <a:off x="2438441" y="4764872"/>
              <a:ext cx="818451" cy="812979"/>
            </a:xfrm>
            <a:prstGeom prst="ellipse">
              <a:avLst/>
            </a:prstGeom>
            <a:ln w="28575">
              <a:solidFill>
                <a:srgbClr val="FF6400"/>
              </a:solidFill>
            </a:ln>
          </p:spPr>
        </p:pic>
        <p:sp>
          <p:nvSpPr>
            <p:cNvPr id="25" name="Flowchart: Connector 24">
              <a:extLst>
                <a:ext uri="{FF2B5EF4-FFF2-40B4-BE49-F238E27FC236}">
                  <a16:creationId xmlns:a16="http://schemas.microsoft.com/office/drawing/2014/main" id="{4C236D66-A7CA-5174-6378-846209637E35}"/>
                </a:ext>
              </a:extLst>
            </p:cNvPr>
            <p:cNvSpPr/>
            <p:nvPr/>
          </p:nvSpPr>
          <p:spPr bwMode="auto">
            <a:xfrm>
              <a:off x="1800009" y="5611791"/>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37" name="Flowchart: Connector 36">
              <a:extLst>
                <a:ext uri="{FF2B5EF4-FFF2-40B4-BE49-F238E27FC236}">
                  <a16:creationId xmlns:a16="http://schemas.microsoft.com/office/drawing/2014/main" id="{8759305B-0C0E-1949-B367-CBC3EA6BCADA}"/>
                </a:ext>
              </a:extLst>
            </p:cNvPr>
            <p:cNvSpPr/>
            <p:nvPr/>
          </p:nvSpPr>
          <p:spPr bwMode="auto">
            <a:xfrm>
              <a:off x="2346451" y="5442515"/>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39" name="Flowchart: Connector 38">
              <a:extLst>
                <a:ext uri="{FF2B5EF4-FFF2-40B4-BE49-F238E27FC236}">
                  <a16:creationId xmlns:a16="http://schemas.microsoft.com/office/drawing/2014/main" id="{E562049A-00F3-9DEF-8FFF-C39C31563BD1}"/>
                </a:ext>
              </a:extLst>
            </p:cNvPr>
            <p:cNvSpPr/>
            <p:nvPr/>
          </p:nvSpPr>
          <p:spPr bwMode="auto">
            <a:xfrm>
              <a:off x="2073230" y="5540118"/>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a:ln>
                  <a:noFill/>
                </a:ln>
                <a:solidFill>
                  <a:schemeClr val="tx1"/>
                </a:solidFill>
                <a:effectLst/>
                <a:latin typeface="Tahoma" pitchFamily="34" charset="0"/>
              </a:endParaRPr>
            </a:p>
          </p:txBody>
        </p:sp>
        <p:sp>
          <p:nvSpPr>
            <p:cNvPr id="40" name="Flowchart: Connector 39">
              <a:extLst>
                <a:ext uri="{FF2B5EF4-FFF2-40B4-BE49-F238E27FC236}">
                  <a16:creationId xmlns:a16="http://schemas.microsoft.com/office/drawing/2014/main" id="{7C992C4B-71F9-B3C4-66C6-0612B0BD765B}"/>
                </a:ext>
              </a:extLst>
            </p:cNvPr>
            <p:cNvSpPr/>
            <p:nvPr/>
          </p:nvSpPr>
          <p:spPr bwMode="auto">
            <a:xfrm>
              <a:off x="3274938" y="4764872"/>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grpSp>
      <p:grpSp>
        <p:nvGrpSpPr>
          <p:cNvPr id="51" name="Group 50">
            <a:extLst>
              <a:ext uri="{FF2B5EF4-FFF2-40B4-BE49-F238E27FC236}">
                <a16:creationId xmlns:a16="http://schemas.microsoft.com/office/drawing/2014/main" id="{A82A5DB8-525B-ED5B-DA7F-519B04DECA9D}"/>
              </a:ext>
            </a:extLst>
          </p:cNvPr>
          <p:cNvGrpSpPr/>
          <p:nvPr/>
        </p:nvGrpSpPr>
        <p:grpSpPr>
          <a:xfrm>
            <a:off x="5728932" y="2671193"/>
            <a:ext cx="1205895" cy="2023221"/>
            <a:chOff x="3334075" y="2735275"/>
            <a:chExt cx="1205895" cy="2023221"/>
          </a:xfrm>
        </p:grpSpPr>
        <p:pic>
          <p:nvPicPr>
            <p:cNvPr id="18" name="Picture 17" descr="A logo with blue and pink dots&#10;&#10;AI-generated content may be incorrect.">
              <a:extLst>
                <a:ext uri="{FF2B5EF4-FFF2-40B4-BE49-F238E27FC236}">
                  <a16:creationId xmlns:a16="http://schemas.microsoft.com/office/drawing/2014/main" id="{98DBBACE-1E7F-4575-EC1D-C4E7B23A80CC}"/>
                </a:ext>
              </a:extLst>
            </p:cNvPr>
            <p:cNvPicPr>
              <a:picLocks noChangeAspect="1"/>
            </p:cNvPicPr>
            <p:nvPr/>
          </p:nvPicPr>
          <p:blipFill>
            <a:blip r:embed="rId5">
              <a:extLst>
                <a:ext uri="{28A0092B-C50C-407E-A947-70E740481C1C}">
                  <a14:useLocalDpi xmlns:a14="http://schemas.microsoft.com/office/drawing/2010/main" val="0"/>
                </a:ext>
              </a:extLst>
            </a:blip>
            <a:srcRect l="382" t="5143" r="50543" b="6235"/>
            <a:stretch>
              <a:fillRect/>
            </a:stretch>
          </p:blipFill>
          <p:spPr>
            <a:xfrm>
              <a:off x="3334075" y="3993185"/>
              <a:ext cx="767952" cy="765311"/>
            </a:xfrm>
            <a:prstGeom prst="ellipse">
              <a:avLst/>
            </a:prstGeom>
            <a:ln w="28575">
              <a:solidFill>
                <a:srgbClr val="FF6400"/>
              </a:solidFill>
            </a:ln>
          </p:spPr>
        </p:pic>
        <p:sp>
          <p:nvSpPr>
            <p:cNvPr id="38" name="Flowchart: Connector 37">
              <a:extLst>
                <a:ext uri="{FF2B5EF4-FFF2-40B4-BE49-F238E27FC236}">
                  <a16:creationId xmlns:a16="http://schemas.microsoft.com/office/drawing/2014/main" id="{D33937FA-A967-301B-662B-27B86643FFB3}"/>
                </a:ext>
              </a:extLst>
            </p:cNvPr>
            <p:cNvSpPr/>
            <p:nvPr/>
          </p:nvSpPr>
          <p:spPr bwMode="auto">
            <a:xfrm>
              <a:off x="3952689" y="3804601"/>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1" name="Flowchart: Connector 40">
              <a:extLst>
                <a:ext uri="{FF2B5EF4-FFF2-40B4-BE49-F238E27FC236}">
                  <a16:creationId xmlns:a16="http://schemas.microsoft.com/office/drawing/2014/main" id="{8F59C38F-E113-0BAA-DC32-BF6FB4CC8967}"/>
                </a:ext>
              </a:extLst>
            </p:cNvPr>
            <p:cNvSpPr/>
            <p:nvPr/>
          </p:nvSpPr>
          <p:spPr bwMode="auto">
            <a:xfrm>
              <a:off x="4289385" y="2735275"/>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pic>
          <p:nvPicPr>
            <p:cNvPr id="42" name="Picture 41" descr="A purple and yellow logo&#10;&#10;AI-generated content may be incorrect.">
              <a:extLst>
                <a:ext uri="{FF2B5EF4-FFF2-40B4-BE49-F238E27FC236}">
                  <a16:creationId xmlns:a16="http://schemas.microsoft.com/office/drawing/2014/main" id="{52D77C24-F206-353A-B5EF-896E8915AE6B}"/>
                </a:ext>
              </a:extLst>
            </p:cNvPr>
            <p:cNvPicPr>
              <a:picLocks noChangeAspect="1"/>
            </p:cNvPicPr>
            <p:nvPr/>
          </p:nvPicPr>
          <p:blipFill>
            <a:blip r:embed="rId4">
              <a:extLst>
                <a:ext uri="{28A0092B-C50C-407E-A947-70E740481C1C}">
                  <a14:useLocalDpi xmlns:a14="http://schemas.microsoft.com/office/drawing/2010/main" val="0"/>
                </a:ext>
              </a:extLst>
            </a:blip>
            <a:srcRect t="14789"/>
            <a:stretch>
              <a:fillRect/>
            </a:stretch>
          </p:blipFill>
          <p:spPr>
            <a:xfrm>
              <a:off x="3721519" y="2923859"/>
              <a:ext cx="818451" cy="812979"/>
            </a:xfrm>
            <a:prstGeom prst="ellipse">
              <a:avLst/>
            </a:prstGeom>
            <a:ln w="28575">
              <a:solidFill>
                <a:srgbClr val="FF6400"/>
              </a:solidFill>
            </a:ln>
          </p:spPr>
        </p:pic>
      </p:grpSp>
      <p:grpSp>
        <p:nvGrpSpPr>
          <p:cNvPr id="52" name="Group 51">
            <a:extLst>
              <a:ext uri="{FF2B5EF4-FFF2-40B4-BE49-F238E27FC236}">
                <a16:creationId xmlns:a16="http://schemas.microsoft.com/office/drawing/2014/main" id="{A8434DB5-ED33-C277-B4DC-FB4DF9ACC0DB}"/>
              </a:ext>
            </a:extLst>
          </p:cNvPr>
          <p:cNvGrpSpPr/>
          <p:nvPr/>
        </p:nvGrpSpPr>
        <p:grpSpPr>
          <a:xfrm>
            <a:off x="6525601" y="1160656"/>
            <a:ext cx="602295" cy="551047"/>
            <a:chOff x="4130744" y="1224738"/>
            <a:chExt cx="602295" cy="551047"/>
          </a:xfrm>
        </p:grpSpPr>
        <p:sp>
          <p:nvSpPr>
            <p:cNvPr id="43" name="Flowchart: Connector 42">
              <a:extLst>
                <a:ext uri="{FF2B5EF4-FFF2-40B4-BE49-F238E27FC236}">
                  <a16:creationId xmlns:a16="http://schemas.microsoft.com/office/drawing/2014/main" id="{3583005B-CD2B-C88F-137C-182A2ECF4C07}"/>
                </a:ext>
              </a:extLst>
            </p:cNvPr>
            <p:cNvSpPr/>
            <p:nvPr/>
          </p:nvSpPr>
          <p:spPr bwMode="auto">
            <a:xfrm>
              <a:off x="4349795" y="1654964"/>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4" name="Flowchart: Connector 43">
              <a:extLst>
                <a:ext uri="{FF2B5EF4-FFF2-40B4-BE49-F238E27FC236}">
                  <a16:creationId xmlns:a16="http://schemas.microsoft.com/office/drawing/2014/main" id="{6B4A9610-6E88-5622-8DEB-0D1CC397F928}"/>
                </a:ext>
              </a:extLst>
            </p:cNvPr>
            <p:cNvSpPr/>
            <p:nvPr/>
          </p:nvSpPr>
          <p:spPr bwMode="auto">
            <a:xfrm>
              <a:off x="4349795" y="1439851"/>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5" name="Flowchart: Connector 44">
              <a:extLst>
                <a:ext uri="{FF2B5EF4-FFF2-40B4-BE49-F238E27FC236}">
                  <a16:creationId xmlns:a16="http://schemas.microsoft.com/office/drawing/2014/main" id="{DE38B9C8-BEDE-4B5E-F2A3-175717492B18}"/>
                </a:ext>
              </a:extLst>
            </p:cNvPr>
            <p:cNvSpPr/>
            <p:nvPr/>
          </p:nvSpPr>
          <p:spPr bwMode="auto">
            <a:xfrm>
              <a:off x="4130744" y="1439850"/>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6" name="Flowchart: Connector 45">
              <a:extLst>
                <a:ext uri="{FF2B5EF4-FFF2-40B4-BE49-F238E27FC236}">
                  <a16:creationId xmlns:a16="http://schemas.microsoft.com/office/drawing/2014/main" id="{6D6910AA-D3D8-2796-CFE8-03A0BB9B4438}"/>
                </a:ext>
              </a:extLst>
            </p:cNvPr>
            <p:cNvSpPr/>
            <p:nvPr/>
          </p:nvSpPr>
          <p:spPr bwMode="auto">
            <a:xfrm>
              <a:off x="4349795" y="1224738"/>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7" name="Flowchart: Connector 46">
              <a:extLst>
                <a:ext uri="{FF2B5EF4-FFF2-40B4-BE49-F238E27FC236}">
                  <a16:creationId xmlns:a16="http://schemas.microsoft.com/office/drawing/2014/main" id="{E345AE84-D071-9259-B36A-D2E797176FE3}"/>
                </a:ext>
              </a:extLst>
            </p:cNvPr>
            <p:cNvSpPr/>
            <p:nvPr/>
          </p:nvSpPr>
          <p:spPr bwMode="auto">
            <a:xfrm>
              <a:off x="4612218" y="1439849"/>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8" name="Flowchart: Connector 47">
              <a:extLst>
                <a:ext uri="{FF2B5EF4-FFF2-40B4-BE49-F238E27FC236}">
                  <a16:creationId xmlns:a16="http://schemas.microsoft.com/office/drawing/2014/main" id="{8EF3A508-E177-1371-F91C-736E117EC889}"/>
                </a:ext>
              </a:extLst>
            </p:cNvPr>
            <p:cNvSpPr/>
            <p:nvPr/>
          </p:nvSpPr>
          <p:spPr bwMode="auto">
            <a:xfrm>
              <a:off x="4230421" y="1317178"/>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sp>
          <p:nvSpPr>
            <p:cNvPr id="49" name="Flowchart: Connector 48">
              <a:extLst>
                <a:ext uri="{FF2B5EF4-FFF2-40B4-BE49-F238E27FC236}">
                  <a16:creationId xmlns:a16="http://schemas.microsoft.com/office/drawing/2014/main" id="{35A65C95-3610-3FCD-776B-D9D032EF3D09}"/>
                </a:ext>
              </a:extLst>
            </p:cNvPr>
            <p:cNvSpPr/>
            <p:nvPr/>
          </p:nvSpPr>
          <p:spPr bwMode="auto">
            <a:xfrm>
              <a:off x="4475759" y="1329888"/>
              <a:ext cx="120821" cy="120821"/>
            </a:xfrm>
            <a:prstGeom prst="flowChartConnector">
              <a:avLst/>
            </a:prstGeom>
            <a:solidFill>
              <a:schemeClr val="bg1"/>
            </a:solidFill>
            <a:ln w="28575"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a:ln>
                  <a:noFill/>
                </a:ln>
                <a:solidFill>
                  <a:schemeClr val="tx1"/>
                </a:solidFill>
                <a:effectLst/>
                <a:latin typeface="Tahoma" pitchFamily="34" charset="0"/>
              </a:endParaRPr>
            </a:p>
          </p:txBody>
        </p:sp>
      </p:grpSp>
      <p:sp>
        <p:nvSpPr>
          <p:cNvPr id="53" name="TextBox 52">
            <a:extLst>
              <a:ext uri="{FF2B5EF4-FFF2-40B4-BE49-F238E27FC236}">
                <a16:creationId xmlns:a16="http://schemas.microsoft.com/office/drawing/2014/main" id="{71337580-12AA-1F0A-7B3D-AAB28F22A6D4}"/>
              </a:ext>
            </a:extLst>
          </p:cNvPr>
          <p:cNvSpPr txBox="1"/>
          <p:nvPr/>
        </p:nvSpPr>
        <p:spPr>
          <a:xfrm>
            <a:off x="94924" y="4102614"/>
            <a:ext cx="3087109" cy="2000548"/>
          </a:xfrm>
          <a:prstGeom prst="rect">
            <a:avLst/>
          </a:prstGeom>
          <a:noFill/>
          <a:ln w="28575">
            <a:solidFill>
              <a:srgbClr val="FF0000"/>
            </a:solidFill>
          </a:ln>
        </p:spPr>
        <p:txBody>
          <a:bodyPr wrap="square" rtlCol="0">
            <a:spAutoFit/>
          </a:bodyPr>
          <a:lstStyle/>
          <a:p>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Magisterij</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a:t>
            </a:r>
          </a:p>
          <a:p>
            <a:pPr marL="342900" indent="-34290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Prostovoljka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pri</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organizaciji</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konferenc</a:t>
            </a:r>
            <a:endPar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Udeležba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na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dogodkih</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Biomolekularec</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CuttingEdge</a:t>
            </a:r>
            <a:endParaRPr lang="en-GB"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5" name="TextBox 54">
            <a:extLst>
              <a:ext uri="{FF2B5EF4-FFF2-40B4-BE49-F238E27FC236}">
                <a16:creationId xmlns:a16="http://schemas.microsoft.com/office/drawing/2014/main" id="{94DAC943-8279-468B-4685-6FD327E4B2A9}"/>
              </a:ext>
            </a:extLst>
          </p:cNvPr>
          <p:cNvSpPr txBox="1"/>
          <p:nvPr/>
        </p:nvSpPr>
        <p:spPr>
          <a:xfrm>
            <a:off x="3970032" y="5807565"/>
            <a:ext cx="1542551" cy="369332"/>
          </a:xfrm>
          <a:prstGeom prst="rect">
            <a:avLst/>
          </a:prstGeom>
          <a:noFill/>
        </p:spPr>
        <p:txBody>
          <a:bodyPr wrap="square">
            <a:spAutoFit/>
          </a:bodyPr>
          <a:lstStyle/>
          <a:p>
            <a:r>
              <a:rPr lang="en-GB" dirty="0">
                <a:solidFill>
                  <a:schemeClr val="bg1">
                    <a:lumMod val="65000"/>
                  </a:schemeClr>
                </a:solidFill>
              </a:rPr>
              <a:t>(2010-2016)</a:t>
            </a:r>
          </a:p>
        </p:txBody>
      </p:sp>
      <p:sp>
        <p:nvSpPr>
          <p:cNvPr id="56" name="TextBox 55">
            <a:extLst>
              <a:ext uri="{FF2B5EF4-FFF2-40B4-BE49-F238E27FC236}">
                <a16:creationId xmlns:a16="http://schemas.microsoft.com/office/drawing/2014/main" id="{C1FC4110-4318-ED62-4E96-56D893CD8C4F}"/>
              </a:ext>
            </a:extLst>
          </p:cNvPr>
          <p:cNvSpPr txBox="1"/>
          <p:nvPr/>
        </p:nvSpPr>
        <p:spPr>
          <a:xfrm>
            <a:off x="5470546" y="5291335"/>
            <a:ext cx="1542551" cy="369332"/>
          </a:xfrm>
          <a:prstGeom prst="rect">
            <a:avLst/>
          </a:prstGeom>
          <a:noFill/>
        </p:spPr>
        <p:txBody>
          <a:bodyPr wrap="square">
            <a:spAutoFit/>
          </a:bodyPr>
          <a:lstStyle/>
          <a:p>
            <a:r>
              <a:rPr lang="en-GB" dirty="0">
                <a:solidFill>
                  <a:schemeClr val="bg1">
                    <a:lumMod val="65000"/>
                  </a:schemeClr>
                </a:solidFill>
              </a:rPr>
              <a:t>(2016-2019)</a:t>
            </a:r>
          </a:p>
        </p:txBody>
      </p:sp>
      <p:sp>
        <p:nvSpPr>
          <p:cNvPr id="57" name="TextBox 56">
            <a:extLst>
              <a:ext uri="{FF2B5EF4-FFF2-40B4-BE49-F238E27FC236}">
                <a16:creationId xmlns:a16="http://schemas.microsoft.com/office/drawing/2014/main" id="{6DAC01C5-C058-00D8-F298-2B64C0D872AC}"/>
              </a:ext>
            </a:extLst>
          </p:cNvPr>
          <p:cNvSpPr txBox="1"/>
          <p:nvPr/>
        </p:nvSpPr>
        <p:spPr>
          <a:xfrm>
            <a:off x="6347546" y="4458261"/>
            <a:ext cx="1542551" cy="369332"/>
          </a:xfrm>
          <a:prstGeom prst="rect">
            <a:avLst/>
          </a:prstGeom>
          <a:noFill/>
        </p:spPr>
        <p:txBody>
          <a:bodyPr wrap="square">
            <a:spAutoFit/>
          </a:bodyPr>
          <a:lstStyle/>
          <a:p>
            <a:r>
              <a:rPr lang="en-GB" dirty="0">
                <a:solidFill>
                  <a:schemeClr val="bg1">
                    <a:lumMod val="65000"/>
                  </a:schemeClr>
                </a:solidFill>
              </a:rPr>
              <a:t>(2019- 2020)</a:t>
            </a:r>
          </a:p>
        </p:txBody>
      </p:sp>
      <p:sp>
        <p:nvSpPr>
          <p:cNvPr id="58" name="TextBox 57">
            <a:extLst>
              <a:ext uri="{FF2B5EF4-FFF2-40B4-BE49-F238E27FC236}">
                <a16:creationId xmlns:a16="http://schemas.microsoft.com/office/drawing/2014/main" id="{4CE825E9-66E3-42F9-1A28-8A671419EC39}"/>
              </a:ext>
            </a:extLst>
          </p:cNvPr>
          <p:cNvSpPr txBox="1"/>
          <p:nvPr/>
        </p:nvSpPr>
        <p:spPr>
          <a:xfrm>
            <a:off x="6684242" y="3517351"/>
            <a:ext cx="1542551" cy="369332"/>
          </a:xfrm>
          <a:prstGeom prst="rect">
            <a:avLst/>
          </a:prstGeom>
          <a:noFill/>
        </p:spPr>
        <p:txBody>
          <a:bodyPr wrap="square">
            <a:spAutoFit/>
          </a:bodyPr>
          <a:lstStyle/>
          <a:p>
            <a:r>
              <a:rPr lang="en-GB" dirty="0">
                <a:solidFill>
                  <a:schemeClr val="bg1">
                    <a:lumMod val="65000"/>
                  </a:schemeClr>
                </a:solidFill>
              </a:rPr>
              <a:t>(2021-2022)</a:t>
            </a:r>
          </a:p>
        </p:txBody>
      </p:sp>
      <p:sp>
        <p:nvSpPr>
          <p:cNvPr id="59" name="TextBox 58">
            <a:extLst>
              <a:ext uri="{FF2B5EF4-FFF2-40B4-BE49-F238E27FC236}">
                <a16:creationId xmlns:a16="http://schemas.microsoft.com/office/drawing/2014/main" id="{9EEFB404-139A-BEF8-254A-6D598ADC938D}"/>
              </a:ext>
            </a:extLst>
          </p:cNvPr>
          <p:cNvSpPr txBox="1"/>
          <p:nvPr/>
        </p:nvSpPr>
        <p:spPr>
          <a:xfrm>
            <a:off x="7094042" y="2335836"/>
            <a:ext cx="1542551" cy="369332"/>
          </a:xfrm>
          <a:prstGeom prst="rect">
            <a:avLst/>
          </a:prstGeom>
          <a:noFill/>
        </p:spPr>
        <p:txBody>
          <a:bodyPr wrap="square">
            <a:spAutoFit/>
          </a:bodyPr>
          <a:lstStyle/>
          <a:p>
            <a:r>
              <a:rPr lang="en-GB" dirty="0">
                <a:solidFill>
                  <a:schemeClr val="bg1">
                    <a:lumMod val="65000"/>
                  </a:schemeClr>
                </a:solidFill>
              </a:rPr>
              <a:t>(2023- )</a:t>
            </a:r>
          </a:p>
        </p:txBody>
      </p:sp>
      <p:sp>
        <p:nvSpPr>
          <p:cNvPr id="60" name="TextBox 59">
            <a:extLst>
              <a:ext uri="{FF2B5EF4-FFF2-40B4-BE49-F238E27FC236}">
                <a16:creationId xmlns:a16="http://schemas.microsoft.com/office/drawing/2014/main" id="{1386A857-F94E-13FE-27E9-F45750D2273C}"/>
              </a:ext>
            </a:extLst>
          </p:cNvPr>
          <p:cNvSpPr txBox="1"/>
          <p:nvPr/>
        </p:nvSpPr>
        <p:spPr>
          <a:xfrm>
            <a:off x="8221360" y="2937389"/>
            <a:ext cx="3892718" cy="3847207"/>
          </a:xfrm>
          <a:prstGeom prst="rect">
            <a:avLst/>
          </a:prstGeom>
          <a:noFill/>
          <a:ln w="19050">
            <a:solidFill>
              <a:srgbClr val="FF0000"/>
            </a:solidFill>
          </a:ln>
        </p:spPr>
        <p:txBody>
          <a:bodyPr wrap="square" rtlCol="0">
            <a:spAutoFit/>
          </a:bodyPr>
          <a:lstStyle/>
          <a:p>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Doktorat</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študijska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izmenjava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predstavitve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postri</a:t>
            </a:r>
            <a:endPar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fazna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poročila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z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zagovorom</a:t>
            </a:r>
            <a:endPar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MSCA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delavnice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strokovna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izobraževanja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delavnice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prenosljivih</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znanj</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organizacija</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mednarodne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konference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Prijave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za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štipendije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za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povračilo</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potovalnih</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stroškov</a:t>
            </a:r>
            <a:endPar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62" name="TextBox 61">
            <a:extLst>
              <a:ext uri="{FF2B5EF4-FFF2-40B4-BE49-F238E27FC236}">
                <a16:creationId xmlns:a16="http://schemas.microsoft.com/office/drawing/2014/main" id="{19511073-A11D-2C0C-8DF1-DB723F141234}"/>
              </a:ext>
            </a:extLst>
          </p:cNvPr>
          <p:cNvSpPr txBox="1"/>
          <p:nvPr/>
        </p:nvSpPr>
        <p:spPr>
          <a:xfrm>
            <a:off x="73419" y="2179719"/>
            <a:ext cx="5369916" cy="1384995"/>
          </a:xfrm>
          <a:prstGeom prst="rect">
            <a:avLst/>
          </a:prstGeom>
          <a:noFill/>
          <a:ln w="28575">
            <a:solidFill>
              <a:srgbClr val="FF0000"/>
            </a:solidFill>
          </a:ln>
        </p:spPr>
        <p:txBody>
          <a:bodyPr wrap="square" rtlCol="0">
            <a:spAutoFit/>
          </a:bodyPr>
          <a:lstStyle/>
          <a:p>
            <a:r>
              <a:rPr lang="en-GB" sz="24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Podoktorsko</a:t>
            </a:r>
            <a:r>
              <a:rPr lang="en-GB" sz="24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izobraževanje</a:t>
            </a:r>
            <a:r>
              <a:rPr lang="en-GB" sz="24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I</a:t>
            </a:r>
          </a:p>
          <a:p>
            <a:pPr marL="285750" indent="-285750">
              <a:buFont typeface="Arial" panose="020B0604020202020204" pitchFamily="34" charset="0"/>
              <a:buChar char="•"/>
            </a:pP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Prijave</a:t>
            </a: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za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pridobitev</a:t>
            </a: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eksperimentalnega</a:t>
            </a: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časa</a:t>
            </a:r>
            <a:endPar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Sodelovanje</a:t>
            </a: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pri</a:t>
            </a: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pisanju</a:t>
            </a: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raziskovalnih</a:t>
            </a: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projektov</a:t>
            </a:r>
            <a:endPar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Prva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samostojna</a:t>
            </a: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prijava</a:t>
            </a:r>
            <a:r>
              <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projekta</a:t>
            </a:r>
            <a:endParaRPr lang="en-GB"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TextBox 62">
            <a:extLst>
              <a:ext uri="{FF2B5EF4-FFF2-40B4-BE49-F238E27FC236}">
                <a16:creationId xmlns:a16="http://schemas.microsoft.com/office/drawing/2014/main" id="{75B41AD6-2946-5E4A-E6C0-1B4743797D60}"/>
              </a:ext>
            </a:extLst>
          </p:cNvPr>
          <p:cNvSpPr txBox="1"/>
          <p:nvPr/>
        </p:nvSpPr>
        <p:spPr>
          <a:xfrm>
            <a:off x="7982770" y="885862"/>
            <a:ext cx="4164703" cy="2000548"/>
          </a:xfrm>
          <a:prstGeom prst="rect">
            <a:avLst/>
          </a:prstGeom>
          <a:noFill/>
          <a:ln w="19050">
            <a:solidFill>
              <a:srgbClr val="FF0000"/>
            </a:solidFill>
          </a:ln>
        </p:spPr>
        <p:txBody>
          <a:bodyPr wrap="square" rtlCol="0">
            <a:spAutoFit/>
          </a:bodyPr>
          <a:lstStyle/>
          <a:p>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Podoktorsko</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izobraževanje</a:t>
            </a:r>
            <a:r>
              <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II</a:t>
            </a:r>
          </a:p>
          <a:p>
            <a:pPr marL="342900" indent="-34290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delavnice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prenosljivih</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veščin</a:t>
            </a:r>
            <a:endPar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Prijave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infrastukturnih</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bilateralnih</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in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raziskovalnih</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projektov</a:t>
            </a:r>
            <a:endPar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Recenziranje</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člankov</a:t>
            </a:r>
            <a:endPar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Mentorstvo</a:t>
            </a:r>
            <a:r>
              <a:rPr lang="en-GB" sz="20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GB" sz="2000" dirty="0" err="1">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študentom</a:t>
            </a:r>
            <a:endParaRPr lang="en-GB" sz="2400"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cxnSp>
        <p:nvCxnSpPr>
          <p:cNvPr id="5" name="Connector: Elbow 4">
            <a:extLst>
              <a:ext uri="{FF2B5EF4-FFF2-40B4-BE49-F238E27FC236}">
                <a16:creationId xmlns:a16="http://schemas.microsoft.com/office/drawing/2014/main" id="{DA2EA30A-CF4C-2821-E4D0-37E5745E3262}"/>
              </a:ext>
            </a:extLst>
          </p:cNvPr>
          <p:cNvCxnSpPr>
            <a:stCxn id="24" idx="4"/>
          </p:cNvCxnSpPr>
          <p:nvPr/>
        </p:nvCxnSpPr>
        <p:spPr bwMode="auto">
          <a:xfrm rot="16200000" flipH="1">
            <a:off x="6533458" y="4222835"/>
            <a:ext cx="342538" cy="2924406"/>
          </a:xfrm>
          <a:prstGeom prst="bentConnector2">
            <a:avLst/>
          </a:prstGeom>
          <a:solidFill>
            <a:schemeClr val="accent1"/>
          </a:solidFill>
          <a:ln w="2857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Connector: Elbow 6">
            <a:extLst>
              <a:ext uri="{FF2B5EF4-FFF2-40B4-BE49-F238E27FC236}">
                <a16:creationId xmlns:a16="http://schemas.microsoft.com/office/drawing/2014/main" id="{EEAAE9D6-3A81-7653-4353-1C70DE499190}"/>
              </a:ext>
            </a:extLst>
          </p:cNvPr>
          <p:cNvCxnSpPr/>
          <p:nvPr/>
        </p:nvCxnSpPr>
        <p:spPr bwMode="auto">
          <a:xfrm rot="10800000">
            <a:off x="3236463" y="4947867"/>
            <a:ext cx="415431" cy="310041"/>
          </a:xfrm>
          <a:prstGeom prst="bentConnector3">
            <a:avLst>
              <a:gd name="adj1" fmla="val -2407"/>
            </a:avLst>
          </a:prstGeom>
          <a:solidFill>
            <a:schemeClr val="accent1"/>
          </a:solidFill>
          <a:ln w="2857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Connector: Elbow 14">
            <a:extLst>
              <a:ext uri="{FF2B5EF4-FFF2-40B4-BE49-F238E27FC236}">
                <a16:creationId xmlns:a16="http://schemas.microsoft.com/office/drawing/2014/main" id="{9B359888-0BF7-B63B-8BF8-F49455E23487}"/>
              </a:ext>
            </a:extLst>
          </p:cNvPr>
          <p:cNvCxnSpPr/>
          <p:nvPr/>
        </p:nvCxnSpPr>
        <p:spPr bwMode="auto">
          <a:xfrm rot="10800000">
            <a:off x="5470547" y="2792014"/>
            <a:ext cx="618617" cy="475568"/>
          </a:xfrm>
          <a:prstGeom prst="bentConnector3">
            <a:avLst>
              <a:gd name="adj1" fmla="val 50000"/>
            </a:avLst>
          </a:prstGeom>
          <a:solidFill>
            <a:schemeClr val="accent1"/>
          </a:solidFill>
          <a:ln w="2857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Straight Arrow Connector 53">
            <a:extLst>
              <a:ext uri="{FF2B5EF4-FFF2-40B4-BE49-F238E27FC236}">
                <a16:creationId xmlns:a16="http://schemas.microsoft.com/office/drawing/2014/main" id="{6DB72CA3-5D9C-ADDE-F66B-00BBD6C662DF}"/>
              </a:ext>
            </a:extLst>
          </p:cNvPr>
          <p:cNvCxnSpPr>
            <a:stCxn id="16" idx="6"/>
          </p:cNvCxnSpPr>
          <p:nvPr/>
        </p:nvCxnSpPr>
        <p:spPr bwMode="auto">
          <a:xfrm>
            <a:off x="7202170" y="2205137"/>
            <a:ext cx="687927" cy="4663"/>
          </a:xfrm>
          <a:prstGeom prst="straightConnector1">
            <a:avLst/>
          </a:prstGeom>
          <a:solidFill>
            <a:schemeClr val="accent1"/>
          </a:solidFill>
          <a:ln w="2857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31835255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60" grpId="0" animBg="1"/>
      <p:bldP spid="62" grpId="0" animBg="1"/>
      <p:bldP spid="6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D8A0E-E164-9B49-3EE2-66EC180347CB}"/>
            </a:ext>
          </a:extLst>
        </p:cNvPr>
        <p:cNvGrpSpPr/>
        <p:nvPr/>
      </p:nvGrpSpPr>
      <p:grpSpPr>
        <a:xfrm>
          <a:off x="0" y="0"/>
          <a:ext cx="0" cy="0"/>
          <a:chOff x="0" y="0"/>
          <a:chExt cx="0" cy="0"/>
        </a:xfrm>
      </p:grpSpPr>
      <p:pic>
        <p:nvPicPr>
          <p:cNvPr id="9" name="Picture 8" descr="A diagram of a path&#10;&#10;AI-generated content may be incorrect.">
            <a:extLst>
              <a:ext uri="{FF2B5EF4-FFF2-40B4-BE49-F238E27FC236}">
                <a16:creationId xmlns:a16="http://schemas.microsoft.com/office/drawing/2014/main" id="{DFDE33E2-47D6-30DC-210E-0CD54C6FB9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8890" y="1281741"/>
            <a:ext cx="4753110" cy="4294518"/>
          </a:xfrm>
          <a:prstGeom prst="rect">
            <a:avLst/>
          </a:prstGeom>
        </p:spPr>
      </p:pic>
      <p:sp>
        <p:nvSpPr>
          <p:cNvPr id="2" name="Naslov 1">
            <a:extLst>
              <a:ext uri="{FF2B5EF4-FFF2-40B4-BE49-F238E27FC236}">
                <a16:creationId xmlns:a16="http://schemas.microsoft.com/office/drawing/2014/main" id="{512EAE71-BAB2-8948-381C-4726413A334F}"/>
              </a:ext>
            </a:extLst>
          </p:cNvPr>
          <p:cNvSpPr>
            <a:spLocks noGrp="1"/>
          </p:cNvSpPr>
          <p:nvPr>
            <p:ph type="title"/>
          </p:nvPr>
        </p:nvSpPr>
        <p:spPr>
          <a:xfrm>
            <a:off x="660400" y="873508"/>
            <a:ext cx="10871200" cy="903312"/>
          </a:xfrm>
        </p:spPr>
        <p:txBody>
          <a:bodyPr/>
          <a:lstStyle/>
          <a:p>
            <a:r>
              <a:rPr lang="en-US" dirty="0" err="1"/>
              <a:t>Popotovanje</a:t>
            </a:r>
            <a:r>
              <a:rPr lang="en-US" dirty="0"/>
              <a:t> </a:t>
            </a:r>
            <a:r>
              <a:rPr lang="en-US" dirty="0" err="1"/>
              <a:t>skozi</a:t>
            </a:r>
            <a:r>
              <a:rPr lang="en-US" dirty="0"/>
              <a:t> </a:t>
            </a:r>
            <a:r>
              <a:rPr lang="en-US" dirty="0" err="1"/>
              <a:t>doktorat</a:t>
            </a:r>
            <a:endParaRPr lang="sl-SI" dirty="0"/>
          </a:p>
        </p:txBody>
      </p:sp>
      <p:sp>
        <p:nvSpPr>
          <p:cNvPr id="3" name="Označba mesta vsebine 2">
            <a:extLst>
              <a:ext uri="{FF2B5EF4-FFF2-40B4-BE49-F238E27FC236}">
                <a16:creationId xmlns:a16="http://schemas.microsoft.com/office/drawing/2014/main" id="{9D91F152-0D07-2718-C5EC-EC3F37E8E814}"/>
              </a:ext>
            </a:extLst>
          </p:cNvPr>
          <p:cNvSpPr>
            <a:spLocks noGrp="1"/>
          </p:cNvSpPr>
          <p:nvPr>
            <p:ph idx="1"/>
          </p:nvPr>
        </p:nvSpPr>
        <p:spPr>
          <a:xfrm>
            <a:off x="914399" y="1967104"/>
            <a:ext cx="6803571" cy="4270208"/>
          </a:xfrm>
        </p:spPr>
        <p:txBody>
          <a:bodyPr/>
          <a:lstStyle/>
          <a:p>
            <a:r>
              <a:rPr lang="en-US" dirty="0"/>
              <a:t> </a:t>
            </a:r>
            <a:r>
              <a:rPr lang="en-US" dirty="0" err="1"/>
              <a:t>Intenzivno</a:t>
            </a:r>
            <a:r>
              <a:rPr lang="en-US" dirty="0"/>
              <a:t> </a:t>
            </a:r>
            <a:r>
              <a:rPr lang="en-US" dirty="0" err="1"/>
              <a:t>obdobje</a:t>
            </a:r>
            <a:r>
              <a:rPr lang="en-US" dirty="0"/>
              <a:t> </a:t>
            </a:r>
            <a:r>
              <a:rPr lang="en-US" b="1" dirty="0" err="1">
                <a:solidFill>
                  <a:srgbClr val="FF6400"/>
                </a:solidFill>
              </a:rPr>
              <a:t>učenja</a:t>
            </a:r>
            <a:endParaRPr lang="en-US" b="1" dirty="0">
              <a:solidFill>
                <a:srgbClr val="FF6400"/>
              </a:solidFill>
            </a:endParaRPr>
          </a:p>
          <a:p>
            <a:r>
              <a:rPr lang="en-US" u="sng" dirty="0" err="1"/>
              <a:t>Več</a:t>
            </a:r>
            <a:r>
              <a:rPr lang="en-US" u="sng" dirty="0"/>
              <a:t> </a:t>
            </a:r>
            <a:r>
              <a:rPr lang="en-US" u="sng" dirty="0" err="1"/>
              <a:t>napak</a:t>
            </a:r>
            <a:r>
              <a:rPr lang="en-US" u="sng" dirty="0"/>
              <a:t> </a:t>
            </a:r>
            <a:r>
              <a:rPr lang="en-US" u="sng" dirty="0" err="1"/>
              <a:t>kot</a:t>
            </a:r>
            <a:r>
              <a:rPr lang="en-US" u="sng" dirty="0"/>
              <a:t> </a:t>
            </a:r>
            <a:r>
              <a:rPr lang="en-US" u="sng" dirty="0" err="1"/>
              <a:t>uspehov</a:t>
            </a:r>
            <a:r>
              <a:rPr lang="en-US" u="sng" dirty="0"/>
              <a:t>?</a:t>
            </a:r>
          </a:p>
          <a:p>
            <a:r>
              <a:rPr lang="en-US" dirty="0"/>
              <a:t> </a:t>
            </a:r>
            <a:r>
              <a:rPr lang="en-US" b="1" dirty="0" err="1">
                <a:solidFill>
                  <a:srgbClr val="FF6400"/>
                </a:solidFill>
              </a:rPr>
              <a:t>Izzvani</a:t>
            </a:r>
            <a:r>
              <a:rPr lang="en-US" dirty="0"/>
              <a:t> </a:t>
            </a:r>
            <a:r>
              <a:rPr lang="en-US" dirty="0" err="1"/>
              <a:t>boste</a:t>
            </a:r>
            <a:r>
              <a:rPr lang="en-US" dirty="0"/>
              <a:t> </a:t>
            </a:r>
            <a:r>
              <a:rPr lang="en-US" dirty="0" err="1"/>
              <a:t>bolj</a:t>
            </a:r>
            <a:r>
              <a:rPr lang="en-US" dirty="0"/>
              <a:t> </a:t>
            </a:r>
            <a:r>
              <a:rPr lang="en-US" dirty="0" err="1"/>
              <a:t>kot</a:t>
            </a:r>
            <a:r>
              <a:rPr lang="en-US" dirty="0"/>
              <a:t> </a:t>
            </a:r>
            <a:r>
              <a:rPr lang="en-US" dirty="0" err="1"/>
              <a:t>ste</a:t>
            </a:r>
            <a:r>
              <a:rPr lang="en-US" dirty="0"/>
              <a:t> </a:t>
            </a:r>
            <a:r>
              <a:rPr lang="en-US" dirty="0" err="1"/>
              <a:t>pričakovali</a:t>
            </a:r>
            <a:endParaRPr lang="en-US" dirty="0"/>
          </a:p>
          <a:p>
            <a:r>
              <a:rPr lang="en-US" dirty="0" err="1"/>
              <a:t>Razvili</a:t>
            </a:r>
            <a:r>
              <a:rPr lang="en-US" dirty="0"/>
              <a:t> se </a:t>
            </a:r>
            <a:r>
              <a:rPr lang="en-US" dirty="0" err="1"/>
              <a:t>boste</a:t>
            </a:r>
            <a:r>
              <a:rPr lang="en-US" dirty="0"/>
              <a:t> v </a:t>
            </a:r>
            <a:r>
              <a:rPr lang="en-US" b="1" dirty="0" err="1">
                <a:solidFill>
                  <a:srgbClr val="FF6400"/>
                </a:solidFill>
              </a:rPr>
              <a:t>neodvisne</a:t>
            </a:r>
            <a:r>
              <a:rPr lang="en-US" b="1" dirty="0">
                <a:solidFill>
                  <a:srgbClr val="FF6400"/>
                </a:solidFill>
              </a:rPr>
              <a:t> </a:t>
            </a:r>
            <a:r>
              <a:rPr lang="en-US" b="1" dirty="0" err="1">
                <a:solidFill>
                  <a:srgbClr val="FF6400"/>
                </a:solidFill>
              </a:rPr>
              <a:t>raziskovalce</a:t>
            </a:r>
            <a:endParaRPr lang="en-US" b="1" dirty="0">
              <a:solidFill>
                <a:srgbClr val="FF6400"/>
              </a:solidFill>
            </a:endParaRPr>
          </a:p>
          <a:p>
            <a:r>
              <a:rPr lang="en-US" dirty="0" err="1"/>
              <a:t>Doktorat</a:t>
            </a:r>
            <a:r>
              <a:rPr lang="en-US" dirty="0"/>
              <a:t> je </a:t>
            </a:r>
            <a:r>
              <a:rPr lang="en-US" dirty="0" err="1"/>
              <a:t>samo</a:t>
            </a:r>
            <a:r>
              <a:rPr lang="en-US" dirty="0"/>
              <a:t> </a:t>
            </a:r>
            <a:r>
              <a:rPr lang="en-US" b="1" dirty="0" err="1">
                <a:solidFill>
                  <a:srgbClr val="FF6400"/>
                </a:solidFill>
              </a:rPr>
              <a:t>začetek</a:t>
            </a:r>
            <a:r>
              <a:rPr lang="en-US" dirty="0"/>
              <a:t> </a:t>
            </a:r>
            <a:r>
              <a:rPr lang="en-US" dirty="0" err="1"/>
              <a:t>vaše</a:t>
            </a:r>
            <a:r>
              <a:rPr lang="en-US" dirty="0"/>
              <a:t> </a:t>
            </a:r>
            <a:r>
              <a:rPr lang="en-US" dirty="0" err="1"/>
              <a:t>kariere</a:t>
            </a:r>
            <a:endParaRPr lang="en-US" dirty="0"/>
          </a:p>
          <a:p>
            <a:endParaRPr lang="en-US" dirty="0"/>
          </a:p>
          <a:p>
            <a:endParaRPr lang="sl-SI" dirty="0"/>
          </a:p>
        </p:txBody>
      </p:sp>
      <p:sp>
        <p:nvSpPr>
          <p:cNvPr id="4" name="Rectangle 3">
            <a:extLst>
              <a:ext uri="{FF2B5EF4-FFF2-40B4-BE49-F238E27FC236}">
                <a16:creationId xmlns:a16="http://schemas.microsoft.com/office/drawing/2014/main" id="{AA3A7A68-11F0-F718-8031-6A390C847072}"/>
              </a:ext>
            </a:extLst>
          </p:cNvPr>
          <p:cNvSpPr/>
          <p:nvPr/>
        </p:nvSpPr>
        <p:spPr bwMode="auto">
          <a:xfrm>
            <a:off x="0" y="0"/>
            <a:ext cx="9193161" cy="842240"/>
          </a:xfrm>
          <a:prstGeom prst="rect">
            <a:avLst/>
          </a:prstGeom>
          <a:gradFill flip="none" rotWithShape="1">
            <a:gsLst>
              <a:gs pos="75000">
                <a:srgbClr val="FF6400"/>
              </a:gs>
              <a:gs pos="24500">
                <a:srgbClr val="FF6400"/>
              </a:gs>
              <a:gs pos="0">
                <a:srgbClr val="FF6400"/>
              </a:gs>
              <a:gs pos="49000">
                <a:srgbClr val="EED41C"/>
              </a:gs>
              <a:gs pos="96000">
                <a:srgbClr val="FF6400"/>
              </a:gs>
            </a:gsLst>
            <a:lin ang="0" scaled="0"/>
            <a:tileRect/>
          </a:gra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a:lnSpc>
                <a:spcPct val="150000"/>
              </a:lnSpc>
            </a:pP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sz="3200" dirty="0">
              <a:solidFill>
                <a:srgbClr val="00D5FE"/>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801A543D-3785-57A9-5BCB-0DCFFF7B5000}"/>
              </a:ext>
            </a:extLst>
          </p:cNvPr>
          <p:cNvSpPr txBox="1"/>
          <p:nvPr/>
        </p:nvSpPr>
        <p:spPr>
          <a:xfrm>
            <a:off x="8102757" y="5584873"/>
            <a:ext cx="4243679" cy="261610"/>
          </a:xfrm>
          <a:prstGeom prst="rect">
            <a:avLst/>
          </a:prstGeom>
          <a:noFill/>
        </p:spPr>
        <p:txBody>
          <a:bodyPr wrap="square" rtlCol="0">
            <a:spAutoFit/>
          </a:bodyPr>
          <a:lstStyle/>
          <a:p>
            <a:r>
              <a:rPr lang="en-GB" sz="1100" dirty="0"/>
              <a:t>Vir: Instagram </a:t>
            </a:r>
            <a:r>
              <a:rPr lang="en-GB" sz="1100" dirty="0" err="1"/>
              <a:t>profil</a:t>
            </a:r>
            <a:r>
              <a:rPr lang="en-GB" sz="1100" dirty="0"/>
              <a:t> @myphdexperience </a:t>
            </a:r>
          </a:p>
        </p:txBody>
      </p:sp>
    </p:spTree>
    <p:extLst>
      <p:ext uri="{BB962C8B-B14F-4D97-AF65-F5344CB8AC3E}">
        <p14:creationId xmlns:p14="http://schemas.microsoft.com/office/powerpoint/2010/main" val="2995129959"/>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33CE6-627A-2CE1-496E-24E4E3FC146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00AE41FD-B8EE-1D37-C213-4642FC67ED6A}"/>
              </a:ext>
            </a:extLst>
          </p:cNvPr>
          <p:cNvSpPr>
            <a:spLocks noGrp="1"/>
          </p:cNvSpPr>
          <p:nvPr>
            <p:ph type="title"/>
          </p:nvPr>
        </p:nvSpPr>
        <p:spPr>
          <a:xfrm>
            <a:off x="660400" y="873508"/>
            <a:ext cx="10871200" cy="903312"/>
          </a:xfrm>
        </p:spPr>
        <p:txBody>
          <a:bodyPr/>
          <a:lstStyle/>
          <a:p>
            <a:r>
              <a:rPr lang="en-US" dirty="0" err="1"/>
              <a:t>Zakaj</a:t>
            </a:r>
            <a:r>
              <a:rPr lang="en-US" dirty="0"/>
              <a:t> je </a:t>
            </a:r>
            <a:r>
              <a:rPr lang="en-US" dirty="0" err="1"/>
              <a:t>potrebno</a:t>
            </a:r>
            <a:r>
              <a:rPr lang="en-US" dirty="0"/>
              <a:t> </a:t>
            </a:r>
            <a:r>
              <a:rPr lang="en-US" dirty="0" err="1"/>
              <a:t>načrtovati</a:t>
            </a:r>
            <a:r>
              <a:rPr lang="en-US" dirty="0"/>
              <a:t> </a:t>
            </a:r>
            <a:r>
              <a:rPr lang="en-US" dirty="0" err="1"/>
              <a:t>kariero</a:t>
            </a:r>
            <a:r>
              <a:rPr lang="en-US" dirty="0"/>
              <a:t>?</a:t>
            </a:r>
            <a:endParaRPr lang="sl-SI" dirty="0"/>
          </a:p>
        </p:txBody>
      </p:sp>
      <p:sp>
        <p:nvSpPr>
          <p:cNvPr id="3" name="Označba mesta vsebine 2">
            <a:extLst>
              <a:ext uri="{FF2B5EF4-FFF2-40B4-BE49-F238E27FC236}">
                <a16:creationId xmlns:a16="http://schemas.microsoft.com/office/drawing/2014/main" id="{10B6E2A9-BBF8-2215-FFA1-7C3A6032B326}"/>
              </a:ext>
            </a:extLst>
          </p:cNvPr>
          <p:cNvSpPr>
            <a:spLocks noGrp="1"/>
          </p:cNvSpPr>
          <p:nvPr>
            <p:ph idx="1"/>
          </p:nvPr>
        </p:nvSpPr>
        <p:spPr>
          <a:xfrm>
            <a:off x="914399" y="1967104"/>
            <a:ext cx="6803571" cy="4270208"/>
          </a:xfrm>
        </p:spPr>
        <p:txBody>
          <a:bodyPr/>
          <a:lstStyle/>
          <a:p>
            <a:r>
              <a:rPr lang="en-US" dirty="0"/>
              <a:t> </a:t>
            </a:r>
            <a:r>
              <a:rPr lang="en-US" dirty="0" err="1"/>
              <a:t>Različni</a:t>
            </a:r>
            <a:r>
              <a:rPr lang="en-US" dirty="0"/>
              <a:t> </a:t>
            </a:r>
            <a:r>
              <a:rPr lang="en-US" dirty="0" err="1"/>
              <a:t>sektorji</a:t>
            </a:r>
            <a:r>
              <a:rPr lang="en-US" dirty="0"/>
              <a:t> </a:t>
            </a:r>
            <a:r>
              <a:rPr lang="en-US" dirty="0" err="1"/>
              <a:t>zahtevajo</a:t>
            </a:r>
            <a:r>
              <a:rPr lang="en-US" dirty="0"/>
              <a:t> </a:t>
            </a:r>
            <a:r>
              <a:rPr lang="en-US" dirty="0" err="1"/>
              <a:t>različna</a:t>
            </a:r>
            <a:r>
              <a:rPr lang="en-US" dirty="0"/>
              <a:t> </a:t>
            </a:r>
            <a:r>
              <a:rPr lang="en-US" dirty="0" err="1"/>
              <a:t>znanja</a:t>
            </a:r>
            <a:endParaRPr lang="en-US" dirty="0"/>
          </a:p>
          <a:p>
            <a:r>
              <a:rPr lang="en-US" dirty="0" err="1"/>
              <a:t>Željeno</a:t>
            </a:r>
            <a:r>
              <a:rPr lang="en-US" dirty="0"/>
              <a:t> pot </a:t>
            </a:r>
            <a:r>
              <a:rPr lang="en-US" dirty="0" err="1"/>
              <a:t>načrtujte</a:t>
            </a:r>
            <a:r>
              <a:rPr lang="en-US" dirty="0"/>
              <a:t> </a:t>
            </a:r>
            <a:r>
              <a:rPr lang="en-US" dirty="0" err="1"/>
              <a:t>že</a:t>
            </a:r>
            <a:r>
              <a:rPr lang="en-US" dirty="0"/>
              <a:t> pred/med </a:t>
            </a:r>
            <a:r>
              <a:rPr lang="en-US" dirty="0" err="1"/>
              <a:t>doktoratom</a:t>
            </a:r>
            <a:endParaRPr lang="en-US" dirty="0"/>
          </a:p>
          <a:p>
            <a:pPr lvl="1"/>
            <a:r>
              <a:rPr lang="en-US" dirty="0"/>
              <a:t>Tema </a:t>
            </a:r>
            <a:r>
              <a:rPr lang="en-US" dirty="0" err="1"/>
              <a:t>raziskave</a:t>
            </a:r>
            <a:r>
              <a:rPr lang="en-US" dirty="0"/>
              <a:t>, </a:t>
            </a:r>
            <a:r>
              <a:rPr lang="en-US" dirty="0" err="1"/>
              <a:t>sodelave</a:t>
            </a:r>
            <a:endParaRPr lang="en-US" dirty="0"/>
          </a:p>
          <a:p>
            <a:pPr lvl="1"/>
            <a:r>
              <a:rPr lang="en-US" dirty="0" err="1"/>
              <a:t>dodatna</a:t>
            </a:r>
            <a:r>
              <a:rPr lang="en-US" dirty="0"/>
              <a:t> </a:t>
            </a:r>
            <a:r>
              <a:rPr lang="en-US" dirty="0" err="1"/>
              <a:t>izobraževanja</a:t>
            </a:r>
            <a:r>
              <a:rPr lang="en-US" dirty="0"/>
              <a:t>, </a:t>
            </a:r>
            <a:r>
              <a:rPr lang="en-US" dirty="0" err="1"/>
              <a:t>prenosljive</a:t>
            </a:r>
            <a:r>
              <a:rPr lang="en-US" dirty="0"/>
              <a:t> </a:t>
            </a:r>
            <a:r>
              <a:rPr lang="en-US" dirty="0" err="1"/>
              <a:t>veščine</a:t>
            </a:r>
            <a:endParaRPr lang="en-US" dirty="0"/>
          </a:p>
          <a:p>
            <a:endParaRPr lang="en-US" dirty="0"/>
          </a:p>
          <a:p>
            <a:endParaRPr lang="sl-SI" dirty="0"/>
          </a:p>
        </p:txBody>
      </p:sp>
      <p:sp>
        <p:nvSpPr>
          <p:cNvPr id="4" name="Rectangle 3">
            <a:extLst>
              <a:ext uri="{FF2B5EF4-FFF2-40B4-BE49-F238E27FC236}">
                <a16:creationId xmlns:a16="http://schemas.microsoft.com/office/drawing/2014/main" id="{C401D43A-93AC-4C9B-8A7E-15B83D9A9E93}"/>
              </a:ext>
            </a:extLst>
          </p:cNvPr>
          <p:cNvSpPr/>
          <p:nvPr/>
        </p:nvSpPr>
        <p:spPr bwMode="auto">
          <a:xfrm>
            <a:off x="0" y="0"/>
            <a:ext cx="9193161" cy="842240"/>
          </a:xfrm>
          <a:prstGeom prst="rect">
            <a:avLst/>
          </a:prstGeom>
          <a:gradFill flip="none" rotWithShape="1">
            <a:gsLst>
              <a:gs pos="75000">
                <a:srgbClr val="FF6400"/>
              </a:gs>
              <a:gs pos="24500">
                <a:srgbClr val="FF6400"/>
              </a:gs>
              <a:gs pos="0">
                <a:srgbClr val="FF6400"/>
              </a:gs>
              <a:gs pos="49000">
                <a:srgbClr val="EED41C"/>
              </a:gs>
              <a:gs pos="96000">
                <a:srgbClr val="FF6400"/>
              </a:gs>
            </a:gsLst>
            <a:lin ang="0" scaled="0"/>
            <a:tileRect/>
          </a:gra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a:lnSpc>
                <a:spcPct val="150000"/>
              </a:lnSpc>
            </a:pP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sz="3200" dirty="0">
              <a:solidFill>
                <a:srgbClr val="00D5FE"/>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CF4A9249-0287-71B7-865B-BF6E6A1643AD}"/>
              </a:ext>
            </a:extLst>
          </p:cNvPr>
          <p:cNvPicPr>
            <a:picLocks noChangeAspect="1"/>
          </p:cNvPicPr>
          <p:nvPr/>
        </p:nvPicPr>
        <p:blipFill>
          <a:blip r:embed="rId2"/>
          <a:stretch>
            <a:fillRect/>
          </a:stretch>
        </p:blipFill>
        <p:spPr>
          <a:xfrm>
            <a:off x="8102757" y="1684480"/>
            <a:ext cx="3734321" cy="3801005"/>
          </a:xfrm>
          <a:prstGeom prst="rect">
            <a:avLst/>
          </a:prstGeom>
        </p:spPr>
      </p:pic>
      <p:sp>
        <p:nvSpPr>
          <p:cNvPr id="7" name="TextBox 6">
            <a:extLst>
              <a:ext uri="{FF2B5EF4-FFF2-40B4-BE49-F238E27FC236}">
                <a16:creationId xmlns:a16="http://schemas.microsoft.com/office/drawing/2014/main" id="{37149714-05DD-BD10-F9A0-FE1A937CF718}"/>
              </a:ext>
            </a:extLst>
          </p:cNvPr>
          <p:cNvSpPr txBox="1"/>
          <p:nvPr/>
        </p:nvSpPr>
        <p:spPr>
          <a:xfrm>
            <a:off x="8102757" y="5584873"/>
            <a:ext cx="4243679" cy="430887"/>
          </a:xfrm>
          <a:prstGeom prst="rect">
            <a:avLst/>
          </a:prstGeom>
          <a:noFill/>
        </p:spPr>
        <p:txBody>
          <a:bodyPr wrap="square" rtlCol="0">
            <a:spAutoFit/>
          </a:bodyPr>
          <a:lstStyle/>
          <a:p>
            <a:r>
              <a:rPr lang="en-GB" sz="1100" dirty="0"/>
              <a:t>Vir: </a:t>
            </a:r>
            <a:r>
              <a:rPr lang="en-GB" sz="1100" dirty="0" err="1"/>
              <a:t>Karierne</a:t>
            </a:r>
            <a:r>
              <a:rPr lang="en-GB" sz="1100" dirty="0"/>
              <a:t> </a:t>
            </a:r>
            <a:r>
              <a:rPr lang="en-GB" sz="1100" dirty="0" err="1"/>
              <a:t>poti</a:t>
            </a:r>
            <a:r>
              <a:rPr lang="en-GB" sz="1100" dirty="0"/>
              <a:t> </a:t>
            </a:r>
            <a:r>
              <a:rPr lang="en-GB" sz="1100" dirty="0" err="1"/>
              <a:t>doktoric</a:t>
            </a:r>
            <a:r>
              <a:rPr lang="en-GB" sz="1100" dirty="0"/>
              <a:t> in </a:t>
            </a:r>
            <a:r>
              <a:rPr lang="en-GB" sz="1100" dirty="0" err="1"/>
              <a:t>doktorjev</a:t>
            </a:r>
            <a:r>
              <a:rPr lang="en-GB" sz="1100" dirty="0"/>
              <a:t> </a:t>
            </a:r>
            <a:r>
              <a:rPr lang="en-GB" sz="1100" dirty="0" err="1"/>
              <a:t>znanosti</a:t>
            </a:r>
            <a:r>
              <a:rPr lang="en-GB" sz="1100" dirty="0"/>
              <a:t>, 2015, www.stat.si/pub.asp</a:t>
            </a:r>
          </a:p>
        </p:txBody>
      </p:sp>
    </p:spTree>
    <p:extLst>
      <p:ext uri="{BB962C8B-B14F-4D97-AF65-F5344CB8AC3E}">
        <p14:creationId xmlns:p14="http://schemas.microsoft.com/office/powerpoint/2010/main" val="1474113001"/>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399BB-B9D9-DF22-A712-45AC107C7E3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B3DB80D2-B489-035D-279B-BC1A09045237}"/>
              </a:ext>
            </a:extLst>
          </p:cNvPr>
          <p:cNvSpPr>
            <a:spLocks noGrp="1"/>
          </p:cNvSpPr>
          <p:nvPr>
            <p:ph type="title"/>
          </p:nvPr>
        </p:nvSpPr>
        <p:spPr>
          <a:xfrm>
            <a:off x="660400" y="873508"/>
            <a:ext cx="10871200" cy="903312"/>
          </a:xfrm>
        </p:spPr>
        <p:txBody>
          <a:bodyPr/>
          <a:lstStyle/>
          <a:p>
            <a:r>
              <a:rPr lang="en-US" dirty="0"/>
              <a:t>Kako se </a:t>
            </a:r>
            <a:r>
              <a:rPr lang="en-US" dirty="0" err="1"/>
              <a:t>lotiti</a:t>
            </a:r>
            <a:r>
              <a:rPr lang="en-US" dirty="0"/>
              <a:t> </a:t>
            </a:r>
            <a:r>
              <a:rPr lang="en-US" dirty="0" err="1"/>
              <a:t>načrtovanja</a:t>
            </a:r>
            <a:r>
              <a:rPr lang="en-US" dirty="0"/>
              <a:t> </a:t>
            </a:r>
            <a:r>
              <a:rPr lang="en-US" dirty="0" err="1"/>
              <a:t>kariere</a:t>
            </a:r>
            <a:r>
              <a:rPr lang="en-US" dirty="0"/>
              <a:t>?</a:t>
            </a:r>
            <a:endParaRPr lang="sl-SI" dirty="0"/>
          </a:p>
        </p:txBody>
      </p:sp>
      <p:sp>
        <p:nvSpPr>
          <p:cNvPr id="3" name="Označba mesta vsebine 2">
            <a:extLst>
              <a:ext uri="{FF2B5EF4-FFF2-40B4-BE49-F238E27FC236}">
                <a16:creationId xmlns:a16="http://schemas.microsoft.com/office/drawing/2014/main" id="{10036CD7-F502-18D8-2693-CAB2C6B1D928}"/>
              </a:ext>
            </a:extLst>
          </p:cNvPr>
          <p:cNvSpPr>
            <a:spLocks noGrp="1"/>
          </p:cNvSpPr>
          <p:nvPr>
            <p:ph idx="1"/>
          </p:nvPr>
        </p:nvSpPr>
        <p:spPr>
          <a:xfrm>
            <a:off x="914399" y="1967104"/>
            <a:ext cx="10617201" cy="4270208"/>
          </a:xfrm>
        </p:spPr>
        <p:txBody>
          <a:bodyPr/>
          <a:lstStyle/>
          <a:p>
            <a:r>
              <a:rPr lang="en-US" dirty="0"/>
              <a:t> </a:t>
            </a:r>
            <a:r>
              <a:rPr lang="en-US" dirty="0" err="1">
                <a:solidFill>
                  <a:srgbClr val="FF6400"/>
                </a:solidFill>
              </a:rPr>
              <a:t>Dolgoročni</a:t>
            </a:r>
            <a:r>
              <a:rPr lang="en-US" dirty="0">
                <a:solidFill>
                  <a:srgbClr val="FF6400"/>
                </a:solidFill>
              </a:rPr>
              <a:t> </a:t>
            </a:r>
            <a:r>
              <a:rPr lang="en-US" dirty="0" err="1">
                <a:solidFill>
                  <a:srgbClr val="FF6400"/>
                </a:solidFill>
              </a:rPr>
              <a:t>cilji</a:t>
            </a:r>
            <a:r>
              <a:rPr lang="en-US" dirty="0">
                <a:solidFill>
                  <a:srgbClr val="FF6400"/>
                </a:solidFill>
              </a:rPr>
              <a:t> </a:t>
            </a:r>
            <a:r>
              <a:rPr lang="en-US" dirty="0"/>
              <a:t>(5 let). </a:t>
            </a:r>
          </a:p>
          <a:p>
            <a:pPr lvl="1"/>
            <a:r>
              <a:rPr lang="en-US" dirty="0" err="1"/>
              <a:t>Identificiraj</a:t>
            </a:r>
            <a:r>
              <a:rPr lang="en-US" dirty="0"/>
              <a:t> 1-2 </a:t>
            </a:r>
            <a:r>
              <a:rPr lang="en-US" dirty="0" err="1"/>
              <a:t>glavna</a:t>
            </a:r>
            <a:r>
              <a:rPr lang="en-US" dirty="0"/>
              <a:t> </a:t>
            </a:r>
            <a:r>
              <a:rPr lang="en-US" dirty="0" err="1"/>
              <a:t>cilja</a:t>
            </a:r>
            <a:endParaRPr lang="en-US" dirty="0"/>
          </a:p>
          <a:p>
            <a:pPr lvl="1"/>
            <a:r>
              <a:rPr lang="en-US" dirty="0"/>
              <a:t>Kaj </a:t>
            </a:r>
            <a:r>
              <a:rPr lang="en-US" dirty="0" err="1"/>
              <a:t>še</a:t>
            </a:r>
            <a:r>
              <a:rPr lang="en-US" dirty="0"/>
              <a:t> </a:t>
            </a:r>
            <a:r>
              <a:rPr lang="en-US" dirty="0" err="1"/>
              <a:t>moram</a:t>
            </a:r>
            <a:r>
              <a:rPr lang="en-US" dirty="0"/>
              <a:t> </a:t>
            </a:r>
            <a:r>
              <a:rPr lang="en-US" dirty="0" err="1"/>
              <a:t>storiti</a:t>
            </a:r>
            <a:r>
              <a:rPr lang="en-US" dirty="0"/>
              <a:t>, da </a:t>
            </a:r>
            <a:r>
              <a:rPr lang="en-US" dirty="0" err="1"/>
              <a:t>jih</a:t>
            </a:r>
            <a:r>
              <a:rPr lang="en-US" dirty="0"/>
              <a:t> </a:t>
            </a:r>
            <a:r>
              <a:rPr lang="en-US" dirty="0" err="1"/>
              <a:t>dosežem</a:t>
            </a:r>
            <a:r>
              <a:rPr lang="en-US" dirty="0"/>
              <a:t>?</a:t>
            </a:r>
          </a:p>
          <a:p>
            <a:r>
              <a:rPr lang="en-US" dirty="0" err="1">
                <a:solidFill>
                  <a:srgbClr val="FF6400"/>
                </a:solidFill>
              </a:rPr>
              <a:t>Kratkoročni</a:t>
            </a:r>
            <a:r>
              <a:rPr lang="en-US" dirty="0">
                <a:solidFill>
                  <a:srgbClr val="FF6400"/>
                </a:solidFill>
              </a:rPr>
              <a:t> </a:t>
            </a:r>
            <a:r>
              <a:rPr lang="en-US" dirty="0" err="1">
                <a:solidFill>
                  <a:srgbClr val="FF6400"/>
                </a:solidFill>
              </a:rPr>
              <a:t>cilji</a:t>
            </a:r>
            <a:r>
              <a:rPr lang="en-US" dirty="0">
                <a:solidFill>
                  <a:srgbClr val="FF6400"/>
                </a:solidFill>
              </a:rPr>
              <a:t> </a:t>
            </a:r>
            <a:r>
              <a:rPr lang="en-US" dirty="0"/>
              <a:t>(1-2 </a:t>
            </a:r>
            <a:r>
              <a:rPr lang="en-US" dirty="0" err="1"/>
              <a:t>leti</a:t>
            </a:r>
            <a:r>
              <a:rPr lang="en-US" dirty="0"/>
              <a:t>)</a:t>
            </a:r>
          </a:p>
          <a:p>
            <a:pPr lvl="1"/>
            <a:r>
              <a:rPr lang="en-US" dirty="0" err="1"/>
              <a:t>Raziskovalni</a:t>
            </a:r>
            <a:r>
              <a:rPr lang="en-US" dirty="0"/>
              <a:t> </a:t>
            </a:r>
            <a:r>
              <a:rPr lang="en-US" dirty="0" err="1"/>
              <a:t>cilji</a:t>
            </a:r>
            <a:endParaRPr lang="en-US" dirty="0"/>
          </a:p>
          <a:p>
            <a:pPr lvl="2"/>
            <a:r>
              <a:rPr lang="en-US" dirty="0" err="1"/>
              <a:t>Objave</a:t>
            </a:r>
            <a:r>
              <a:rPr lang="en-US" dirty="0"/>
              <a:t>, ki </a:t>
            </a:r>
            <a:r>
              <a:rPr lang="en-US" dirty="0" err="1"/>
              <a:t>jih</a:t>
            </a:r>
            <a:r>
              <a:rPr lang="en-US" dirty="0"/>
              <a:t> </a:t>
            </a:r>
            <a:r>
              <a:rPr lang="en-US" dirty="0" err="1"/>
              <a:t>predvidevam</a:t>
            </a:r>
            <a:endParaRPr lang="en-US" dirty="0"/>
          </a:p>
          <a:p>
            <a:pPr lvl="2"/>
            <a:r>
              <a:rPr lang="en-US" dirty="0" err="1"/>
              <a:t>Konference</a:t>
            </a:r>
            <a:r>
              <a:rPr lang="en-US" dirty="0"/>
              <a:t>, </a:t>
            </a:r>
            <a:r>
              <a:rPr lang="en-US" dirty="0" err="1"/>
              <a:t>delavnice</a:t>
            </a:r>
            <a:r>
              <a:rPr lang="en-US" dirty="0"/>
              <a:t>, </a:t>
            </a:r>
            <a:r>
              <a:rPr lang="en-US" dirty="0" err="1"/>
              <a:t>izobraževanja</a:t>
            </a:r>
            <a:r>
              <a:rPr lang="en-US" dirty="0"/>
              <a:t>, </a:t>
            </a:r>
            <a:r>
              <a:rPr lang="en-US" dirty="0" err="1"/>
              <a:t>predstavitve</a:t>
            </a:r>
            <a:r>
              <a:rPr lang="en-US" dirty="0"/>
              <a:t>, ki </a:t>
            </a:r>
            <a:r>
              <a:rPr lang="en-US" dirty="0" err="1"/>
              <a:t>jih</a:t>
            </a:r>
            <a:r>
              <a:rPr lang="en-US" dirty="0"/>
              <a:t> </a:t>
            </a:r>
            <a:r>
              <a:rPr lang="en-US" dirty="0" err="1"/>
              <a:t>načrtujem</a:t>
            </a:r>
            <a:endParaRPr lang="en-US" dirty="0"/>
          </a:p>
          <a:p>
            <a:pPr marL="914400" lvl="2" indent="0">
              <a:buNone/>
            </a:pPr>
            <a:endParaRPr lang="en-US" dirty="0"/>
          </a:p>
          <a:p>
            <a:pPr lvl="1"/>
            <a:endParaRPr lang="en-US" dirty="0"/>
          </a:p>
          <a:p>
            <a:endParaRPr lang="en-US" dirty="0"/>
          </a:p>
          <a:p>
            <a:endParaRPr lang="sl-SI" dirty="0"/>
          </a:p>
        </p:txBody>
      </p:sp>
      <p:sp>
        <p:nvSpPr>
          <p:cNvPr id="4" name="Rectangle 3">
            <a:extLst>
              <a:ext uri="{FF2B5EF4-FFF2-40B4-BE49-F238E27FC236}">
                <a16:creationId xmlns:a16="http://schemas.microsoft.com/office/drawing/2014/main" id="{2339B389-1CD3-E7AF-EAEC-AC046E2C049C}"/>
              </a:ext>
            </a:extLst>
          </p:cNvPr>
          <p:cNvSpPr/>
          <p:nvPr/>
        </p:nvSpPr>
        <p:spPr bwMode="auto">
          <a:xfrm>
            <a:off x="0" y="0"/>
            <a:ext cx="9193161" cy="842240"/>
          </a:xfrm>
          <a:prstGeom prst="rect">
            <a:avLst/>
          </a:prstGeom>
          <a:gradFill flip="none" rotWithShape="1">
            <a:gsLst>
              <a:gs pos="75000">
                <a:srgbClr val="FF6400"/>
              </a:gs>
              <a:gs pos="24500">
                <a:srgbClr val="FF6400"/>
              </a:gs>
              <a:gs pos="0">
                <a:srgbClr val="FF6400"/>
              </a:gs>
              <a:gs pos="49000">
                <a:srgbClr val="EED41C"/>
              </a:gs>
              <a:gs pos="96000">
                <a:srgbClr val="FF6400"/>
              </a:gs>
            </a:gsLst>
            <a:lin ang="0" scaled="0"/>
            <a:tileRect/>
          </a:gra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a:lnSpc>
                <a:spcPct val="150000"/>
              </a:lnSpc>
            </a:pP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sz="3200" dirty="0">
              <a:solidFill>
                <a:srgbClr val="00D5F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4531466"/>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B6199-C04B-7563-4F93-EB58D4AD0204}"/>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B2BF4D35-B331-39F4-9B71-E1A6F73AEBB6}"/>
              </a:ext>
            </a:extLst>
          </p:cNvPr>
          <p:cNvSpPr>
            <a:spLocks noGrp="1"/>
          </p:cNvSpPr>
          <p:nvPr>
            <p:ph type="title"/>
          </p:nvPr>
        </p:nvSpPr>
        <p:spPr>
          <a:xfrm>
            <a:off x="660400" y="873508"/>
            <a:ext cx="10871200" cy="903312"/>
          </a:xfrm>
        </p:spPr>
        <p:txBody>
          <a:bodyPr/>
          <a:lstStyle/>
          <a:p>
            <a:r>
              <a:rPr lang="en-US" dirty="0"/>
              <a:t>Kako se </a:t>
            </a:r>
            <a:r>
              <a:rPr lang="en-US" dirty="0" err="1"/>
              <a:t>lotiti</a:t>
            </a:r>
            <a:r>
              <a:rPr lang="en-US" dirty="0"/>
              <a:t> </a:t>
            </a:r>
            <a:r>
              <a:rPr lang="en-US" dirty="0" err="1"/>
              <a:t>načrtovanja</a:t>
            </a:r>
            <a:r>
              <a:rPr lang="en-US" dirty="0"/>
              <a:t> </a:t>
            </a:r>
            <a:r>
              <a:rPr lang="en-US" dirty="0" err="1"/>
              <a:t>kariere</a:t>
            </a:r>
            <a:r>
              <a:rPr lang="en-US" dirty="0"/>
              <a:t>?</a:t>
            </a:r>
            <a:endParaRPr lang="sl-SI" dirty="0"/>
          </a:p>
        </p:txBody>
      </p:sp>
      <p:sp>
        <p:nvSpPr>
          <p:cNvPr id="3" name="Označba mesta vsebine 2">
            <a:extLst>
              <a:ext uri="{FF2B5EF4-FFF2-40B4-BE49-F238E27FC236}">
                <a16:creationId xmlns:a16="http://schemas.microsoft.com/office/drawing/2014/main" id="{A8643718-65DA-CE99-B27D-B0B13898CA2A}"/>
              </a:ext>
            </a:extLst>
          </p:cNvPr>
          <p:cNvSpPr>
            <a:spLocks noGrp="1"/>
          </p:cNvSpPr>
          <p:nvPr>
            <p:ph idx="1"/>
          </p:nvPr>
        </p:nvSpPr>
        <p:spPr>
          <a:xfrm>
            <a:off x="914399" y="1808088"/>
            <a:ext cx="10617201" cy="4270208"/>
          </a:xfrm>
        </p:spPr>
        <p:txBody>
          <a:bodyPr/>
          <a:lstStyle/>
          <a:p>
            <a:r>
              <a:rPr lang="en-US" dirty="0" err="1">
                <a:solidFill>
                  <a:srgbClr val="FF6400"/>
                </a:solidFill>
              </a:rPr>
              <a:t>Kratkoročni</a:t>
            </a:r>
            <a:r>
              <a:rPr lang="en-US" dirty="0">
                <a:solidFill>
                  <a:srgbClr val="FF6400"/>
                </a:solidFill>
              </a:rPr>
              <a:t> </a:t>
            </a:r>
            <a:r>
              <a:rPr lang="en-US" dirty="0" err="1">
                <a:solidFill>
                  <a:srgbClr val="FF6400"/>
                </a:solidFill>
              </a:rPr>
              <a:t>cilji</a:t>
            </a:r>
            <a:r>
              <a:rPr lang="en-US" dirty="0">
                <a:solidFill>
                  <a:srgbClr val="FF6400"/>
                </a:solidFill>
              </a:rPr>
              <a:t> </a:t>
            </a:r>
            <a:r>
              <a:rPr lang="en-US" dirty="0"/>
              <a:t>(1-2 </a:t>
            </a:r>
            <a:r>
              <a:rPr lang="en-US" dirty="0" err="1"/>
              <a:t>leti</a:t>
            </a:r>
            <a:r>
              <a:rPr lang="en-US" dirty="0"/>
              <a:t>)</a:t>
            </a:r>
          </a:p>
          <a:p>
            <a:pPr lvl="1"/>
            <a:r>
              <a:rPr lang="en-US" dirty="0" err="1"/>
              <a:t>Raziskovalne</a:t>
            </a:r>
            <a:r>
              <a:rPr lang="en-US" dirty="0"/>
              <a:t> </a:t>
            </a:r>
            <a:r>
              <a:rPr lang="en-US" dirty="0" err="1"/>
              <a:t>veščine</a:t>
            </a:r>
            <a:r>
              <a:rPr lang="en-US" dirty="0"/>
              <a:t> in </a:t>
            </a:r>
            <a:r>
              <a:rPr lang="en-US" dirty="0" err="1"/>
              <a:t>metodologija</a:t>
            </a:r>
            <a:endParaRPr lang="en-US" dirty="0"/>
          </a:p>
          <a:p>
            <a:pPr lvl="2"/>
            <a:r>
              <a:rPr lang="en-US" dirty="0" err="1"/>
              <a:t>Tehnično</a:t>
            </a:r>
            <a:r>
              <a:rPr lang="en-US" dirty="0"/>
              <a:t> </a:t>
            </a:r>
            <a:r>
              <a:rPr lang="en-US" dirty="0" err="1"/>
              <a:t>izobraževanje</a:t>
            </a:r>
            <a:r>
              <a:rPr lang="en-US" dirty="0"/>
              <a:t>, </a:t>
            </a:r>
            <a:r>
              <a:rPr lang="en-US" dirty="0" err="1"/>
              <a:t>delavnice</a:t>
            </a:r>
            <a:r>
              <a:rPr lang="en-US" dirty="0"/>
              <a:t>, </a:t>
            </a:r>
            <a:r>
              <a:rPr lang="en-US" dirty="0" err="1"/>
              <a:t>seminarji</a:t>
            </a:r>
            <a:endParaRPr lang="en-US" dirty="0"/>
          </a:p>
          <a:p>
            <a:pPr lvl="1"/>
            <a:r>
              <a:rPr lang="en-US" dirty="0" err="1"/>
              <a:t>Upravljanje</a:t>
            </a:r>
            <a:r>
              <a:rPr lang="en-US" dirty="0"/>
              <a:t> </a:t>
            </a:r>
            <a:r>
              <a:rPr lang="en-US" dirty="0" err="1"/>
              <a:t>raziskav</a:t>
            </a:r>
            <a:r>
              <a:rPr lang="en-US" dirty="0"/>
              <a:t> in </a:t>
            </a:r>
            <a:r>
              <a:rPr lang="en-US" dirty="0" err="1"/>
              <a:t>podatkov</a:t>
            </a:r>
            <a:endParaRPr lang="en-US" dirty="0"/>
          </a:p>
          <a:p>
            <a:pPr lvl="2"/>
            <a:r>
              <a:rPr lang="en-US" dirty="0" err="1"/>
              <a:t>Hramba</a:t>
            </a:r>
            <a:r>
              <a:rPr lang="en-US" dirty="0"/>
              <a:t> </a:t>
            </a:r>
            <a:r>
              <a:rPr lang="en-US" dirty="0" err="1"/>
              <a:t>podatkov</a:t>
            </a:r>
            <a:r>
              <a:rPr lang="en-US" dirty="0"/>
              <a:t>, </a:t>
            </a:r>
            <a:r>
              <a:rPr lang="en-US" dirty="0" err="1"/>
              <a:t>laboratorijski</a:t>
            </a:r>
            <a:r>
              <a:rPr lang="en-US" dirty="0"/>
              <a:t> </a:t>
            </a:r>
            <a:r>
              <a:rPr lang="en-US" dirty="0" err="1"/>
              <a:t>dnevnik</a:t>
            </a:r>
            <a:r>
              <a:rPr lang="en-US" dirty="0"/>
              <a:t>, </a:t>
            </a:r>
            <a:r>
              <a:rPr lang="en-US" dirty="0" err="1"/>
              <a:t>dostopnost</a:t>
            </a:r>
            <a:r>
              <a:rPr lang="en-US" dirty="0"/>
              <a:t> </a:t>
            </a:r>
            <a:r>
              <a:rPr lang="en-US" dirty="0" err="1"/>
              <a:t>podatkov</a:t>
            </a:r>
            <a:r>
              <a:rPr lang="en-US" dirty="0"/>
              <a:t> </a:t>
            </a:r>
          </a:p>
          <a:p>
            <a:pPr lvl="1"/>
            <a:r>
              <a:rPr lang="en-US" dirty="0" err="1"/>
              <a:t>Veščine</a:t>
            </a:r>
            <a:r>
              <a:rPr lang="en-US" dirty="0"/>
              <a:t> </a:t>
            </a:r>
            <a:r>
              <a:rPr lang="en-US" dirty="0" err="1"/>
              <a:t>komuniciranja</a:t>
            </a:r>
            <a:endParaRPr lang="en-US" dirty="0"/>
          </a:p>
          <a:p>
            <a:pPr lvl="2"/>
            <a:r>
              <a:rPr lang="en-US" dirty="0" err="1"/>
              <a:t>Strokovno</a:t>
            </a:r>
            <a:r>
              <a:rPr lang="en-US" dirty="0"/>
              <a:t> </a:t>
            </a:r>
            <a:r>
              <a:rPr lang="en-US" dirty="0" err="1"/>
              <a:t>pisanje</a:t>
            </a:r>
            <a:r>
              <a:rPr lang="en-US" dirty="0"/>
              <a:t>, </a:t>
            </a:r>
            <a:r>
              <a:rPr lang="en-US" dirty="0" err="1"/>
              <a:t>komuniciranje</a:t>
            </a:r>
            <a:r>
              <a:rPr lang="en-US" dirty="0"/>
              <a:t> </a:t>
            </a:r>
            <a:r>
              <a:rPr lang="en-US" dirty="0" err="1"/>
              <a:t>znanosti</a:t>
            </a:r>
            <a:r>
              <a:rPr lang="en-US" dirty="0"/>
              <a:t>, </a:t>
            </a:r>
            <a:r>
              <a:rPr lang="en-US" dirty="0" err="1"/>
              <a:t>poljudnoznanstveni</a:t>
            </a:r>
            <a:r>
              <a:rPr lang="en-US" dirty="0"/>
              <a:t> </a:t>
            </a:r>
            <a:r>
              <a:rPr lang="en-US" dirty="0" err="1"/>
              <a:t>članki</a:t>
            </a:r>
            <a:endParaRPr lang="en-US" dirty="0"/>
          </a:p>
          <a:p>
            <a:pPr lvl="1"/>
            <a:r>
              <a:rPr lang="en-US" dirty="0" err="1"/>
              <a:t>Predvidene</a:t>
            </a:r>
            <a:r>
              <a:rPr lang="en-US" dirty="0"/>
              <a:t> </a:t>
            </a:r>
            <a:r>
              <a:rPr lang="en-US" dirty="0" err="1"/>
              <a:t>priložnosti</a:t>
            </a:r>
            <a:r>
              <a:rPr lang="en-US" dirty="0"/>
              <a:t> za </a:t>
            </a:r>
            <a:r>
              <a:rPr lang="en-US" dirty="0" err="1"/>
              <a:t>mreženje</a:t>
            </a:r>
            <a:endParaRPr lang="en-US" dirty="0"/>
          </a:p>
          <a:p>
            <a:pPr lvl="1"/>
            <a:r>
              <a:rPr lang="en-US" dirty="0" err="1"/>
              <a:t>Druge</a:t>
            </a:r>
            <a:r>
              <a:rPr lang="en-US" dirty="0"/>
              <a:t> </a:t>
            </a:r>
            <a:r>
              <a:rPr lang="en-US" dirty="0" err="1"/>
              <a:t>aktivnosti</a:t>
            </a:r>
            <a:endParaRPr lang="en-US" dirty="0"/>
          </a:p>
          <a:p>
            <a:pPr lvl="2"/>
            <a:endParaRPr lang="en-US" dirty="0"/>
          </a:p>
          <a:p>
            <a:pPr marL="914400" lvl="2" indent="0">
              <a:buNone/>
            </a:pPr>
            <a:endParaRPr lang="en-US" dirty="0"/>
          </a:p>
          <a:p>
            <a:pPr lvl="1"/>
            <a:endParaRPr lang="en-US" dirty="0"/>
          </a:p>
          <a:p>
            <a:endParaRPr lang="en-US" dirty="0"/>
          </a:p>
          <a:p>
            <a:endParaRPr lang="sl-SI" dirty="0"/>
          </a:p>
        </p:txBody>
      </p:sp>
      <p:sp>
        <p:nvSpPr>
          <p:cNvPr id="4" name="Rectangle 3">
            <a:extLst>
              <a:ext uri="{FF2B5EF4-FFF2-40B4-BE49-F238E27FC236}">
                <a16:creationId xmlns:a16="http://schemas.microsoft.com/office/drawing/2014/main" id="{CED28FDD-5B16-BECD-FBE4-1C393A691BC4}"/>
              </a:ext>
            </a:extLst>
          </p:cNvPr>
          <p:cNvSpPr/>
          <p:nvPr/>
        </p:nvSpPr>
        <p:spPr bwMode="auto">
          <a:xfrm>
            <a:off x="0" y="0"/>
            <a:ext cx="9193161" cy="842240"/>
          </a:xfrm>
          <a:prstGeom prst="rect">
            <a:avLst/>
          </a:prstGeom>
          <a:gradFill flip="none" rotWithShape="1">
            <a:gsLst>
              <a:gs pos="75000">
                <a:srgbClr val="FF6400"/>
              </a:gs>
              <a:gs pos="24500">
                <a:srgbClr val="FF6400"/>
              </a:gs>
              <a:gs pos="0">
                <a:srgbClr val="FF6400"/>
              </a:gs>
              <a:gs pos="49000">
                <a:srgbClr val="EED41C"/>
              </a:gs>
              <a:gs pos="96000">
                <a:srgbClr val="FF6400"/>
              </a:gs>
            </a:gsLst>
            <a:lin ang="0" scaled="0"/>
            <a:tileRect/>
          </a:gra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a:lnSpc>
                <a:spcPct val="150000"/>
              </a:lnSpc>
            </a:pP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Pričetek</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in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nadaljnji</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razvoj</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raziskovalne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r>
              <a:rPr lang="en-GB" sz="3200" dirty="0" err="1">
                <a:solidFill>
                  <a:srgbClr val="00D5FE"/>
                </a:solidFill>
                <a:latin typeface="Tahoma" panose="020B0604030504040204" pitchFamily="34" charset="0"/>
                <a:ea typeface="Tahoma" panose="020B0604030504040204" pitchFamily="34" charset="0"/>
                <a:cs typeface="Tahoma" panose="020B0604030504040204" pitchFamily="34" charset="0"/>
              </a:rPr>
              <a:t>kariere</a:t>
            </a:r>
            <a:r>
              <a:rPr lang="en-GB" sz="3200" dirty="0">
                <a:solidFill>
                  <a:srgbClr val="00D5FE"/>
                </a:solidFill>
                <a:latin typeface="Tahoma" panose="020B0604030504040204" pitchFamily="34" charset="0"/>
                <a:ea typeface="Tahoma" panose="020B0604030504040204" pitchFamily="34" charset="0"/>
                <a:cs typeface="Tahoma" panose="020B0604030504040204" pitchFamily="34" charset="0"/>
              </a:rPr>
              <a:t> </a:t>
            </a:r>
            <a:endParaRPr lang="en-GB" sz="3200" dirty="0">
              <a:solidFill>
                <a:srgbClr val="00D5F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90464"/>
      </p:ext>
    </p:extLst>
  </p:cSld>
  <p:clrMapOvr>
    <a:masterClrMapping/>
  </p:clrMapOvr>
  <p:transition spd="slow">
    <p:fade/>
  </p:transition>
</p:sld>
</file>

<file path=ppt/theme/theme1.xml><?xml version="1.0" encoding="utf-8"?>
<a:theme xmlns:a="http://schemas.openxmlformats.org/drawingml/2006/main" name="UM.SI">
  <a:themeElements>
    <a:clrScheme name="F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FG">
      <a:majorFont>
        <a:latin typeface="Tahoma"/>
        <a:ea typeface=""/>
        <a:cs typeface=""/>
      </a:majorFont>
      <a:minorFont>
        <a:latin typeface="Tahoma"/>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F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F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F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F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F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F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F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nr-ppt-predloga [Samo za branje]" id="{6795D1B3-5739-44AB-8600-D5D4C59499DE}" vid="{2DBCBF16-41CA-475D-B37A-3DED7AA2BC65}"/>
    </a:ext>
  </a:extLst>
</a:theme>
</file>

<file path=docProps/app.xml><?xml version="1.0" encoding="utf-8"?>
<Properties xmlns="http://schemas.openxmlformats.org/officeDocument/2006/extended-properties" xmlns:vt="http://schemas.openxmlformats.org/officeDocument/2006/docPropsVTypes">
  <Template>enr-ppt-predloga-UM50</Template>
  <TotalTime>828</TotalTime>
  <Words>610</Words>
  <Application>Microsoft Office PowerPoint</Application>
  <PresentationFormat>Widescreen</PresentationFormat>
  <Paragraphs>124</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Calibri</vt:lpstr>
      <vt:lpstr>Symbol</vt:lpstr>
      <vt:lpstr>Tahoma</vt:lpstr>
      <vt:lpstr>Wingdings</vt:lpstr>
      <vt:lpstr>UM.SI</vt:lpstr>
      <vt:lpstr>PowerPoint Presentation</vt:lpstr>
      <vt:lpstr>O Mladi akademiji</vt:lpstr>
      <vt:lpstr>O meni</vt:lpstr>
      <vt:lpstr>Moja raziskovalna pot</vt:lpstr>
      <vt:lpstr>Moja raziskovalna pot</vt:lpstr>
      <vt:lpstr>Popotovanje skozi doktorat</vt:lpstr>
      <vt:lpstr>Zakaj je potrebno načrtovati kariero?</vt:lpstr>
      <vt:lpstr>Kako se lotiti načrtovanja kariere?</vt:lpstr>
      <vt:lpstr>Kako se lotiti načrtovanja kariere?</vt:lpstr>
      <vt:lpstr>Uporabne povezave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Karmen Cveček</dc:creator>
  <cp:lastModifiedBy>Matja Zalar</cp:lastModifiedBy>
  <cp:revision>26</cp:revision>
  <dcterms:created xsi:type="dcterms:W3CDTF">2025-04-24T11:48:22Z</dcterms:created>
  <dcterms:modified xsi:type="dcterms:W3CDTF">2025-06-11T05:39:13Z</dcterms:modified>
</cp:coreProperties>
</file>