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58" r:id="rId5"/>
    <p:sldId id="266" r:id="rId6"/>
    <p:sldId id="263" r:id="rId7"/>
    <p:sldId id="264" r:id="rId8"/>
    <p:sldId id="267" r:id="rId9"/>
    <p:sldId id="268" r:id="rId10"/>
    <p:sldId id="260" r:id="rId1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400"/>
    <a:srgbClr val="00D5FE"/>
    <a:srgbClr val="EED41C"/>
    <a:srgbClr val="F0C619"/>
    <a:srgbClr val="EDD91D"/>
    <a:srgbClr val="FD7103"/>
    <a:srgbClr val="F0C7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78" d="100"/>
          <a:sy n="78" d="100"/>
        </p:scale>
        <p:origin x="78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hyperlink" Target="mailto:dpo@um.si" TargetMode="External"/><Relationship Id="rId4" Type="http://schemas.openxmlformats.org/officeDocument/2006/relationships/image" Target="../media/image3.png"/><Relationship Id="rId9" Type="http://schemas.openxmlformats.org/officeDocument/2006/relationships/hyperlink" Target="mailto:ern@um.si"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sv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p:cSld name="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p:nvSpPr>
        <p:spPr bwMode="auto">
          <a:xfrm>
            <a:off x="0" y="2027362"/>
            <a:ext cx="12192000" cy="483063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grpSp>
        <p:nvGrpSpPr>
          <p:cNvPr id="12" name="Skupina 11">
            <a:extLst>
              <a:ext uri="{FF2B5EF4-FFF2-40B4-BE49-F238E27FC236}">
                <a16:creationId xmlns:a16="http://schemas.microsoft.com/office/drawing/2014/main" id="{74E76724-4D71-CD4E-9EED-B58D7B2BE9EA}"/>
              </a:ext>
            </a:extLst>
          </p:cNvPr>
          <p:cNvGrpSpPr/>
          <p:nvPr/>
        </p:nvGrpSpPr>
        <p:grpSpPr>
          <a:xfrm>
            <a:off x="6280130" y="1455801"/>
            <a:ext cx="4845396" cy="392010"/>
            <a:chOff x="6280130" y="1455801"/>
            <a:chExt cx="4845396" cy="392010"/>
          </a:xfrm>
        </p:grpSpPr>
        <p:pic>
          <p:nvPicPr>
            <p:cNvPr id="13" name="Grafika 12">
              <a:extLst>
                <a:ext uri="{FF2B5EF4-FFF2-40B4-BE49-F238E27FC236}">
                  <a16:creationId xmlns:a16="http://schemas.microsoft.com/office/drawing/2014/main" id="{9935A648-F55D-A588-36BA-4D2A1C45303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15" name="Slika 14" descr="Slika, ki vsebuje besede besedilo, pisava, grafika, grafično oblikovanje&#10;&#10;Opis je samodejno ustvarjen">
              <a:extLst>
                <a:ext uri="{FF2B5EF4-FFF2-40B4-BE49-F238E27FC236}">
                  <a16:creationId xmlns:a16="http://schemas.microsoft.com/office/drawing/2014/main" id="{101731D8-EDF0-4C15-2B61-46627C68A2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20" name="Grafika 19">
              <a:extLst>
                <a:ext uri="{FF2B5EF4-FFF2-40B4-BE49-F238E27FC236}">
                  <a16:creationId xmlns:a16="http://schemas.microsoft.com/office/drawing/2014/main" id="{90D91DF6-EC4B-BDF0-E792-035D7E361490}"/>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6280130" y="1472934"/>
              <a:ext cx="744204" cy="357744"/>
            </a:xfrm>
            <a:prstGeom prst="rect">
              <a:avLst/>
            </a:prstGeom>
          </p:spPr>
        </p:pic>
        <p:pic>
          <p:nvPicPr>
            <p:cNvPr id="5" name="Slika 4" descr="Slika, ki vsebuje besede posnetek zaslona, pisava, električno modra, grafika&#10;&#10;Opis je samodejno ustvarjen">
              <a:extLst>
                <a:ext uri="{FF2B5EF4-FFF2-40B4-BE49-F238E27FC236}">
                  <a16:creationId xmlns:a16="http://schemas.microsoft.com/office/drawing/2014/main" id="{A86DE3C3-346F-B69B-5ADD-1F8545B0BD4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7" name="Rectangle 2">
            <a:extLst>
              <a:ext uri="{FF2B5EF4-FFF2-40B4-BE49-F238E27FC236}">
                <a16:creationId xmlns:a16="http://schemas.microsoft.com/office/drawing/2014/main" id="{F2827C86-A4A3-8A0C-156F-CCA864E06CA2}"/>
              </a:ext>
            </a:extLst>
          </p:cNvPr>
          <p:cNvSpPr txBox="1">
            <a:spLocks noChangeArrowheads="1"/>
          </p:cNvSpPr>
          <p:nvPr/>
        </p:nvSpPr>
        <p:spPr bwMode="auto">
          <a:xfrm>
            <a:off x="1199456" y="3645024"/>
            <a:ext cx="9937104" cy="101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kern="0" dirty="0"/>
              <a:t>Glavni naslov</a:t>
            </a:r>
            <a:endParaRPr lang="en-GB" kern="0" dirty="0"/>
          </a:p>
        </p:txBody>
      </p:sp>
      <p:sp>
        <p:nvSpPr>
          <p:cNvPr id="9" name="Rectangle 3">
            <a:extLst>
              <a:ext uri="{FF2B5EF4-FFF2-40B4-BE49-F238E27FC236}">
                <a16:creationId xmlns:a16="http://schemas.microsoft.com/office/drawing/2014/main" id="{22A56C81-D010-BC78-AD53-03ED51C208EB}"/>
              </a:ext>
            </a:extLst>
          </p:cNvPr>
          <p:cNvSpPr txBox="1">
            <a:spLocks noChangeArrowheads="1"/>
          </p:cNvSpPr>
          <p:nvPr/>
        </p:nvSpPr>
        <p:spPr bwMode="auto">
          <a:xfrm>
            <a:off x="1199456" y="4661105"/>
            <a:ext cx="9937104" cy="1223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lvl1pPr marL="0" indent="0" algn="r" rtl="0" eaLnBrk="1" fontAlgn="base" hangingPunct="1">
              <a:spcBef>
                <a:spcPct val="20000"/>
              </a:spcBef>
              <a:spcAft>
                <a:spcPct val="0"/>
              </a:spcAft>
              <a:buClr>
                <a:schemeClr val="tx1"/>
              </a:buClr>
              <a:buFont typeface="Wingdings" pitchFamily="2" charset="2"/>
              <a:buNone/>
              <a:defRPr sz="3200">
                <a:solidFill>
                  <a:srgbClr val="00D5FE"/>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a:lstStyle>
          <a:p>
            <a:pPr algn="l"/>
            <a:r>
              <a:rPr lang="sl-SI" kern="0" dirty="0"/>
              <a:t>Podnaslov</a:t>
            </a:r>
            <a:endParaRPr lang="en-GB" kern="0" dirty="0"/>
          </a:p>
        </p:txBody>
      </p:sp>
      <p:sp>
        <p:nvSpPr>
          <p:cNvPr id="10" name="PoljeZBesedilom 9">
            <a:extLst>
              <a:ext uri="{FF2B5EF4-FFF2-40B4-BE49-F238E27FC236}">
                <a16:creationId xmlns:a16="http://schemas.microsoft.com/office/drawing/2014/main" id="{4ECCA51F-13CF-590A-E09D-68530486F9FD}"/>
              </a:ext>
            </a:extLst>
          </p:cNvPr>
          <p:cNvSpPr txBox="1"/>
          <p:nvPr/>
        </p:nvSpPr>
        <p:spPr>
          <a:xfrm>
            <a:off x="1199456" y="2276872"/>
            <a:ext cx="4062728" cy="1015663"/>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chemeClr val="bg1"/>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chemeClr val="bg1"/>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11" name="PoljeZBesedilom 10">
            <a:extLst>
              <a:ext uri="{FF2B5EF4-FFF2-40B4-BE49-F238E27FC236}">
                <a16:creationId xmlns:a16="http://schemas.microsoft.com/office/drawing/2014/main" id="{2FA738BE-4A6C-0ACC-2447-381A18A68748}"/>
              </a:ext>
            </a:extLst>
          </p:cNvPr>
          <p:cNvSpPr txBox="1"/>
          <p:nvPr/>
        </p:nvSpPr>
        <p:spPr>
          <a:xfrm>
            <a:off x="6280130" y="2244640"/>
            <a:ext cx="4968552" cy="4185761"/>
          </a:xfrm>
          <a:prstGeom prst="rect">
            <a:avLst/>
          </a:prstGeom>
          <a:noFill/>
        </p:spPr>
        <p:txBody>
          <a:bodyPr wrap="square" rtlCol="0">
            <a:spAutoFit/>
          </a:bodyPr>
          <a:lstStyle/>
          <a:p>
            <a:pPr marL="0" lvl="0" indent="0" algn="just">
              <a:buSzPts val="1000"/>
              <a:buFont typeface="Symbol" panose="05050102010706020507" pitchFamily="18" charset="2"/>
              <a:buNone/>
              <a:tabLst>
                <a:tab pos="457200" algn="l"/>
              </a:tabLst>
            </a:pP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PRAVNO OBVESTILO:</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Na vseh dogodkih projekta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oooZnanost</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poteka snemanje in fotografiranje za namen promocije in poročanja o dogodkih. Če vstopite na lokacijo (spletnega) dogodka, boste lahko posneti in fotografirani.  Z vstopom na to lokacijo, dajete dovoljenje organizatorjem in Evropski komisiji, da vas lahko snemajo, fotografirajo, zvočno snemajo in uporabijo vaše posnetke po lastni presoji. Obiskovalci zato ne boste uveljavljali nobene odgovornosti proti organizatorjem in Evropski komisiji v zvezi z zgoraj navedenim.</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endPar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V kolikor se z zgoraj navedenim ne strinjate, vljudno prosimo, da s tem seznanite organizatorje na: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ern</a:t>
            </a:r>
            <a:r>
              <a:rPr lang="sl-SI" sz="1400" u="sng" dirty="0">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E-sporočilu obvezno priložite visokokakovostni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sken</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fotografije z osebnega dokumenta, da vas lahko organizator izloči iz vseh posnetkov in fotografij skupaj z navedbo, na kateri lokaciji in katerega dne bi lahko bili posneti s strani organizatorjev. Pooblaščena oseba za varstvo podatkov Univerze v Mariboru je izr. </a:t>
            </a:r>
            <a:r>
              <a:rPr lang="sl-SI" sz="1400">
                <a:solidFill>
                  <a:srgbClr val="FFE3A7"/>
                </a:solidFill>
                <a:effectLst/>
                <a:latin typeface="Calibri" panose="020F0502020204030204" pitchFamily="34" charset="0"/>
                <a:ea typeface="Calibri" panose="020F0502020204030204" pitchFamily="34" charset="0"/>
                <a:cs typeface="Aptos" panose="020B0004020202020204" pitchFamily="34" charset="0"/>
              </a:rPr>
              <a:t>prof. </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dr. Miha Dvojmoč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dpo@um.si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17725404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fld id="{019ABB9A-1E5E-4EBB-AD52-55EAA5639969}" type="slidenum">
              <a:rPr lang="sl-SI" smtClean="0"/>
              <a:t>‹#›</a:t>
            </a:fld>
            <a:endParaRPr lang="sl-SI"/>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
        <p:nvSpPr>
          <p:cNvPr id="8" name="Content Placeholder 2"/>
          <p:cNvSpPr>
            <a:spLocks noGrp="1"/>
          </p:cNvSpPr>
          <p:nvPr>
            <p:ph idx="1" hasCustomPrompt="1"/>
          </p:nvPr>
        </p:nvSpPr>
        <p:spPr>
          <a:xfrm>
            <a:off x="914400" y="1967104"/>
            <a:ext cx="106680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pic>
        <p:nvPicPr>
          <p:cNvPr id="4" name="Grafika 3">
            <a:extLst>
              <a:ext uri="{FF2B5EF4-FFF2-40B4-BE49-F238E27FC236}">
                <a16:creationId xmlns:a16="http://schemas.microsoft.com/office/drawing/2014/main" id="{A8C402B3-CA61-B7D5-5A80-53ADC15E8F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p:nvGrpSpPr>
        <p:grpSpPr>
          <a:xfrm>
            <a:off x="914400" y="6264733"/>
            <a:ext cx="3741440" cy="302696"/>
            <a:chOff x="6280130" y="1455801"/>
            <a:chExt cx="4845396" cy="392010"/>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9" name="Grafika 8">
              <a:extLst>
                <a:ext uri="{FF2B5EF4-FFF2-40B4-BE49-F238E27FC236}">
                  <a16:creationId xmlns:a16="http://schemas.microsoft.com/office/drawing/2014/main" id="{06FDABF4-E4B2-0325-9E6B-ECBC574BC21D}"/>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1" name="Rectangle 2">
            <a:extLst>
              <a:ext uri="{FF2B5EF4-FFF2-40B4-BE49-F238E27FC236}">
                <a16:creationId xmlns:a16="http://schemas.microsoft.com/office/drawing/2014/main" id="{05A87BB8-494B-040D-66CA-2CE809E527BF}"/>
              </a:ext>
            </a:extLst>
          </p:cNvPr>
          <p:cNvSpPr txBox="1">
            <a:spLocks noChangeArrowheads="1"/>
          </p:cNvSpPr>
          <p:nvPr/>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Tree>
    <p:extLst>
      <p:ext uri="{BB962C8B-B14F-4D97-AF65-F5344CB8AC3E}">
        <p14:creationId xmlns:p14="http://schemas.microsoft.com/office/powerpoint/2010/main" val="2667589252"/>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ve vsebini">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11200" y="1745552"/>
            <a:ext cx="5253608"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a:t>Tretja raven</a:t>
            </a:r>
            <a:endParaRPr lang="en-US" dirty="0"/>
          </a:p>
          <a:p>
            <a:pPr lvl="3"/>
            <a:r>
              <a:rPr lang="sl-SI" dirty="0"/>
              <a:t>Četrta raven</a:t>
            </a:r>
            <a:endParaRPr lang="en-US" dirty="0"/>
          </a:p>
          <a:p>
            <a:pPr lvl="4"/>
            <a:r>
              <a:rPr lang="sl-SI" dirty="0"/>
              <a:t>Peta raven</a:t>
            </a:r>
          </a:p>
        </p:txBody>
      </p:sp>
      <p:sp>
        <p:nvSpPr>
          <p:cNvPr id="4" name="Content Placeholder 3"/>
          <p:cNvSpPr>
            <a:spLocks noGrp="1"/>
          </p:cNvSpPr>
          <p:nvPr>
            <p:ph sz="half" idx="2" hasCustomPrompt="1"/>
          </p:nvPr>
        </p:nvSpPr>
        <p:spPr>
          <a:xfrm>
            <a:off x="6341616" y="1745552"/>
            <a:ext cx="5226992"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
        <p:nvSpPr>
          <p:cNvPr id="10"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000">
                <a:solidFill>
                  <a:srgbClr val="FF6400"/>
                </a:solidFill>
                <a:latin typeface="Calibri" pitchFamily="34" charset="0"/>
              </a:defRPr>
            </a:lvl1pPr>
          </a:lstStyle>
          <a:p>
            <a:fld id="{019ABB9A-1E5E-4EBB-AD52-55EAA5639969}" type="slidenum">
              <a:rPr lang="sl-SI" smtClean="0"/>
              <a:t>‹#›</a:t>
            </a:fld>
            <a:endParaRPr lang="sl-SI"/>
          </a:p>
        </p:txBody>
      </p:sp>
      <p:pic>
        <p:nvPicPr>
          <p:cNvPr id="6" name="Slika 5" descr="Slika, ki vsebuje besede bela, sličica, oblikovanje, ilustracija&#10;&#10;Opis je samodejno ustvarjen">
            <a:extLst>
              <a:ext uri="{FF2B5EF4-FFF2-40B4-BE49-F238E27FC236}">
                <a16:creationId xmlns:a16="http://schemas.microsoft.com/office/drawing/2014/main" id="{21C2B1D8-E052-8DCB-322C-1BC8DF4BD6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7" name="Pravokotnik 6">
            <a:extLst>
              <a:ext uri="{FF2B5EF4-FFF2-40B4-BE49-F238E27FC236}">
                <a16:creationId xmlns:a16="http://schemas.microsoft.com/office/drawing/2014/main" id="{CBC3D6C3-65DE-0092-AC80-91FEC0896BA1}"/>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8" name="Grafika 7">
            <a:extLst>
              <a:ext uri="{FF2B5EF4-FFF2-40B4-BE49-F238E27FC236}">
                <a16:creationId xmlns:a16="http://schemas.microsoft.com/office/drawing/2014/main" id="{6B7B3FC2-4B4C-5D0D-2D4E-5453B3A3EC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grpSp>
        <p:nvGrpSpPr>
          <p:cNvPr id="9" name="Skupina 8">
            <a:extLst>
              <a:ext uri="{FF2B5EF4-FFF2-40B4-BE49-F238E27FC236}">
                <a16:creationId xmlns:a16="http://schemas.microsoft.com/office/drawing/2014/main" id="{E91A3BB8-D2C5-C809-8D3C-C5CFF5DAB929}"/>
              </a:ext>
            </a:extLst>
          </p:cNvPr>
          <p:cNvGrpSpPr/>
          <p:nvPr/>
        </p:nvGrpSpPr>
        <p:grpSpPr>
          <a:xfrm>
            <a:off x="914400" y="6264733"/>
            <a:ext cx="3741440" cy="302696"/>
            <a:chOff x="6280130" y="1455801"/>
            <a:chExt cx="4845396" cy="392010"/>
          </a:xfrm>
        </p:grpSpPr>
        <p:pic>
          <p:nvPicPr>
            <p:cNvPr id="11" name="Grafika 10">
              <a:extLst>
                <a:ext uri="{FF2B5EF4-FFF2-40B4-BE49-F238E27FC236}">
                  <a16:creationId xmlns:a16="http://schemas.microsoft.com/office/drawing/2014/main" id="{934AF579-BC02-B59B-9C1E-C2024FB3EBA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3227EAC-1B9E-29A6-B339-D62467EBE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092518FF-F92C-E9F1-1B6E-EDFB52ED5EB7}"/>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411C3C4-769A-A974-32CB-05308FA158F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5" name="Rectangle 2">
            <a:extLst>
              <a:ext uri="{FF2B5EF4-FFF2-40B4-BE49-F238E27FC236}">
                <a16:creationId xmlns:a16="http://schemas.microsoft.com/office/drawing/2014/main" id="{570B74DD-0399-E63D-AABA-C8F1A3D708DE}"/>
              </a:ext>
            </a:extLst>
          </p:cNvPr>
          <p:cNvSpPr txBox="1">
            <a:spLocks noChangeArrowheads="1"/>
          </p:cNvSpPr>
          <p:nvPr/>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16" name="Title 12">
            <a:extLst>
              <a:ext uri="{FF2B5EF4-FFF2-40B4-BE49-F238E27FC236}">
                <a16:creationId xmlns:a16="http://schemas.microsoft.com/office/drawing/2014/main" id="{B0967E05-7F75-02FF-5796-241BDDC762C1}"/>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Tree>
    <p:extLst>
      <p:ext uri="{BB962C8B-B14F-4D97-AF65-F5344CB8AC3E}">
        <p14:creationId xmlns:p14="http://schemas.microsoft.com/office/powerpoint/2010/main" val="1716408737"/>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amo naslov">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fld id="{019ABB9A-1E5E-4EBB-AD52-55EAA5639969}" type="slidenum">
              <a:rPr lang="sl-SI" smtClean="0"/>
              <a:t>‹#›</a:t>
            </a:fld>
            <a:endParaRPr lang="sl-SI"/>
          </a:p>
        </p:txBody>
      </p:sp>
      <p:pic>
        <p:nvPicPr>
          <p:cNvPr id="4" name="Slika 3" descr="Slika, ki vsebuje besede bela, sličica, oblikovanje, ilustracija&#10;&#10;Opis je samodejno ustvarjen">
            <a:extLst>
              <a:ext uri="{FF2B5EF4-FFF2-40B4-BE49-F238E27FC236}">
                <a16:creationId xmlns:a16="http://schemas.microsoft.com/office/drawing/2014/main" id="{F9E6E70E-E8D2-8679-06FC-D851D09688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5" name="Pravokotnik 4">
            <a:extLst>
              <a:ext uri="{FF2B5EF4-FFF2-40B4-BE49-F238E27FC236}">
                <a16:creationId xmlns:a16="http://schemas.microsoft.com/office/drawing/2014/main" id="{5583248E-CE77-F793-90D9-1A95CDE4E839}"/>
              </a:ext>
            </a:extLst>
          </p:cNvPr>
          <p:cNvSpPr/>
          <p:nvPr/>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7" name="Grafika 6">
            <a:extLst>
              <a:ext uri="{FF2B5EF4-FFF2-40B4-BE49-F238E27FC236}">
                <a16:creationId xmlns:a16="http://schemas.microsoft.com/office/drawing/2014/main" id="{2CB1294F-419F-8292-E333-8F7ED7D766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sp>
        <p:nvSpPr>
          <p:cNvPr id="8" name="Rectangle 2">
            <a:extLst>
              <a:ext uri="{FF2B5EF4-FFF2-40B4-BE49-F238E27FC236}">
                <a16:creationId xmlns:a16="http://schemas.microsoft.com/office/drawing/2014/main" id="{F5F020AB-9829-C8D8-A939-4B5DE7147B9D}"/>
              </a:ext>
            </a:extLst>
          </p:cNvPr>
          <p:cNvSpPr txBox="1">
            <a:spLocks noChangeArrowheads="1"/>
          </p:cNvSpPr>
          <p:nvPr/>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DE12758B-B28D-9054-0EB8-134F56EE3CB3}"/>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1" name="Skupina 10">
            <a:extLst>
              <a:ext uri="{FF2B5EF4-FFF2-40B4-BE49-F238E27FC236}">
                <a16:creationId xmlns:a16="http://schemas.microsoft.com/office/drawing/2014/main" id="{9C9F6765-D565-B8AA-4A0D-C03F85E6334D}"/>
              </a:ext>
            </a:extLst>
          </p:cNvPr>
          <p:cNvGrpSpPr/>
          <p:nvPr/>
        </p:nvGrpSpPr>
        <p:grpSpPr>
          <a:xfrm>
            <a:off x="914400" y="6264733"/>
            <a:ext cx="3741440" cy="302696"/>
            <a:chOff x="6280130" y="1455801"/>
            <a:chExt cx="4845396" cy="392010"/>
          </a:xfrm>
        </p:grpSpPr>
        <p:pic>
          <p:nvPicPr>
            <p:cNvPr id="12" name="Grafika 11">
              <a:extLst>
                <a:ext uri="{FF2B5EF4-FFF2-40B4-BE49-F238E27FC236}">
                  <a16:creationId xmlns:a16="http://schemas.microsoft.com/office/drawing/2014/main" id="{96D04B3F-3361-EAEA-D719-721C2C8DD299}"/>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3" name="Slika 12" descr="Slika, ki vsebuje besede besedilo, pisava, grafika, grafično oblikovanje&#10;&#10;Opis je samodejno ustvarjen">
              <a:extLst>
                <a:ext uri="{FF2B5EF4-FFF2-40B4-BE49-F238E27FC236}">
                  <a16:creationId xmlns:a16="http://schemas.microsoft.com/office/drawing/2014/main" id="{DA8EF539-D5D6-D235-9DBD-B7C6E751F8A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4" name="Grafika 13">
              <a:extLst>
                <a:ext uri="{FF2B5EF4-FFF2-40B4-BE49-F238E27FC236}">
                  <a16:creationId xmlns:a16="http://schemas.microsoft.com/office/drawing/2014/main" id="{B7AAE6EA-29F7-F7A2-22A8-12C4BB630915}"/>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5" name="Slika 14" descr="Slika, ki vsebuje besede posnetek zaslona, pisava, električno modra, grafika&#10;&#10;Opis je samodejno ustvarjen">
              <a:extLst>
                <a:ext uri="{FF2B5EF4-FFF2-40B4-BE49-F238E27FC236}">
                  <a16:creationId xmlns:a16="http://schemas.microsoft.com/office/drawing/2014/main" id="{686A8C64-2230-E61C-7CEE-E5E082A5602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127835727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fld id="{019ABB9A-1E5E-4EBB-AD52-55EAA5639969}" type="slidenum">
              <a:rPr lang="sl-SI" smtClean="0"/>
              <a:t>‹#›</a:t>
            </a:fld>
            <a:endParaRPr lang="sl-SI"/>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p:nvGrpSpPr>
        <p:grpSpPr>
          <a:xfrm>
            <a:off x="4367808" y="5864412"/>
            <a:ext cx="3741440" cy="302696"/>
            <a:chOff x="6280130" y="1455801"/>
            <a:chExt cx="4845396" cy="392010"/>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1600613761"/>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fld id="{019ABB9A-1E5E-4EBB-AD52-55EAA5639969}" type="slidenum">
              <a:rPr lang="sl-SI" smtClean="0"/>
              <a:t>‹#›</a:t>
            </a:fld>
            <a:endParaRPr lang="sl-SI"/>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p:nvSpPr>
        <p:spPr bwMode="auto">
          <a:xfrm>
            <a:off x="0" y="0"/>
            <a:ext cx="3935760" cy="602128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839416" y="2036974"/>
            <a:ext cx="3096344" cy="3984314"/>
          </a:xfrm>
        </p:spPr>
        <p:txBody>
          <a:bodyPr anchor="t" anchorCtr="0"/>
          <a:lstStyle>
            <a:lvl1pPr>
              <a:defRPr sz="3600">
                <a:solidFill>
                  <a:schemeClr val="bg1"/>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p:nvGrpSpPr>
        <p:grpSpPr>
          <a:xfrm>
            <a:off x="194320" y="6262927"/>
            <a:ext cx="3741440" cy="302696"/>
            <a:chOff x="6280130" y="1455801"/>
            <a:chExt cx="4845396" cy="392010"/>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6280130" y="1472933"/>
              <a:ext cx="744203" cy="357744"/>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8031" y="1124744"/>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p:nvSpPr>
        <p:spPr>
          <a:xfrm>
            <a:off x="4295800" y="6129441"/>
            <a:ext cx="6535738" cy="64633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2" name="Content Placeholder 2">
            <a:extLst>
              <a:ext uri="{FF2B5EF4-FFF2-40B4-BE49-F238E27FC236}">
                <a16:creationId xmlns:a16="http://schemas.microsoft.com/office/drawing/2014/main" id="{55DB797F-75A8-73CE-6FAD-EBA173C8913F}"/>
              </a:ext>
            </a:extLst>
          </p:cNvPr>
          <p:cNvSpPr>
            <a:spLocks noGrp="1"/>
          </p:cNvSpPr>
          <p:nvPr>
            <p:ph idx="1" hasCustomPrompt="1"/>
          </p:nvPr>
        </p:nvSpPr>
        <p:spPr>
          <a:xfrm>
            <a:off x="4295800" y="1066675"/>
            <a:ext cx="6456074" cy="4954613"/>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Tree>
    <p:extLst>
      <p:ext uri="{BB962C8B-B14F-4D97-AF65-F5344CB8AC3E}">
        <p14:creationId xmlns:p14="http://schemas.microsoft.com/office/powerpoint/2010/main" val="961690546"/>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A154525-6C11-8B8F-E8AC-192F1439C884}"/>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926448F4-DFD0-85BD-F254-39DEDBB7AF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07E11BE5-2E2A-9C6A-DD5F-6190CEFB57A5}"/>
              </a:ext>
            </a:extLst>
          </p:cNvPr>
          <p:cNvSpPr>
            <a:spLocks noGrp="1"/>
          </p:cNvSpPr>
          <p:nvPr>
            <p:ph type="dt" sz="half" idx="10"/>
          </p:nvPr>
        </p:nvSpPr>
        <p:spPr/>
        <p:txBody>
          <a:bodyPr/>
          <a:lstStyle/>
          <a:p>
            <a:fld id="{09E1E250-9E31-4D26-A757-D057E2F4BB57}" type="datetimeFigureOut">
              <a:rPr lang="sl-SI" smtClean="0"/>
              <a:t>10. 06. 2025</a:t>
            </a:fld>
            <a:endParaRPr lang="sl-SI"/>
          </a:p>
        </p:txBody>
      </p:sp>
      <p:sp>
        <p:nvSpPr>
          <p:cNvPr id="5" name="Označba mesta noge 4">
            <a:extLst>
              <a:ext uri="{FF2B5EF4-FFF2-40B4-BE49-F238E27FC236}">
                <a16:creationId xmlns:a16="http://schemas.microsoft.com/office/drawing/2014/main" id="{D6FA18FA-3520-01E8-2EF3-010B0CF46695}"/>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027B559D-8A02-3D19-9E3A-324F56FD40B2}"/>
              </a:ext>
            </a:extLst>
          </p:cNvPr>
          <p:cNvSpPr>
            <a:spLocks noGrp="1"/>
          </p:cNvSpPr>
          <p:nvPr>
            <p:ph type="sldNum" sz="quarter" idx="12"/>
          </p:nvPr>
        </p:nvSpPr>
        <p:spPr/>
        <p:txBody>
          <a:bodyPr/>
          <a:lstStyle/>
          <a:p>
            <a:fld id="{019ABB9A-1E5E-4EBB-AD52-55EAA5639969}" type="slidenum">
              <a:rPr lang="sl-SI" smtClean="0"/>
              <a:t>‹#›</a:t>
            </a:fld>
            <a:endParaRPr lang="sl-SI"/>
          </a:p>
        </p:txBody>
      </p:sp>
    </p:spTree>
    <p:extLst>
      <p:ext uri="{BB962C8B-B14F-4D97-AF65-F5344CB8AC3E}">
        <p14:creationId xmlns:p14="http://schemas.microsoft.com/office/powerpoint/2010/main" val="1422190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104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dirty="0"/>
              <a:t>Naslov strani</a:t>
            </a:r>
            <a:endParaRPr lang="en-GB" dirty="0"/>
          </a:p>
        </p:txBody>
      </p:sp>
      <p:sp>
        <p:nvSpPr>
          <p:cNvPr id="1027" name="Rectangle 3"/>
          <p:cNvSpPr>
            <a:spLocks noGrp="1" noChangeArrowheads="1"/>
          </p:cNvSpPr>
          <p:nvPr>
            <p:ph type="body" idx="1"/>
          </p:nvPr>
        </p:nvSpPr>
        <p:spPr bwMode="auto">
          <a:xfrm>
            <a:off x="914400" y="1628800"/>
            <a:ext cx="1066800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endParaRPr lang="en-GB" dirty="0"/>
          </a:p>
        </p:txBody>
      </p:sp>
    </p:spTree>
    <p:extLst>
      <p:ext uri="{BB962C8B-B14F-4D97-AF65-F5344CB8AC3E}">
        <p14:creationId xmlns:p14="http://schemas.microsoft.com/office/powerpoint/2010/main" val="6601720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fade">
                                      <p:cBhvr>
                                        <p:cTn id="12" dur="500"/>
                                        <p:tgtEl>
                                          <p:spTgt spid="102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fade">
                                      <p:cBhvr>
                                        <p:cTn id="15" dur="500"/>
                                        <p:tgtEl>
                                          <p:spTgt spid="102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3" end="3"/>
                                            </p:txEl>
                                          </p:spTgt>
                                        </p:tgtEl>
                                        <p:attrNameLst>
                                          <p:attrName>style.visibility</p:attrName>
                                        </p:attrNameLst>
                                      </p:cBhvr>
                                      <p:to>
                                        <p:strVal val="visible"/>
                                      </p:to>
                                    </p:set>
                                    <p:animEffect transition="in" filter="fade">
                                      <p:cBhvr>
                                        <p:cTn id="18" dur="500"/>
                                        <p:tgtEl>
                                          <p:spTgt spid="102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4" end="4"/>
                                            </p:txEl>
                                          </p:spTgt>
                                        </p:tgtEl>
                                        <p:attrNameLst>
                                          <p:attrName>style.visibility</p:attrName>
                                        </p:attrNameLst>
                                      </p:cBhvr>
                                      <p:to>
                                        <p:strVal val="visible"/>
                                      </p:to>
                                    </p:set>
                                    <p:animEffect transition="in" filter="fade">
                                      <p:cBhvr>
                                        <p:cTn id="21"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p:tmplLst>
          <p:tmpl lvl="1">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Lst>
      </p:bldP>
    </p:bldLst>
  </p:timing>
  <p:txStyles>
    <p:title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stat.si/statweb/File/DocSysFile/8364" TargetMode="External"/><Relationship Id="rId3" Type="http://schemas.openxmlformats.org/officeDocument/2006/relationships/hyperlink" Target="https://www.um.si/kakovost/izobrazevanja/" TargetMode="External"/><Relationship Id="rId7" Type="http://schemas.openxmlformats.org/officeDocument/2006/relationships/hyperlink" Target="https://www.mladaakademija.si/files/2023/06/2023_06_14_Mlada_akademija_Trg_dela_SLO_ECRs_2010-2022.pdf" TargetMode="External"/><Relationship Id="rId2" Type="http://schemas.openxmlformats.org/officeDocument/2006/relationships/hyperlink" Target="https://moja.um.si/student/Strani/doktorska-sola-um.aspx" TargetMode="External"/><Relationship Id="rId1" Type="http://schemas.openxmlformats.org/officeDocument/2006/relationships/slideLayout" Target="../slideLayouts/slideLayout2.xml"/><Relationship Id="rId6" Type="http://schemas.openxmlformats.org/officeDocument/2006/relationships/hyperlink" Target="https://www.mdpi.com/2673-8392/4/1/24" TargetMode="External"/><Relationship Id="rId5" Type="http://schemas.openxmlformats.org/officeDocument/2006/relationships/hyperlink" Target="https://www.eurodoc.net/" TargetMode="External"/><Relationship Id="rId4" Type="http://schemas.openxmlformats.org/officeDocument/2006/relationships/hyperlink" Target="https://www.mladaakademija.s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9DAAC8-CBD5-F015-6810-A7309995444B}"/>
              </a:ext>
            </a:extLst>
          </p:cNvPr>
          <p:cNvSpPr txBox="1"/>
          <p:nvPr/>
        </p:nvSpPr>
        <p:spPr>
          <a:xfrm>
            <a:off x="1002890" y="3669577"/>
            <a:ext cx="5093110" cy="1754326"/>
          </a:xfrm>
          <a:prstGeom prst="rect">
            <a:avLst/>
          </a:prstGeom>
          <a:gradFill flip="none" rotWithShape="1">
            <a:gsLst>
              <a:gs pos="0">
                <a:srgbClr val="FF6400"/>
              </a:gs>
              <a:gs pos="49000">
                <a:srgbClr val="FD7103"/>
              </a:gs>
              <a:gs pos="80000">
                <a:srgbClr val="F5A510"/>
              </a:gs>
              <a:gs pos="96000">
                <a:srgbClr val="EED41C"/>
              </a:gs>
            </a:gsLst>
            <a:lin ang="20400000" scaled="0"/>
            <a:tileRect/>
          </a:gradFill>
        </p:spPr>
        <p:txBody>
          <a:bodyPr wrap="square">
            <a:spAutoFit/>
          </a:bodyPr>
          <a:lstStyle/>
          <a:p>
            <a:r>
              <a:rPr lang="en-GB" sz="3600" b="1"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600" b="1"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600" b="1"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600" b="1"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600" b="1"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600" b="1"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600" b="1"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600" b="1"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600" b="1"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600" b="1"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b="1" dirty="0">
              <a:solidFill>
                <a:srgbClr val="00D5FE"/>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BB945E6-F4E2-AA10-87B0-4834A505EFB9}"/>
              </a:ext>
            </a:extLst>
          </p:cNvPr>
          <p:cNvSpPr txBox="1"/>
          <p:nvPr/>
        </p:nvSpPr>
        <p:spPr>
          <a:xfrm>
            <a:off x="953728" y="5303575"/>
            <a:ext cx="10128447" cy="369332"/>
          </a:xfrm>
          <a:prstGeom prst="rect">
            <a:avLst/>
          </a:prstGeom>
          <a:noFill/>
        </p:spPr>
        <p:txBody>
          <a:bodyPr wrap="square" rtlCol="0">
            <a:spAutoFit/>
          </a:bodyPr>
          <a:lstStyle/>
          <a:p>
            <a:r>
              <a:rPr lang="en-US" dirty="0">
                <a:solidFill>
                  <a:schemeClr val="bg2">
                    <a:lumMod val="75000"/>
                  </a:schemeClr>
                </a:solidFill>
                <a:latin typeface="Tahoma" panose="020B0604030504040204" pitchFamily="34" charset="0"/>
                <a:ea typeface="Tahoma" panose="020B0604030504040204" pitchFamily="34" charset="0"/>
                <a:cs typeface="Tahoma" panose="020B0604030504040204" pitchFamily="34" charset="0"/>
              </a:rPr>
              <a:t> 11. 6. 2025 </a:t>
            </a:r>
            <a:r>
              <a:rPr lang="sl-SI" sz="1200" dirty="0">
                <a:solidFill>
                  <a:schemeClr val="bg2">
                    <a:lumMod val="75000"/>
                  </a:schemeClr>
                </a:solidFill>
                <a:latin typeface="Tahoma" panose="020B0604030504040204" pitchFamily="34" charset="0"/>
                <a:ea typeface="Tahoma" panose="020B0604030504040204" pitchFamily="34" charset="0"/>
                <a:cs typeface="Tahoma" panose="020B0604030504040204" pitchFamily="34" charset="0"/>
              </a:rPr>
              <a:t>●</a:t>
            </a:r>
            <a:r>
              <a:rPr lang="en-US" sz="1200" dirty="0">
                <a:solidFill>
                  <a:schemeClr val="bg2">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dirty="0" err="1">
                <a:solidFill>
                  <a:schemeClr val="bg2">
                    <a:lumMod val="75000"/>
                  </a:schemeClr>
                </a:solidFill>
                <a:latin typeface="Tahoma" panose="020B0604030504040204" pitchFamily="34" charset="0"/>
                <a:ea typeface="Tahoma" panose="020B0604030504040204" pitchFamily="34" charset="0"/>
                <a:cs typeface="Tahoma" panose="020B0604030504040204" pitchFamily="34" charset="0"/>
              </a:rPr>
              <a:t>hibridni</a:t>
            </a:r>
            <a:r>
              <a:rPr lang="en-US" dirty="0">
                <a:solidFill>
                  <a:schemeClr val="bg2">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dirty="0" err="1">
                <a:solidFill>
                  <a:schemeClr val="bg2">
                    <a:lumMod val="75000"/>
                  </a:schemeClr>
                </a:solidFill>
                <a:latin typeface="Tahoma" panose="020B0604030504040204" pitchFamily="34" charset="0"/>
                <a:ea typeface="Tahoma" panose="020B0604030504040204" pitchFamily="34" charset="0"/>
                <a:cs typeface="Tahoma" panose="020B0604030504040204" pitchFamily="34" charset="0"/>
              </a:rPr>
              <a:t>dogodek</a:t>
            </a:r>
            <a:endParaRPr lang="en-GB" dirty="0">
              <a:solidFill>
                <a:schemeClr val="bg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7AA45C5B-D762-66EF-1323-A20FED6FDB2A}"/>
              </a:ext>
            </a:extLst>
          </p:cNvPr>
          <p:cNvSpPr txBox="1"/>
          <p:nvPr/>
        </p:nvSpPr>
        <p:spPr>
          <a:xfrm>
            <a:off x="1002890" y="5764595"/>
            <a:ext cx="10128447" cy="677108"/>
          </a:xfrm>
          <a:prstGeom prst="rect">
            <a:avLst/>
          </a:prstGeom>
          <a:noFill/>
        </p:spPr>
        <p:txBody>
          <a:bodyPr wrap="square" rtlCol="0">
            <a:spAutoFit/>
          </a:bodyPr>
          <a:lstStyle/>
          <a:p>
            <a:r>
              <a:rPr lang="en-US" sz="2000" dirty="0">
                <a:solidFill>
                  <a:schemeClr val="bg2">
                    <a:lumMod val="40000"/>
                    <a:lumOff val="60000"/>
                  </a:schemeClr>
                </a:solidFill>
                <a:latin typeface="Tahoma" panose="020B0604030504040204" pitchFamily="34" charset="0"/>
                <a:ea typeface="Tahoma" panose="020B0604030504040204" pitchFamily="34" charset="0"/>
                <a:cs typeface="Tahoma" panose="020B0604030504040204" pitchFamily="34" charset="0"/>
              </a:rPr>
              <a:t>doc. dr. Matja Zalar</a:t>
            </a:r>
          </a:p>
          <a:p>
            <a:r>
              <a:rPr lang="en-US" dirty="0">
                <a:solidFill>
                  <a:schemeClr val="bg2">
                    <a:lumMod val="40000"/>
                    <a:lumOff val="60000"/>
                  </a:schemeClr>
                </a:solidFill>
                <a:latin typeface="Tahoma" panose="020B0604030504040204" pitchFamily="34" charset="0"/>
                <a:ea typeface="Tahoma" panose="020B0604030504040204" pitchFamily="34" charset="0"/>
                <a:cs typeface="Tahoma" panose="020B0604030504040204" pitchFamily="34" charset="0"/>
              </a:rPr>
              <a:t>matja.zalar1@um.si</a:t>
            </a:r>
            <a:endParaRPr lang="en-GB" dirty="0">
              <a:solidFill>
                <a:schemeClr val="bg2">
                  <a:lumMod val="40000"/>
                  <a:lumOff val="6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73861354"/>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6C98E43-2E3F-4C11-A468-78BA15F40946}"/>
              </a:ext>
            </a:extLst>
          </p:cNvPr>
          <p:cNvSpPr>
            <a:spLocks noGrp="1"/>
          </p:cNvSpPr>
          <p:nvPr>
            <p:ph type="title"/>
          </p:nvPr>
        </p:nvSpPr>
        <p:spPr/>
        <p:txBody>
          <a:bodyPr/>
          <a:lstStyle/>
          <a:p>
            <a:r>
              <a:rPr lang="en-US" dirty="0" err="1"/>
              <a:t>Uporabne</a:t>
            </a:r>
            <a:r>
              <a:rPr lang="en-US" dirty="0"/>
              <a:t> </a:t>
            </a:r>
            <a:r>
              <a:rPr lang="en-US" dirty="0" err="1"/>
              <a:t>povezave</a:t>
            </a:r>
            <a:endParaRPr lang="sl-SI" dirty="0"/>
          </a:p>
        </p:txBody>
      </p:sp>
      <p:sp>
        <p:nvSpPr>
          <p:cNvPr id="3" name="Označba mesta vsebine 2">
            <a:extLst>
              <a:ext uri="{FF2B5EF4-FFF2-40B4-BE49-F238E27FC236}">
                <a16:creationId xmlns:a16="http://schemas.microsoft.com/office/drawing/2014/main" id="{8DED58A5-F67D-5639-9B54-E5203558F1BE}"/>
              </a:ext>
            </a:extLst>
          </p:cNvPr>
          <p:cNvSpPr>
            <a:spLocks noGrp="1"/>
          </p:cNvSpPr>
          <p:nvPr>
            <p:ph idx="1"/>
          </p:nvPr>
        </p:nvSpPr>
        <p:spPr>
          <a:xfrm>
            <a:off x="914400" y="1684480"/>
            <a:ext cx="10668000" cy="4552832"/>
          </a:xfrm>
        </p:spPr>
        <p:txBody>
          <a:bodyPr/>
          <a:lstStyle/>
          <a:p>
            <a:r>
              <a:rPr lang="en-US" sz="1800" dirty="0" err="1"/>
              <a:t>Doktorska</a:t>
            </a:r>
            <a:r>
              <a:rPr lang="en-US" sz="1800" dirty="0"/>
              <a:t> </a:t>
            </a:r>
            <a:r>
              <a:rPr lang="en-US" sz="1800" dirty="0" err="1"/>
              <a:t>šola</a:t>
            </a:r>
            <a:r>
              <a:rPr lang="en-US" sz="1800" dirty="0"/>
              <a:t> UM</a:t>
            </a:r>
          </a:p>
          <a:p>
            <a:pPr lvl="1"/>
            <a:r>
              <a:rPr lang="en-US" sz="1600" dirty="0">
                <a:hlinkClick r:id="rId2"/>
              </a:rPr>
              <a:t>https://moja.um.si/student/Strani/doktorska-sola-um.aspx</a:t>
            </a:r>
            <a:endParaRPr lang="en-US" sz="1600" dirty="0"/>
          </a:p>
          <a:p>
            <a:r>
              <a:rPr lang="en-US" sz="1800" dirty="0" err="1"/>
              <a:t>Izobraževanja</a:t>
            </a:r>
            <a:r>
              <a:rPr lang="en-US" sz="1800" dirty="0"/>
              <a:t> </a:t>
            </a:r>
            <a:r>
              <a:rPr lang="en-US" sz="1800" dirty="0" err="1"/>
              <a:t>Izpopolni</a:t>
            </a:r>
            <a:r>
              <a:rPr lang="en-US" sz="1800" dirty="0"/>
              <a:t> UM</a:t>
            </a:r>
          </a:p>
          <a:p>
            <a:pPr lvl="1"/>
            <a:r>
              <a:rPr lang="en-US" sz="1600" dirty="0">
                <a:hlinkClick r:id="rId3"/>
              </a:rPr>
              <a:t>https://www.um.si/kakovost/izobrazevanja/</a:t>
            </a:r>
            <a:endParaRPr lang="en-US" sz="1600" dirty="0"/>
          </a:p>
          <a:p>
            <a:r>
              <a:rPr lang="en-US" sz="1800" dirty="0" err="1"/>
              <a:t>Mlada</a:t>
            </a:r>
            <a:r>
              <a:rPr lang="en-US" sz="1800" dirty="0"/>
              <a:t> </a:t>
            </a:r>
            <a:r>
              <a:rPr lang="en-US" sz="1800" dirty="0" err="1"/>
              <a:t>akademija</a:t>
            </a:r>
            <a:r>
              <a:rPr lang="en-US" sz="1800" dirty="0"/>
              <a:t> in </a:t>
            </a:r>
            <a:r>
              <a:rPr lang="en-US" sz="1800" dirty="0" err="1"/>
              <a:t>Eurodoc</a:t>
            </a:r>
            <a:endParaRPr lang="en-US" sz="1800" dirty="0"/>
          </a:p>
          <a:p>
            <a:pPr lvl="1"/>
            <a:r>
              <a:rPr lang="en-US" sz="1600" dirty="0">
                <a:hlinkClick r:id="rId4"/>
              </a:rPr>
              <a:t>https://www.mladaakademija.si/</a:t>
            </a:r>
            <a:endParaRPr lang="en-US" sz="1600" dirty="0"/>
          </a:p>
          <a:p>
            <a:pPr lvl="1"/>
            <a:r>
              <a:rPr lang="en-US" sz="1600" dirty="0">
                <a:hlinkClick r:id="rId5"/>
              </a:rPr>
              <a:t>https://www.eurodoc.net/</a:t>
            </a:r>
            <a:endParaRPr lang="en-US" sz="1600" dirty="0"/>
          </a:p>
          <a:p>
            <a:r>
              <a:rPr lang="en-US" sz="1800" dirty="0"/>
              <a:t>Kako </a:t>
            </a:r>
            <a:r>
              <a:rPr lang="en-US" sz="1800" dirty="0" err="1"/>
              <a:t>načrtovati</a:t>
            </a:r>
            <a:r>
              <a:rPr lang="en-US" sz="1800" dirty="0"/>
              <a:t> </a:t>
            </a:r>
            <a:r>
              <a:rPr lang="en-US" sz="1800" dirty="0" err="1"/>
              <a:t>svojo</a:t>
            </a:r>
            <a:r>
              <a:rPr lang="en-US" sz="1800" dirty="0"/>
              <a:t> </a:t>
            </a:r>
            <a:r>
              <a:rPr lang="en-US" sz="1800" dirty="0" err="1"/>
              <a:t>kariero</a:t>
            </a:r>
            <a:endParaRPr lang="en-US" sz="1800" dirty="0"/>
          </a:p>
          <a:p>
            <a:pPr lvl="1"/>
            <a:r>
              <a:rPr lang="en-US" sz="1600" dirty="0">
                <a:hlinkClick r:id="rId6"/>
              </a:rPr>
              <a:t>https://vitae.ac.uk/</a:t>
            </a:r>
          </a:p>
          <a:p>
            <a:pPr lvl="1"/>
            <a:r>
              <a:rPr lang="en-US" sz="1600" dirty="0">
                <a:hlinkClick r:id="rId6"/>
              </a:rPr>
              <a:t>https://www.jobs.ac.uk/enhanced/careers-media/career-planning-phd-ebook.pdf</a:t>
            </a:r>
          </a:p>
          <a:p>
            <a:pPr lvl="1"/>
            <a:r>
              <a:rPr lang="en-US" sz="1600" dirty="0">
                <a:hlinkClick r:id="rId6"/>
              </a:rPr>
              <a:t>https://www.mdpi.com/2673-8392/4/1/24</a:t>
            </a:r>
            <a:endParaRPr lang="en-US" sz="1600" dirty="0"/>
          </a:p>
          <a:p>
            <a:r>
              <a:rPr lang="en-US" sz="1800" dirty="0" err="1"/>
              <a:t>Poročilo</a:t>
            </a:r>
            <a:r>
              <a:rPr lang="en-US" sz="1800" dirty="0"/>
              <a:t> o </a:t>
            </a:r>
            <a:r>
              <a:rPr lang="en-US" sz="1800" dirty="0" err="1"/>
              <a:t>trgu</a:t>
            </a:r>
            <a:r>
              <a:rPr lang="en-US" sz="1800" dirty="0"/>
              <a:t> dela </a:t>
            </a:r>
            <a:r>
              <a:rPr lang="en-US" sz="1800" dirty="0" err="1"/>
              <a:t>doktorjev</a:t>
            </a:r>
            <a:r>
              <a:rPr lang="en-US" sz="1800" dirty="0"/>
              <a:t> </a:t>
            </a:r>
            <a:r>
              <a:rPr lang="en-US" sz="1800" dirty="0" err="1"/>
              <a:t>znanosti</a:t>
            </a:r>
            <a:endParaRPr lang="en-US" sz="1800" dirty="0"/>
          </a:p>
          <a:p>
            <a:pPr lvl="1"/>
            <a:r>
              <a:rPr lang="en-US" sz="1600" dirty="0">
                <a:hlinkClick r:id="rId7"/>
              </a:rPr>
              <a:t>https://www.mladaakademija.si/files/2023/06/2023_06_14_Mlada_akademija_Trg_dela_SLO_ECRs_2010-2022.pdf</a:t>
            </a:r>
            <a:endParaRPr lang="en-US" sz="1600" dirty="0"/>
          </a:p>
          <a:p>
            <a:pPr lvl="1"/>
            <a:r>
              <a:rPr lang="en-US" sz="1600" dirty="0">
                <a:hlinkClick r:id="rId8"/>
              </a:rPr>
              <a:t>https://www.stat.si/statweb/File/DocSysFile/8364</a:t>
            </a:r>
            <a:endParaRPr lang="en-US" sz="1600" dirty="0"/>
          </a:p>
          <a:p>
            <a:pPr lvl="1"/>
            <a:endParaRPr lang="en-US" sz="1600" dirty="0"/>
          </a:p>
          <a:p>
            <a:pPr marL="457200" lvl="1" indent="0">
              <a:buNone/>
            </a:pPr>
            <a:endParaRPr lang="en-US" sz="1600" dirty="0"/>
          </a:p>
          <a:p>
            <a:pPr marL="457200" lvl="1" indent="0">
              <a:buNone/>
            </a:pPr>
            <a:endParaRPr lang="en-US" sz="1600" dirty="0"/>
          </a:p>
          <a:p>
            <a:pPr lvl="1"/>
            <a:endParaRPr lang="en-US" sz="1600" dirty="0"/>
          </a:p>
        </p:txBody>
      </p:sp>
      <p:sp>
        <p:nvSpPr>
          <p:cNvPr id="4" name="Rectangle 3">
            <a:extLst>
              <a:ext uri="{FF2B5EF4-FFF2-40B4-BE49-F238E27FC236}">
                <a16:creationId xmlns:a16="http://schemas.microsoft.com/office/drawing/2014/main" id="{A2F8CFD6-D31A-8329-7DDA-FC6DA681B58C}"/>
              </a:ext>
            </a:extLst>
          </p:cNvPr>
          <p:cNvSpPr/>
          <p:nvPr/>
        </p:nvSpPr>
        <p:spPr bwMode="auto">
          <a:xfrm>
            <a:off x="0" y="0"/>
            <a:ext cx="9193161" cy="842240"/>
          </a:xfrm>
          <a:prstGeom prst="rect">
            <a:avLst/>
          </a:prstGeom>
          <a:gradFill flip="none" rotWithShape="1">
            <a:gsLst>
              <a:gs pos="75000">
                <a:srgbClr val="FF6400"/>
              </a:gs>
              <a:gs pos="24500">
                <a:srgbClr val="FF6400"/>
              </a:gs>
              <a:gs pos="0">
                <a:srgbClr val="FF6400"/>
              </a:gs>
              <a:gs pos="49000">
                <a:srgbClr val="EED41C"/>
              </a:gs>
              <a:gs pos="96000">
                <a:srgbClr val="FF6400"/>
              </a:gs>
            </a:gsLst>
            <a:lin ang="0" scaled="0"/>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50000"/>
              </a:lnSpc>
            </a:pP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sz="3200" dirty="0">
              <a:solidFill>
                <a:srgbClr val="00D5F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104100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E4E814-91BA-E8C4-8D7E-40BC3EBF72C3}"/>
              </a:ext>
            </a:extLst>
          </p:cNvPr>
          <p:cNvSpPr>
            <a:spLocks noGrp="1"/>
          </p:cNvSpPr>
          <p:nvPr>
            <p:ph type="title"/>
          </p:nvPr>
        </p:nvSpPr>
        <p:spPr>
          <a:xfrm>
            <a:off x="660400" y="873508"/>
            <a:ext cx="10871200" cy="903312"/>
          </a:xfrm>
        </p:spPr>
        <p:txBody>
          <a:bodyPr/>
          <a:lstStyle/>
          <a:p>
            <a:r>
              <a:rPr lang="en-US" dirty="0"/>
              <a:t>O </a:t>
            </a:r>
            <a:r>
              <a:rPr lang="en-US" dirty="0" err="1"/>
              <a:t>Mladi</a:t>
            </a:r>
            <a:r>
              <a:rPr lang="en-US" dirty="0"/>
              <a:t> </a:t>
            </a:r>
            <a:r>
              <a:rPr lang="en-US" dirty="0" err="1"/>
              <a:t>akademiji</a:t>
            </a:r>
            <a:endParaRPr lang="sl-SI" dirty="0"/>
          </a:p>
        </p:txBody>
      </p:sp>
      <p:sp>
        <p:nvSpPr>
          <p:cNvPr id="3" name="Označba mesta vsebine 2">
            <a:extLst>
              <a:ext uri="{FF2B5EF4-FFF2-40B4-BE49-F238E27FC236}">
                <a16:creationId xmlns:a16="http://schemas.microsoft.com/office/drawing/2014/main" id="{3B086E8D-6A62-A51B-F261-B1612DAC0C09}"/>
              </a:ext>
            </a:extLst>
          </p:cNvPr>
          <p:cNvSpPr>
            <a:spLocks noGrp="1"/>
          </p:cNvSpPr>
          <p:nvPr>
            <p:ph idx="1"/>
          </p:nvPr>
        </p:nvSpPr>
        <p:spPr>
          <a:xfrm>
            <a:off x="914399" y="1967104"/>
            <a:ext cx="6803571" cy="4270208"/>
          </a:xfrm>
        </p:spPr>
        <p:txBody>
          <a:bodyPr/>
          <a:lstStyle/>
          <a:p>
            <a:r>
              <a:rPr lang="en-US" dirty="0"/>
              <a:t> </a:t>
            </a:r>
            <a:r>
              <a:rPr lang="en-US" dirty="0" err="1"/>
              <a:t>prizadevanje</a:t>
            </a:r>
            <a:r>
              <a:rPr lang="en-US" dirty="0"/>
              <a:t> za </a:t>
            </a:r>
            <a:r>
              <a:rPr lang="en-US" dirty="0" err="1"/>
              <a:t>kakovostno</a:t>
            </a:r>
            <a:r>
              <a:rPr lang="en-US" dirty="0"/>
              <a:t> </a:t>
            </a:r>
            <a:r>
              <a:rPr lang="en-US" dirty="0" err="1"/>
              <a:t>doktorsko</a:t>
            </a:r>
            <a:r>
              <a:rPr lang="en-US" dirty="0"/>
              <a:t> </a:t>
            </a:r>
            <a:r>
              <a:rPr lang="en-US" dirty="0" err="1"/>
              <a:t>raziskovanje</a:t>
            </a:r>
            <a:r>
              <a:rPr lang="en-US" dirty="0"/>
              <a:t> in </a:t>
            </a:r>
            <a:r>
              <a:rPr lang="en-US" dirty="0" err="1"/>
              <a:t>raziskovalno</a:t>
            </a:r>
            <a:r>
              <a:rPr lang="en-US" dirty="0"/>
              <a:t> </a:t>
            </a:r>
            <a:r>
              <a:rPr lang="en-US" dirty="0" err="1"/>
              <a:t>dejavnost</a:t>
            </a:r>
            <a:r>
              <a:rPr lang="en-US" dirty="0"/>
              <a:t> </a:t>
            </a:r>
            <a:r>
              <a:rPr lang="en-US" dirty="0" err="1"/>
              <a:t>na</a:t>
            </a:r>
            <a:r>
              <a:rPr lang="en-US" dirty="0"/>
              <a:t> </a:t>
            </a:r>
            <a:r>
              <a:rPr lang="en-US" dirty="0" err="1"/>
              <a:t>visoki</a:t>
            </a:r>
            <a:r>
              <a:rPr lang="en-US" dirty="0"/>
              <a:t> </a:t>
            </a:r>
            <a:r>
              <a:rPr lang="en-US" dirty="0" err="1"/>
              <a:t>ravni</a:t>
            </a:r>
            <a:endParaRPr lang="en-US" dirty="0"/>
          </a:p>
          <a:p>
            <a:r>
              <a:rPr lang="en-US" dirty="0"/>
              <a:t>So-</a:t>
            </a:r>
            <a:r>
              <a:rPr lang="en-US" dirty="0" err="1"/>
              <a:t>oblikovanje</a:t>
            </a:r>
            <a:r>
              <a:rPr lang="en-US" dirty="0"/>
              <a:t> </a:t>
            </a:r>
            <a:r>
              <a:rPr lang="en-US" dirty="0" err="1"/>
              <a:t>raziskovalne</a:t>
            </a:r>
            <a:r>
              <a:rPr lang="en-US" dirty="0"/>
              <a:t> in </a:t>
            </a:r>
            <a:r>
              <a:rPr lang="en-US" dirty="0" err="1"/>
              <a:t>izobraževalne</a:t>
            </a:r>
            <a:r>
              <a:rPr lang="en-US" dirty="0"/>
              <a:t> </a:t>
            </a:r>
            <a:r>
              <a:rPr lang="en-US" dirty="0" err="1"/>
              <a:t>politike</a:t>
            </a:r>
            <a:endParaRPr lang="en-US" dirty="0"/>
          </a:p>
          <a:p>
            <a:r>
              <a:rPr lang="en-US" dirty="0" err="1"/>
              <a:t>Nagrada</a:t>
            </a:r>
            <a:r>
              <a:rPr lang="en-US" dirty="0"/>
              <a:t> Mentor </a:t>
            </a:r>
            <a:r>
              <a:rPr lang="en-US" dirty="0" err="1"/>
              <a:t>leta</a:t>
            </a:r>
            <a:r>
              <a:rPr lang="en-US" dirty="0"/>
              <a:t> </a:t>
            </a:r>
          </a:p>
          <a:p>
            <a:r>
              <a:rPr lang="en-US" dirty="0" err="1"/>
              <a:t>Izobraževalni</a:t>
            </a:r>
            <a:r>
              <a:rPr lang="en-US" dirty="0"/>
              <a:t> </a:t>
            </a:r>
            <a:r>
              <a:rPr lang="en-US" dirty="0" err="1"/>
              <a:t>dogodki</a:t>
            </a:r>
            <a:endParaRPr lang="en-US" dirty="0"/>
          </a:p>
          <a:p>
            <a:endParaRPr lang="sl-SI" dirty="0"/>
          </a:p>
        </p:txBody>
      </p:sp>
      <p:sp>
        <p:nvSpPr>
          <p:cNvPr id="4" name="Rectangle 3">
            <a:extLst>
              <a:ext uri="{FF2B5EF4-FFF2-40B4-BE49-F238E27FC236}">
                <a16:creationId xmlns:a16="http://schemas.microsoft.com/office/drawing/2014/main" id="{5F1AD5AF-81A9-067B-CDD5-5288185E8334}"/>
              </a:ext>
            </a:extLst>
          </p:cNvPr>
          <p:cNvSpPr/>
          <p:nvPr/>
        </p:nvSpPr>
        <p:spPr bwMode="auto">
          <a:xfrm>
            <a:off x="0" y="0"/>
            <a:ext cx="9193161" cy="842240"/>
          </a:xfrm>
          <a:prstGeom prst="rect">
            <a:avLst/>
          </a:prstGeom>
          <a:gradFill flip="none" rotWithShape="1">
            <a:gsLst>
              <a:gs pos="75000">
                <a:srgbClr val="FF6400"/>
              </a:gs>
              <a:gs pos="24500">
                <a:srgbClr val="FF6400"/>
              </a:gs>
              <a:gs pos="0">
                <a:srgbClr val="FF6400"/>
              </a:gs>
              <a:gs pos="49000">
                <a:srgbClr val="EED41C"/>
              </a:gs>
              <a:gs pos="96000">
                <a:srgbClr val="FF6400"/>
              </a:gs>
            </a:gsLst>
            <a:lin ang="0" scaled="0"/>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50000"/>
              </a:lnSpc>
            </a:pP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sz="3200" dirty="0">
              <a:solidFill>
                <a:srgbClr val="00D5FE"/>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9186FF1-4737-CCE3-D78F-A724CBC465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1747" y="1325164"/>
            <a:ext cx="3549853" cy="1377343"/>
          </a:xfrm>
          <a:prstGeom prst="rect">
            <a:avLst/>
          </a:prstGeom>
        </p:spPr>
      </p:pic>
      <p:pic>
        <p:nvPicPr>
          <p:cNvPr id="10" name="Picture 9">
            <a:extLst>
              <a:ext uri="{FF2B5EF4-FFF2-40B4-BE49-F238E27FC236}">
                <a16:creationId xmlns:a16="http://schemas.microsoft.com/office/drawing/2014/main" id="{8AB2EBF1-019C-2FAA-D4D2-949D14D68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0731" y="3429000"/>
            <a:ext cx="2617012" cy="1510490"/>
          </a:xfrm>
          <a:prstGeom prst="rect">
            <a:avLst/>
          </a:prstGeom>
        </p:spPr>
      </p:pic>
    </p:spTree>
    <p:extLst>
      <p:ext uri="{BB962C8B-B14F-4D97-AF65-F5344CB8AC3E}">
        <p14:creationId xmlns:p14="http://schemas.microsoft.com/office/powerpoint/2010/main" val="55479706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9540056-B657-0416-1E51-04270F5CD2D0}"/>
              </a:ext>
            </a:extLst>
          </p:cNvPr>
          <p:cNvGrpSpPr/>
          <p:nvPr/>
        </p:nvGrpSpPr>
        <p:grpSpPr>
          <a:xfrm>
            <a:off x="6146800" y="1038225"/>
            <a:ext cx="6268543" cy="5819775"/>
            <a:chOff x="0" y="719785"/>
            <a:chExt cx="6268543" cy="5819775"/>
          </a:xfrm>
        </p:grpSpPr>
        <p:pic>
          <p:nvPicPr>
            <p:cNvPr id="10" name="Picture 9">
              <a:extLst>
                <a:ext uri="{FF2B5EF4-FFF2-40B4-BE49-F238E27FC236}">
                  <a16:creationId xmlns:a16="http://schemas.microsoft.com/office/drawing/2014/main" id="{F7EC29EA-8C9D-26C0-7E6C-95309A85AB6D}"/>
                </a:ext>
              </a:extLst>
            </p:cNvPr>
            <p:cNvPicPr>
              <a:picLocks noChangeAspect="1"/>
            </p:cNvPicPr>
            <p:nvPr/>
          </p:nvPicPr>
          <p:blipFill rotWithShape="1">
            <a:blip r:embed="rId2">
              <a:extLst>
                <a:ext uri="{28A0092B-C50C-407E-A947-70E740481C1C}">
                  <a14:useLocalDpi xmlns:a14="http://schemas.microsoft.com/office/drawing/2010/main" val="0"/>
                </a:ext>
              </a:extLst>
            </a:blip>
            <a:srcRect l="1" t="22954" r="34483" b="2663"/>
            <a:stretch>
              <a:fillRect/>
            </a:stretch>
          </p:blipFill>
          <p:spPr>
            <a:xfrm>
              <a:off x="405911" y="719785"/>
              <a:ext cx="5862632" cy="5819775"/>
            </a:xfrm>
            <a:prstGeom prst="rect">
              <a:avLst/>
            </a:prstGeom>
          </p:spPr>
        </p:pic>
        <p:sp>
          <p:nvSpPr>
            <p:cNvPr id="11" name="Arc 10">
              <a:extLst>
                <a:ext uri="{FF2B5EF4-FFF2-40B4-BE49-F238E27FC236}">
                  <a16:creationId xmlns:a16="http://schemas.microsoft.com/office/drawing/2014/main" id="{F5B88C79-265E-E318-02C5-7C465EAA899B}"/>
                </a:ext>
              </a:extLst>
            </p:cNvPr>
            <p:cNvSpPr/>
            <p:nvPr/>
          </p:nvSpPr>
          <p:spPr>
            <a:xfrm>
              <a:off x="310853" y="3616444"/>
              <a:ext cx="4062979" cy="2537775"/>
            </a:xfrm>
            <a:prstGeom prst="arc">
              <a:avLst>
                <a:gd name="adj1" fmla="val 15527754"/>
                <a:gd name="adj2" fmla="val 21572636"/>
              </a:avLst>
            </a:prstGeom>
            <a:ln w="28575">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2" name="Oval 11">
              <a:extLst>
                <a:ext uri="{FF2B5EF4-FFF2-40B4-BE49-F238E27FC236}">
                  <a16:creationId xmlns:a16="http://schemas.microsoft.com/office/drawing/2014/main" id="{E27F80A3-C08D-9EE5-A71A-FBBBE6423463}"/>
                </a:ext>
              </a:extLst>
            </p:cNvPr>
            <p:cNvSpPr/>
            <p:nvPr/>
          </p:nvSpPr>
          <p:spPr>
            <a:xfrm>
              <a:off x="1929525" y="3561291"/>
              <a:ext cx="114343" cy="101013"/>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1C1DF089-2B89-C1A4-8A7D-8B308E9A4B08}"/>
                </a:ext>
              </a:extLst>
            </p:cNvPr>
            <p:cNvSpPr txBox="1"/>
            <p:nvPr/>
          </p:nvSpPr>
          <p:spPr>
            <a:xfrm>
              <a:off x="2585044" y="4952741"/>
              <a:ext cx="1519772" cy="369332"/>
            </a:xfrm>
            <a:prstGeom prst="rect">
              <a:avLst/>
            </a:prstGeom>
            <a:solidFill>
              <a:schemeClr val="bg1"/>
            </a:solidFill>
            <a:ln w="28575">
              <a:solidFill>
                <a:srgbClr val="FF6400"/>
              </a:solidFill>
            </a:ln>
          </p:spPr>
          <p:txBody>
            <a:bodyPr wrap="square" rtlCol="0">
              <a:spAutoFit/>
            </a:bodyPr>
            <a:lstStyle/>
            <a:p>
              <a:r>
                <a:rPr lang="en-GB" b="1" dirty="0">
                  <a:solidFill>
                    <a:srgbClr val="FF6400"/>
                  </a:solidFill>
                </a:rPr>
                <a:t>Ljubljana</a:t>
              </a:r>
            </a:p>
          </p:txBody>
        </p:sp>
        <p:sp>
          <p:nvSpPr>
            <p:cNvPr id="14" name="TextBox 13">
              <a:extLst>
                <a:ext uri="{FF2B5EF4-FFF2-40B4-BE49-F238E27FC236}">
                  <a16:creationId xmlns:a16="http://schemas.microsoft.com/office/drawing/2014/main" id="{705F002A-BB7B-B41D-C25C-AEA504358FD9}"/>
                </a:ext>
              </a:extLst>
            </p:cNvPr>
            <p:cNvSpPr txBox="1"/>
            <p:nvPr/>
          </p:nvSpPr>
          <p:spPr>
            <a:xfrm>
              <a:off x="2122274" y="3182607"/>
              <a:ext cx="1944991" cy="461665"/>
            </a:xfrm>
            <a:prstGeom prst="rect">
              <a:avLst/>
            </a:prstGeom>
            <a:solidFill>
              <a:schemeClr val="bg1"/>
            </a:solidFill>
            <a:ln w="38100">
              <a:solidFill>
                <a:srgbClr val="6F19AF"/>
              </a:solidFill>
            </a:ln>
          </p:spPr>
          <p:txBody>
            <a:bodyPr wrap="square" rtlCol="0">
              <a:spAutoFit/>
            </a:bodyPr>
            <a:lstStyle/>
            <a:p>
              <a:r>
                <a:rPr lang="en-GB" b="1" dirty="0">
                  <a:solidFill>
                    <a:srgbClr val="7030A0"/>
                  </a:solidFill>
                </a:rPr>
                <a:t>Manchester</a:t>
              </a:r>
            </a:p>
          </p:txBody>
        </p:sp>
        <p:sp>
          <p:nvSpPr>
            <p:cNvPr id="15" name="Oval 14">
              <a:extLst>
                <a:ext uri="{FF2B5EF4-FFF2-40B4-BE49-F238E27FC236}">
                  <a16:creationId xmlns:a16="http://schemas.microsoft.com/office/drawing/2014/main" id="{5F96EE4B-FAD5-DD8D-BA68-0AB73286A5C7}"/>
                </a:ext>
              </a:extLst>
            </p:cNvPr>
            <p:cNvSpPr/>
            <p:nvPr/>
          </p:nvSpPr>
          <p:spPr>
            <a:xfrm>
              <a:off x="1559250" y="3081594"/>
              <a:ext cx="114343" cy="101013"/>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B050"/>
                </a:solidFill>
              </a:endParaRPr>
            </a:p>
          </p:txBody>
        </p:sp>
        <p:sp>
          <p:nvSpPr>
            <p:cNvPr id="16" name="TextBox 15">
              <a:extLst>
                <a:ext uri="{FF2B5EF4-FFF2-40B4-BE49-F238E27FC236}">
                  <a16:creationId xmlns:a16="http://schemas.microsoft.com/office/drawing/2014/main" id="{E2D2E041-ED4C-5197-E6ED-C904F87B8E23}"/>
                </a:ext>
              </a:extLst>
            </p:cNvPr>
            <p:cNvSpPr txBox="1"/>
            <p:nvPr/>
          </p:nvSpPr>
          <p:spPr>
            <a:xfrm>
              <a:off x="1643827" y="2688923"/>
              <a:ext cx="1701103" cy="369332"/>
            </a:xfrm>
            <a:prstGeom prst="rect">
              <a:avLst/>
            </a:prstGeom>
            <a:solidFill>
              <a:schemeClr val="bg1"/>
            </a:solidFill>
            <a:ln w="28575">
              <a:solidFill>
                <a:srgbClr val="00B050"/>
              </a:solidFill>
            </a:ln>
          </p:spPr>
          <p:txBody>
            <a:bodyPr wrap="square" rtlCol="0">
              <a:spAutoFit/>
            </a:bodyPr>
            <a:lstStyle/>
            <a:p>
              <a:r>
                <a:rPr lang="en-GB" b="1" dirty="0">
                  <a:solidFill>
                    <a:srgbClr val="00B050"/>
                  </a:solidFill>
                </a:rPr>
                <a:t>Glasgow</a:t>
              </a:r>
            </a:p>
          </p:txBody>
        </p:sp>
        <p:sp>
          <p:nvSpPr>
            <p:cNvPr id="17" name="Arc 16">
              <a:extLst>
                <a:ext uri="{FF2B5EF4-FFF2-40B4-BE49-F238E27FC236}">
                  <a16:creationId xmlns:a16="http://schemas.microsoft.com/office/drawing/2014/main" id="{AA6E6EE2-3258-E42E-9267-217153E6009D}"/>
                </a:ext>
              </a:extLst>
            </p:cNvPr>
            <p:cNvSpPr/>
            <p:nvPr/>
          </p:nvSpPr>
          <p:spPr>
            <a:xfrm>
              <a:off x="1487522" y="3157342"/>
              <a:ext cx="539695" cy="655701"/>
            </a:xfrm>
            <a:prstGeom prst="arc">
              <a:avLst>
                <a:gd name="adj1" fmla="val 15527754"/>
                <a:gd name="adj2" fmla="val 21572636"/>
              </a:avLst>
            </a:prstGeom>
            <a:noFill/>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cxnSp>
          <p:nvCxnSpPr>
            <p:cNvPr id="18" name="Straight Connector 17">
              <a:extLst>
                <a:ext uri="{FF2B5EF4-FFF2-40B4-BE49-F238E27FC236}">
                  <a16:creationId xmlns:a16="http://schemas.microsoft.com/office/drawing/2014/main" id="{295FA2D5-A5E1-149D-A850-52D9D2A03EAF}"/>
                </a:ext>
              </a:extLst>
            </p:cNvPr>
            <p:cNvCxnSpPr/>
            <p:nvPr/>
          </p:nvCxnSpPr>
          <p:spPr>
            <a:xfrm>
              <a:off x="0" y="2166670"/>
              <a:ext cx="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Arc 6">
            <a:extLst>
              <a:ext uri="{FF2B5EF4-FFF2-40B4-BE49-F238E27FC236}">
                <a16:creationId xmlns:a16="http://schemas.microsoft.com/office/drawing/2014/main" id="{9BE78153-0F30-49A3-7C33-543E6BDDAEBC}"/>
              </a:ext>
            </a:extLst>
          </p:cNvPr>
          <p:cNvSpPr/>
          <p:nvPr/>
        </p:nvSpPr>
        <p:spPr>
          <a:xfrm flipH="1" flipV="1">
            <a:off x="8102304" y="2790729"/>
            <a:ext cx="4165176" cy="2436759"/>
          </a:xfrm>
          <a:prstGeom prst="arc">
            <a:avLst>
              <a:gd name="adj1" fmla="val 15656142"/>
              <a:gd name="adj2" fmla="val 21572636"/>
            </a:avLst>
          </a:prstGeom>
          <a:ln w="28575">
            <a:solidFill>
              <a:srgbClr val="FF64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8" name="TextBox 7">
            <a:extLst>
              <a:ext uri="{FF2B5EF4-FFF2-40B4-BE49-F238E27FC236}">
                <a16:creationId xmlns:a16="http://schemas.microsoft.com/office/drawing/2014/main" id="{70D3EA65-2485-615F-75AF-9D413A26C4EF}"/>
              </a:ext>
            </a:extLst>
          </p:cNvPr>
          <p:cNvSpPr txBox="1"/>
          <p:nvPr/>
        </p:nvSpPr>
        <p:spPr>
          <a:xfrm>
            <a:off x="10543421" y="4715429"/>
            <a:ext cx="1424770" cy="369332"/>
          </a:xfrm>
          <a:prstGeom prst="rect">
            <a:avLst/>
          </a:prstGeom>
          <a:ln>
            <a:solidFill>
              <a:srgbClr val="00D5FE"/>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b="1" dirty="0">
                <a:solidFill>
                  <a:srgbClr val="00D5FE"/>
                </a:solidFill>
              </a:rPr>
              <a:t>Maribor</a:t>
            </a:r>
          </a:p>
        </p:txBody>
      </p:sp>
      <p:pic>
        <p:nvPicPr>
          <p:cNvPr id="9" name="Picture 8" descr="A purple silhouette of a person&#10;&#10;AI-generated content may be incorrect.">
            <a:extLst>
              <a:ext uri="{FF2B5EF4-FFF2-40B4-BE49-F238E27FC236}">
                <a16:creationId xmlns:a16="http://schemas.microsoft.com/office/drawing/2014/main" id="{F7CFD8E3-84F1-3E30-4D97-E4546F65D6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8734" y="2502726"/>
            <a:ext cx="1093222" cy="773962"/>
          </a:xfrm>
          <a:prstGeom prst="rect">
            <a:avLst/>
          </a:prstGeom>
        </p:spPr>
      </p:pic>
      <p:sp>
        <p:nvSpPr>
          <p:cNvPr id="2" name="Naslov 1">
            <a:extLst>
              <a:ext uri="{FF2B5EF4-FFF2-40B4-BE49-F238E27FC236}">
                <a16:creationId xmlns:a16="http://schemas.microsoft.com/office/drawing/2014/main" id="{E5E28BAC-DB58-1742-E7D1-AA45F0975E34}"/>
              </a:ext>
            </a:extLst>
          </p:cNvPr>
          <p:cNvSpPr>
            <a:spLocks noGrp="1"/>
          </p:cNvSpPr>
          <p:nvPr>
            <p:ph type="title"/>
          </p:nvPr>
        </p:nvSpPr>
        <p:spPr/>
        <p:txBody>
          <a:bodyPr/>
          <a:lstStyle/>
          <a:p>
            <a:r>
              <a:rPr lang="en-US" dirty="0"/>
              <a:t>O </a:t>
            </a:r>
            <a:r>
              <a:rPr lang="en-US" dirty="0" err="1"/>
              <a:t>meni</a:t>
            </a:r>
            <a:endParaRPr lang="sl-SI" dirty="0"/>
          </a:p>
        </p:txBody>
      </p:sp>
      <p:sp>
        <p:nvSpPr>
          <p:cNvPr id="3" name="Označba mesta vsebine 2">
            <a:extLst>
              <a:ext uri="{FF2B5EF4-FFF2-40B4-BE49-F238E27FC236}">
                <a16:creationId xmlns:a16="http://schemas.microsoft.com/office/drawing/2014/main" id="{8931957F-BEF3-E0BC-9F19-6301E20B5B15}"/>
              </a:ext>
            </a:extLst>
          </p:cNvPr>
          <p:cNvSpPr>
            <a:spLocks noGrp="1"/>
          </p:cNvSpPr>
          <p:nvPr>
            <p:ph idx="1"/>
          </p:nvPr>
        </p:nvSpPr>
        <p:spPr>
          <a:xfrm>
            <a:off x="484760" y="1827608"/>
            <a:ext cx="5892382" cy="4270208"/>
          </a:xfrm>
        </p:spPr>
        <p:txBody>
          <a:bodyPr/>
          <a:lstStyle/>
          <a:p>
            <a:r>
              <a:rPr lang="en-US" dirty="0" err="1"/>
              <a:t>Raziskovalka</a:t>
            </a:r>
            <a:r>
              <a:rPr lang="en-US" dirty="0"/>
              <a:t> </a:t>
            </a:r>
            <a:r>
              <a:rPr lang="en-US" dirty="0" err="1"/>
              <a:t>na</a:t>
            </a:r>
            <a:r>
              <a:rPr lang="en-US" dirty="0"/>
              <a:t> </a:t>
            </a:r>
            <a:r>
              <a:rPr lang="en-US" dirty="0" err="1"/>
              <a:t>začetku</a:t>
            </a:r>
            <a:r>
              <a:rPr lang="en-US" dirty="0"/>
              <a:t> </a:t>
            </a:r>
            <a:r>
              <a:rPr lang="en-US" dirty="0" err="1"/>
              <a:t>kariere</a:t>
            </a:r>
            <a:endParaRPr lang="en-US" dirty="0"/>
          </a:p>
          <a:p>
            <a:endParaRPr lang="en-US" dirty="0"/>
          </a:p>
          <a:p>
            <a:endParaRPr lang="en-US" sz="1800" dirty="0"/>
          </a:p>
          <a:p>
            <a:r>
              <a:rPr lang="pl-PL" dirty="0"/>
              <a:t>Članica upravnega odbora Mlade akademije</a:t>
            </a:r>
            <a:endParaRPr lang="en-US" dirty="0"/>
          </a:p>
          <a:p>
            <a:pPr marL="0" indent="0">
              <a:buNone/>
            </a:pPr>
            <a:endParaRPr lang="sl-SI" dirty="0"/>
          </a:p>
        </p:txBody>
      </p:sp>
      <p:sp>
        <p:nvSpPr>
          <p:cNvPr id="4" name="Rectangle 3">
            <a:extLst>
              <a:ext uri="{FF2B5EF4-FFF2-40B4-BE49-F238E27FC236}">
                <a16:creationId xmlns:a16="http://schemas.microsoft.com/office/drawing/2014/main" id="{D94857B6-457A-0D94-069E-B86C46364620}"/>
              </a:ext>
            </a:extLst>
          </p:cNvPr>
          <p:cNvSpPr/>
          <p:nvPr/>
        </p:nvSpPr>
        <p:spPr bwMode="auto">
          <a:xfrm>
            <a:off x="0" y="0"/>
            <a:ext cx="9193161" cy="842240"/>
          </a:xfrm>
          <a:prstGeom prst="rect">
            <a:avLst/>
          </a:prstGeom>
          <a:gradFill flip="none" rotWithShape="1">
            <a:gsLst>
              <a:gs pos="75000">
                <a:srgbClr val="FF6400"/>
              </a:gs>
              <a:gs pos="24500">
                <a:srgbClr val="FF6400"/>
              </a:gs>
              <a:gs pos="0">
                <a:srgbClr val="FF6400"/>
              </a:gs>
              <a:gs pos="49000">
                <a:srgbClr val="EED41C"/>
              </a:gs>
              <a:gs pos="96000">
                <a:srgbClr val="FF6400"/>
              </a:gs>
            </a:gsLst>
            <a:lin ang="0" scaled="0"/>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50000"/>
              </a:lnSpc>
            </a:pP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sz="3200" dirty="0">
              <a:solidFill>
                <a:srgbClr val="00D5FE"/>
              </a:solidFill>
              <a:latin typeface="Arial" panose="020B0604020202020204" pitchFamily="34" charset="0"/>
              <a:cs typeface="Arial" panose="020B0604020202020204" pitchFamily="34" charset="0"/>
            </a:endParaRPr>
          </a:p>
        </p:txBody>
      </p:sp>
      <p:pic>
        <p:nvPicPr>
          <p:cNvPr id="20" name="Slika 3">
            <a:extLst>
              <a:ext uri="{FF2B5EF4-FFF2-40B4-BE49-F238E27FC236}">
                <a16:creationId xmlns:a16="http://schemas.microsoft.com/office/drawing/2014/main" id="{F6B8514F-32AE-793D-42FC-080AEFDF9D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14324" y="4507179"/>
            <a:ext cx="999402" cy="1008823"/>
          </a:xfrm>
          <a:prstGeom prst="rect">
            <a:avLst/>
          </a:prstGeom>
        </p:spPr>
      </p:pic>
      <p:pic>
        <p:nvPicPr>
          <p:cNvPr id="22" name="Picture 21">
            <a:extLst>
              <a:ext uri="{FF2B5EF4-FFF2-40B4-BE49-F238E27FC236}">
                <a16:creationId xmlns:a16="http://schemas.microsoft.com/office/drawing/2014/main" id="{1AD779D3-170A-753F-A5E2-F065A55017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7538" y="4849527"/>
            <a:ext cx="1587659" cy="916367"/>
          </a:xfrm>
          <a:prstGeom prst="rect">
            <a:avLst/>
          </a:prstGeom>
        </p:spPr>
      </p:pic>
      <p:pic>
        <p:nvPicPr>
          <p:cNvPr id="23" name="Picture 22" descr="A logo with blue and white text&#10;&#10;AI-generated content may be incorrect.">
            <a:extLst>
              <a:ext uri="{FF2B5EF4-FFF2-40B4-BE49-F238E27FC236}">
                <a16:creationId xmlns:a16="http://schemas.microsoft.com/office/drawing/2014/main" id="{AEE07274-AEB9-F5C2-9FF7-78B7C1E32C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26611" y="4849527"/>
            <a:ext cx="1821250" cy="998315"/>
          </a:xfrm>
          <a:prstGeom prst="rect">
            <a:avLst/>
          </a:prstGeom>
        </p:spPr>
      </p:pic>
      <p:pic>
        <p:nvPicPr>
          <p:cNvPr id="24" name="Graphic 23">
            <a:extLst>
              <a:ext uri="{FF2B5EF4-FFF2-40B4-BE49-F238E27FC236}">
                <a16:creationId xmlns:a16="http://schemas.microsoft.com/office/drawing/2014/main" id="{AEB67B1F-2170-D62A-C8C5-EDFB6D90A84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4491" y="2659398"/>
            <a:ext cx="1419225" cy="685800"/>
          </a:xfrm>
          <a:prstGeom prst="rect">
            <a:avLst/>
          </a:prstGeom>
        </p:spPr>
      </p:pic>
      <p:pic>
        <p:nvPicPr>
          <p:cNvPr id="25" name="Picture 24">
            <a:extLst>
              <a:ext uri="{FF2B5EF4-FFF2-40B4-BE49-F238E27FC236}">
                <a16:creationId xmlns:a16="http://schemas.microsoft.com/office/drawing/2014/main" id="{8D574829-6171-9722-C9A5-15F52A8B7A39}"/>
              </a:ext>
            </a:extLst>
          </p:cNvPr>
          <p:cNvPicPr>
            <a:picLocks noChangeAspect="1"/>
          </p:cNvPicPr>
          <p:nvPr/>
        </p:nvPicPr>
        <p:blipFill rotWithShape="1">
          <a:blip r:embed="rId9">
            <a:extLst>
              <a:ext uri="{28A0092B-C50C-407E-A947-70E740481C1C}">
                <a14:useLocalDpi xmlns:a14="http://schemas.microsoft.com/office/drawing/2010/main" val="0"/>
              </a:ext>
            </a:extLst>
          </a:blip>
          <a:srcRect r="61044"/>
          <a:stretch/>
        </p:blipFill>
        <p:spPr bwMode="auto">
          <a:xfrm>
            <a:off x="5427769" y="3429000"/>
            <a:ext cx="1027779" cy="908363"/>
          </a:xfrm>
          <a:prstGeom prst="rect">
            <a:avLst/>
          </a:prstGeom>
          <a:noFill/>
          <a:ln>
            <a:noFill/>
          </a:ln>
        </p:spPr>
      </p:pic>
    </p:spTree>
    <p:extLst>
      <p:ext uri="{BB962C8B-B14F-4D97-AF65-F5344CB8AC3E}">
        <p14:creationId xmlns:p14="http://schemas.microsoft.com/office/powerpoint/2010/main" val="6496496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184E62-B9F0-DDE8-E2A0-7B3C93DD4182}"/>
              </a:ext>
            </a:extLst>
          </p:cNvPr>
          <p:cNvSpPr>
            <a:spLocks noGrp="1"/>
          </p:cNvSpPr>
          <p:nvPr>
            <p:ph type="title"/>
          </p:nvPr>
        </p:nvSpPr>
        <p:spPr/>
        <p:txBody>
          <a:bodyPr/>
          <a:lstStyle/>
          <a:p>
            <a:r>
              <a:rPr lang="en-US" dirty="0"/>
              <a:t>Moja </a:t>
            </a:r>
            <a:r>
              <a:rPr lang="en-US" dirty="0" err="1"/>
              <a:t>raziskovalna</a:t>
            </a:r>
            <a:r>
              <a:rPr lang="en-US" dirty="0"/>
              <a:t> pot</a:t>
            </a:r>
            <a:endParaRPr lang="sl-SI" dirty="0"/>
          </a:p>
        </p:txBody>
      </p:sp>
      <p:sp>
        <p:nvSpPr>
          <p:cNvPr id="4" name="Rectangle 3">
            <a:extLst>
              <a:ext uri="{FF2B5EF4-FFF2-40B4-BE49-F238E27FC236}">
                <a16:creationId xmlns:a16="http://schemas.microsoft.com/office/drawing/2014/main" id="{C83F9FA9-A16B-E6DA-703C-AF4743BE45DB}"/>
              </a:ext>
            </a:extLst>
          </p:cNvPr>
          <p:cNvSpPr/>
          <p:nvPr/>
        </p:nvSpPr>
        <p:spPr bwMode="auto">
          <a:xfrm>
            <a:off x="0" y="0"/>
            <a:ext cx="9193161" cy="842240"/>
          </a:xfrm>
          <a:prstGeom prst="rect">
            <a:avLst/>
          </a:prstGeom>
          <a:gradFill flip="none" rotWithShape="1">
            <a:gsLst>
              <a:gs pos="75000">
                <a:srgbClr val="FF6400"/>
              </a:gs>
              <a:gs pos="24500">
                <a:srgbClr val="FF6400"/>
              </a:gs>
              <a:gs pos="0">
                <a:srgbClr val="FF6400"/>
              </a:gs>
              <a:gs pos="49000">
                <a:srgbClr val="EED41C"/>
              </a:gs>
              <a:gs pos="96000">
                <a:srgbClr val="FF6400"/>
              </a:gs>
            </a:gsLst>
            <a:lin ang="0" scaled="0"/>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50000"/>
              </a:lnSpc>
            </a:pP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sz="3200" dirty="0">
              <a:solidFill>
                <a:srgbClr val="00D5FE"/>
              </a:solidFill>
              <a:latin typeface="Arial" panose="020B0604020202020204" pitchFamily="34" charset="0"/>
              <a:cs typeface="Arial" panose="020B0604020202020204" pitchFamily="34" charset="0"/>
            </a:endParaRPr>
          </a:p>
        </p:txBody>
      </p:sp>
      <p:pic>
        <p:nvPicPr>
          <p:cNvPr id="16" name="Content Placeholder 15" descr="A blue and white logo&#10;&#10;AI-generated content may be incorrect.">
            <a:extLst>
              <a:ext uri="{FF2B5EF4-FFF2-40B4-BE49-F238E27FC236}">
                <a16:creationId xmlns:a16="http://schemas.microsoft.com/office/drawing/2014/main" id="{F44C9AD0-576E-229A-58CF-6DC9B4840A8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7633" r="17283"/>
          <a:stretch>
            <a:fillRect/>
          </a:stretch>
        </p:blipFill>
        <p:spPr>
          <a:xfrm>
            <a:off x="6407956" y="1822481"/>
            <a:ext cx="794214" cy="765311"/>
          </a:xfrm>
          <a:prstGeom prst="ellipse">
            <a:avLst/>
          </a:prstGeom>
          <a:ln w="28575">
            <a:solidFill>
              <a:srgbClr val="FF6400"/>
            </a:solidFill>
          </a:ln>
        </p:spPr>
      </p:pic>
      <p:grpSp>
        <p:nvGrpSpPr>
          <p:cNvPr id="50" name="Group 49">
            <a:extLst>
              <a:ext uri="{FF2B5EF4-FFF2-40B4-BE49-F238E27FC236}">
                <a16:creationId xmlns:a16="http://schemas.microsoft.com/office/drawing/2014/main" id="{14FA8A18-E149-9B4B-8104-D8737D892333}"/>
              </a:ext>
            </a:extLst>
          </p:cNvPr>
          <p:cNvGrpSpPr/>
          <p:nvPr/>
        </p:nvGrpSpPr>
        <p:grpSpPr>
          <a:xfrm>
            <a:off x="3252847" y="4700790"/>
            <a:ext cx="2537769" cy="1420463"/>
            <a:chOff x="857990" y="4764872"/>
            <a:chExt cx="2537769" cy="1420463"/>
          </a:xfrm>
        </p:grpSpPr>
        <p:pic>
          <p:nvPicPr>
            <p:cNvPr id="22" name="Picture 21" descr="A logo of a university&#10;&#10;AI-generated content may be incorrect.">
              <a:extLst>
                <a:ext uri="{FF2B5EF4-FFF2-40B4-BE49-F238E27FC236}">
                  <a16:creationId xmlns:a16="http://schemas.microsoft.com/office/drawing/2014/main" id="{6F612626-9382-60CD-E905-9ED7A068B324}"/>
                </a:ext>
              </a:extLst>
            </p:cNvPr>
            <p:cNvPicPr>
              <a:picLocks noChangeAspect="1"/>
            </p:cNvPicPr>
            <p:nvPr/>
          </p:nvPicPr>
          <p:blipFill>
            <a:blip r:embed="rId3">
              <a:extLst>
                <a:ext uri="{28A0092B-C50C-407E-A947-70E740481C1C}">
                  <a14:useLocalDpi xmlns:a14="http://schemas.microsoft.com/office/drawing/2010/main" val="0"/>
                </a:ext>
              </a:extLst>
            </a:blip>
            <a:srcRect l="17502" t="34457" r="18626" b="-1169"/>
            <a:stretch>
              <a:fillRect/>
            </a:stretch>
          </p:blipFill>
          <p:spPr>
            <a:xfrm>
              <a:off x="857990" y="5372356"/>
              <a:ext cx="818451" cy="812979"/>
            </a:xfrm>
            <a:prstGeom prst="ellipse">
              <a:avLst/>
            </a:prstGeom>
            <a:ln w="28575">
              <a:solidFill>
                <a:srgbClr val="FF6400"/>
              </a:solidFill>
            </a:ln>
          </p:spPr>
        </p:pic>
        <p:pic>
          <p:nvPicPr>
            <p:cNvPr id="24" name="Picture 23" descr="A purple and yellow logo&#10;&#10;AI-generated content may be incorrect.">
              <a:extLst>
                <a:ext uri="{FF2B5EF4-FFF2-40B4-BE49-F238E27FC236}">
                  <a16:creationId xmlns:a16="http://schemas.microsoft.com/office/drawing/2014/main" id="{A1B8B2CF-7743-7B28-05F8-BDF7D9F8FC00}"/>
                </a:ext>
              </a:extLst>
            </p:cNvPr>
            <p:cNvPicPr>
              <a:picLocks noChangeAspect="1"/>
            </p:cNvPicPr>
            <p:nvPr/>
          </p:nvPicPr>
          <p:blipFill>
            <a:blip r:embed="rId4">
              <a:extLst>
                <a:ext uri="{28A0092B-C50C-407E-A947-70E740481C1C}">
                  <a14:useLocalDpi xmlns:a14="http://schemas.microsoft.com/office/drawing/2010/main" val="0"/>
                </a:ext>
              </a:extLst>
            </a:blip>
            <a:srcRect t="14789"/>
            <a:stretch>
              <a:fillRect/>
            </a:stretch>
          </p:blipFill>
          <p:spPr>
            <a:xfrm>
              <a:off x="2438441" y="4764872"/>
              <a:ext cx="818451" cy="812979"/>
            </a:xfrm>
            <a:prstGeom prst="ellipse">
              <a:avLst/>
            </a:prstGeom>
            <a:ln w="28575">
              <a:solidFill>
                <a:srgbClr val="FF6400"/>
              </a:solidFill>
            </a:ln>
          </p:spPr>
        </p:pic>
        <p:sp>
          <p:nvSpPr>
            <p:cNvPr id="25" name="Flowchart: Connector 24">
              <a:extLst>
                <a:ext uri="{FF2B5EF4-FFF2-40B4-BE49-F238E27FC236}">
                  <a16:creationId xmlns:a16="http://schemas.microsoft.com/office/drawing/2014/main" id="{55F36E13-CC94-3AD6-0EB9-B38F9C6ECF52}"/>
                </a:ext>
              </a:extLst>
            </p:cNvPr>
            <p:cNvSpPr/>
            <p:nvPr/>
          </p:nvSpPr>
          <p:spPr bwMode="auto">
            <a:xfrm>
              <a:off x="1800009" y="5611791"/>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37" name="Flowchart: Connector 36">
              <a:extLst>
                <a:ext uri="{FF2B5EF4-FFF2-40B4-BE49-F238E27FC236}">
                  <a16:creationId xmlns:a16="http://schemas.microsoft.com/office/drawing/2014/main" id="{D3FF4060-5831-767A-42B9-FF1AF6D5A714}"/>
                </a:ext>
              </a:extLst>
            </p:cNvPr>
            <p:cNvSpPr/>
            <p:nvPr/>
          </p:nvSpPr>
          <p:spPr bwMode="auto">
            <a:xfrm>
              <a:off x="2346451" y="5442515"/>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39" name="Flowchart: Connector 38">
              <a:extLst>
                <a:ext uri="{FF2B5EF4-FFF2-40B4-BE49-F238E27FC236}">
                  <a16:creationId xmlns:a16="http://schemas.microsoft.com/office/drawing/2014/main" id="{7CDB6F06-27F3-4474-788F-3B66F7ECED19}"/>
                </a:ext>
              </a:extLst>
            </p:cNvPr>
            <p:cNvSpPr/>
            <p:nvPr/>
          </p:nvSpPr>
          <p:spPr bwMode="auto">
            <a:xfrm>
              <a:off x="2073230" y="5540118"/>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dirty="0">
                <a:ln>
                  <a:noFill/>
                </a:ln>
                <a:solidFill>
                  <a:schemeClr val="tx1"/>
                </a:solidFill>
                <a:effectLst/>
                <a:latin typeface="Tahoma" pitchFamily="34" charset="0"/>
              </a:endParaRPr>
            </a:p>
          </p:txBody>
        </p:sp>
        <p:sp>
          <p:nvSpPr>
            <p:cNvPr id="40" name="Flowchart: Connector 39">
              <a:extLst>
                <a:ext uri="{FF2B5EF4-FFF2-40B4-BE49-F238E27FC236}">
                  <a16:creationId xmlns:a16="http://schemas.microsoft.com/office/drawing/2014/main" id="{F81E3403-9F66-B9B3-9BE7-9B16038E5C25}"/>
                </a:ext>
              </a:extLst>
            </p:cNvPr>
            <p:cNvSpPr/>
            <p:nvPr/>
          </p:nvSpPr>
          <p:spPr bwMode="auto">
            <a:xfrm>
              <a:off x="3274938" y="4764872"/>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grpSp>
      <p:grpSp>
        <p:nvGrpSpPr>
          <p:cNvPr id="51" name="Group 50">
            <a:extLst>
              <a:ext uri="{FF2B5EF4-FFF2-40B4-BE49-F238E27FC236}">
                <a16:creationId xmlns:a16="http://schemas.microsoft.com/office/drawing/2014/main" id="{2D0B5800-6E17-0767-3753-819055CF71C0}"/>
              </a:ext>
            </a:extLst>
          </p:cNvPr>
          <p:cNvGrpSpPr/>
          <p:nvPr/>
        </p:nvGrpSpPr>
        <p:grpSpPr>
          <a:xfrm>
            <a:off x="5728932" y="2671193"/>
            <a:ext cx="1205895" cy="2023221"/>
            <a:chOff x="3334075" y="2735275"/>
            <a:chExt cx="1205895" cy="2023221"/>
          </a:xfrm>
        </p:grpSpPr>
        <p:pic>
          <p:nvPicPr>
            <p:cNvPr id="18" name="Picture 17" descr="A logo with blue and pink dots&#10;&#10;AI-generated content may be incorrect.">
              <a:extLst>
                <a:ext uri="{FF2B5EF4-FFF2-40B4-BE49-F238E27FC236}">
                  <a16:creationId xmlns:a16="http://schemas.microsoft.com/office/drawing/2014/main" id="{C88B6339-03D7-4C24-0CCC-F1A472021D32}"/>
                </a:ext>
              </a:extLst>
            </p:cNvPr>
            <p:cNvPicPr>
              <a:picLocks noChangeAspect="1"/>
            </p:cNvPicPr>
            <p:nvPr/>
          </p:nvPicPr>
          <p:blipFill>
            <a:blip r:embed="rId5">
              <a:extLst>
                <a:ext uri="{28A0092B-C50C-407E-A947-70E740481C1C}">
                  <a14:useLocalDpi xmlns:a14="http://schemas.microsoft.com/office/drawing/2010/main" val="0"/>
                </a:ext>
              </a:extLst>
            </a:blip>
            <a:srcRect l="382" t="5143" r="50543" b="6235"/>
            <a:stretch>
              <a:fillRect/>
            </a:stretch>
          </p:blipFill>
          <p:spPr>
            <a:xfrm>
              <a:off x="3334075" y="3993185"/>
              <a:ext cx="767952" cy="765311"/>
            </a:xfrm>
            <a:prstGeom prst="ellipse">
              <a:avLst/>
            </a:prstGeom>
            <a:ln w="28575">
              <a:solidFill>
                <a:srgbClr val="FF6400"/>
              </a:solidFill>
            </a:ln>
          </p:spPr>
        </p:pic>
        <p:sp>
          <p:nvSpPr>
            <p:cNvPr id="38" name="Flowchart: Connector 37">
              <a:extLst>
                <a:ext uri="{FF2B5EF4-FFF2-40B4-BE49-F238E27FC236}">
                  <a16:creationId xmlns:a16="http://schemas.microsoft.com/office/drawing/2014/main" id="{ECADDEF9-45AC-F079-01BD-8B25ABF6DABB}"/>
                </a:ext>
              </a:extLst>
            </p:cNvPr>
            <p:cNvSpPr/>
            <p:nvPr/>
          </p:nvSpPr>
          <p:spPr bwMode="auto">
            <a:xfrm>
              <a:off x="3952689" y="3804601"/>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1" name="Flowchart: Connector 40">
              <a:extLst>
                <a:ext uri="{FF2B5EF4-FFF2-40B4-BE49-F238E27FC236}">
                  <a16:creationId xmlns:a16="http://schemas.microsoft.com/office/drawing/2014/main" id="{ADC112A0-C473-7BE7-3AEC-DA900842FDC6}"/>
                </a:ext>
              </a:extLst>
            </p:cNvPr>
            <p:cNvSpPr/>
            <p:nvPr/>
          </p:nvSpPr>
          <p:spPr bwMode="auto">
            <a:xfrm>
              <a:off x="4289385" y="2735275"/>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pic>
          <p:nvPicPr>
            <p:cNvPr id="42" name="Picture 41" descr="A purple and yellow logo&#10;&#10;AI-generated content may be incorrect.">
              <a:extLst>
                <a:ext uri="{FF2B5EF4-FFF2-40B4-BE49-F238E27FC236}">
                  <a16:creationId xmlns:a16="http://schemas.microsoft.com/office/drawing/2014/main" id="{08D4DF1E-2DF6-5FF6-5C3D-3B0A1E1D828F}"/>
                </a:ext>
              </a:extLst>
            </p:cNvPr>
            <p:cNvPicPr>
              <a:picLocks noChangeAspect="1"/>
            </p:cNvPicPr>
            <p:nvPr/>
          </p:nvPicPr>
          <p:blipFill>
            <a:blip r:embed="rId4">
              <a:extLst>
                <a:ext uri="{28A0092B-C50C-407E-A947-70E740481C1C}">
                  <a14:useLocalDpi xmlns:a14="http://schemas.microsoft.com/office/drawing/2010/main" val="0"/>
                </a:ext>
              </a:extLst>
            </a:blip>
            <a:srcRect t="14789"/>
            <a:stretch>
              <a:fillRect/>
            </a:stretch>
          </p:blipFill>
          <p:spPr>
            <a:xfrm>
              <a:off x="3721519" y="2923859"/>
              <a:ext cx="818451" cy="812979"/>
            </a:xfrm>
            <a:prstGeom prst="ellipse">
              <a:avLst/>
            </a:prstGeom>
            <a:ln w="28575">
              <a:solidFill>
                <a:srgbClr val="FF6400"/>
              </a:solidFill>
            </a:ln>
          </p:spPr>
        </p:pic>
      </p:grpSp>
      <p:grpSp>
        <p:nvGrpSpPr>
          <p:cNvPr id="52" name="Group 51">
            <a:extLst>
              <a:ext uri="{FF2B5EF4-FFF2-40B4-BE49-F238E27FC236}">
                <a16:creationId xmlns:a16="http://schemas.microsoft.com/office/drawing/2014/main" id="{25800E65-D46B-67B6-A78F-1C3C4D5905C1}"/>
              </a:ext>
            </a:extLst>
          </p:cNvPr>
          <p:cNvGrpSpPr/>
          <p:nvPr/>
        </p:nvGrpSpPr>
        <p:grpSpPr>
          <a:xfrm>
            <a:off x="6525601" y="1160656"/>
            <a:ext cx="602295" cy="551047"/>
            <a:chOff x="4130744" y="1224738"/>
            <a:chExt cx="602295" cy="551047"/>
          </a:xfrm>
        </p:grpSpPr>
        <p:sp>
          <p:nvSpPr>
            <p:cNvPr id="43" name="Flowchart: Connector 42">
              <a:extLst>
                <a:ext uri="{FF2B5EF4-FFF2-40B4-BE49-F238E27FC236}">
                  <a16:creationId xmlns:a16="http://schemas.microsoft.com/office/drawing/2014/main" id="{F73E0383-ADEB-439C-8360-DC58049C354B}"/>
                </a:ext>
              </a:extLst>
            </p:cNvPr>
            <p:cNvSpPr/>
            <p:nvPr/>
          </p:nvSpPr>
          <p:spPr bwMode="auto">
            <a:xfrm>
              <a:off x="4349795" y="1654964"/>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4" name="Flowchart: Connector 43">
              <a:extLst>
                <a:ext uri="{FF2B5EF4-FFF2-40B4-BE49-F238E27FC236}">
                  <a16:creationId xmlns:a16="http://schemas.microsoft.com/office/drawing/2014/main" id="{928224FB-BD83-FEDC-DC42-A37050C53FAB}"/>
                </a:ext>
              </a:extLst>
            </p:cNvPr>
            <p:cNvSpPr/>
            <p:nvPr/>
          </p:nvSpPr>
          <p:spPr bwMode="auto">
            <a:xfrm>
              <a:off x="4349795" y="1439851"/>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5" name="Flowchart: Connector 44">
              <a:extLst>
                <a:ext uri="{FF2B5EF4-FFF2-40B4-BE49-F238E27FC236}">
                  <a16:creationId xmlns:a16="http://schemas.microsoft.com/office/drawing/2014/main" id="{7A2499D2-4C20-3AD3-4F39-47647D6F59AA}"/>
                </a:ext>
              </a:extLst>
            </p:cNvPr>
            <p:cNvSpPr/>
            <p:nvPr/>
          </p:nvSpPr>
          <p:spPr bwMode="auto">
            <a:xfrm>
              <a:off x="4130744" y="1439850"/>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6" name="Flowchart: Connector 45">
              <a:extLst>
                <a:ext uri="{FF2B5EF4-FFF2-40B4-BE49-F238E27FC236}">
                  <a16:creationId xmlns:a16="http://schemas.microsoft.com/office/drawing/2014/main" id="{7DE89F2D-CA94-310B-09CA-884C41E9D0DE}"/>
                </a:ext>
              </a:extLst>
            </p:cNvPr>
            <p:cNvSpPr/>
            <p:nvPr/>
          </p:nvSpPr>
          <p:spPr bwMode="auto">
            <a:xfrm>
              <a:off x="4349795" y="1224738"/>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7" name="Flowchart: Connector 46">
              <a:extLst>
                <a:ext uri="{FF2B5EF4-FFF2-40B4-BE49-F238E27FC236}">
                  <a16:creationId xmlns:a16="http://schemas.microsoft.com/office/drawing/2014/main" id="{F7CF6595-BC5A-46B3-FB57-352C320633A3}"/>
                </a:ext>
              </a:extLst>
            </p:cNvPr>
            <p:cNvSpPr/>
            <p:nvPr/>
          </p:nvSpPr>
          <p:spPr bwMode="auto">
            <a:xfrm>
              <a:off x="4612218" y="1439849"/>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8" name="Flowchart: Connector 47">
              <a:extLst>
                <a:ext uri="{FF2B5EF4-FFF2-40B4-BE49-F238E27FC236}">
                  <a16:creationId xmlns:a16="http://schemas.microsoft.com/office/drawing/2014/main" id="{EDD7FC27-B6C4-5535-44F0-CFEBC0BF42F5}"/>
                </a:ext>
              </a:extLst>
            </p:cNvPr>
            <p:cNvSpPr/>
            <p:nvPr/>
          </p:nvSpPr>
          <p:spPr bwMode="auto">
            <a:xfrm>
              <a:off x="4230421" y="1317178"/>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9" name="Flowchart: Connector 48">
              <a:extLst>
                <a:ext uri="{FF2B5EF4-FFF2-40B4-BE49-F238E27FC236}">
                  <a16:creationId xmlns:a16="http://schemas.microsoft.com/office/drawing/2014/main" id="{F2BB4706-1E75-CFE7-4312-1A8F7918B64C}"/>
                </a:ext>
              </a:extLst>
            </p:cNvPr>
            <p:cNvSpPr/>
            <p:nvPr/>
          </p:nvSpPr>
          <p:spPr bwMode="auto">
            <a:xfrm>
              <a:off x="4475759" y="1329888"/>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grpSp>
      <p:sp>
        <p:nvSpPr>
          <p:cNvPr id="53" name="TextBox 52">
            <a:extLst>
              <a:ext uri="{FF2B5EF4-FFF2-40B4-BE49-F238E27FC236}">
                <a16:creationId xmlns:a16="http://schemas.microsoft.com/office/drawing/2014/main" id="{024A254C-85EA-B775-DA61-B21126A16608}"/>
              </a:ext>
            </a:extLst>
          </p:cNvPr>
          <p:cNvSpPr txBox="1"/>
          <p:nvPr/>
        </p:nvSpPr>
        <p:spPr>
          <a:xfrm>
            <a:off x="262453" y="5323803"/>
            <a:ext cx="3087109" cy="892552"/>
          </a:xfrm>
          <a:prstGeom prst="rect">
            <a:avLst/>
          </a:prstGeom>
          <a:noFill/>
        </p:spPr>
        <p:txBody>
          <a:bodyPr wrap="square" rtlCol="0">
            <a:spAutoFit/>
          </a:bodyPr>
          <a:lstStyle/>
          <a:p>
            <a:r>
              <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UL FKKT</a:t>
            </a:r>
          </a:p>
          <a:p>
            <a:pPr marL="285750" indent="-285750">
              <a:buFont typeface="Arial" panose="020B0604020202020204" pitchFamily="34" charset="0"/>
              <a:buChar char="•"/>
            </a:pP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Delo v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laboratoriju</a:t>
            </a:r>
            <a:endPar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5" name="TextBox 54">
            <a:extLst>
              <a:ext uri="{FF2B5EF4-FFF2-40B4-BE49-F238E27FC236}">
                <a16:creationId xmlns:a16="http://schemas.microsoft.com/office/drawing/2014/main" id="{508AC60D-F757-321F-18E6-FBAD41E6063E}"/>
              </a:ext>
            </a:extLst>
          </p:cNvPr>
          <p:cNvSpPr txBox="1"/>
          <p:nvPr/>
        </p:nvSpPr>
        <p:spPr>
          <a:xfrm>
            <a:off x="3970032" y="5807565"/>
            <a:ext cx="1542551" cy="369332"/>
          </a:xfrm>
          <a:prstGeom prst="rect">
            <a:avLst/>
          </a:prstGeom>
          <a:noFill/>
        </p:spPr>
        <p:txBody>
          <a:bodyPr wrap="square">
            <a:spAutoFit/>
          </a:bodyPr>
          <a:lstStyle/>
          <a:p>
            <a:r>
              <a:rPr lang="en-GB" dirty="0">
                <a:solidFill>
                  <a:schemeClr val="bg1">
                    <a:lumMod val="65000"/>
                  </a:schemeClr>
                </a:solidFill>
              </a:rPr>
              <a:t>(2010-2016)</a:t>
            </a:r>
          </a:p>
        </p:txBody>
      </p:sp>
      <p:sp>
        <p:nvSpPr>
          <p:cNvPr id="56" name="TextBox 55">
            <a:extLst>
              <a:ext uri="{FF2B5EF4-FFF2-40B4-BE49-F238E27FC236}">
                <a16:creationId xmlns:a16="http://schemas.microsoft.com/office/drawing/2014/main" id="{89C6DBFE-2A33-455F-651F-01E038B3094E}"/>
              </a:ext>
            </a:extLst>
          </p:cNvPr>
          <p:cNvSpPr txBox="1"/>
          <p:nvPr/>
        </p:nvSpPr>
        <p:spPr>
          <a:xfrm>
            <a:off x="5470546" y="5291335"/>
            <a:ext cx="1542551" cy="369332"/>
          </a:xfrm>
          <a:prstGeom prst="rect">
            <a:avLst/>
          </a:prstGeom>
          <a:noFill/>
        </p:spPr>
        <p:txBody>
          <a:bodyPr wrap="square">
            <a:spAutoFit/>
          </a:bodyPr>
          <a:lstStyle/>
          <a:p>
            <a:r>
              <a:rPr lang="en-GB" dirty="0">
                <a:solidFill>
                  <a:schemeClr val="bg1">
                    <a:lumMod val="65000"/>
                  </a:schemeClr>
                </a:solidFill>
              </a:rPr>
              <a:t>(2016-2019)</a:t>
            </a:r>
          </a:p>
        </p:txBody>
      </p:sp>
      <p:sp>
        <p:nvSpPr>
          <p:cNvPr id="57" name="TextBox 56">
            <a:extLst>
              <a:ext uri="{FF2B5EF4-FFF2-40B4-BE49-F238E27FC236}">
                <a16:creationId xmlns:a16="http://schemas.microsoft.com/office/drawing/2014/main" id="{BFFF9795-5317-A90D-12B4-5F0027EB7F77}"/>
              </a:ext>
            </a:extLst>
          </p:cNvPr>
          <p:cNvSpPr txBox="1"/>
          <p:nvPr/>
        </p:nvSpPr>
        <p:spPr>
          <a:xfrm>
            <a:off x="6347546" y="4458261"/>
            <a:ext cx="1542551" cy="369332"/>
          </a:xfrm>
          <a:prstGeom prst="rect">
            <a:avLst/>
          </a:prstGeom>
          <a:noFill/>
        </p:spPr>
        <p:txBody>
          <a:bodyPr wrap="square">
            <a:spAutoFit/>
          </a:bodyPr>
          <a:lstStyle/>
          <a:p>
            <a:r>
              <a:rPr lang="en-GB" dirty="0">
                <a:solidFill>
                  <a:schemeClr val="bg1">
                    <a:lumMod val="65000"/>
                  </a:schemeClr>
                </a:solidFill>
              </a:rPr>
              <a:t>(2019- 2020)</a:t>
            </a:r>
          </a:p>
        </p:txBody>
      </p:sp>
      <p:sp>
        <p:nvSpPr>
          <p:cNvPr id="58" name="TextBox 57">
            <a:extLst>
              <a:ext uri="{FF2B5EF4-FFF2-40B4-BE49-F238E27FC236}">
                <a16:creationId xmlns:a16="http://schemas.microsoft.com/office/drawing/2014/main" id="{CB5FFE20-653E-16AB-F9DE-59FDA23666E8}"/>
              </a:ext>
            </a:extLst>
          </p:cNvPr>
          <p:cNvSpPr txBox="1"/>
          <p:nvPr/>
        </p:nvSpPr>
        <p:spPr>
          <a:xfrm>
            <a:off x="6684242" y="3517351"/>
            <a:ext cx="1542551" cy="369332"/>
          </a:xfrm>
          <a:prstGeom prst="rect">
            <a:avLst/>
          </a:prstGeom>
          <a:noFill/>
        </p:spPr>
        <p:txBody>
          <a:bodyPr wrap="square">
            <a:spAutoFit/>
          </a:bodyPr>
          <a:lstStyle/>
          <a:p>
            <a:r>
              <a:rPr lang="en-GB" dirty="0">
                <a:solidFill>
                  <a:schemeClr val="bg1">
                    <a:lumMod val="65000"/>
                  </a:schemeClr>
                </a:solidFill>
              </a:rPr>
              <a:t>(2021-2022)</a:t>
            </a:r>
          </a:p>
        </p:txBody>
      </p:sp>
      <p:sp>
        <p:nvSpPr>
          <p:cNvPr id="59" name="TextBox 58">
            <a:extLst>
              <a:ext uri="{FF2B5EF4-FFF2-40B4-BE49-F238E27FC236}">
                <a16:creationId xmlns:a16="http://schemas.microsoft.com/office/drawing/2014/main" id="{D4250FA7-C08A-97A0-46F2-CEA40CA523B5}"/>
              </a:ext>
            </a:extLst>
          </p:cNvPr>
          <p:cNvSpPr txBox="1"/>
          <p:nvPr/>
        </p:nvSpPr>
        <p:spPr>
          <a:xfrm>
            <a:off x="7094042" y="2335836"/>
            <a:ext cx="1542551" cy="369332"/>
          </a:xfrm>
          <a:prstGeom prst="rect">
            <a:avLst/>
          </a:prstGeom>
          <a:noFill/>
        </p:spPr>
        <p:txBody>
          <a:bodyPr wrap="square">
            <a:spAutoFit/>
          </a:bodyPr>
          <a:lstStyle/>
          <a:p>
            <a:r>
              <a:rPr lang="en-GB" dirty="0">
                <a:solidFill>
                  <a:schemeClr val="bg1">
                    <a:lumMod val="65000"/>
                  </a:schemeClr>
                </a:solidFill>
              </a:rPr>
              <a:t>(2023- )</a:t>
            </a:r>
          </a:p>
        </p:txBody>
      </p:sp>
      <p:sp>
        <p:nvSpPr>
          <p:cNvPr id="60" name="TextBox 59">
            <a:extLst>
              <a:ext uri="{FF2B5EF4-FFF2-40B4-BE49-F238E27FC236}">
                <a16:creationId xmlns:a16="http://schemas.microsoft.com/office/drawing/2014/main" id="{4F6C7133-0D9C-7BB7-565F-898F20F3B6DE}"/>
              </a:ext>
            </a:extLst>
          </p:cNvPr>
          <p:cNvSpPr txBox="1"/>
          <p:nvPr/>
        </p:nvSpPr>
        <p:spPr>
          <a:xfrm>
            <a:off x="7118821" y="4827593"/>
            <a:ext cx="4477525" cy="2369880"/>
          </a:xfrm>
          <a:prstGeom prst="rect">
            <a:avLst/>
          </a:prstGeom>
          <a:noFill/>
        </p:spPr>
        <p:txBody>
          <a:bodyPr wrap="square" rtlCol="0">
            <a:spAutoFit/>
          </a:bodyPr>
          <a:lstStyle/>
          <a:p>
            <a:r>
              <a:rPr lang="en-GB" sz="28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Univerza</a:t>
            </a:r>
            <a:r>
              <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v </a:t>
            </a:r>
            <a:r>
              <a:rPr lang="en-GB" sz="28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Manchestru</a:t>
            </a:r>
            <a:endPar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MSCA ITN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delavnice</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mreženje</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GB" sz="2400" dirty="0" err="1">
                <a:solidFill>
                  <a:srgbClr val="FF0000"/>
                </a:solidFill>
                <a:latin typeface="Calibri" panose="020F0502020204030204" pitchFamily="34" charset="0"/>
                <a:ea typeface="Calibri" panose="020F0502020204030204" pitchFamily="34" charset="0"/>
                <a:cs typeface="Calibri" panose="020F0502020204030204" pitchFamily="34" charset="0"/>
              </a:rPr>
              <a:t>Izdelava</a:t>
            </a:r>
            <a:r>
              <a:rPr lang="en-GB" sz="24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rgbClr val="FF0000"/>
                </a:solidFill>
                <a:latin typeface="Calibri" panose="020F0502020204030204" pitchFamily="34" charset="0"/>
                <a:ea typeface="Calibri" panose="020F0502020204030204" pitchFamily="34" charset="0"/>
                <a:cs typeface="Calibri" panose="020F0502020204030204" pitchFamily="34" charset="0"/>
              </a:rPr>
              <a:t>kariernega</a:t>
            </a:r>
            <a:r>
              <a:rPr lang="en-GB" sz="24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rgbClr val="FF0000"/>
                </a:solidFill>
                <a:latin typeface="Calibri" panose="020F0502020204030204" pitchFamily="34" charset="0"/>
                <a:ea typeface="Calibri" panose="020F0502020204030204" pitchFamily="34" charset="0"/>
                <a:cs typeface="Calibri" panose="020F0502020204030204" pitchFamily="34" charset="0"/>
              </a:rPr>
              <a:t>načrta</a:t>
            </a:r>
            <a:endParaRPr lang="en-GB" sz="2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Študijske</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izmenjave</a:t>
            </a:r>
            <a:endPar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Pedagoške</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izkušnje</a:t>
            </a:r>
            <a:endPar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TextBox 60">
            <a:extLst>
              <a:ext uri="{FF2B5EF4-FFF2-40B4-BE49-F238E27FC236}">
                <a16:creationId xmlns:a16="http://schemas.microsoft.com/office/drawing/2014/main" id="{39FCCEB4-A5C6-0620-A2F4-E526B6F9F14A}"/>
              </a:ext>
            </a:extLst>
          </p:cNvPr>
          <p:cNvSpPr txBox="1"/>
          <p:nvPr/>
        </p:nvSpPr>
        <p:spPr>
          <a:xfrm>
            <a:off x="15930" y="4011985"/>
            <a:ext cx="5653865" cy="892552"/>
          </a:xfrm>
          <a:prstGeom prst="rect">
            <a:avLst/>
          </a:prstGeom>
          <a:noFill/>
        </p:spPr>
        <p:txBody>
          <a:bodyPr wrap="square" rtlCol="0">
            <a:spAutoFit/>
          </a:bodyPr>
          <a:lstStyle/>
          <a:p>
            <a:r>
              <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CRUK Beatson: </a:t>
            </a:r>
            <a:r>
              <a:rPr lang="en-GB" sz="28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center</a:t>
            </a:r>
            <a:r>
              <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za </a:t>
            </a:r>
            <a:r>
              <a:rPr lang="en-GB" sz="28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razvoj</a:t>
            </a:r>
            <a:r>
              <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8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zdravil</a:t>
            </a:r>
            <a:endPar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Višja</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znanstvena</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sodelavka</a:t>
            </a:r>
            <a:endPar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TextBox 61">
            <a:extLst>
              <a:ext uri="{FF2B5EF4-FFF2-40B4-BE49-F238E27FC236}">
                <a16:creationId xmlns:a16="http://schemas.microsoft.com/office/drawing/2014/main" id="{B1BC1100-973C-0C84-5A99-3BB134367698}"/>
              </a:ext>
            </a:extLst>
          </p:cNvPr>
          <p:cNvSpPr txBox="1"/>
          <p:nvPr/>
        </p:nvSpPr>
        <p:spPr>
          <a:xfrm>
            <a:off x="1914374" y="2528184"/>
            <a:ext cx="5653865" cy="1261884"/>
          </a:xfrm>
          <a:prstGeom prst="rect">
            <a:avLst/>
          </a:prstGeom>
          <a:noFill/>
        </p:spPr>
        <p:txBody>
          <a:bodyPr wrap="square" rtlCol="0">
            <a:spAutoFit/>
          </a:bodyPr>
          <a:lstStyle/>
          <a:p>
            <a:r>
              <a:rPr lang="en-GB" sz="28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Univerza</a:t>
            </a:r>
            <a:r>
              <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v </a:t>
            </a:r>
            <a:r>
              <a:rPr lang="en-GB" sz="28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Manchestru</a:t>
            </a:r>
            <a:endPar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Podoktorska</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raziskovalka</a:t>
            </a:r>
            <a:endPar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BBSRC-Innovation placement</a:t>
            </a:r>
          </a:p>
        </p:txBody>
      </p:sp>
      <p:sp>
        <p:nvSpPr>
          <p:cNvPr id="63" name="TextBox 62">
            <a:extLst>
              <a:ext uri="{FF2B5EF4-FFF2-40B4-BE49-F238E27FC236}">
                <a16:creationId xmlns:a16="http://schemas.microsoft.com/office/drawing/2014/main" id="{23A95D0A-548A-60A7-059B-4B16AC90D10E}"/>
              </a:ext>
            </a:extLst>
          </p:cNvPr>
          <p:cNvSpPr txBox="1"/>
          <p:nvPr/>
        </p:nvSpPr>
        <p:spPr>
          <a:xfrm>
            <a:off x="7894750" y="1579390"/>
            <a:ext cx="5653865" cy="892552"/>
          </a:xfrm>
          <a:prstGeom prst="rect">
            <a:avLst/>
          </a:prstGeom>
          <a:noFill/>
        </p:spPr>
        <p:txBody>
          <a:bodyPr wrap="square" rtlCol="0">
            <a:spAutoFit/>
          </a:bodyPr>
          <a:lstStyle/>
          <a:p>
            <a:r>
              <a:rPr lang="en-GB" sz="28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Univerza</a:t>
            </a:r>
            <a:r>
              <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v </a:t>
            </a:r>
            <a:r>
              <a:rPr lang="en-GB" sz="28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Mariboru</a:t>
            </a:r>
            <a:endParaRPr lang="en-GB" sz="28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Podoktorska</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štipendija</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MSCA</a:t>
            </a:r>
          </a:p>
        </p:txBody>
      </p:sp>
    </p:spTree>
    <p:extLst>
      <p:ext uri="{BB962C8B-B14F-4D97-AF65-F5344CB8AC3E}">
        <p14:creationId xmlns:p14="http://schemas.microsoft.com/office/powerpoint/2010/main" val="390776017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5" grpId="0"/>
      <p:bldP spid="56" grpId="0"/>
      <p:bldP spid="57" grpId="0"/>
      <p:bldP spid="58" grpId="0"/>
      <p:bldP spid="59" grpId="0"/>
      <p:bldP spid="60" grpId="0"/>
      <p:bldP spid="61" grpId="0"/>
      <p:bldP spid="62" grpId="0"/>
      <p:bldP spid="6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08A31-9AB6-2229-8AC0-9EA00391E32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0CFA5A2-497C-AED8-4578-B1ACABB81AE6}"/>
              </a:ext>
            </a:extLst>
          </p:cNvPr>
          <p:cNvSpPr>
            <a:spLocks noGrp="1"/>
          </p:cNvSpPr>
          <p:nvPr>
            <p:ph type="title"/>
          </p:nvPr>
        </p:nvSpPr>
        <p:spPr/>
        <p:txBody>
          <a:bodyPr/>
          <a:lstStyle/>
          <a:p>
            <a:r>
              <a:rPr lang="en-US" dirty="0"/>
              <a:t>Moja </a:t>
            </a:r>
            <a:r>
              <a:rPr lang="en-US" dirty="0" err="1"/>
              <a:t>raziskovalna</a:t>
            </a:r>
            <a:r>
              <a:rPr lang="en-US" dirty="0"/>
              <a:t> pot</a:t>
            </a:r>
            <a:endParaRPr lang="sl-SI" dirty="0"/>
          </a:p>
        </p:txBody>
      </p:sp>
      <p:sp>
        <p:nvSpPr>
          <p:cNvPr id="4" name="Rectangle 3">
            <a:extLst>
              <a:ext uri="{FF2B5EF4-FFF2-40B4-BE49-F238E27FC236}">
                <a16:creationId xmlns:a16="http://schemas.microsoft.com/office/drawing/2014/main" id="{6FF554A2-1343-958A-F1FF-E38627C9B7EC}"/>
              </a:ext>
            </a:extLst>
          </p:cNvPr>
          <p:cNvSpPr/>
          <p:nvPr/>
        </p:nvSpPr>
        <p:spPr bwMode="auto">
          <a:xfrm>
            <a:off x="0" y="0"/>
            <a:ext cx="9193161" cy="842240"/>
          </a:xfrm>
          <a:prstGeom prst="rect">
            <a:avLst/>
          </a:prstGeom>
          <a:gradFill flip="none" rotWithShape="1">
            <a:gsLst>
              <a:gs pos="75000">
                <a:srgbClr val="FF6400"/>
              </a:gs>
              <a:gs pos="24500">
                <a:srgbClr val="FF6400"/>
              </a:gs>
              <a:gs pos="0">
                <a:srgbClr val="FF6400"/>
              </a:gs>
              <a:gs pos="49000">
                <a:srgbClr val="EED41C"/>
              </a:gs>
              <a:gs pos="96000">
                <a:srgbClr val="FF6400"/>
              </a:gs>
            </a:gsLst>
            <a:lin ang="0" scaled="0"/>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50000"/>
              </a:lnSpc>
            </a:pP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sz="3200" dirty="0">
              <a:solidFill>
                <a:srgbClr val="00D5FE"/>
              </a:solidFill>
              <a:latin typeface="Arial" panose="020B0604020202020204" pitchFamily="34" charset="0"/>
              <a:cs typeface="Arial" panose="020B0604020202020204" pitchFamily="34" charset="0"/>
            </a:endParaRPr>
          </a:p>
        </p:txBody>
      </p:sp>
      <p:pic>
        <p:nvPicPr>
          <p:cNvPr id="16" name="Content Placeholder 15" descr="A blue and white logo&#10;&#10;AI-generated content may be incorrect.">
            <a:extLst>
              <a:ext uri="{FF2B5EF4-FFF2-40B4-BE49-F238E27FC236}">
                <a16:creationId xmlns:a16="http://schemas.microsoft.com/office/drawing/2014/main" id="{56A16EF0-3E86-F755-F0CE-8FB4C2761A1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7633" r="17283"/>
          <a:stretch>
            <a:fillRect/>
          </a:stretch>
        </p:blipFill>
        <p:spPr>
          <a:xfrm>
            <a:off x="6407956" y="1822481"/>
            <a:ext cx="794214" cy="765311"/>
          </a:xfrm>
          <a:prstGeom prst="ellipse">
            <a:avLst/>
          </a:prstGeom>
          <a:ln w="28575">
            <a:solidFill>
              <a:srgbClr val="FF6400"/>
            </a:solidFill>
          </a:ln>
        </p:spPr>
      </p:pic>
      <p:grpSp>
        <p:nvGrpSpPr>
          <p:cNvPr id="50" name="Group 49">
            <a:extLst>
              <a:ext uri="{FF2B5EF4-FFF2-40B4-BE49-F238E27FC236}">
                <a16:creationId xmlns:a16="http://schemas.microsoft.com/office/drawing/2014/main" id="{BD153946-4A03-AEAE-78DB-39F66E0AD1BF}"/>
              </a:ext>
            </a:extLst>
          </p:cNvPr>
          <p:cNvGrpSpPr/>
          <p:nvPr/>
        </p:nvGrpSpPr>
        <p:grpSpPr>
          <a:xfrm>
            <a:off x="3252847" y="4700790"/>
            <a:ext cx="2537769" cy="1420463"/>
            <a:chOff x="857990" y="4764872"/>
            <a:chExt cx="2537769" cy="1420463"/>
          </a:xfrm>
        </p:grpSpPr>
        <p:pic>
          <p:nvPicPr>
            <p:cNvPr id="22" name="Picture 21" descr="A logo of a university&#10;&#10;AI-generated content may be incorrect.">
              <a:extLst>
                <a:ext uri="{FF2B5EF4-FFF2-40B4-BE49-F238E27FC236}">
                  <a16:creationId xmlns:a16="http://schemas.microsoft.com/office/drawing/2014/main" id="{2C5C0753-BBF6-2894-9BEE-520257D9CDFD}"/>
                </a:ext>
              </a:extLst>
            </p:cNvPr>
            <p:cNvPicPr>
              <a:picLocks noChangeAspect="1"/>
            </p:cNvPicPr>
            <p:nvPr/>
          </p:nvPicPr>
          <p:blipFill>
            <a:blip r:embed="rId3">
              <a:extLst>
                <a:ext uri="{28A0092B-C50C-407E-A947-70E740481C1C}">
                  <a14:useLocalDpi xmlns:a14="http://schemas.microsoft.com/office/drawing/2010/main" val="0"/>
                </a:ext>
              </a:extLst>
            </a:blip>
            <a:srcRect l="17502" t="34457" r="18626" b="-1169"/>
            <a:stretch>
              <a:fillRect/>
            </a:stretch>
          </p:blipFill>
          <p:spPr>
            <a:xfrm>
              <a:off x="857990" y="5372356"/>
              <a:ext cx="818451" cy="812979"/>
            </a:xfrm>
            <a:prstGeom prst="ellipse">
              <a:avLst/>
            </a:prstGeom>
            <a:ln w="28575">
              <a:solidFill>
                <a:srgbClr val="FF6400"/>
              </a:solidFill>
            </a:ln>
          </p:spPr>
        </p:pic>
        <p:pic>
          <p:nvPicPr>
            <p:cNvPr id="24" name="Picture 23" descr="A purple and yellow logo&#10;&#10;AI-generated content may be incorrect.">
              <a:extLst>
                <a:ext uri="{FF2B5EF4-FFF2-40B4-BE49-F238E27FC236}">
                  <a16:creationId xmlns:a16="http://schemas.microsoft.com/office/drawing/2014/main" id="{2346CB35-849C-F85B-CCB1-07CFCC5677D8}"/>
                </a:ext>
              </a:extLst>
            </p:cNvPr>
            <p:cNvPicPr>
              <a:picLocks noChangeAspect="1"/>
            </p:cNvPicPr>
            <p:nvPr/>
          </p:nvPicPr>
          <p:blipFill>
            <a:blip r:embed="rId4">
              <a:extLst>
                <a:ext uri="{28A0092B-C50C-407E-A947-70E740481C1C}">
                  <a14:useLocalDpi xmlns:a14="http://schemas.microsoft.com/office/drawing/2010/main" val="0"/>
                </a:ext>
              </a:extLst>
            </a:blip>
            <a:srcRect t="14789"/>
            <a:stretch>
              <a:fillRect/>
            </a:stretch>
          </p:blipFill>
          <p:spPr>
            <a:xfrm>
              <a:off x="2438441" y="4764872"/>
              <a:ext cx="818451" cy="812979"/>
            </a:xfrm>
            <a:prstGeom prst="ellipse">
              <a:avLst/>
            </a:prstGeom>
            <a:ln w="28575">
              <a:solidFill>
                <a:srgbClr val="FF6400"/>
              </a:solidFill>
            </a:ln>
          </p:spPr>
        </p:pic>
        <p:sp>
          <p:nvSpPr>
            <p:cNvPr id="25" name="Flowchart: Connector 24">
              <a:extLst>
                <a:ext uri="{FF2B5EF4-FFF2-40B4-BE49-F238E27FC236}">
                  <a16:creationId xmlns:a16="http://schemas.microsoft.com/office/drawing/2014/main" id="{4C236D66-A7CA-5174-6378-846209637E35}"/>
                </a:ext>
              </a:extLst>
            </p:cNvPr>
            <p:cNvSpPr/>
            <p:nvPr/>
          </p:nvSpPr>
          <p:spPr bwMode="auto">
            <a:xfrm>
              <a:off x="1800009" y="5611791"/>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37" name="Flowchart: Connector 36">
              <a:extLst>
                <a:ext uri="{FF2B5EF4-FFF2-40B4-BE49-F238E27FC236}">
                  <a16:creationId xmlns:a16="http://schemas.microsoft.com/office/drawing/2014/main" id="{8759305B-0C0E-1949-B367-CBC3EA6BCADA}"/>
                </a:ext>
              </a:extLst>
            </p:cNvPr>
            <p:cNvSpPr/>
            <p:nvPr/>
          </p:nvSpPr>
          <p:spPr bwMode="auto">
            <a:xfrm>
              <a:off x="2346451" y="5442515"/>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39" name="Flowchart: Connector 38">
              <a:extLst>
                <a:ext uri="{FF2B5EF4-FFF2-40B4-BE49-F238E27FC236}">
                  <a16:creationId xmlns:a16="http://schemas.microsoft.com/office/drawing/2014/main" id="{E562049A-00F3-9DEF-8FFF-C39C31563BD1}"/>
                </a:ext>
              </a:extLst>
            </p:cNvPr>
            <p:cNvSpPr/>
            <p:nvPr/>
          </p:nvSpPr>
          <p:spPr bwMode="auto">
            <a:xfrm>
              <a:off x="2073230" y="5540118"/>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dirty="0">
                <a:ln>
                  <a:noFill/>
                </a:ln>
                <a:solidFill>
                  <a:schemeClr val="tx1"/>
                </a:solidFill>
                <a:effectLst/>
                <a:latin typeface="Tahoma" pitchFamily="34" charset="0"/>
              </a:endParaRPr>
            </a:p>
          </p:txBody>
        </p:sp>
        <p:sp>
          <p:nvSpPr>
            <p:cNvPr id="40" name="Flowchart: Connector 39">
              <a:extLst>
                <a:ext uri="{FF2B5EF4-FFF2-40B4-BE49-F238E27FC236}">
                  <a16:creationId xmlns:a16="http://schemas.microsoft.com/office/drawing/2014/main" id="{7C992C4B-71F9-B3C4-66C6-0612B0BD765B}"/>
                </a:ext>
              </a:extLst>
            </p:cNvPr>
            <p:cNvSpPr/>
            <p:nvPr/>
          </p:nvSpPr>
          <p:spPr bwMode="auto">
            <a:xfrm>
              <a:off x="3274938" y="4764872"/>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grpSp>
      <p:grpSp>
        <p:nvGrpSpPr>
          <p:cNvPr id="51" name="Group 50">
            <a:extLst>
              <a:ext uri="{FF2B5EF4-FFF2-40B4-BE49-F238E27FC236}">
                <a16:creationId xmlns:a16="http://schemas.microsoft.com/office/drawing/2014/main" id="{A82A5DB8-525B-ED5B-DA7F-519B04DECA9D}"/>
              </a:ext>
            </a:extLst>
          </p:cNvPr>
          <p:cNvGrpSpPr/>
          <p:nvPr/>
        </p:nvGrpSpPr>
        <p:grpSpPr>
          <a:xfrm>
            <a:off x="5728932" y="2671193"/>
            <a:ext cx="1205895" cy="2023221"/>
            <a:chOff x="3334075" y="2735275"/>
            <a:chExt cx="1205895" cy="2023221"/>
          </a:xfrm>
        </p:grpSpPr>
        <p:pic>
          <p:nvPicPr>
            <p:cNvPr id="18" name="Picture 17" descr="A logo with blue and pink dots&#10;&#10;AI-generated content may be incorrect.">
              <a:extLst>
                <a:ext uri="{FF2B5EF4-FFF2-40B4-BE49-F238E27FC236}">
                  <a16:creationId xmlns:a16="http://schemas.microsoft.com/office/drawing/2014/main" id="{98DBBACE-1E7F-4575-EC1D-C4E7B23A80CC}"/>
                </a:ext>
              </a:extLst>
            </p:cNvPr>
            <p:cNvPicPr>
              <a:picLocks noChangeAspect="1"/>
            </p:cNvPicPr>
            <p:nvPr/>
          </p:nvPicPr>
          <p:blipFill>
            <a:blip r:embed="rId5">
              <a:extLst>
                <a:ext uri="{28A0092B-C50C-407E-A947-70E740481C1C}">
                  <a14:useLocalDpi xmlns:a14="http://schemas.microsoft.com/office/drawing/2010/main" val="0"/>
                </a:ext>
              </a:extLst>
            </a:blip>
            <a:srcRect l="382" t="5143" r="50543" b="6235"/>
            <a:stretch>
              <a:fillRect/>
            </a:stretch>
          </p:blipFill>
          <p:spPr>
            <a:xfrm>
              <a:off x="3334075" y="3993185"/>
              <a:ext cx="767952" cy="765311"/>
            </a:xfrm>
            <a:prstGeom prst="ellipse">
              <a:avLst/>
            </a:prstGeom>
            <a:ln w="28575">
              <a:solidFill>
                <a:srgbClr val="FF6400"/>
              </a:solidFill>
            </a:ln>
          </p:spPr>
        </p:pic>
        <p:sp>
          <p:nvSpPr>
            <p:cNvPr id="38" name="Flowchart: Connector 37">
              <a:extLst>
                <a:ext uri="{FF2B5EF4-FFF2-40B4-BE49-F238E27FC236}">
                  <a16:creationId xmlns:a16="http://schemas.microsoft.com/office/drawing/2014/main" id="{D33937FA-A967-301B-662B-27B86643FFB3}"/>
                </a:ext>
              </a:extLst>
            </p:cNvPr>
            <p:cNvSpPr/>
            <p:nvPr/>
          </p:nvSpPr>
          <p:spPr bwMode="auto">
            <a:xfrm>
              <a:off x="3952689" y="3804601"/>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1" name="Flowchart: Connector 40">
              <a:extLst>
                <a:ext uri="{FF2B5EF4-FFF2-40B4-BE49-F238E27FC236}">
                  <a16:creationId xmlns:a16="http://schemas.microsoft.com/office/drawing/2014/main" id="{8F59C38F-E113-0BAA-DC32-BF6FB4CC8967}"/>
                </a:ext>
              </a:extLst>
            </p:cNvPr>
            <p:cNvSpPr/>
            <p:nvPr/>
          </p:nvSpPr>
          <p:spPr bwMode="auto">
            <a:xfrm>
              <a:off x="4289385" y="2735275"/>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pic>
          <p:nvPicPr>
            <p:cNvPr id="42" name="Picture 41" descr="A purple and yellow logo&#10;&#10;AI-generated content may be incorrect.">
              <a:extLst>
                <a:ext uri="{FF2B5EF4-FFF2-40B4-BE49-F238E27FC236}">
                  <a16:creationId xmlns:a16="http://schemas.microsoft.com/office/drawing/2014/main" id="{52D77C24-F206-353A-B5EF-896E8915AE6B}"/>
                </a:ext>
              </a:extLst>
            </p:cNvPr>
            <p:cNvPicPr>
              <a:picLocks noChangeAspect="1"/>
            </p:cNvPicPr>
            <p:nvPr/>
          </p:nvPicPr>
          <p:blipFill>
            <a:blip r:embed="rId4">
              <a:extLst>
                <a:ext uri="{28A0092B-C50C-407E-A947-70E740481C1C}">
                  <a14:useLocalDpi xmlns:a14="http://schemas.microsoft.com/office/drawing/2010/main" val="0"/>
                </a:ext>
              </a:extLst>
            </a:blip>
            <a:srcRect t="14789"/>
            <a:stretch>
              <a:fillRect/>
            </a:stretch>
          </p:blipFill>
          <p:spPr>
            <a:xfrm>
              <a:off x="3721519" y="2923859"/>
              <a:ext cx="818451" cy="812979"/>
            </a:xfrm>
            <a:prstGeom prst="ellipse">
              <a:avLst/>
            </a:prstGeom>
            <a:ln w="28575">
              <a:solidFill>
                <a:srgbClr val="FF6400"/>
              </a:solidFill>
            </a:ln>
          </p:spPr>
        </p:pic>
      </p:grpSp>
      <p:grpSp>
        <p:nvGrpSpPr>
          <p:cNvPr id="52" name="Group 51">
            <a:extLst>
              <a:ext uri="{FF2B5EF4-FFF2-40B4-BE49-F238E27FC236}">
                <a16:creationId xmlns:a16="http://schemas.microsoft.com/office/drawing/2014/main" id="{A8434DB5-ED33-C277-B4DC-FB4DF9ACC0DB}"/>
              </a:ext>
            </a:extLst>
          </p:cNvPr>
          <p:cNvGrpSpPr/>
          <p:nvPr/>
        </p:nvGrpSpPr>
        <p:grpSpPr>
          <a:xfrm>
            <a:off x="6525601" y="1160656"/>
            <a:ext cx="602295" cy="551047"/>
            <a:chOff x="4130744" y="1224738"/>
            <a:chExt cx="602295" cy="551047"/>
          </a:xfrm>
        </p:grpSpPr>
        <p:sp>
          <p:nvSpPr>
            <p:cNvPr id="43" name="Flowchart: Connector 42">
              <a:extLst>
                <a:ext uri="{FF2B5EF4-FFF2-40B4-BE49-F238E27FC236}">
                  <a16:creationId xmlns:a16="http://schemas.microsoft.com/office/drawing/2014/main" id="{3583005B-CD2B-C88F-137C-182A2ECF4C07}"/>
                </a:ext>
              </a:extLst>
            </p:cNvPr>
            <p:cNvSpPr/>
            <p:nvPr/>
          </p:nvSpPr>
          <p:spPr bwMode="auto">
            <a:xfrm>
              <a:off x="4349795" y="1654964"/>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4" name="Flowchart: Connector 43">
              <a:extLst>
                <a:ext uri="{FF2B5EF4-FFF2-40B4-BE49-F238E27FC236}">
                  <a16:creationId xmlns:a16="http://schemas.microsoft.com/office/drawing/2014/main" id="{6B4A9610-6E88-5622-8DEB-0D1CC397F928}"/>
                </a:ext>
              </a:extLst>
            </p:cNvPr>
            <p:cNvSpPr/>
            <p:nvPr/>
          </p:nvSpPr>
          <p:spPr bwMode="auto">
            <a:xfrm>
              <a:off x="4349795" y="1439851"/>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5" name="Flowchart: Connector 44">
              <a:extLst>
                <a:ext uri="{FF2B5EF4-FFF2-40B4-BE49-F238E27FC236}">
                  <a16:creationId xmlns:a16="http://schemas.microsoft.com/office/drawing/2014/main" id="{DE38B9C8-BEDE-4B5E-F2A3-175717492B18}"/>
                </a:ext>
              </a:extLst>
            </p:cNvPr>
            <p:cNvSpPr/>
            <p:nvPr/>
          </p:nvSpPr>
          <p:spPr bwMode="auto">
            <a:xfrm>
              <a:off x="4130744" y="1439850"/>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6" name="Flowchart: Connector 45">
              <a:extLst>
                <a:ext uri="{FF2B5EF4-FFF2-40B4-BE49-F238E27FC236}">
                  <a16:creationId xmlns:a16="http://schemas.microsoft.com/office/drawing/2014/main" id="{6D6910AA-D3D8-2796-CFE8-03A0BB9B4438}"/>
                </a:ext>
              </a:extLst>
            </p:cNvPr>
            <p:cNvSpPr/>
            <p:nvPr/>
          </p:nvSpPr>
          <p:spPr bwMode="auto">
            <a:xfrm>
              <a:off x="4349795" y="1224738"/>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7" name="Flowchart: Connector 46">
              <a:extLst>
                <a:ext uri="{FF2B5EF4-FFF2-40B4-BE49-F238E27FC236}">
                  <a16:creationId xmlns:a16="http://schemas.microsoft.com/office/drawing/2014/main" id="{E345AE84-D071-9259-B36A-D2E797176FE3}"/>
                </a:ext>
              </a:extLst>
            </p:cNvPr>
            <p:cNvSpPr/>
            <p:nvPr/>
          </p:nvSpPr>
          <p:spPr bwMode="auto">
            <a:xfrm>
              <a:off x="4612218" y="1439849"/>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8" name="Flowchart: Connector 47">
              <a:extLst>
                <a:ext uri="{FF2B5EF4-FFF2-40B4-BE49-F238E27FC236}">
                  <a16:creationId xmlns:a16="http://schemas.microsoft.com/office/drawing/2014/main" id="{8EF3A508-E177-1371-F91C-736E117EC889}"/>
                </a:ext>
              </a:extLst>
            </p:cNvPr>
            <p:cNvSpPr/>
            <p:nvPr/>
          </p:nvSpPr>
          <p:spPr bwMode="auto">
            <a:xfrm>
              <a:off x="4230421" y="1317178"/>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sp>
          <p:nvSpPr>
            <p:cNvPr id="49" name="Flowchart: Connector 48">
              <a:extLst>
                <a:ext uri="{FF2B5EF4-FFF2-40B4-BE49-F238E27FC236}">
                  <a16:creationId xmlns:a16="http://schemas.microsoft.com/office/drawing/2014/main" id="{35A65C95-3610-3FCD-776B-D9D032EF3D09}"/>
                </a:ext>
              </a:extLst>
            </p:cNvPr>
            <p:cNvSpPr/>
            <p:nvPr/>
          </p:nvSpPr>
          <p:spPr bwMode="auto">
            <a:xfrm>
              <a:off x="4475759" y="1329888"/>
              <a:ext cx="120821" cy="120821"/>
            </a:xfrm>
            <a:prstGeom prst="flowChartConnector">
              <a:avLst/>
            </a:prstGeom>
            <a:solidFill>
              <a:schemeClr val="bg1"/>
            </a:solid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a:ln>
                  <a:noFill/>
                </a:ln>
                <a:solidFill>
                  <a:schemeClr val="tx1"/>
                </a:solidFill>
                <a:effectLst/>
                <a:latin typeface="Tahoma" pitchFamily="34" charset="0"/>
              </a:endParaRPr>
            </a:p>
          </p:txBody>
        </p:sp>
      </p:grpSp>
      <p:sp>
        <p:nvSpPr>
          <p:cNvPr id="53" name="TextBox 52">
            <a:extLst>
              <a:ext uri="{FF2B5EF4-FFF2-40B4-BE49-F238E27FC236}">
                <a16:creationId xmlns:a16="http://schemas.microsoft.com/office/drawing/2014/main" id="{71337580-12AA-1F0A-7B3D-AAB28F22A6D4}"/>
              </a:ext>
            </a:extLst>
          </p:cNvPr>
          <p:cNvSpPr txBox="1"/>
          <p:nvPr/>
        </p:nvSpPr>
        <p:spPr>
          <a:xfrm>
            <a:off x="94924" y="4102614"/>
            <a:ext cx="3087109" cy="2000548"/>
          </a:xfrm>
          <a:prstGeom prst="rect">
            <a:avLst/>
          </a:prstGeom>
          <a:noFill/>
          <a:ln w="28575">
            <a:solidFill>
              <a:srgbClr val="FF0000"/>
            </a:solidFill>
          </a:ln>
        </p:spPr>
        <p:txBody>
          <a:bodyPr wrap="square" rtlCol="0">
            <a:spAutoFit/>
          </a:bodyPr>
          <a:lstStyle/>
          <a:p>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Magisterij</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Prostovoljka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pri</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organizaciji</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konferenc</a:t>
            </a:r>
            <a:endPar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Udeležba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na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dogodkih</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Biomolekularec</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CuttingEdge</a:t>
            </a:r>
            <a:endParaRPr lang="en-GB"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5" name="TextBox 54">
            <a:extLst>
              <a:ext uri="{FF2B5EF4-FFF2-40B4-BE49-F238E27FC236}">
                <a16:creationId xmlns:a16="http://schemas.microsoft.com/office/drawing/2014/main" id="{94DAC943-8279-468B-4685-6FD327E4B2A9}"/>
              </a:ext>
            </a:extLst>
          </p:cNvPr>
          <p:cNvSpPr txBox="1"/>
          <p:nvPr/>
        </p:nvSpPr>
        <p:spPr>
          <a:xfrm>
            <a:off x="3970032" y="5807565"/>
            <a:ext cx="1542551" cy="369332"/>
          </a:xfrm>
          <a:prstGeom prst="rect">
            <a:avLst/>
          </a:prstGeom>
          <a:noFill/>
        </p:spPr>
        <p:txBody>
          <a:bodyPr wrap="square">
            <a:spAutoFit/>
          </a:bodyPr>
          <a:lstStyle/>
          <a:p>
            <a:r>
              <a:rPr lang="en-GB" dirty="0">
                <a:solidFill>
                  <a:schemeClr val="bg1">
                    <a:lumMod val="65000"/>
                  </a:schemeClr>
                </a:solidFill>
              </a:rPr>
              <a:t>(2010-2016)</a:t>
            </a:r>
          </a:p>
        </p:txBody>
      </p:sp>
      <p:sp>
        <p:nvSpPr>
          <p:cNvPr id="56" name="TextBox 55">
            <a:extLst>
              <a:ext uri="{FF2B5EF4-FFF2-40B4-BE49-F238E27FC236}">
                <a16:creationId xmlns:a16="http://schemas.microsoft.com/office/drawing/2014/main" id="{C1FC4110-4318-ED62-4E96-56D893CD8C4F}"/>
              </a:ext>
            </a:extLst>
          </p:cNvPr>
          <p:cNvSpPr txBox="1"/>
          <p:nvPr/>
        </p:nvSpPr>
        <p:spPr>
          <a:xfrm>
            <a:off x="5470546" y="5291335"/>
            <a:ext cx="1542551" cy="369332"/>
          </a:xfrm>
          <a:prstGeom prst="rect">
            <a:avLst/>
          </a:prstGeom>
          <a:noFill/>
        </p:spPr>
        <p:txBody>
          <a:bodyPr wrap="square">
            <a:spAutoFit/>
          </a:bodyPr>
          <a:lstStyle/>
          <a:p>
            <a:r>
              <a:rPr lang="en-GB" dirty="0">
                <a:solidFill>
                  <a:schemeClr val="bg1">
                    <a:lumMod val="65000"/>
                  </a:schemeClr>
                </a:solidFill>
              </a:rPr>
              <a:t>(2016-2019)</a:t>
            </a:r>
          </a:p>
        </p:txBody>
      </p:sp>
      <p:sp>
        <p:nvSpPr>
          <p:cNvPr id="57" name="TextBox 56">
            <a:extLst>
              <a:ext uri="{FF2B5EF4-FFF2-40B4-BE49-F238E27FC236}">
                <a16:creationId xmlns:a16="http://schemas.microsoft.com/office/drawing/2014/main" id="{6DAC01C5-C058-00D8-F298-2B64C0D872AC}"/>
              </a:ext>
            </a:extLst>
          </p:cNvPr>
          <p:cNvSpPr txBox="1"/>
          <p:nvPr/>
        </p:nvSpPr>
        <p:spPr>
          <a:xfrm>
            <a:off x="6347546" y="4458261"/>
            <a:ext cx="1542551" cy="369332"/>
          </a:xfrm>
          <a:prstGeom prst="rect">
            <a:avLst/>
          </a:prstGeom>
          <a:noFill/>
        </p:spPr>
        <p:txBody>
          <a:bodyPr wrap="square">
            <a:spAutoFit/>
          </a:bodyPr>
          <a:lstStyle/>
          <a:p>
            <a:r>
              <a:rPr lang="en-GB" dirty="0">
                <a:solidFill>
                  <a:schemeClr val="bg1">
                    <a:lumMod val="65000"/>
                  </a:schemeClr>
                </a:solidFill>
              </a:rPr>
              <a:t>(2019- 2020)</a:t>
            </a:r>
          </a:p>
        </p:txBody>
      </p:sp>
      <p:sp>
        <p:nvSpPr>
          <p:cNvPr id="58" name="TextBox 57">
            <a:extLst>
              <a:ext uri="{FF2B5EF4-FFF2-40B4-BE49-F238E27FC236}">
                <a16:creationId xmlns:a16="http://schemas.microsoft.com/office/drawing/2014/main" id="{4CE825E9-66E3-42F9-1A28-8A671419EC39}"/>
              </a:ext>
            </a:extLst>
          </p:cNvPr>
          <p:cNvSpPr txBox="1"/>
          <p:nvPr/>
        </p:nvSpPr>
        <p:spPr>
          <a:xfrm>
            <a:off x="6684242" y="3517351"/>
            <a:ext cx="1542551" cy="369332"/>
          </a:xfrm>
          <a:prstGeom prst="rect">
            <a:avLst/>
          </a:prstGeom>
          <a:noFill/>
        </p:spPr>
        <p:txBody>
          <a:bodyPr wrap="square">
            <a:spAutoFit/>
          </a:bodyPr>
          <a:lstStyle/>
          <a:p>
            <a:r>
              <a:rPr lang="en-GB" dirty="0">
                <a:solidFill>
                  <a:schemeClr val="bg1">
                    <a:lumMod val="65000"/>
                  </a:schemeClr>
                </a:solidFill>
              </a:rPr>
              <a:t>(2021-2022)</a:t>
            </a:r>
          </a:p>
        </p:txBody>
      </p:sp>
      <p:sp>
        <p:nvSpPr>
          <p:cNvPr id="59" name="TextBox 58">
            <a:extLst>
              <a:ext uri="{FF2B5EF4-FFF2-40B4-BE49-F238E27FC236}">
                <a16:creationId xmlns:a16="http://schemas.microsoft.com/office/drawing/2014/main" id="{9EEFB404-139A-BEF8-254A-6D598ADC938D}"/>
              </a:ext>
            </a:extLst>
          </p:cNvPr>
          <p:cNvSpPr txBox="1"/>
          <p:nvPr/>
        </p:nvSpPr>
        <p:spPr>
          <a:xfrm>
            <a:off x="7094042" y="2335836"/>
            <a:ext cx="1542551" cy="369332"/>
          </a:xfrm>
          <a:prstGeom prst="rect">
            <a:avLst/>
          </a:prstGeom>
          <a:noFill/>
        </p:spPr>
        <p:txBody>
          <a:bodyPr wrap="square">
            <a:spAutoFit/>
          </a:bodyPr>
          <a:lstStyle/>
          <a:p>
            <a:r>
              <a:rPr lang="en-GB" dirty="0">
                <a:solidFill>
                  <a:schemeClr val="bg1">
                    <a:lumMod val="65000"/>
                  </a:schemeClr>
                </a:solidFill>
              </a:rPr>
              <a:t>(2023- )</a:t>
            </a:r>
          </a:p>
        </p:txBody>
      </p:sp>
      <p:sp>
        <p:nvSpPr>
          <p:cNvPr id="60" name="TextBox 59">
            <a:extLst>
              <a:ext uri="{FF2B5EF4-FFF2-40B4-BE49-F238E27FC236}">
                <a16:creationId xmlns:a16="http://schemas.microsoft.com/office/drawing/2014/main" id="{1386A857-F94E-13FE-27E9-F45750D2273C}"/>
              </a:ext>
            </a:extLst>
          </p:cNvPr>
          <p:cNvSpPr txBox="1"/>
          <p:nvPr/>
        </p:nvSpPr>
        <p:spPr>
          <a:xfrm>
            <a:off x="8221360" y="2937389"/>
            <a:ext cx="3892718" cy="3847207"/>
          </a:xfrm>
          <a:prstGeom prst="rect">
            <a:avLst/>
          </a:prstGeom>
          <a:noFill/>
          <a:ln w="19050">
            <a:solidFill>
              <a:srgbClr val="FF0000"/>
            </a:solidFill>
          </a:ln>
        </p:spPr>
        <p:txBody>
          <a:bodyPr wrap="square" rtlCol="0">
            <a:spAutoFit/>
          </a:bodyPr>
          <a:lstStyle/>
          <a:p>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Doktorat</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študijska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izmenjava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predstavitve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postri</a:t>
            </a:r>
            <a:endPar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fazna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poročila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z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zagovorom</a:t>
            </a:r>
            <a:endPar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MSCA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delavnice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strokovna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izobraževanja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delavnice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prenosljivih</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znanj</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organizacija</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mednarodne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konference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Prijave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za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štipendije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za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povračilo</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potovalnih</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stroškov</a:t>
            </a:r>
            <a:endPar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TextBox 61">
            <a:extLst>
              <a:ext uri="{FF2B5EF4-FFF2-40B4-BE49-F238E27FC236}">
                <a16:creationId xmlns:a16="http://schemas.microsoft.com/office/drawing/2014/main" id="{19511073-A11D-2C0C-8DF1-DB723F141234}"/>
              </a:ext>
            </a:extLst>
          </p:cNvPr>
          <p:cNvSpPr txBox="1"/>
          <p:nvPr/>
        </p:nvSpPr>
        <p:spPr>
          <a:xfrm>
            <a:off x="73419" y="2179719"/>
            <a:ext cx="5369916" cy="1384995"/>
          </a:xfrm>
          <a:prstGeom prst="rect">
            <a:avLst/>
          </a:prstGeom>
          <a:noFill/>
          <a:ln w="28575">
            <a:solidFill>
              <a:srgbClr val="FF0000"/>
            </a:solidFill>
          </a:ln>
        </p:spPr>
        <p:txBody>
          <a:bodyPr wrap="square" rtlCol="0">
            <a:spAutoFit/>
          </a:bodyPr>
          <a:lstStyle/>
          <a:p>
            <a:r>
              <a:rPr lang="en-GB" sz="24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Podoktorsko</a:t>
            </a:r>
            <a:r>
              <a:rPr lang="en-GB" sz="24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izobraževanje</a:t>
            </a:r>
            <a:r>
              <a:rPr lang="en-GB" sz="24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I</a:t>
            </a:r>
          </a:p>
          <a:p>
            <a:pPr marL="285750" indent="-285750">
              <a:buFont typeface="Arial" panose="020B0604020202020204" pitchFamily="34" charset="0"/>
              <a:buChar char="•"/>
            </a:pP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Prijave</a:t>
            </a: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za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pridobitev</a:t>
            </a: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eksperimentalnega</a:t>
            </a: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časa</a:t>
            </a:r>
            <a:endPar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Sodelovanje</a:t>
            </a: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pri</a:t>
            </a: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pisanju</a:t>
            </a: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raziskovalnih</a:t>
            </a: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projektov</a:t>
            </a:r>
            <a:endPar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Prva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samostojna</a:t>
            </a: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prijava</a:t>
            </a:r>
            <a:r>
              <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projekta</a:t>
            </a:r>
            <a:endParaRPr lang="en-GB"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75B41AD6-2946-5E4A-E6C0-1B4743797D60}"/>
              </a:ext>
            </a:extLst>
          </p:cNvPr>
          <p:cNvSpPr txBox="1"/>
          <p:nvPr/>
        </p:nvSpPr>
        <p:spPr>
          <a:xfrm>
            <a:off x="7982770" y="885862"/>
            <a:ext cx="4164703" cy="2000548"/>
          </a:xfrm>
          <a:prstGeom prst="rect">
            <a:avLst/>
          </a:prstGeom>
          <a:noFill/>
          <a:ln w="19050">
            <a:solidFill>
              <a:srgbClr val="FF0000"/>
            </a:solidFill>
          </a:ln>
        </p:spPr>
        <p:txBody>
          <a:bodyPr wrap="square" rtlCol="0">
            <a:spAutoFit/>
          </a:bodyPr>
          <a:lstStyle/>
          <a:p>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Podoktorsko</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izobraževanje</a:t>
            </a:r>
            <a:r>
              <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II</a:t>
            </a:r>
          </a:p>
          <a:p>
            <a:pPr marL="342900" indent="-34290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delavnice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prenosljivih</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veščin</a:t>
            </a:r>
            <a:endPar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Prijave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infrastukturnih</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bilateralnih</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in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raziskovalnih</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projektov</a:t>
            </a:r>
            <a:endPar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Recenziranje</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člankov</a:t>
            </a:r>
            <a:endPar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Mentorstvo</a:t>
            </a:r>
            <a:r>
              <a:rPr lang="en-GB" sz="2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študentom</a:t>
            </a:r>
            <a:endParaRPr lang="en-GB" sz="24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Connector: Elbow 4">
            <a:extLst>
              <a:ext uri="{FF2B5EF4-FFF2-40B4-BE49-F238E27FC236}">
                <a16:creationId xmlns:a16="http://schemas.microsoft.com/office/drawing/2014/main" id="{DA2EA30A-CF4C-2821-E4D0-37E5745E3262}"/>
              </a:ext>
            </a:extLst>
          </p:cNvPr>
          <p:cNvCxnSpPr>
            <a:stCxn id="24" idx="4"/>
          </p:cNvCxnSpPr>
          <p:nvPr/>
        </p:nvCxnSpPr>
        <p:spPr bwMode="auto">
          <a:xfrm rot="16200000" flipH="1">
            <a:off x="6533458" y="4222835"/>
            <a:ext cx="342538" cy="2924406"/>
          </a:xfrm>
          <a:prstGeom prst="bentConnector2">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Connector: Elbow 6">
            <a:extLst>
              <a:ext uri="{FF2B5EF4-FFF2-40B4-BE49-F238E27FC236}">
                <a16:creationId xmlns:a16="http://schemas.microsoft.com/office/drawing/2014/main" id="{EEAAE9D6-3A81-7653-4353-1C70DE499190}"/>
              </a:ext>
            </a:extLst>
          </p:cNvPr>
          <p:cNvCxnSpPr/>
          <p:nvPr/>
        </p:nvCxnSpPr>
        <p:spPr bwMode="auto">
          <a:xfrm rot="10800000">
            <a:off x="3236463" y="4947867"/>
            <a:ext cx="415431" cy="310041"/>
          </a:xfrm>
          <a:prstGeom prst="bentConnector3">
            <a:avLst>
              <a:gd name="adj1" fmla="val -2407"/>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Connector: Elbow 14">
            <a:extLst>
              <a:ext uri="{FF2B5EF4-FFF2-40B4-BE49-F238E27FC236}">
                <a16:creationId xmlns:a16="http://schemas.microsoft.com/office/drawing/2014/main" id="{9B359888-0BF7-B63B-8BF8-F49455E23487}"/>
              </a:ext>
            </a:extLst>
          </p:cNvPr>
          <p:cNvCxnSpPr/>
          <p:nvPr/>
        </p:nvCxnSpPr>
        <p:spPr bwMode="auto">
          <a:xfrm rot="10800000">
            <a:off x="5470547" y="2792014"/>
            <a:ext cx="618617" cy="475568"/>
          </a:xfrm>
          <a:prstGeom prst="bentConnector3">
            <a:avLst>
              <a:gd name="adj1" fmla="val 50000"/>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Straight Arrow Connector 53">
            <a:extLst>
              <a:ext uri="{FF2B5EF4-FFF2-40B4-BE49-F238E27FC236}">
                <a16:creationId xmlns:a16="http://schemas.microsoft.com/office/drawing/2014/main" id="{6DB72CA3-5D9C-ADDE-F66B-00BBD6C662DF}"/>
              </a:ext>
            </a:extLst>
          </p:cNvPr>
          <p:cNvCxnSpPr>
            <a:stCxn id="16" idx="6"/>
          </p:cNvCxnSpPr>
          <p:nvPr/>
        </p:nvCxnSpPr>
        <p:spPr bwMode="auto">
          <a:xfrm>
            <a:off x="7202170" y="2205137"/>
            <a:ext cx="687927" cy="4663"/>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183525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60" grpId="0" animBg="1"/>
      <p:bldP spid="62" grpId="0" animBg="1"/>
      <p:bldP spid="6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D8A0E-E164-9B49-3EE2-66EC180347CB}"/>
            </a:ext>
          </a:extLst>
        </p:cNvPr>
        <p:cNvGrpSpPr/>
        <p:nvPr/>
      </p:nvGrpSpPr>
      <p:grpSpPr>
        <a:xfrm>
          <a:off x="0" y="0"/>
          <a:ext cx="0" cy="0"/>
          <a:chOff x="0" y="0"/>
          <a:chExt cx="0" cy="0"/>
        </a:xfrm>
      </p:grpSpPr>
      <p:pic>
        <p:nvPicPr>
          <p:cNvPr id="9" name="Picture 8" descr="A diagram of a path&#10;&#10;AI-generated content may be incorrect.">
            <a:extLst>
              <a:ext uri="{FF2B5EF4-FFF2-40B4-BE49-F238E27FC236}">
                <a16:creationId xmlns:a16="http://schemas.microsoft.com/office/drawing/2014/main" id="{DFDE33E2-47D6-30DC-210E-0CD54C6FB9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8890" y="1281741"/>
            <a:ext cx="4753110" cy="4294518"/>
          </a:xfrm>
          <a:prstGeom prst="rect">
            <a:avLst/>
          </a:prstGeom>
        </p:spPr>
      </p:pic>
      <p:sp>
        <p:nvSpPr>
          <p:cNvPr id="2" name="Naslov 1">
            <a:extLst>
              <a:ext uri="{FF2B5EF4-FFF2-40B4-BE49-F238E27FC236}">
                <a16:creationId xmlns:a16="http://schemas.microsoft.com/office/drawing/2014/main" id="{512EAE71-BAB2-8948-381C-4726413A334F}"/>
              </a:ext>
            </a:extLst>
          </p:cNvPr>
          <p:cNvSpPr>
            <a:spLocks noGrp="1"/>
          </p:cNvSpPr>
          <p:nvPr>
            <p:ph type="title"/>
          </p:nvPr>
        </p:nvSpPr>
        <p:spPr>
          <a:xfrm>
            <a:off x="660400" y="873508"/>
            <a:ext cx="10871200" cy="903312"/>
          </a:xfrm>
        </p:spPr>
        <p:txBody>
          <a:bodyPr/>
          <a:lstStyle/>
          <a:p>
            <a:r>
              <a:rPr lang="en-US" dirty="0" err="1"/>
              <a:t>Popotovanje</a:t>
            </a:r>
            <a:r>
              <a:rPr lang="en-US" dirty="0"/>
              <a:t> </a:t>
            </a:r>
            <a:r>
              <a:rPr lang="en-US" dirty="0" err="1"/>
              <a:t>skozi</a:t>
            </a:r>
            <a:r>
              <a:rPr lang="en-US" dirty="0"/>
              <a:t> </a:t>
            </a:r>
            <a:r>
              <a:rPr lang="en-US" dirty="0" err="1"/>
              <a:t>doktorat</a:t>
            </a:r>
            <a:endParaRPr lang="sl-SI" dirty="0"/>
          </a:p>
        </p:txBody>
      </p:sp>
      <p:sp>
        <p:nvSpPr>
          <p:cNvPr id="3" name="Označba mesta vsebine 2">
            <a:extLst>
              <a:ext uri="{FF2B5EF4-FFF2-40B4-BE49-F238E27FC236}">
                <a16:creationId xmlns:a16="http://schemas.microsoft.com/office/drawing/2014/main" id="{9D91F152-0D07-2718-C5EC-EC3F37E8E814}"/>
              </a:ext>
            </a:extLst>
          </p:cNvPr>
          <p:cNvSpPr>
            <a:spLocks noGrp="1"/>
          </p:cNvSpPr>
          <p:nvPr>
            <p:ph idx="1"/>
          </p:nvPr>
        </p:nvSpPr>
        <p:spPr>
          <a:xfrm>
            <a:off x="914399" y="1967104"/>
            <a:ext cx="6803571" cy="4270208"/>
          </a:xfrm>
        </p:spPr>
        <p:txBody>
          <a:bodyPr/>
          <a:lstStyle/>
          <a:p>
            <a:r>
              <a:rPr lang="en-US" dirty="0"/>
              <a:t> </a:t>
            </a:r>
            <a:r>
              <a:rPr lang="en-US" dirty="0" err="1"/>
              <a:t>Intenzivno</a:t>
            </a:r>
            <a:r>
              <a:rPr lang="en-US" dirty="0"/>
              <a:t> </a:t>
            </a:r>
            <a:r>
              <a:rPr lang="en-US" dirty="0" err="1"/>
              <a:t>obdobje</a:t>
            </a:r>
            <a:r>
              <a:rPr lang="en-US" dirty="0"/>
              <a:t> </a:t>
            </a:r>
            <a:r>
              <a:rPr lang="en-US" b="1" dirty="0" err="1">
                <a:solidFill>
                  <a:srgbClr val="FF6400"/>
                </a:solidFill>
              </a:rPr>
              <a:t>učenja</a:t>
            </a:r>
            <a:endParaRPr lang="en-US" b="1" dirty="0">
              <a:solidFill>
                <a:srgbClr val="FF6400"/>
              </a:solidFill>
            </a:endParaRPr>
          </a:p>
          <a:p>
            <a:r>
              <a:rPr lang="en-US" u="sng" dirty="0" err="1"/>
              <a:t>Več</a:t>
            </a:r>
            <a:r>
              <a:rPr lang="en-US" u="sng" dirty="0"/>
              <a:t> </a:t>
            </a:r>
            <a:r>
              <a:rPr lang="en-US" u="sng" dirty="0" err="1"/>
              <a:t>napak</a:t>
            </a:r>
            <a:r>
              <a:rPr lang="en-US" u="sng" dirty="0"/>
              <a:t> </a:t>
            </a:r>
            <a:r>
              <a:rPr lang="en-US" u="sng" dirty="0" err="1"/>
              <a:t>kot</a:t>
            </a:r>
            <a:r>
              <a:rPr lang="en-US" u="sng" dirty="0"/>
              <a:t> </a:t>
            </a:r>
            <a:r>
              <a:rPr lang="en-US" u="sng" dirty="0" err="1"/>
              <a:t>uspehov</a:t>
            </a:r>
            <a:r>
              <a:rPr lang="en-US" u="sng" dirty="0"/>
              <a:t>?</a:t>
            </a:r>
          </a:p>
          <a:p>
            <a:r>
              <a:rPr lang="en-US" dirty="0"/>
              <a:t> </a:t>
            </a:r>
            <a:r>
              <a:rPr lang="en-US" b="1" dirty="0" err="1">
                <a:solidFill>
                  <a:srgbClr val="FF6400"/>
                </a:solidFill>
              </a:rPr>
              <a:t>Izzvani</a:t>
            </a:r>
            <a:r>
              <a:rPr lang="en-US" dirty="0"/>
              <a:t> </a:t>
            </a:r>
            <a:r>
              <a:rPr lang="en-US" dirty="0" err="1"/>
              <a:t>boste</a:t>
            </a:r>
            <a:r>
              <a:rPr lang="en-US" dirty="0"/>
              <a:t> </a:t>
            </a:r>
            <a:r>
              <a:rPr lang="en-US" dirty="0" err="1"/>
              <a:t>bolj</a:t>
            </a:r>
            <a:r>
              <a:rPr lang="en-US" dirty="0"/>
              <a:t> </a:t>
            </a:r>
            <a:r>
              <a:rPr lang="en-US" dirty="0" err="1"/>
              <a:t>kot</a:t>
            </a:r>
            <a:r>
              <a:rPr lang="en-US" dirty="0"/>
              <a:t> </a:t>
            </a:r>
            <a:r>
              <a:rPr lang="en-US" dirty="0" err="1"/>
              <a:t>ste</a:t>
            </a:r>
            <a:r>
              <a:rPr lang="en-US" dirty="0"/>
              <a:t> </a:t>
            </a:r>
            <a:r>
              <a:rPr lang="en-US" dirty="0" err="1"/>
              <a:t>pričakovali</a:t>
            </a:r>
            <a:endParaRPr lang="en-US" dirty="0"/>
          </a:p>
          <a:p>
            <a:r>
              <a:rPr lang="en-US" dirty="0" err="1"/>
              <a:t>Razvili</a:t>
            </a:r>
            <a:r>
              <a:rPr lang="en-US" dirty="0"/>
              <a:t> se </a:t>
            </a:r>
            <a:r>
              <a:rPr lang="en-US" dirty="0" err="1"/>
              <a:t>boste</a:t>
            </a:r>
            <a:r>
              <a:rPr lang="en-US" dirty="0"/>
              <a:t> v </a:t>
            </a:r>
            <a:r>
              <a:rPr lang="en-US" b="1" dirty="0" err="1">
                <a:solidFill>
                  <a:srgbClr val="FF6400"/>
                </a:solidFill>
              </a:rPr>
              <a:t>neodvisne</a:t>
            </a:r>
            <a:r>
              <a:rPr lang="en-US" b="1" dirty="0">
                <a:solidFill>
                  <a:srgbClr val="FF6400"/>
                </a:solidFill>
              </a:rPr>
              <a:t> </a:t>
            </a:r>
            <a:r>
              <a:rPr lang="en-US" b="1" dirty="0" err="1">
                <a:solidFill>
                  <a:srgbClr val="FF6400"/>
                </a:solidFill>
              </a:rPr>
              <a:t>raziskovalce</a:t>
            </a:r>
            <a:endParaRPr lang="en-US" b="1" dirty="0">
              <a:solidFill>
                <a:srgbClr val="FF6400"/>
              </a:solidFill>
            </a:endParaRPr>
          </a:p>
          <a:p>
            <a:r>
              <a:rPr lang="en-US" dirty="0" err="1"/>
              <a:t>Doktorat</a:t>
            </a:r>
            <a:r>
              <a:rPr lang="en-US" dirty="0"/>
              <a:t> je </a:t>
            </a:r>
            <a:r>
              <a:rPr lang="en-US" dirty="0" err="1"/>
              <a:t>samo</a:t>
            </a:r>
            <a:r>
              <a:rPr lang="en-US" dirty="0"/>
              <a:t> </a:t>
            </a:r>
            <a:r>
              <a:rPr lang="en-US" b="1" dirty="0" err="1">
                <a:solidFill>
                  <a:srgbClr val="FF6400"/>
                </a:solidFill>
              </a:rPr>
              <a:t>začetek</a:t>
            </a:r>
            <a:r>
              <a:rPr lang="en-US" dirty="0"/>
              <a:t> </a:t>
            </a:r>
            <a:r>
              <a:rPr lang="en-US" dirty="0" err="1"/>
              <a:t>vaše</a:t>
            </a:r>
            <a:r>
              <a:rPr lang="en-US" dirty="0"/>
              <a:t> </a:t>
            </a:r>
            <a:r>
              <a:rPr lang="en-US" dirty="0" err="1"/>
              <a:t>kariere</a:t>
            </a:r>
            <a:endParaRPr lang="en-US" dirty="0"/>
          </a:p>
          <a:p>
            <a:endParaRPr lang="en-US" dirty="0"/>
          </a:p>
          <a:p>
            <a:endParaRPr lang="sl-SI" dirty="0"/>
          </a:p>
        </p:txBody>
      </p:sp>
      <p:sp>
        <p:nvSpPr>
          <p:cNvPr id="4" name="Rectangle 3">
            <a:extLst>
              <a:ext uri="{FF2B5EF4-FFF2-40B4-BE49-F238E27FC236}">
                <a16:creationId xmlns:a16="http://schemas.microsoft.com/office/drawing/2014/main" id="{AA3A7A68-11F0-F718-8031-6A390C847072}"/>
              </a:ext>
            </a:extLst>
          </p:cNvPr>
          <p:cNvSpPr/>
          <p:nvPr/>
        </p:nvSpPr>
        <p:spPr bwMode="auto">
          <a:xfrm>
            <a:off x="0" y="0"/>
            <a:ext cx="9193161" cy="842240"/>
          </a:xfrm>
          <a:prstGeom prst="rect">
            <a:avLst/>
          </a:prstGeom>
          <a:gradFill flip="none" rotWithShape="1">
            <a:gsLst>
              <a:gs pos="75000">
                <a:srgbClr val="FF6400"/>
              </a:gs>
              <a:gs pos="24500">
                <a:srgbClr val="FF6400"/>
              </a:gs>
              <a:gs pos="0">
                <a:srgbClr val="FF6400"/>
              </a:gs>
              <a:gs pos="49000">
                <a:srgbClr val="EED41C"/>
              </a:gs>
              <a:gs pos="96000">
                <a:srgbClr val="FF6400"/>
              </a:gs>
            </a:gsLst>
            <a:lin ang="0" scaled="0"/>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50000"/>
              </a:lnSpc>
            </a:pP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sz="3200" dirty="0">
              <a:solidFill>
                <a:srgbClr val="00D5FE"/>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801A543D-3785-57A9-5BCB-0DCFFF7B5000}"/>
              </a:ext>
            </a:extLst>
          </p:cNvPr>
          <p:cNvSpPr txBox="1"/>
          <p:nvPr/>
        </p:nvSpPr>
        <p:spPr>
          <a:xfrm>
            <a:off x="8102757" y="5584873"/>
            <a:ext cx="4243679" cy="261610"/>
          </a:xfrm>
          <a:prstGeom prst="rect">
            <a:avLst/>
          </a:prstGeom>
          <a:noFill/>
        </p:spPr>
        <p:txBody>
          <a:bodyPr wrap="square" rtlCol="0">
            <a:spAutoFit/>
          </a:bodyPr>
          <a:lstStyle/>
          <a:p>
            <a:r>
              <a:rPr lang="en-GB" sz="1100" dirty="0"/>
              <a:t>Vir: Instagram </a:t>
            </a:r>
            <a:r>
              <a:rPr lang="en-GB" sz="1100" dirty="0" err="1"/>
              <a:t>profil</a:t>
            </a:r>
            <a:r>
              <a:rPr lang="en-GB" sz="1100" dirty="0"/>
              <a:t> @myphdexperience </a:t>
            </a:r>
          </a:p>
        </p:txBody>
      </p:sp>
    </p:spTree>
    <p:extLst>
      <p:ext uri="{BB962C8B-B14F-4D97-AF65-F5344CB8AC3E}">
        <p14:creationId xmlns:p14="http://schemas.microsoft.com/office/powerpoint/2010/main" val="2995129959"/>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33CE6-627A-2CE1-496E-24E4E3FC146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00AE41FD-B8EE-1D37-C213-4642FC67ED6A}"/>
              </a:ext>
            </a:extLst>
          </p:cNvPr>
          <p:cNvSpPr>
            <a:spLocks noGrp="1"/>
          </p:cNvSpPr>
          <p:nvPr>
            <p:ph type="title"/>
          </p:nvPr>
        </p:nvSpPr>
        <p:spPr>
          <a:xfrm>
            <a:off x="660400" y="873508"/>
            <a:ext cx="10871200" cy="903312"/>
          </a:xfrm>
        </p:spPr>
        <p:txBody>
          <a:bodyPr/>
          <a:lstStyle/>
          <a:p>
            <a:r>
              <a:rPr lang="en-US" dirty="0" err="1"/>
              <a:t>Zakaj</a:t>
            </a:r>
            <a:r>
              <a:rPr lang="en-US" dirty="0"/>
              <a:t> je </a:t>
            </a:r>
            <a:r>
              <a:rPr lang="en-US" dirty="0" err="1"/>
              <a:t>potrebno</a:t>
            </a:r>
            <a:r>
              <a:rPr lang="en-US" dirty="0"/>
              <a:t> </a:t>
            </a:r>
            <a:r>
              <a:rPr lang="en-US" dirty="0" err="1"/>
              <a:t>načrtovati</a:t>
            </a:r>
            <a:r>
              <a:rPr lang="en-US" dirty="0"/>
              <a:t> </a:t>
            </a:r>
            <a:r>
              <a:rPr lang="en-US" dirty="0" err="1"/>
              <a:t>kariero</a:t>
            </a:r>
            <a:r>
              <a:rPr lang="en-US" dirty="0"/>
              <a:t>?</a:t>
            </a:r>
            <a:endParaRPr lang="sl-SI" dirty="0"/>
          </a:p>
        </p:txBody>
      </p:sp>
      <p:sp>
        <p:nvSpPr>
          <p:cNvPr id="3" name="Označba mesta vsebine 2">
            <a:extLst>
              <a:ext uri="{FF2B5EF4-FFF2-40B4-BE49-F238E27FC236}">
                <a16:creationId xmlns:a16="http://schemas.microsoft.com/office/drawing/2014/main" id="{10B6E2A9-BBF8-2215-FFA1-7C3A6032B326}"/>
              </a:ext>
            </a:extLst>
          </p:cNvPr>
          <p:cNvSpPr>
            <a:spLocks noGrp="1"/>
          </p:cNvSpPr>
          <p:nvPr>
            <p:ph idx="1"/>
          </p:nvPr>
        </p:nvSpPr>
        <p:spPr>
          <a:xfrm>
            <a:off x="914399" y="1967104"/>
            <a:ext cx="6803571" cy="4270208"/>
          </a:xfrm>
        </p:spPr>
        <p:txBody>
          <a:bodyPr/>
          <a:lstStyle/>
          <a:p>
            <a:r>
              <a:rPr lang="en-US" dirty="0"/>
              <a:t> </a:t>
            </a:r>
            <a:r>
              <a:rPr lang="en-US" dirty="0" err="1"/>
              <a:t>Različni</a:t>
            </a:r>
            <a:r>
              <a:rPr lang="en-US" dirty="0"/>
              <a:t> </a:t>
            </a:r>
            <a:r>
              <a:rPr lang="en-US" dirty="0" err="1"/>
              <a:t>sektorji</a:t>
            </a:r>
            <a:r>
              <a:rPr lang="en-US" dirty="0"/>
              <a:t> </a:t>
            </a:r>
            <a:r>
              <a:rPr lang="en-US" dirty="0" err="1"/>
              <a:t>zahtevajo</a:t>
            </a:r>
            <a:r>
              <a:rPr lang="en-US" dirty="0"/>
              <a:t> </a:t>
            </a:r>
            <a:r>
              <a:rPr lang="en-US" dirty="0" err="1"/>
              <a:t>različna</a:t>
            </a:r>
            <a:r>
              <a:rPr lang="en-US" dirty="0"/>
              <a:t> </a:t>
            </a:r>
            <a:r>
              <a:rPr lang="en-US" dirty="0" err="1"/>
              <a:t>znanja</a:t>
            </a:r>
            <a:endParaRPr lang="en-US" dirty="0"/>
          </a:p>
          <a:p>
            <a:r>
              <a:rPr lang="en-US" dirty="0" err="1"/>
              <a:t>Željeno</a:t>
            </a:r>
            <a:r>
              <a:rPr lang="en-US" dirty="0"/>
              <a:t> pot </a:t>
            </a:r>
            <a:r>
              <a:rPr lang="en-US" dirty="0" err="1"/>
              <a:t>načrtujte</a:t>
            </a:r>
            <a:r>
              <a:rPr lang="en-US" dirty="0"/>
              <a:t> </a:t>
            </a:r>
            <a:r>
              <a:rPr lang="en-US" dirty="0" err="1"/>
              <a:t>že</a:t>
            </a:r>
            <a:r>
              <a:rPr lang="en-US" dirty="0"/>
              <a:t> pred/med </a:t>
            </a:r>
            <a:r>
              <a:rPr lang="en-US" dirty="0" err="1"/>
              <a:t>doktoratom</a:t>
            </a:r>
            <a:endParaRPr lang="en-US" dirty="0"/>
          </a:p>
          <a:p>
            <a:pPr lvl="1"/>
            <a:r>
              <a:rPr lang="en-US" dirty="0"/>
              <a:t>Tema </a:t>
            </a:r>
            <a:r>
              <a:rPr lang="en-US" dirty="0" err="1"/>
              <a:t>raziskave</a:t>
            </a:r>
            <a:r>
              <a:rPr lang="en-US" dirty="0"/>
              <a:t>, </a:t>
            </a:r>
            <a:r>
              <a:rPr lang="en-US" dirty="0" err="1"/>
              <a:t>sodelave</a:t>
            </a:r>
            <a:endParaRPr lang="en-US" dirty="0"/>
          </a:p>
          <a:p>
            <a:pPr lvl="1"/>
            <a:r>
              <a:rPr lang="en-US" dirty="0" err="1"/>
              <a:t>dodatna</a:t>
            </a:r>
            <a:r>
              <a:rPr lang="en-US" dirty="0"/>
              <a:t> </a:t>
            </a:r>
            <a:r>
              <a:rPr lang="en-US" dirty="0" err="1"/>
              <a:t>izobraževanja</a:t>
            </a:r>
            <a:r>
              <a:rPr lang="en-US" dirty="0"/>
              <a:t>, </a:t>
            </a:r>
            <a:r>
              <a:rPr lang="en-US" dirty="0" err="1"/>
              <a:t>prenosljive</a:t>
            </a:r>
            <a:r>
              <a:rPr lang="en-US" dirty="0"/>
              <a:t> </a:t>
            </a:r>
            <a:r>
              <a:rPr lang="en-US" dirty="0" err="1"/>
              <a:t>veščine</a:t>
            </a:r>
            <a:endParaRPr lang="en-US" dirty="0"/>
          </a:p>
          <a:p>
            <a:endParaRPr lang="en-US" dirty="0"/>
          </a:p>
          <a:p>
            <a:endParaRPr lang="sl-SI" dirty="0"/>
          </a:p>
        </p:txBody>
      </p:sp>
      <p:sp>
        <p:nvSpPr>
          <p:cNvPr id="4" name="Rectangle 3">
            <a:extLst>
              <a:ext uri="{FF2B5EF4-FFF2-40B4-BE49-F238E27FC236}">
                <a16:creationId xmlns:a16="http://schemas.microsoft.com/office/drawing/2014/main" id="{C401D43A-93AC-4C9B-8A7E-15B83D9A9E93}"/>
              </a:ext>
            </a:extLst>
          </p:cNvPr>
          <p:cNvSpPr/>
          <p:nvPr/>
        </p:nvSpPr>
        <p:spPr bwMode="auto">
          <a:xfrm>
            <a:off x="0" y="0"/>
            <a:ext cx="9193161" cy="842240"/>
          </a:xfrm>
          <a:prstGeom prst="rect">
            <a:avLst/>
          </a:prstGeom>
          <a:gradFill flip="none" rotWithShape="1">
            <a:gsLst>
              <a:gs pos="75000">
                <a:srgbClr val="FF6400"/>
              </a:gs>
              <a:gs pos="24500">
                <a:srgbClr val="FF6400"/>
              </a:gs>
              <a:gs pos="0">
                <a:srgbClr val="FF6400"/>
              </a:gs>
              <a:gs pos="49000">
                <a:srgbClr val="EED41C"/>
              </a:gs>
              <a:gs pos="96000">
                <a:srgbClr val="FF6400"/>
              </a:gs>
            </a:gsLst>
            <a:lin ang="0" scaled="0"/>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50000"/>
              </a:lnSpc>
            </a:pP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sz="3200" dirty="0">
              <a:solidFill>
                <a:srgbClr val="00D5FE"/>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F4A9249-0287-71B7-865B-BF6E6A1643AD}"/>
              </a:ext>
            </a:extLst>
          </p:cNvPr>
          <p:cNvPicPr>
            <a:picLocks noChangeAspect="1"/>
          </p:cNvPicPr>
          <p:nvPr/>
        </p:nvPicPr>
        <p:blipFill>
          <a:blip r:embed="rId2"/>
          <a:stretch>
            <a:fillRect/>
          </a:stretch>
        </p:blipFill>
        <p:spPr>
          <a:xfrm>
            <a:off x="8102757" y="1684480"/>
            <a:ext cx="3734321" cy="3801005"/>
          </a:xfrm>
          <a:prstGeom prst="rect">
            <a:avLst/>
          </a:prstGeom>
        </p:spPr>
      </p:pic>
      <p:sp>
        <p:nvSpPr>
          <p:cNvPr id="7" name="TextBox 6">
            <a:extLst>
              <a:ext uri="{FF2B5EF4-FFF2-40B4-BE49-F238E27FC236}">
                <a16:creationId xmlns:a16="http://schemas.microsoft.com/office/drawing/2014/main" id="{37149714-05DD-BD10-F9A0-FE1A937CF718}"/>
              </a:ext>
            </a:extLst>
          </p:cNvPr>
          <p:cNvSpPr txBox="1"/>
          <p:nvPr/>
        </p:nvSpPr>
        <p:spPr>
          <a:xfrm>
            <a:off x="8102757" y="5584873"/>
            <a:ext cx="4243679" cy="430887"/>
          </a:xfrm>
          <a:prstGeom prst="rect">
            <a:avLst/>
          </a:prstGeom>
          <a:noFill/>
        </p:spPr>
        <p:txBody>
          <a:bodyPr wrap="square" rtlCol="0">
            <a:spAutoFit/>
          </a:bodyPr>
          <a:lstStyle/>
          <a:p>
            <a:r>
              <a:rPr lang="en-GB" sz="1100" dirty="0"/>
              <a:t>Vir: </a:t>
            </a:r>
            <a:r>
              <a:rPr lang="en-GB" sz="1100" dirty="0" err="1"/>
              <a:t>Karierne</a:t>
            </a:r>
            <a:r>
              <a:rPr lang="en-GB" sz="1100" dirty="0"/>
              <a:t> </a:t>
            </a:r>
            <a:r>
              <a:rPr lang="en-GB" sz="1100" dirty="0" err="1"/>
              <a:t>poti</a:t>
            </a:r>
            <a:r>
              <a:rPr lang="en-GB" sz="1100" dirty="0"/>
              <a:t> </a:t>
            </a:r>
            <a:r>
              <a:rPr lang="en-GB" sz="1100" dirty="0" err="1"/>
              <a:t>doktoric</a:t>
            </a:r>
            <a:r>
              <a:rPr lang="en-GB" sz="1100" dirty="0"/>
              <a:t> in </a:t>
            </a:r>
            <a:r>
              <a:rPr lang="en-GB" sz="1100" dirty="0" err="1"/>
              <a:t>doktorjev</a:t>
            </a:r>
            <a:r>
              <a:rPr lang="en-GB" sz="1100" dirty="0"/>
              <a:t> </a:t>
            </a:r>
            <a:r>
              <a:rPr lang="en-GB" sz="1100" dirty="0" err="1"/>
              <a:t>znanosti</a:t>
            </a:r>
            <a:r>
              <a:rPr lang="en-GB" sz="1100" dirty="0"/>
              <a:t>, 2015, www.stat.si/pub.asp</a:t>
            </a:r>
          </a:p>
        </p:txBody>
      </p:sp>
    </p:spTree>
    <p:extLst>
      <p:ext uri="{BB962C8B-B14F-4D97-AF65-F5344CB8AC3E}">
        <p14:creationId xmlns:p14="http://schemas.microsoft.com/office/powerpoint/2010/main" val="1474113001"/>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399BB-B9D9-DF22-A712-45AC107C7E3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3DB80D2-B489-035D-279B-BC1A09045237}"/>
              </a:ext>
            </a:extLst>
          </p:cNvPr>
          <p:cNvSpPr>
            <a:spLocks noGrp="1"/>
          </p:cNvSpPr>
          <p:nvPr>
            <p:ph type="title"/>
          </p:nvPr>
        </p:nvSpPr>
        <p:spPr>
          <a:xfrm>
            <a:off x="660400" y="873508"/>
            <a:ext cx="10871200" cy="903312"/>
          </a:xfrm>
        </p:spPr>
        <p:txBody>
          <a:bodyPr/>
          <a:lstStyle/>
          <a:p>
            <a:r>
              <a:rPr lang="en-US" dirty="0"/>
              <a:t>Kako se </a:t>
            </a:r>
            <a:r>
              <a:rPr lang="en-US" dirty="0" err="1"/>
              <a:t>lotiti</a:t>
            </a:r>
            <a:r>
              <a:rPr lang="en-US" dirty="0"/>
              <a:t> </a:t>
            </a:r>
            <a:r>
              <a:rPr lang="en-US" dirty="0" err="1"/>
              <a:t>načrtovanja</a:t>
            </a:r>
            <a:r>
              <a:rPr lang="en-US" dirty="0"/>
              <a:t> </a:t>
            </a:r>
            <a:r>
              <a:rPr lang="en-US" dirty="0" err="1"/>
              <a:t>kariere</a:t>
            </a:r>
            <a:r>
              <a:rPr lang="en-US" dirty="0"/>
              <a:t>?</a:t>
            </a:r>
            <a:endParaRPr lang="sl-SI" dirty="0"/>
          </a:p>
        </p:txBody>
      </p:sp>
      <p:sp>
        <p:nvSpPr>
          <p:cNvPr id="3" name="Označba mesta vsebine 2">
            <a:extLst>
              <a:ext uri="{FF2B5EF4-FFF2-40B4-BE49-F238E27FC236}">
                <a16:creationId xmlns:a16="http://schemas.microsoft.com/office/drawing/2014/main" id="{10036CD7-F502-18D8-2693-CAB2C6B1D928}"/>
              </a:ext>
            </a:extLst>
          </p:cNvPr>
          <p:cNvSpPr>
            <a:spLocks noGrp="1"/>
          </p:cNvSpPr>
          <p:nvPr>
            <p:ph idx="1"/>
          </p:nvPr>
        </p:nvSpPr>
        <p:spPr>
          <a:xfrm>
            <a:off x="914399" y="1967104"/>
            <a:ext cx="10617201" cy="4270208"/>
          </a:xfrm>
        </p:spPr>
        <p:txBody>
          <a:bodyPr/>
          <a:lstStyle/>
          <a:p>
            <a:r>
              <a:rPr lang="en-US" dirty="0"/>
              <a:t> </a:t>
            </a:r>
            <a:r>
              <a:rPr lang="en-US" dirty="0" err="1">
                <a:solidFill>
                  <a:srgbClr val="FF6400"/>
                </a:solidFill>
              </a:rPr>
              <a:t>Dolgoročni</a:t>
            </a:r>
            <a:r>
              <a:rPr lang="en-US" dirty="0">
                <a:solidFill>
                  <a:srgbClr val="FF6400"/>
                </a:solidFill>
              </a:rPr>
              <a:t> </a:t>
            </a:r>
            <a:r>
              <a:rPr lang="en-US" dirty="0" err="1">
                <a:solidFill>
                  <a:srgbClr val="FF6400"/>
                </a:solidFill>
              </a:rPr>
              <a:t>cilji</a:t>
            </a:r>
            <a:r>
              <a:rPr lang="en-US" dirty="0">
                <a:solidFill>
                  <a:srgbClr val="FF6400"/>
                </a:solidFill>
              </a:rPr>
              <a:t> </a:t>
            </a:r>
            <a:r>
              <a:rPr lang="en-US" dirty="0"/>
              <a:t>(5 let). </a:t>
            </a:r>
          </a:p>
          <a:p>
            <a:pPr lvl="1"/>
            <a:r>
              <a:rPr lang="en-US" dirty="0" err="1"/>
              <a:t>Identificiraj</a:t>
            </a:r>
            <a:r>
              <a:rPr lang="en-US" dirty="0"/>
              <a:t> 1-2 </a:t>
            </a:r>
            <a:r>
              <a:rPr lang="en-US" dirty="0" err="1"/>
              <a:t>glavna</a:t>
            </a:r>
            <a:r>
              <a:rPr lang="en-US" dirty="0"/>
              <a:t> </a:t>
            </a:r>
            <a:r>
              <a:rPr lang="en-US" dirty="0" err="1"/>
              <a:t>cilja</a:t>
            </a:r>
            <a:endParaRPr lang="en-US" dirty="0"/>
          </a:p>
          <a:p>
            <a:pPr lvl="1"/>
            <a:r>
              <a:rPr lang="en-US" dirty="0"/>
              <a:t>Kaj </a:t>
            </a:r>
            <a:r>
              <a:rPr lang="en-US" dirty="0" err="1"/>
              <a:t>še</a:t>
            </a:r>
            <a:r>
              <a:rPr lang="en-US" dirty="0"/>
              <a:t> </a:t>
            </a:r>
            <a:r>
              <a:rPr lang="en-US" dirty="0" err="1"/>
              <a:t>moram</a:t>
            </a:r>
            <a:r>
              <a:rPr lang="en-US" dirty="0"/>
              <a:t> </a:t>
            </a:r>
            <a:r>
              <a:rPr lang="en-US" dirty="0" err="1"/>
              <a:t>storiti</a:t>
            </a:r>
            <a:r>
              <a:rPr lang="en-US" dirty="0"/>
              <a:t>, da </a:t>
            </a:r>
            <a:r>
              <a:rPr lang="en-US" dirty="0" err="1"/>
              <a:t>jih</a:t>
            </a:r>
            <a:r>
              <a:rPr lang="en-US" dirty="0"/>
              <a:t> </a:t>
            </a:r>
            <a:r>
              <a:rPr lang="en-US" dirty="0" err="1"/>
              <a:t>dosežem</a:t>
            </a:r>
            <a:r>
              <a:rPr lang="en-US" dirty="0"/>
              <a:t>?</a:t>
            </a:r>
          </a:p>
          <a:p>
            <a:r>
              <a:rPr lang="en-US" dirty="0" err="1">
                <a:solidFill>
                  <a:srgbClr val="FF6400"/>
                </a:solidFill>
              </a:rPr>
              <a:t>Kratkoročni</a:t>
            </a:r>
            <a:r>
              <a:rPr lang="en-US" dirty="0">
                <a:solidFill>
                  <a:srgbClr val="FF6400"/>
                </a:solidFill>
              </a:rPr>
              <a:t> </a:t>
            </a:r>
            <a:r>
              <a:rPr lang="en-US" dirty="0" err="1">
                <a:solidFill>
                  <a:srgbClr val="FF6400"/>
                </a:solidFill>
              </a:rPr>
              <a:t>cilji</a:t>
            </a:r>
            <a:r>
              <a:rPr lang="en-US" dirty="0">
                <a:solidFill>
                  <a:srgbClr val="FF6400"/>
                </a:solidFill>
              </a:rPr>
              <a:t> </a:t>
            </a:r>
            <a:r>
              <a:rPr lang="en-US" dirty="0"/>
              <a:t>(1-2 </a:t>
            </a:r>
            <a:r>
              <a:rPr lang="en-US" dirty="0" err="1"/>
              <a:t>leti</a:t>
            </a:r>
            <a:r>
              <a:rPr lang="en-US" dirty="0"/>
              <a:t>)</a:t>
            </a:r>
          </a:p>
          <a:p>
            <a:pPr lvl="1"/>
            <a:r>
              <a:rPr lang="en-US" dirty="0" err="1"/>
              <a:t>Raziskovalni</a:t>
            </a:r>
            <a:r>
              <a:rPr lang="en-US" dirty="0"/>
              <a:t> </a:t>
            </a:r>
            <a:r>
              <a:rPr lang="en-US" dirty="0" err="1"/>
              <a:t>cilji</a:t>
            </a:r>
            <a:endParaRPr lang="en-US" dirty="0"/>
          </a:p>
          <a:p>
            <a:pPr lvl="2"/>
            <a:r>
              <a:rPr lang="en-US" dirty="0" err="1"/>
              <a:t>Objave</a:t>
            </a:r>
            <a:r>
              <a:rPr lang="en-US" dirty="0"/>
              <a:t>, ki </a:t>
            </a:r>
            <a:r>
              <a:rPr lang="en-US" dirty="0" err="1"/>
              <a:t>jih</a:t>
            </a:r>
            <a:r>
              <a:rPr lang="en-US" dirty="0"/>
              <a:t> </a:t>
            </a:r>
            <a:r>
              <a:rPr lang="en-US" dirty="0" err="1"/>
              <a:t>predvidevam</a:t>
            </a:r>
            <a:endParaRPr lang="en-US" dirty="0"/>
          </a:p>
          <a:p>
            <a:pPr lvl="2"/>
            <a:r>
              <a:rPr lang="en-US" dirty="0" err="1"/>
              <a:t>Konference</a:t>
            </a:r>
            <a:r>
              <a:rPr lang="en-US" dirty="0"/>
              <a:t>, </a:t>
            </a:r>
            <a:r>
              <a:rPr lang="en-US" dirty="0" err="1"/>
              <a:t>delavnice</a:t>
            </a:r>
            <a:r>
              <a:rPr lang="en-US" dirty="0"/>
              <a:t>, </a:t>
            </a:r>
            <a:r>
              <a:rPr lang="en-US" dirty="0" err="1"/>
              <a:t>izobraževanja</a:t>
            </a:r>
            <a:r>
              <a:rPr lang="en-US" dirty="0"/>
              <a:t>, </a:t>
            </a:r>
            <a:r>
              <a:rPr lang="en-US" dirty="0" err="1"/>
              <a:t>predstavitve</a:t>
            </a:r>
            <a:r>
              <a:rPr lang="en-US" dirty="0"/>
              <a:t>, ki </a:t>
            </a:r>
            <a:r>
              <a:rPr lang="en-US" dirty="0" err="1"/>
              <a:t>jih</a:t>
            </a:r>
            <a:r>
              <a:rPr lang="en-US" dirty="0"/>
              <a:t> </a:t>
            </a:r>
            <a:r>
              <a:rPr lang="en-US" dirty="0" err="1"/>
              <a:t>načrtujem</a:t>
            </a:r>
            <a:endParaRPr lang="en-US" dirty="0"/>
          </a:p>
          <a:p>
            <a:pPr marL="914400" lvl="2" indent="0">
              <a:buNone/>
            </a:pPr>
            <a:endParaRPr lang="en-US" dirty="0"/>
          </a:p>
          <a:p>
            <a:pPr lvl="1"/>
            <a:endParaRPr lang="en-US" dirty="0"/>
          </a:p>
          <a:p>
            <a:endParaRPr lang="en-US" dirty="0"/>
          </a:p>
          <a:p>
            <a:endParaRPr lang="sl-SI" dirty="0"/>
          </a:p>
        </p:txBody>
      </p:sp>
      <p:sp>
        <p:nvSpPr>
          <p:cNvPr id="4" name="Rectangle 3">
            <a:extLst>
              <a:ext uri="{FF2B5EF4-FFF2-40B4-BE49-F238E27FC236}">
                <a16:creationId xmlns:a16="http://schemas.microsoft.com/office/drawing/2014/main" id="{2339B389-1CD3-E7AF-EAEC-AC046E2C049C}"/>
              </a:ext>
            </a:extLst>
          </p:cNvPr>
          <p:cNvSpPr/>
          <p:nvPr/>
        </p:nvSpPr>
        <p:spPr bwMode="auto">
          <a:xfrm>
            <a:off x="0" y="0"/>
            <a:ext cx="9193161" cy="842240"/>
          </a:xfrm>
          <a:prstGeom prst="rect">
            <a:avLst/>
          </a:prstGeom>
          <a:gradFill flip="none" rotWithShape="1">
            <a:gsLst>
              <a:gs pos="75000">
                <a:srgbClr val="FF6400"/>
              </a:gs>
              <a:gs pos="24500">
                <a:srgbClr val="FF6400"/>
              </a:gs>
              <a:gs pos="0">
                <a:srgbClr val="FF6400"/>
              </a:gs>
              <a:gs pos="49000">
                <a:srgbClr val="EED41C"/>
              </a:gs>
              <a:gs pos="96000">
                <a:srgbClr val="FF6400"/>
              </a:gs>
            </a:gsLst>
            <a:lin ang="0" scaled="0"/>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50000"/>
              </a:lnSpc>
            </a:pP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sz="3200" dirty="0">
              <a:solidFill>
                <a:srgbClr val="00D5F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453146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B6199-C04B-7563-4F93-EB58D4AD020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2BF4D35-B331-39F4-9B71-E1A6F73AEBB6}"/>
              </a:ext>
            </a:extLst>
          </p:cNvPr>
          <p:cNvSpPr>
            <a:spLocks noGrp="1"/>
          </p:cNvSpPr>
          <p:nvPr>
            <p:ph type="title"/>
          </p:nvPr>
        </p:nvSpPr>
        <p:spPr>
          <a:xfrm>
            <a:off x="660400" y="873508"/>
            <a:ext cx="10871200" cy="903312"/>
          </a:xfrm>
        </p:spPr>
        <p:txBody>
          <a:bodyPr/>
          <a:lstStyle/>
          <a:p>
            <a:r>
              <a:rPr lang="en-US" dirty="0"/>
              <a:t>Kako se </a:t>
            </a:r>
            <a:r>
              <a:rPr lang="en-US" dirty="0" err="1"/>
              <a:t>lotiti</a:t>
            </a:r>
            <a:r>
              <a:rPr lang="en-US" dirty="0"/>
              <a:t> </a:t>
            </a:r>
            <a:r>
              <a:rPr lang="en-US" dirty="0" err="1"/>
              <a:t>načrtovanja</a:t>
            </a:r>
            <a:r>
              <a:rPr lang="en-US" dirty="0"/>
              <a:t> </a:t>
            </a:r>
            <a:r>
              <a:rPr lang="en-US" dirty="0" err="1"/>
              <a:t>kariere</a:t>
            </a:r>
            <a:r>
              <a:rPr lang="en-US" dirty="0"/>
              <a:t>?</a:t>
            </a:r>
            <a:endParaRPr lang="sl-SI" dirty="0"/>
          </a:p>
        </p:txBody>
      </p:sp>
      <p:sp>
        <p:nvSpPr>
          <p:cNvPr id="3" name="Označba mesta vsebine 2">
            <a:extLst>
              <a:ext uri="{FF2B5EF4-FFF2-40B4-BE49-F238E27FC236}">
                <a16:creationId xmlns:a16="http://schemas.microsoft.com/office/drawing/2014/main" id="{A8643718-65DA-CE99-B27D-B0B13898CA2A}"/>
              </a:ext>
            </a:extLst>
          </p:cNvPr>
          <p:cNvSpPr>
            <a:spLocks noGrp="1"/>
          </p:cNvSpPr>
          <p:nvPr>
            <p:ph idx="1"/>
          </p:nvPr>
        </p:nvSpPr>
        <p:spPr>
          <a:xfrm>
            <a:off x="914399" y="1808088"/>
            <a:ext cx="10617201" cy="4270208"/>
          </a:xfrm>
        </p:spPr>
        <p:txBody>
          <a:bodyPr/>
          <a:lstStyle/>
          <a:p>
            <a:r>
              <a:rPr lang="en-US" dirty="0" err="1">
                <a:solidFill>
                  <a:srgbClr val="FF6400"/>
                </a:solidFill>
              </a:rPr>
              <a:t>Kratkoročni</a:t>
            </a:r>
            <a:r>
              <a:rPr lang="en-US" dirty="0">
                <a:solidFill>
                  <a:srgbClr val="FF6400"/>
                </a:solidFill>
              </a:rPr>
              <a:t> </a:t>
            </a:r>
            <a:r>
              <a:rPr lang="en-US" dirty="0" err="1">
                <a:solidFill>
                  <a:srgbClr val="FF6400"/>
                </a:solidFill>
              </a:rPr>
              <a:t>cilji</a:t>
            </a:r>
            <a:r>
              <a:rPr lang="en-US" dirty="0">
                <a:solidFill>
                  <a:srgbClr val="FF6400"/>
                </a:solidFill>
              </a:rPr>
              <a:t> </a:t>
            </a:r>
            <a:r>
              <a:rPr lang="en-US" dirty="0"/>
              <a:t>(1-2 </a:t>
            </a:r>
            <a:r>
              <a:rPr lang="en-US" dirty="0" err="1"/>
              <a:t>leti</a:t>
            </a:r>
            <a:r>
              <a:rPr lang="en-US" dirty="0"/>
              <a:t>)</a:t>
            </a:r>
          </a:p>
          <a:p>
            <a:pPr lvl="1"/>
            <a:r>
              <a:rPr lang="en-US" dirty="0" err="1"/>
              <a:t>Raziskovalne</a:t>
            </a:r>
            <a:r>
              <a:rPr lang="en-US" dirty="0"/>
              <a:t> </a:t>
            </a:r>
            <a:r>
              <a:rPr lang="en-US" dirty="0" err="1"/>
              <a:t>veščine</a:t>
            </a:r>
            <a:r>
              <a:rPr lang="en-US" dirty="0"/>
              <a:t> in </a:t>
            </a:r>
            <a:r>
              <a:rPr lang="en-US" dirty="0" err="1"/>
              <a:t>metodologija</a:t>
            </a:r>
            <a:endParaRPr lang="en-US" dirty="0"/>
          </a:p>
          <a:p>
            <a:pPr lvl="2"/>
            <a:r>
              <a:rPr lang="en-US" dirty="0" err="1"/>
              <a:t>Tehnično</a:t>
            </a:r>
            <a:r>
              <a:rPr lang="en-US" dirty="0"/>
              <a:t> </a:t>
            </a:r>
            <a:r>
              <a:rPr lang="en-US" dirty="0" err="1"/>
              <a:t>izobraževanje</a:t>
            </a:r>
            <a:r>
              <a:rPr lang="en-US" dirty="0"/>
              <a:t>, </a:t>
            </a:r>
            <a:r>
              <a:rPr lang="en-US" dirty="0" err="1"/>
              <a:t>delavnice</a:t>
            </a:r>
            <a:r>
              <a:rPr lang="en-US" dirty="0"/>
              <a:t>, </a:t>
            </a:r>
            <a:r>
              <a:rPr lang="en-US" dirty="0" err="1"/>
              <a:t>seminarji</a:t>
            </a:r>
            <a:endParaRPr lang="en-US" dirty="0"/>
          </a:p>
          <a:p>
            <a:pPr lvl="1"/>
            <a:r>
              <a:rPr lang="en-US" dirty="0" err="1"/>
              <a:t>Upravljanje</a:t>
            </a:r>
            <a:r>
              <a:rPr lang="en-US" dirty="0"/>
              <a:t> </a:t>
            </a:r>
            <a:r>
              <a:rPr lang="en-US" dirty="0" err="1"/>
              <a:t>raziskav</a:t>
            </a:r>
            <a:r>
              <a:rPr lang="en-US" dirty="0"/>
              <a:t> in </a:t>
            </a:r>
            <a:r>
              <a:rPr lang="en-US" dirty="0" err="1"/>
              <a:t>podatkov</a:t>
            </a:r>
            <a:endParaRPr lang="en-US" dirty="0"/>
          </a:p>
          <a:p>
            <a:pPr lvl="2"/>
            <a:r>
              <a:rPr lang="en-US" dirty="0" err="1"/>
              <a:t>Hramba</a:t>
            </a:r>
            <a:r>
              <a:rPr lang="en-US" dirty="0"/>
              <a:t> </a:t>
            </a:r>
            <a:r>
              <a:rPr lang="en-US" dirty="0" err="1"/>
              <a:t>podatkov</a:t>
            </a:r>
            <a:r>
              <a:rPr lang="en-US" dirty="0"/>
              <a:t>, </a:t>
            </a:r>
            <a:r>
              <a:rPr lang="en-US" dirty="0" err="1"/>
              <a:t>laboratorijski</a:t>
            </a:r>
            <a:r>
              <a:rPr lang="en-US" dirty="0"/>
              <a:t> </a:t>
            </a:r>
            <a:r>
              <a:rPr lang="en-US" dirty="0" err="1"/>
              <a:t>dnevnik</a:t>
            </a:r>
            <a:r>
              <a:rPr lang="en-US" dirty="0"/>
              <a:t>, </a:t>
            </a:r>
            <a:r>
              <a:rPr lang="en-US" dirty="0" err="1"/>
              <a:t>dostopnost</a:t>
            </a:r>
            <a:r>
              <a:rPr lang="en-US" dirty="0"/>
              <a:t> </a:t>
            </a:r>
            <a:r>
              <a:rPr lang="en-US" dirty="0" err="1"/>
              <a:t>podatkov</a:t>
            </a:r>
            <a:r>
              <a:rPr lang="en-US" dirty="0"/>
              <a:t> </a:t>
            </a:r>
          </a:p>
          <a:p>
            <a:pPr lvl="1"/>
            <a:r>
              <a:rPr lang="en-US" dirty="0" err="1"/>
              <a:t>Veščine</a:t>
            </a:r>
            <a:r>
              <a:rPr lang="en-US" dirty="0"/>
              <a:t> </a:t>
            </a:r>
            <a:r>
              <a:rPr lang="en-US" dirty="0" err="1"/>
              <a:t>komuniciranja</a:t>
            </a:r>
            <a:endParaRPr lang="en-US" dirty="0"/>
          </a:p>
          <a:p>
            <a:pPr lvl="2"/>
            <a:r>
              <a:rPr lang="en-US" dirty="0" err="1"/>
              <a:t>Strokovno</a:t>
            </a:r>
            <a:r>
              <a:rPr lang="en-US" dirty="0"/>
              <a:t> </a:t>
            </a:r>
            <a:r>
              <a:rPr lang="en-US" dirty="0" err="1"/>
              <a:t>pisanje</a:t>
            </a:r>
            <a:r>
              <a:rPr lang="en-US" dirty="0"/>
              <a:t>, </a:t>
            </a:r>
            <a:r>
              <a:rPr lang="en-US" dirty="0" err="1"/>
              <a:t>komuniciranje</a:t>
            </a:r>
            <a:r>
              <a:rPr lang="en-US" dirty="0"/>
              <a:t> </a:t>
            </a:r>
            <a:r>
              <a:rPr lang="en-US" dirty="0" err="1"/>
              <a:t>znanosti</a:t>
            </a:r>
            <a:r>
              <a:rPr lang="en-US" dirty="0"/>
              <a:t>, </a:t>
            </a:r>
            <a:r>
              <a:rPr lang="en-US" dirty="0" err="1"/>
              <a:t>poljudnoznanstveni</a:t>
            </a:r>
            <a:r>
              <a:rPr lang="en-US" dirty="0"/>
              <a:t> </a:t>
            </a:r>
            <a:r>
              <a:rPr lang="en-US" dirty="0" err="1"/>
              <a:t>članki</a:t>
            </a:r>
            <a:endParaRPr lang="en-US" dirty="0"/>
          </a:p>
          <a:p>
            <a:pPr lvl="1"/>
            <a:r>
              <a:rPr lang="en-US" dirty="0" err="1"/>
              <a:t>Predvidene</a:t>
            </a:r>
            <a:r>
              <a:rPr lang="en-US" dirty="0"/>
              <a:t> </a:t>
            </a:r>
            <a:r>
              <a:rPr lang="en-US" dirty="0" err="1"/>
              <a:t>priložnosti</a:t>
            </a:r>
            <a:r>
              <a:rPr lang="en-US" dirty="0"/>
              <a:t> za </a:t>
            </a:r>
            <a:r>
              <a:rPr lang="en-US" dirty="0" err="1"/>
              <a:t>mreženje</a:t>
            </a:r>
            <a:endParaRPr lang="en-US" dirty="0"/>
          </a:p>
          <a:p>
            <a:pPr lvl="1"/>
            <a:r>
              <a:rPr lang="en-US" dirty="0" err="1"/>
              <a:t>Druge</a:t>
            </a:r>
            <a:r>
              <a:rPr lang="en-US" dirty="0"/>
              <a:t> </a:t>
            </a:r>
            <a:r>
              <a:rPr lang="en-US" dirty="0" err="1"/>
              <a:t>aktivnosti</a:t>
            </a:r>
            <a:endParaRPr lang="en-US" dirty="0"/>
          </a:p>
          <a:p>
            <a:pPr lvl="2"/>
            <a:endParaRPr lang="en-US" dirty="0"/>
          </a:p>
          <a:p>
            <a:pPr marL="914400" lvl="2" indent="0">
              <a:buNone/>
            </a:pPr>
            <a:endParaRPr lang="en-US" dirty="0"/>
          </a:p>
          <a:p>
            <a:pPr lvl="1"/>
            <a:endParaRPr lang="en-US" dirty="0"/>
          </a:p>
          <a:p>
            <a:endParaRPr lang="en-US" dirty="0"/>
          </a:p>
          <a:p>
            <a:endParaRPr lang="sl-SI" dirty="0"/>
          </a:p>
        </p:txBody>
      </p:sp>
      <p:sp>
        <p:nvSpPr>
          <p:cNvPr id="4" name="Rectangle 3">
            <a:extLst>
              <a:ext uri="{FF2B5EF4-FFF2-40B4-BE49-F238E27FC236}">
                <a16:creationId xmlns:a16="http://schemas.microsoft.com/office/drawing/2014/main" id="{CED28FDD-5B16-BECD-FBE4-1C393A691BC4}"/>
              </a:ext>
            </a:extLst>
          </p:cNvPr>
          <p:cNvSpPr/>
          <p:nvPr/>
        </p:nvSpPr>
        <p:spPr bwMode="auto">
          <a:xfrm>
            <a:off x="0" y="0"/>
            <a:ext cx="9193161" cy="842240"/>
          </a:xfrm>
          <a:prstGeom prst="rect">
            <a:avLst/>
          </a:prstGeom>
          <a:gradFill flip="none" rotWithShape="1">
            <a:gsLst>
              <a:gs pos="75000">
                <a:srgbClr val="FF6400"/>
              </a:gs>
              <a:gs pos="24500">
                <a:srgbClr val="FF6400"/>
              </a:gs>
              <a:gs pos="0">
                <a:srgbClr val="FF6400"/>
              </a:gs>
              <a:gs pos="49000">
                <a:srgbClr val="EED41C"/>
              </a:gs>
              <a:gs pos="96000">
                <a:srgbClr val="FF6400"/>
              </a:gs>
            </a:gsLst>
            <a:lin ang="0" scaled="0"/>
            <a:tileRect/>
          </a:gra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nSpc>
                <a:spcPct val="150000"/>
              </a:lnSpc>
            </a:pP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Pričetek</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in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nadaljnji</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razvoj</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raziskovalne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r>
              <a:rPr lang="en-GB" sz="3200" dirty="0" err="1">
                <a:solidFill>
                  <a:srgbClr val="00D5FE"/>
                </a:solidFill>
                <a:latin typeface="Tahoma" panose="020B0604030504040204" pitchFamily="34" charset="0"/>
                <a:ea typeface="Tahoma" panose="020B0604030504040204" pitchFamily="34" charset="0"/>
                <a:cs typeface="Tahoma" panose="020B0604030504040204" pitchFamily="34" charset="0"/>
              </a:rPr>
              <a:t>kariere</a:t>
            </a:r>
            <a:r>
              <a:rPr lang="en-GB" sz="3200" dirty="0">
                <a:solidFill>
                  <a:srgbClr val="00D5FE"/>
                </a:solidFill>
                <a:latin typeface="Tahoma" panose="020B0604030504040204" pitchFamily="34" charset="0"/>
                <a:ea typeface="Tahoma" panose="020B0604030504040204" pitchFamily="34" charset="0"/>
                <a:cs typeface="Tahoma" panose="020B0604030504040204" pitchFamily="34" charset="0"/>
              </a:rPr>
              <a:t> </a:t>
            </a:r>
            <a:endParaRPr lang="en-GB" sz="3200" dirty="0">
              <a:solidFill>
                <a:srgbClr val="00D5F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90464"/>
      </p:ext>
    </p:extLst>
  </p:cSld>
  <p:clrMapOvr>
    <a:masterClrMapping/>
  </p:clrMapOvr>
  <p:transition spd="slow">
    <p:fade/>
  </p:transition>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nr-ppt-predloga [Samo za branje]" id="{6795D1B3-5739-44AB-8600-D5D4C59499DE}" vid="{2DBCBF16-41CA-475D-B37A-3DED7AA2BC65}"/>
    </a:ext>
  </a:extLst>
</a:theme>
</file>

<file path=docProps/app.xml><?xml version="1.0" encoding="utf-8"?>
<Properties xmlns="http://schemas.openxmlformats.org/officeDocument/2006/extended-properties" xmlns:vt="http://schemas.openxmlformats.org/officeDocument/2006/docPropsVTypes">
  <Template>enr-ppt-predloga-UM50</Template>
  <TotalTime>828</TotalTime>
  <Words>610</Words>
  <Application>Microsoft Office PowerPoint</Application>
  <PresentationFormat>Widescreen</PresentationFormat>
  <Paragraphs>124</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Arial</vt:lpstr>
      <vt:lpstr>Calibri</vt:lpstr>
      <vt:lpstr>Symbol</vt:lpstr>
      <vt:lpstr>Tahoma</vt:lpstr>
      <vt:lpstr>Wingdings</vt:lpstr>
      <vt:lpstr>UM.SI</vt:lpstr>
      <vt:lpstr>PowerPoint Presentation</vt:lpstr>
      <vt:lpstr>O Mladi akademiji</vt:lpstr>
      <vt:lpstr>O meni</vt:lpstr>
      <vt:lpstr>Moja raziskovalna pot</vt:lpstr>
      <vt:lpstr>Moja raziskovalna pot</vt:lpstr>
      <vt:lpstr>Popotovanje skozi doktorat</vt:lpstr>
      <vt:lpstr>Zakaj je potrebno načrtovati kariero?</vt:lpstr>
      <vt:lpstr>Kako se lotiti načrtovanja kariere?</vt:lpstr>
      <vt:lpstr>Kako se lotiti načrtovanja kariere?</vt:lpstr>
      <vt:lpstr>Uporabne povezave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Karmen Cveček</dc:creator>
  <cp:lastModifiedBy>Matja Zalar</cp:lastModifiedBy>
  <cp:revision>26</cp:revision>
  <dcterms:created xsi:type="dcterms:W3CDTF">2025-04-24T11:48:22Z</dcterms:created>
  <dcterms:modified xsi:type="dcterms:W3CDTF">2025-06-11T05:39:13Z</dcterms:modified>
</cp:coreProperties>
</file>