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2"/>
  </p:notesMasterIdLst>
  <p:handoutMasterIdLst>
    <p:handoutMasterId r:id="rId23"/>
  </p:handoutMasterIdLst>
  <p:sldIdLst>
    <p:sldId id="263" r:id="rId5"/>
    <p:sldId id="256" r:id="rId6"/>
    <p:sldId id="257" r:id="rId7"/>
    <p:sldId id="274" r:id="rId8"/>
    <p:sldId id="258" r:id="rId9"/>
    <p:sldId id="265" r:id="rId10"/>
    <p:sldId id="264" r:id="rId11"/>
    <p:sldId id="270" r:id="rId12"/>
    <p:sldId id="267" r:id="rId13"/>
    <p:sldId id="268" r:id="rId14"/>
    <p:sldId id="272" r:id="rId15"/>
    <p:sldId id="275" r:id="rId16"/>
    <p:sldId id="271" r:id="rId17"/>
    <p:sldId id="266" r:id="rId18"/>
    <p:sldId id="277" r:id="rId19"/>
    <p:sldId id="273" r:id="rId20"/>
    <p:sldId id="276" r:id="rId21"/>
  </p:sldIdLst>
  <p:sldSz cx="12192000" cy="6858000"/>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5FE"/>
    <a:srgbClr val="FF6400"/>
    <a:srgbClr val="FFE3A7"/>
    <a:srgbClr val="EDDB1E"/>
    <a:srgbClr val="006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p:cViewPr varScale="1">
        <p:scale>
          <a:sx n="107" d="100"/>
          <a:sy n="107" d="100"/>
        </p:scale>
        <p:origin x="138" y="30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752"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1" y="1"/>
            <a:ext cx="2944283" cy="496570"/>
          </a:xfrm>
          <a:prstGeom prst="rect">
            <a:avLst/>
          </a:prstGeom>
        </p:spPr>
        <p:txBody>
          <a:bodyPr vert="horz" lIns="91432" tIns="45715" rIns="91432" bIns="45715" rtlCol="0"/>
          <a:lstStyle>
            <a:lvl1pPr algn="l">
              <a:defRPr sz="1200"/>
            </a:lvl1pPr>
          </a:lstStyle>
          <a:p>
            <a:endParaRPr lang="sl-SI"/>
          </a:p>
        </p:txBody>
      </p:sp>
      <p:sp>
        <p:nvSpPr>
          <p:cNvPr id="3" name="Ograda datuma 2"/>
          <p:cNvSpPr>
            <a:spLocks noGrp="1"/>
          </p:cNvSpPr>
          <p:nvPr>
            <p:ph type="dt" sz="quarter" idx="1"/>
          </p:nvPr>
        </p:nvSpPr>
        <p:spPr>
          <a:xfrm>
            <a:off x="3848646" y="1"/>
            <a:ext cx="2944283" cy="496570"/>
          </a:xfrm>
          <a:prstGeom prst="rect">
            <a:avLst/>
          </a:prstGeom>
        </p:spPr>
        <p:txBody>
          <a:bodyPr vert="horz" lIns="91432" tIns="45715" rIns="91432" bIns="45715" rtlCol="0"/>
          <a:lstStyle>
            <a:lvl1pPr algn="r">
              <a:defRPr sz="1200"/>
            </a:lvl1pPr>
          </a:lstStyle>
          <a:p>
            <a:fld id="{82507825-8529-4B4B-97B0-58DFFD3405C8}" type="datetimeFigureOut">
              <a:rPr lang="sl-SI" smtClean="0"/>
              <a:t>10. 06. 2025</a:t>
            </a:fld>
            <a:endParaRPr lang="sl-SI"/>
          </a:p>
        </p:txBody>
      </p:sp>
      <p:sp>
        <p:nvSpPr>
          <p:cNvPr id="4" name="Ograda noge 3"/>
          <p:cNvSpPr>
            <a:spLocks noGrp="1"/>
          </p:cNvSpPr>
          <p:nvPr>
            <p:ph type="ftr" sz="quarter" idx="2"/>
          </p:nvPr>
        </p:nvSpPr>
        <p:spPr>
          <a:xfrm>
            <a:off x="1" y="9433107"/>
            <a:ext cx="2944283" cy="496570"/>
          </a:xfrm>
          <a:prstGeom prst="rect">
            <a:avLst/>
          </a:prstGeom>
        </p:spPr>
        <p:txBody>
          <a:bodyPr vert="horz" lIns="91432" tIns="45715" rIns="91432" bIns="45715" rtlCol="0" anchor="b"/>
          <a:lstStyle>
            <a:lvl1pPr algn="l">
              <a:defRPr sz="1200"/>
            </a:lvl1pPr>
          </a:lstStyle>
          <a:p>
            <a:endParaRPr lang="sl-SI"/>
          </a:p>
        </p:txBody>
      </p:sp>
      <p:sp>
        <p:nvSpPr>
          <p:cNvPr id="5" name="Ograda številke diapozitiva 4"/>
          <p:cNvSpPr>
            <a:spLocks noGrp="1"/>
          </p:cNvSpPr>
          <p:nvPr>
            <p:ph type="sldNum" sz="quarter" idx="3"/>
          </p:nvPr>
        </p:nvSpPr>
        <p:spPr>
          <a:xfrm>
            <a:off x="3848646" y="9433107"/>
            <a:ext cx="2944283" cy="496570"/>
          </a:xfrm>
          <a:prstGeom prst="rect">
            <a:avLst/>
          </a:prstGeom>
        </p:spPr>
        <p:txBody>
          <a:bodyPr vert="horz" lIns="91432" tIns="45715" rIns="91432" bIns="45715" rtlCol="0" anchor="b"/>
          <a:lstStyle>
            <a:lvl1pPr algn="r">
              <a:defRPr sz="1200"/>
            </a:lvl1pPr>
          </a:lstStyle>
          <a:p>
            <a:fld id="{1E06B28D-31DF-4F79-8439-A95A0F237830}" type="slidenum">
              <a:rPr lang="sl-SI" smtClean="0"/>
              <a:t>‹#›</a:t>
            </a:fld>
            <a:endParaRPr lang="sl-SI"/>
          </a:p>
        </p:txBody>
      </p:sp>
    </p:spTree>
    <p:extLst>
      <p:ext uri="{BB962C8B-B14F-4D97-AF65-F5344CB8AC3E}">
        <p14:creationId xmlns:p14="http://schemas.microsoft.com/office/powerpoint/2010/main" val="99062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6570"/>
          </a:xfrm>
          <a:prstGeom prst="rect">
            <a:avLst/>
          </a:prstGeom>
        </p:spPr>
        <p:txBody>
          <a:bodyPr vert="horz" lIns="91432" tIns="45715" rIns="91432" bIns="45715" rtlCol="0"/>
          <a:lstStyle>
            <a:lvl1pPr algn="l">
              <a:defRPr sz="1200"/>
            </a:lvl1pPr>
          </a:lstStyle>
          <a:p>
            <a:endParaRPr lang="sl-SI"/>
          </a:p>
        </p:txBody>
      </p:sp>
      <p:sp>
        <p:nvSpPr>
          <p:cNvPr id="3" name="Date Placeholder 2"/>
          <p:cNvSpPr>
            <a:spLocks noGrp="1"/>
          </p:cNvSpPr>
          <p:nvPr>
            <p:ph type="dt" idx="1"/>
          </p:nvPr>
        </p:nvSpPr>
        <p:spPr>
          <a:xfrm>
            <a:off x="3848646" y="1"/>
            <a:ext cx="2944283" cy="496570"/>
          </a:xfrm>
          <a:prstGeom prst="rect">
            <a:avLst/>
          </a:prstGeom>
        </p:spPr>
        <p:txBody>
          <a:bodyPr vert="horz" lIns="91432" tIns="45715" rIns="91432" bIns="45715" rtlCol="0"/>
          <a:lstStyle>
            <a:lvl1pPr algn="r">
              <a:defRPr sz="1200"/>
            </a:lvl1pPr>
          </a:lstStyle>
          <a:p>
            <a:fld id="{5BF719EA-6195-4091-963B-595724FFC946}" type="datetimeFigureOut">
              <a:rPr lang="sl-SI" smtClean="0"/>
              <a:t>10. 06. 2025</a:t>
            </a:fld>
            <a:endParaRPr lang="sl-SI"/>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32" tIns="45715" rIns="91432" bIns="45715" rtlCol="0" anchor="ctr"/>
          <a:lstStyle/>
          <a:p>
            <a:endParaRPr lang="sl-SI"/>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32" tIns="45715" rIns="91432"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1" y="9433107"/>
            <a:ext cx="2944283" cy="496570"/>
          </a:xfrm>
          <a:prstGeom prst="rect">
            <a:avLst/>
          </a:prstGeom>
        </p:spPr>
        <p:txBody>
          <a:bodyPr vert="horz" lIns="91432" tIns="45715" rIns="91432" bIns="45715" rtlCol="0" anchor="b"/>
          <a:lstStyle>
            <a:lvl1pPr algn="l">
              <a:defRPr sz="1200"/>
            </a:lvl1pPr>
          </a:lstStyle>
          <a:p>
            <a:endParaRPr lang="sl-SI"/>
          </a:p>
        </p:txBody>
      </p:sp>
      <p:sp>
        <p:nvSpPr>
          <p:cNvPr id="7" name="Slide Number Placeholder 6"/>
          <p:cNvSpPr>
            <a:spLocks noGrp="1"/>
          </p:cNvSpPr>
          <p:nvPr>
            <p:ph type="sldNum" sz="quarter" idx="5"/>
          </p:nvPr>
        </p:nvSpPr>
        <p:spPr>
          <a:xfrm>
            <a:off x="3848646" y="9433107"/>
            <a:ext cx="2944283" cy="496570"/>
          </a:xfrm>
          <a:prstGeom prst="rect">
            <a:avLst/>
          </a:prstGeom>
        </p:spPr>
        <p:txBody>
          <a:bodyPr vert="horz" lIns="91432" tIns="45715" rIns="91432" bIns="45715" rtlCol="0" anchor="b"/>
          <a:lstStyle>
            <a:lvl1pPr algn="r">
              <a:defRPr sz="1200"/>
            </a:lvl1pPr>
          </a:lstStyle>
          <a:p>
            <a:fld id="{C5BB775F-F8D6-4738-A0EF-069010D5B146}" type="slidenum">
              <a:rPr lang="sl-SI" smtClean="0"/>
              <a:t>‹#›</a:t>
            </a:fld>
            <a:endParaRPr lang="sl-SI"/>
          </a:p>
        </p:txBody>
      </p:sp>
    </p:spTree>
    <p:extLst>
      <p:ext uri="{BB962C8B-B14F-4D97-AF65-F5344CB8AC3E}">
        <p14:creationId xmlns:p14="http://schemas.microsoft.com/office/powerpoint/2010/main" val="427238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C5BB775F-F8D6-4738-A0EF-069010D5B146}" type="slidenum">
              <a:rPr lang="sl-SI" smtClean="0"/>
              <a:t>1</a:t>
            </a:fld>
            <a:endParaRPr lang="sl-SI"/>
          </a:p>
        </p:txBody>
      </p:sp>
    </p:spTree>
    <p:extLst>
      <p:ext uri="{BB962C8B-B14F-4D97-AF65-F5344CB8AC3E}">
        <p14:creationId xmlns:p14="http://schemas.microsoft.com/office/powerpoint/2010/main" val="407927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C5BB775F-F8D6-4738-A0EF-069010D5B146}" type="slidenum">
              <a:rPr lang="sl-SI" smtClean="0"/>
              <a:t>17</a:t>
            </a:fld>
            <a:endParaRPr lang="sl-SI"/>
          </a:p>
        </p:txBody>
      </p:sp>
    </p:spTree>
    <p:extLst>
      <p:ext uri="{BB962C8B-B14F-4D97-AF65-F5344CB8AC3E}">
        <p14:creationId xmlns:p14="http://schemas.microsoft.com/office/powerpoint/2010/main" val="3295787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mailto:ern@um.si"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mailto:dpo@um.si"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Naslovni diapozitiv">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152395C4-957D-5D85-4EB3-691C35080867}"/>
              </a:ext>
            </a:extLst>
          </p:cNvPr>
          <p:cNvSpPr/>
          <p:nvPr userDrawn="1"/>
        </p:nvSpPr>
        <p:spPr bwMode="auto">
          <a:xfrm>
            <a:off x="0" y="2027362"/>
            <a:ext cx="12192000" cy="4830638"/>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pic>
        <p:nvPicPr>
          <p:cNvPr id="4" name="Grafika 3">
            <a:extLst>
              <a:ext uri="{FF2B5EF4-FFF2-40B4-BE49-F238E27FC236}">
                <a16:creationId xmlns:a16="http://schemas.microsoft.com/office/drawing/2014/main" id="{899AEB47-42A0-2C14-A3D9-37024EE048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9456" y="836712"/>
            <a:ext cx="4062728" cy="1026843"/>
          </a:xfrm>
          <a:prstGeom prst="rect">
            <a:avLst/>
          </a:prstGeom>
        </p:spPr>
      </p:pic>
      <p:grpSp>
        <p:nvGrpSpPr>
          <p:cNvPr id="12" name="Skupina 11">
            <a:extLst>
              <a:ext uri="{FF2B5EF4-FFF2-40B4-BE49-F238E27FC236}">
                <a16:creationId xmlns:a16="http://schemas.microsoft.com/office/drawing/2014/main" id="{74E76724-4D71-CD4E-9EED-B58D7B2BE9EA}"/>
              </a:ext>
            </a:extLst>
          </p:cNvPr>
          <p:cNvGrpSpPr/>
          <p:nvPr userDrawn="1"/>
        </p:nvGrpSpPr>
        <p:grpSpPr>
          <a:xfrm>
            <a:off x="7313861" y="1455801"/>
            <a:ext cx="3811665" cy="392010"/>
            <a:chOff x="7313861" y="1455801"/>
            <a:chExt cx="3811665" cy="392010"/>
          </a:xfrm>
        </p:grpSpPr>
        <p:pic>
          <p:nvPicPr>
            <p:cNvPr id="13" name="Grafika 12">
              <a:extLst>
                <a:ext uri="{FF2B5EF4-FFF2-40B4-BE49-F238E27FC236}">
                  <a16:creationId xmlns:a16="http://schemas.microsoft.com/office/drawing/2014/main" id="{9935A648-F55D-A588-36BA-4D2A1C45303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13861" y="1455801"/>
              <a:ext cx="1056836" cy="392010"/>
            </a:xfrm>
            <a:prstGeom prst="rect">
              <a:avLst/>
            </a:prstGeom>
          </p:spPr>
        </p:pic>
        <p:pic>
          <p:nvPicPr>
            <p:cNvPr id="15" name="Slika 14" descr="Slika, ki vsebuje besede besedilo, pisava, grafika, grafično oblikovanje&#10;&#10;Opis je samodejno ustvarjen">
              <a:extLst>
                <a:ext uri="{FF2B5EF4-FFF2-40B4-BE49-F238E27FC236}">
                  <a16:creationId xmlns:a16="http://schemas.microsoft.com/office/drawing/2014/main" id="{101731D8-EDF0-4C15-2B61-46627C68A27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5" name="Slika 4" descr="Slika, ki vsebuje besede posnetek zaslona, pisava, električno modra, grafika&#10;&#10;Opis je samodejno ustvarjen">
              <a:extLst>
                <a:ext uri="{FF2B5EF4-FFF2-40B4-BE49-F238E27FC236}">
                  <a16:creationId xmlns:a16="http://schemas.microsoft.com/office/drawing/2014/main" id="{A86DE3C3-346F-B69B-5ADD-1F8545B0BD4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
        <p:nvSpPr>
          <p:cNvPr id="7" name="Rectangle 2">
            <a:extLst>
              <a:ext uri="{FF2B5EF4-FFF2-40B4-BE49-F238E27FC236}">
                <a16:creationId xmlns:a16="http://schemas.microsoft.com/office/drawing/2014/main" id="{F2827C86-A4A3-8A0C-156F-CCA864E06CA2}"/>
              </a:ext>
            </a:extLst>
          </p:cNvPr>
          <p:cNvSpPr txBox="1">
            <a:spLocks noChangeArrowheads="1"/>
          </p:cNvSpPr>
          <p:nvPr userDrawn="1"/>
        </p:nvSpPr>
        <p:spPr bwMode="auto">
          <a:xfrm>
            <a:off x="1199456" y="3645024"/>
            <a:ext cx="9937104" cy="101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kern="0" dirty="0"/>
              <a:t>Glavni naslov</a:t>
            </a:r>
            <a:endParaRPr lang="en-GB" kern="0" dirty="0"/>
          </a:p>
        </p:txBody>
      </p:sp>
      <p:sp>
        <p:nvSpPr>
          <p:cNvPr id="9" name="Rectangle 3">
            <a:extLst>
              <a:ext uri="{FF2B5EF4-FFF2-40B4-BE49-F238E27FC236}">
                <a16:creationId xmlns:a16="http://schemas.microsoft.com/office/drawing/2014/main" id="{22A56C81-D010-BC78-AD53-03ED51C208EB}"/>
              </a:ext>
            </a:extLst>
          </p:cNvPr>
          <p:cNvSpPr txBox="1">
            <a:spLocks noChangeArrowheads="1"/>
          </p:cNvSpPr>
          <p:nvPr userDrawn="1"/>
        </p:nvSpPr>
        <p:spPr bwMode="auto">
          <a:xfrm>
            <a:off x="1199456" y="4661105"/>
            <a:ext cx="9937104" cy="122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Font typeface="Wingdings" pitchFamily="2" charset="2"/>
              <a:buNone/>
              <a:defRPr sz="3200">
                <a:solidFill>
                  <a:srgbClr val="00D5FE"/>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a:lstStyle>
          <a:p>
            <a:pPr algn="l"/>
            <a:r>
              <a:rPr lang="sl-SI" kern="0" dirty="0"/>
              <a:t>Podnaslov</a:t>
            </a:r>
            <a:endParaRPr lang="en-GB" kern="0" dirty="0"/>
          </a:p>
        </p:txBody>
      </p:sp>
      <p:sp>
        <p:nvSpPr>
          <p:cNvPr id="10" name="PoljeZBesedilom 9">
            <a:extLst>
              <a:ext uri="{FF2B5EF4-FFF2-40B4-BE49-F238E27FC236}">
                <a16:creationId xmlns:a16="http://schemas.microsoft.com/office/drawing/2014/main" id="{4ECCA51F-13CF-590A-E09D-68530486F9FD}"/>
              </a:ext>
            </a:extLst>
          </p:cNvPr>
          <p:cNvSpPr txBox="1"/>
          <p:nvPr userDrawn="1"/>
        </p:nvSpPr>
        <p:spPr>
          <a:xfrm>
            <a:off x="1199456" y="2276872"/>
            <a:ext cx="4062728" cy="1015663"/>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l-SI" sz="1200" dirty="0">
                <a:solidFill>
                  <a:schemeClr val="bg1"/>
                </a:solidFill>
                <a:effectLst/>
                <a:latin typeface="Calibri" panose="020F0502020204030204" pitchFamily="34" charset="0"/>
                <a:ea typeface="Calibri" panose="020F0502020204030204" pitchFamily="34" charset="0"/>
                <a:cs typeface="Aptos" panose="020B0004020202020204" pitchFamily="34" charset="0"/>
              </a:rPr>
              <a:t>»Financira Evropska unija. Za izražena stališča in mnenja odgovarja samo avtor (ali avtorji) in ne odražajo nujno stališč Evropske unije ali Evropske izvajalske agencije za raziskave. Niti Evropska unija niti Evropska izvajalska agencija za raziskave ne moreta biti odgovorna zanje.«</a:t>
            </a:r>
            <a:endParaRPr lang="en-SI" sz="12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p:txBody>
      </p:sp>
      <p:sp>
        <p:nvSpPr>
          <p:cNvPr id="11" name="PoljeZBesedilom 10">
            <a:extLst>
              <a:ext uri="{FF2B5EF4-FFF2-40B4-BE49-F238E27FC236}">
                <a16:creationId xmlns:a16="http://schemas.microsoft.com/office/drawing/2014/main" id="{2FA738BE-4A6C-0ACC-2447-381A18A68748}"/>
              </a:ext>
            </a:extLst>
          </p:cNvPr>
          <p:cNvSpPr txBox="1"/>
          <p:nvPr userDrawn="1"/>
        </p:nvSpPr>
        <p:spPr>
          <a:xfrm>
            <a:off x="6280130" y="2244640"/>
            <a:ext cx="4968552" cy="4185761"/>
          </a:xfrm>
          <a:prstGeom prst="rect">
            <a:avLst/>
          </a:prstGeom>
          <a:noFill/>
        </p:spPr>
        <p:txBody>
          <a:bodyPr wrap="square" rtlCol="0">
            <a:spAutoFit/>
          </a:bodyPr>
          <a:lstStyle/>
          <a:p>
            <a:pPr marL="0" lvl="0" indent="0" algn="just">
              <a:buSzPts val="1000"/>
              <a:buFont typeface="Symbol" panose="05050102010706020507" pitchFamily="18" charset="2"/>
              <a:buNone/>
              <a:tabLst>
                <a:tab pos="457200" algn="l"/>
              </a:tabLst>
            </a:pPr>
            <a:r>
              <a:rPr lang="sl-SI" sz="1400" dirty="0">
                <a:solidFill>
                  <a:srgbClr val="FFE3A7"/>
                </a:solidFill>
                <a:effectLst/>
                <a:latin typeface="Calibri" panose="020F0502020204030204" pitchFamily="34" charset="0"/>
                <a:ea typeface="Times New Roman" panose="02020603050405020304" pitchFamily="18" charset="0"/>
                <a:cs typeface="Aptos" panose="020B0004020202020204" pitchFamily="34" charset="0"/>
              </a:rPr>
              <a:t>PRAVNO OBVESTILO:</a:t>
            </a:r>
            <a:endParaRPr lang="en-SI" sz="1400" dirty="0">
              <a:solidFill>
                <a:srgbClr val="FFE3A7"/>
              </a:solidFill>
              <a:effectLst/>
              <a:latin typeface="Aptos" panose="020B0004020202020204" pitchFamily="34" charset="0"/>
              <a:ea typeface="Calibri" panose="020F0502020204030204" pitchFamily="34" charset="0"/>
              <a:cs typeface="Aptos" panose="020B0004020202020204" pitchFamily="34" charset="0"/>
            </a:endParaRPr>
          </a:p>
          <a:p>
            <a:pPr algn="just"/>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Na vseh dogodkih projekta </a:t>
            </a:r>
            <a:r>
              <a:rPr lang="sl-SI" sz="1400" dirty="0" err="1">
                <a:solidFill>
                  <a:srgbClr val="FFE3A7"/>
                </a:solidFill>
                <a:effectLst/>
                <a:latin typeface="Calibri" panose="020F0502020204030204" pitchFamily="34" charset="0"/>
                <a:ea typeface="Calibri" panose="020F0502020204030204" pitchFamily="34" charset="0"/>
                <a:cs typeface="Aptos" panose="020B0004020202020204" pitchFamily="34" charset="0"/>
              </a:rPr>
              <a:t>oooZnanost</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 poteka snemanje in fotografiranje za namen promocije in poročanja o dogodkih. Če vstopite na lokacijo (spletnega) dogodka, boste lahko posneti in fotografirani.  Z vstopom na to lokacijo, dajete dovoljenje organizatorjem in Evropski komisiji, da vas lahko snemajo, fotografirajo, zvočno snemajo in uporabijo vaše posnetke po lastni presoji. Obiskovalci zato ne boste uveljavljali nobene odgovornosti proti organizatorjem in Evropski komisiji v zvezi z zgoraj navedenim.</a:t>
            </a:r>
            <a:endParaRPr lang="en-SI" sz="1400" dirty="0">
              <a:solidFill>
                <a:srgbClr val="FFE3A7"/>
              </a:solidFill>
              <a:effectLst/>
              <a:latin typeface="Aptos" panose="020B0004020202020204" pitchFamily="34" charset="0"/>
              <a:ea typeface="Calibri" panose="020F0502020204030204" pitchFamily="34" charset="0"/>
              <a:cs typeface="Aptos" panose="020B0004020202020204" pitchFamily="34" charset="0"/>
            </a:endParaRPr>
          </a:p>
          <a:p>
            <a:pPr algn="just"/>
            <a:endPar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endParaRPr>
          </a:p>
          <a:p>
            <a:pPr algn="just"/>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V kolikor se z zgoraj navedenim ne strinjate, vljudno prosimo, da s tem seznanite organizatorje na: </a:t>
            </a:r>
            <a:r>
              <a:rPr lang="sl-SI" sz="1400" u="sng" dirty="0" err="1">
                <a:solidFill>
                  <a:srgbClr val="FFE3A7"/>
                </a:solidFill>
                <a:effectLst/>
                <a:latin typeface="Calibri" panose="020F0502020204030204" pitchFamily="34" charset="0"/>
                <a:ea typeface="Calibri" panose="020F050202020403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ern</a:t>
            </a:r>
            <a:r>
              <a:rPr lang="sl-SI" sz="1400" u="sng" dirty="0">
                <a:solidFill>
                  <a:srgbClr val="FFE3A7"/>
                </a:solidFill>
                <a:effectLst/>
                <a:latin typeface="Calibri" panose="020F0502020204030204" pitchFamily="34" charset="0"/>
                <a:ea typeface="Calibri" panose="020F050202020403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@um.si</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 E-sporočilu obvezno priložite visokokakovostni </a:t>
            </a:r>
            <a:r>
              <a:rPr lang="sl-SI" sz="1400" dirty="0" err="1">
                <a:solidFill>
                  <a:srgbClr val="FFE3A7"/>
                </a:solidFill>
                <a:effectLst/>
                <a:latin typeface="Calibri" panose="020F0502020204030204" pitchFamily="34" charset="0"/>
                <a:ea typeface="Calibri" panose="020F0502020204030204" pitchFamily="34" charset="0"/>
                <a:cs typeface="Aptos" panose="020B0004020202020204" pitchFamily="34" charset="0"/>
              </a:rPr>
              <a:t>sken</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 fotografije z osebnega dokumenta, da vas lahko organizator izloči iz vseh posnetkov in fotografij skupaj z navedbo, na kateri lokaciji in katerega dne bi lahko bili posneti s strani organizatorjev. Pooblaščena oseba za varstvo podatkov Univerze v Mariboru je izr. </a:t>
            </a:r>
            <a:r>
              <a:rPr lang="sl-SI" sz="1400">
                <a:solidFill>
                  <a:srgbClr val="FFE3A7"/>
                </a:solidFill>
                <a:effectLst/>
                <a:latin typeface="Calibri" panose="020F0502020204030204" pitchFamily="34" charset="0"/>
                <a:ea typeface="Calibri" panose="020F0502020204030204" pitchFamily="34" charset="0"/>
                <a:cs typeface="Aptos" panose="020B0004020202020204" pitchFamily="34" charset="0"/>
              </a:rPr>
              <a:t>prof. </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dr. Miha Dvojmoč (</a:t>
            </a:r>
            <a:r>
              <a:rPr lang="sl-SI" sz="1400" u="sng" dirty="0" err="1">
                <a:solidFill>
                  <a:srgbClr val="FFE3A7"/>
                </a:solidFill>
                <a:effectLst/>
                <a:latin typeface="Calibri" panose="020F0502020204030204" pitchFamily="34" charset="0"/>
                <a:ea typeface="Calibri" panose="020F0502020204030204" pitchFamily="34" charset="0"/>
                <a:cs typeface="Aptos" panose="020B0004020202020204" pitchFamily="34" charset="0"/>
                <a:hlinkClick r:id="rId9">
                  <a:extLst>
                    <a:ext uri="{A12FA001-AC4F-418D-AE19-62706E023703}">
                      <ahyp:hlinkClr xmlns:ahyp="http://schemas.microsoft.com/office/drawing/2018/hyperlinkcolor" val="tx"/>
                    </a:ext>
                  </a:extLst>
                </a:hlinkClick>
              </a:rPr>
              <a:t>dpo@um.si</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a:t>
            </a:r>
            <a:endParaRPr lang="en-SI" sz="1400" dirty="0">
              <a:solidFill>
                <a:srgbClr val="FFE3A7"/>
              </a:solidFill>
              <a:effectLst/>
              <a:latin typeface="Aptos" panose="020B0004020202020204" pitchFamily="34" charset="0"/>
              <a:ea typeface="Calibri" panose="020F0502020204030204" pitchFamily="34" charset="0"/>
              <a:cs typeface="Aptos" panose="020B0004020202020204" pitchFamily="34" charset="0"/>
            </a:endParaRPr>
          </a:p>
        </p:txBody>
      </p:sp>
      <p:pic>
        <p:nvPicPr>
          <p:cNvPr id="6" name="Slika 5" descr="Slika, ki vsebuje besede besedilo, steklenica, grafika, pisava&#10;&#10;Vsebina, ustvarjena z umetno inteligenco, morda ni pravilna.">
            <a:extLst>
              <a:ext uri="{FF2B5EF4-FFF2-40B4-BE49-F238E27FC236}">
                <a16:creationId xmlns:a16="http://schemas.microsoft.com/office/drawing/2014/main" id="{AC5412CE-3D0B-93D3-937C-9F8181055D9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68008" y="1408165"/>
            <a:ext cx="914581" cy="43964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4" name="Pravokotnik 13">
            <a:extLst>
              <a:ext uri="{FF2B5EF4-FFF2-40B4-BE49-F238E27FC236}">
                <a16:creationId xmlns:a16="http://schemas.microsoft.com/office/drawing/2014/main" id="{C610D9A8-D09F-A6FD-3561-55A61CCC2984}"/>
              </a:ext>
            </a:extLst>
          </p:cNvPr>
          <p:cNvSpPr/>
          <p:nvPr userDrawn="1"/>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
        <p:nvSpPr>
          <p:cNvPr id="7" name="Slide Number Placeholder 5"/>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sp>
        <p:nvSpPr>
          <p:cNvPr id="13" name="Title 12"/>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sp>
        <p:nvSpPr>
          <p:cNvPr id="8" name="Content Placeholder 2"/>
          <p:cNvSpPr>
            <a:spLocks noGrp="1"/>
          </p:cNvSpPr>
          <p:nvPr>
            <p:ph idx="1" hasCustomPrompt="1"/>
          </p:nvPr>
        </p:nvSpPr>
        <p:spPr>
          <a:xfrm>
            <a:off x="914400" y="1967104"/>
            <a:ext cx="10668000" cy="4270208"/>
          </a:xfrm>
        </p:spPr>
        <p:txBody>
          <a:bodyPr/>
          <a:lstStyle>
            <a:lvl1pPr>
              <a:buClr>
                <a:srgbClr val="FF6400"/>
              </a:buClr>
              <a:defRPr sz="3200">
                <a:solidFill>
                  <a:schemeClr val="bg2">
                    <a:lumMod val="75000"/>
                  </a:schemeClr>
                </a:solidFill>
              </a:defRPr>
            </a:lvl1pPr>
            <a:lvl2pPr>
              <a:buClr>
                <a:srgbClr val="FF6400"/>
              </a:buClr>
              <a:defRPr sz="2800">
                <a:solidFill>
                  <a:schemeClr val="bg2">
                    <a:lumMod val="75000"/>
                  </a:schemeClr>
                </a:solidFill>
              </a:defRPr>
            </a:lvl2pPr>
            <a:lvl3pPr>
              <a:buClr>
                <a:srgbClr val="FF6400"/>
              </a:buClr>
              <a:defRPr sz="2400">
                <a:solidFill>
                  <a:schemeClr val="bg2">
                    <a:lumMod val="75000"/>
                  </a:schemeClr>
                </a:solidFill>
              </a:defRPr>
            </a:lvl3pPr>
            <a:lvl4pPr>
              <a:defRPr sz="2000">
                <a:solidFill>
                  <a:schemeClr val="bg2">
                    <a:lumMod val="75000"/>
                  </a:schemeClr>
                </a:solidFill>
              </a:defRPr>
            </a:lvl4pPr>
            <a:lvl5pPr>
              <a:defRPr sz="2000">
                <a:solidFill>
                  <a:schemeClr val="bg2">
                    <a:lumMod val="75000"/>
                  </a:schemeClr>
                </a:solidFill>
              </a:defRPr>
            </a:lvl5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pic>
        <p:nvPicPr>
          <p:cNvPr id="4" name="Grafika 3">
            <a:extLst>
              <a:ext uri="{FF2B5EF4-FFF2-40B4-BE49-F238E27FC236}">
                <a16:creationId xmlns:a16="http://schemas.microsoft.com/office/drawing/2014/main" id="{A8C402B3-CA61-B7D5-5A80-53ADC15E8F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7904" y="168832"/>
            <a:ext cx="1974496" cy="499048"/>
          </a:xfrm>
          <a:prstGeom prst="rect">
            <a:avLst/>
          </a:prstGeom>
        </p:spPr>
      </p:pic>
      <p:grpSp>
        <p:nvGrpSpPr>
          <p:cNvPr id="3" name="Skupina 2">
            <a:extLst>
              <a:ext uri="{FF2B5EF4-FFF2-40B4-BE49-F238E27FC236}">
                <a16:creationId xmlns:a16="http://schemas.microsoft.com/office/drawing/2014/main" id="{9DC7B5A1-592E-7D86-B962-B910BDA3D65B}"/>
              </a:ext>
            </a:extLst>
          </p:cNvPr>
          <p:cNvGrpSpPr/>
          <p:nvPr userDrawn="1"/>
        </p:nvGrpSpPr>
        <p:grpSpPr>
          <a:xfrm>
            <a:off x="1703512" y="6264733"/>
            <a:ext cx="2943230" cy="302696"/>
            <a:chOff x="7313861" y="1455801"/>
            <a:chExt cx="3811665" cy="392010"/>
          </a:xfrm>
        </p:grpSpPr>
        <p:pic>
          <p:nvPicPr>
            <p:cNvPr id="5" name="Grafika 4">
              <a:extLst>
                <a:ext uri="{FF2B5EF4-FFF2-40B4-BE49-F238E27FC236}">
                  <a16:creationId xmlns:a16="http://schemas.microsoft.com/office/drawing/2014/main" id="{DF77726B-CEB8-406E-F06F-39242F502FC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13861" y="1455801"/>
              <a:ext cx="1056836" cy="392010"/>
            </a:xfrm>
            <a:prstGeom prst="rect">
              <a:avLst/>
            </a:prstGeom>
          </p:spPr>
        </p:pic>
        <p:pic>
          <p:nvPicPr>
            <p:cNvPr id="6" name="Slika 5" descr="Slika, ki vsebuje besede besedilo, pisava, grafika, grafično oblikovanje&#10;&#10;Opis je samodejno ustvarjen">
              <a:extLst>
                <a:ext uri="{FF2B5EF4-FFF2-40B4-BE49-F238E27FC236}">
                  <a16:creationId xmlns:a16="http://schemas.microsoft.com/office/drawing/2014/main" id="{46D73D90-C786-F919-B434-CFFE6637D3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0" name="Slika 9" descr="Slika, ki vsebuje besede posnetek zaslona, pisava, električno modra, grafika&#10;&#10;Opis je samodejno ustvarjen">
              <a:extLst>
                <a:ext uri="{FF2B5EF4-FFF2-40B4-BE49-F238E27FC236}">
                  <a16:creationId xmlns:a16="http://schemas.microsoft.com/office/drawing/2014/main" id="{856BB06A-EFF7-E8FB-84DB-6658D8D518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
        <p:nvSpPr>
          <p:cNvPr id="11" name="Rectangle 2">
            <a:extLst>
              <a:ext uri="{FF2B5EF4-FFF2-40B4-BE49-F238E27FC236}">
                <a16:creationId xmlns:a16="http://schemas.microsoft.com/office/drawing/2014/main" id="{05A87BB8-494B-040D-66CA-2CE809E527BF}"/>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pic>
        <p:nvPicPr>
          <p:cNvPr id="15" name="Slika 14" descr="Slika, ki vsebuje besede besedilo, steklenica, grafika, pisava&#10;&#10;Vsebina, ustvarjena z umetno inteligenco, morda ni pravilna.">
            <a:extLst>
              <a:ext uri="{FF2B5EF4-FFF2-40B4-BE49-F238E27FC236}">
                <a16:creationId xmlns:a16="http://schemas.microsoft.com/office/drawing/2014/main" id="{C74D4402-D9F8-B4C9-F6B0-E1A1F0FAC33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4663" y="6264427"/>
            <a:ext cx="629688" cy="302696"/>
          </a:xfrm>
          <a:prstGeom prst="rect">
            <a:avLst/>
          </a:prstGeom>
        </p:spPr>
      </p:pic>
    </p:spTree>
    <p:extLst>
      <p:ext uri="{BB962C8B-B14F-4D97-AF65-F5344CB8AC3E}">
        <p14:creationId xmlns:p14="http://schemas.microsoft.com/office/powerpoint/2010/main" val="307284538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11200" y="1745552"/>
            <a:ext cx="5253608" cy="449176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dirty="0"/>
              <a:t>Tekst</a:t>
            </a:r>
            <a:endParaRPr lang="en-US" dirty="0"/>
          </a:p>
          <a:p>
            <a:pPr lvl="1"/>
            <a:r>
              <a:rPr lang="sl-SI" dirty="0"/>
              <a:t>Druga raven</a:t>
            </a:r>
            <a:endParaRPr lang="en-US" dirty="0"/>
          </a:p>
          <a:p>
            <a:pPr lvl="2"/>
            <a:r>
              <a:rPr lang="sl-SI"/>
              <a:t>Tretja raven</a:t>
            </a:r>
            <a:endParaRPr lang="en-US" dirty="0"/>
          </a:p>
          <a:p>
            <a:pPr lvl="3"/>
            <a:r>
              <a:rPr lang="sl-SI" dirty="0"/>
              <a:t>Četrta raven</a:t>
            </a:r>
            <a:endParaRPr lang="en-US" dirty="0"/>
          </a:p>
          <a:p>
            <a:pPr lvl="4"/>
            <a:r>
              <a:rPr lang="sl-SI" dirty="0"/>
              <a:t>Peta raven</a:t>
            </a:r>
          </a:p>
        </p:txBody>
      </p:sp>
      <p:sp>
        <p:nvSpPr>
          <p:cNvPr id="4" name="Content Placeholder 3"/>
          <p:cNvSpPr>
            <a:spLocks noGrp="1"/>
          </p:cNvSpPr>
          <p:nvPr>
            <p:ph sz="half" idx="2" hasCustomPrompt="1"/>
          </p:nvPr>
        </p:nvSpPr>
        <p:spPr>
          <a:xfrm>
            <a:off x="6341616" y="1745552"/>
            <a:ext cx="5226992" cy="449176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
        <p:nvSpPr>
          <p:cNvPr id="10" name="Slide Number Placeholder 5"/>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0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6" name="Slika 5" descr="Slika, ki vsebuje besede bela, sličica, oblikovanje, ilustracija&#10;&#10;Opis je samodejno ustvarjen">
            <a:extLst>
              <a:ext uri="{FF2B5EF4-FFF2-40B4-BE49-F238E27FC236}">
                <a16:creationId xmlns:a16="http://schemas.microsoft.com/office/drawing/2014/main" id="{21C2B1D8-E052-8DCB-322C-1BC8DF4BD6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7" name="Pravokotnik 6">
            <a:extLst>
              <a:ext uri="{FF2B5EF4-FFF2-40B4-BE49-F238E27FC236}">
                <a16:creationId xmlns:a16="http://schemas.microsoft.com/office/drawing/2014/main" id="{CBC3D6C3-65DE-0092-AC80-91FEC0896BA1}"/>
              </a:ext>
            </a:extLst>
          </p:cNvPr>
          <p:cNvSpPr/>
          <p:nvPr userDrawn="1"/>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pic>
        <p:nvPicPr>
          <p:cNvPr id="8" name="Grafika 7">
            <a:extLst>
              <a:ext uri="{FF2B5EF4-FFF2-40B4-BE49-F238E27FC236}">
                <a16:creationId xmlns:a16="http://schemas.microsoft.com/office/drawing/2014/main" id="{6B7B3FC2-4B4C-5D0D-2D4E-5453B3A3EC6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7904" y="168832"/>
            <a:ext cx="1974496" cy="499048"/>
          </a:xfrm>
          <a:prstGeom prst="rect">
            <a:avLst/>
          </a:prstGeom>
        </p:spPr>
      </p:pic>
      <p:grpSp>
        <p:nvGrpSpPr>
          <p:cNvPr id="9" name="Skupina 8">
            <a:extLst>
              <a:ext uri="{FF2B5EF4-FFF2-40B4-BE49-F238E27FC236}">
                <a16:creationId xmlns:a16="http://schemas.microsoft.com/office/drawing/2014/main" id="{E91A3BB8-D2C5-C809-8D3C-C5CFF5DAB929}"/>
              </a:ext>
            </a:extLst>
          </p:cNvPr>
          <p:cNvGrpSpPr/>
          <p:nvPr userDrawn="1"/>
        </p:nvGrpSpPr>
        <p:grpSpPr>
          <a:xfrm>
            <a:off x="914400" y="6252576"/>
            <a:ext cx="3741440" cy="327010"/>
            <a:chOff x="6280130" y="1440057"/>
            <a:chExt cx="4845396" cy="423498"/>
          </a:xfrm>
        </p:grpSpPr>
        <p:pic>
          <p:nvPicPr>
            <p:cNvPr id="11" name="Grafika 10">
              <a:extLst>
                <a:ext uri="{FF2B5EF4-FFF2-40B4-BE49-F238E27FC236}">
                  <a16:creationId xmlns:a16="http://schemas.microsoft.com/office/drawing/2014/main" id="{934AF579-BC02-B59B-9C1E-C2024FB3EBA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3861" y="1455801"/>
              <a:ext cx="1056836" cy="392010"/>
            </a:xfrm>
            <a:prstGeom prst="rect">
              <a:avLst/>
            </a:prstGeom>
          </p:spPr>
        </p:pic>
        <p:pic>
          <p:nvPicPr>
            <p:cNvPr id="12" name="Slika 11" descr="Slika, ki vsebuje besede besedilo, pisava, grafika, grafično oblikovanje&#10;&#10;Opis je samodejno ustvarjen">
              <a:extLst>
                <a:ext uri="{FF2B5EF4-FFF2-40B4-BE49-F238E27FC236}">
                  <a16:creationId xmlns:a16="http://schemas.microsoft.com/office/drawing/2014/main" id="{C3227EAC-1B9E-29A6-B339-D62467EBE16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3" name="Grafika 12">
              <a:extLst>
                <a:ext uri="{FF2B5EF4-FFF2-40B4-BE49-F238E27FC236}">
                  <a16:creationId xmlns:a16="http://schemas.microsoft.com/office/drawing/2014/main" id="{092518FF-F92C-E9F1-1B6E-EDFB52ED5EB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0130" y="1440057"/>
              <a:ext cx="744204" cy="423498"/>
            </a:xfrm>
            <a:prstGeom prst="rect">
              <a:avLst/>
            </a:prstGeom>
          </p:spPr>
        </p:pic>
        <p:pic>
          <p:nvPicPr>
            <p:cNvPr id="14" name="Slika 13" descr="Slika, ki vsebuje besede posnetek zaslona, pisava, električno modra, grafika&#10;&#10;Opis je samodejno ustvarjen">
              <a:extLst>
                <a:ext uri="{FF2B5EF4-FFF2-40B4-BE49-F238E27FC236}">
                  <a16:creationId xmlns:a16="http://schemas.microsoft.com/office/drawing/2014/main" id="{A411C3C4-769A-A974-32CB-05308FA158F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
        <p:nvSpPr>
          <p:cNvPr id="15" name="Rectangle 2">
            <a:extLst>
              <a:ext uri="{FF2B5EF4-FFF2-40B4-BE49-F238E27FC236}">
                <a16:creationId xmlns:a16="http://schemas.microsoft.com/office/drawing/2014/main" id="{570B74DD-0399-E63D-AABA-C8F1A3D708DE}"/>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sp>
        <p:nvSpPr>
          <p:cNvPr id="16" name="Title 12">
            <a:extLst>
              <a:ext uri="{FF2B5EF4-FFF2-40B4-BE49-F238E27FC236}">
                <a16:creationId xmlns:a16="http://schemas.microsoft.com/office/drawing/2014/main" id="{B0967E05-7F75-02FF-5796-241BDDC762C1}"/>
              </a:ext>
            </a:extLst>
          </p:cNvPr>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spTree>
    <p:extLst>
      <p:ext uri="{BB962C8B-B14F-4D97-AF65-F5344CB8AC3E}">
        <p14:creationId xmlns:p14="http://schemas.microsoft.com/office/powerpoint/2010/main" val="162932720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4" name="Slika 3" descr="Slika, ki vsebuje besede bela, sličica, oblikovanje, ilustracija&#10;&#10;Opis je samodejno ustvarjen">
            <a:extLst>
              <a:ext uri="{FF2B5EF4-FFF2-40B4-BE49-F238E27FC236}">
                <a16:creationId xmlns:a16="http://schemas.microsoft.com/office/drawing/2014/main" id="{F9E6E70E-E8D2-8679-06FC-D851D09688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5" name="Pravokotnik 4">
            <a:extLst>
              <a:ext uri="{FF2B5EF4-FFF2-40B4-BE49-F238E27FC236}">
                <a16:creationId xmlns:a16="http://schemas.microsoft.com/office/drawing/2014/main" id="{5583248E-CE77-F793-90D9-1A95CDE4E839}"/>
              </a:ext>
            </a:extLst>
          </p:cNvPr>
          <p:cNvSpPr/>
          <p:nvPr userDrawn="1"/>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pic>
        <p:nvPicPr>
          <p:cNvPr id="7" name="Grafika 6">
            <a:extLst>
              <a:ext uri="{FF2B5EF4-FFF2-40B4-BE49-F238E27FC236}">
                <a16:creationId xmlns:a16="http://schemas.microsoft.com/office/drawing/2014/main" id="{2CB1294F-419F-8292-E333-8F7ED7D7666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7904" y="168832"/>
            <a:ext cx="1974496" cy="499048"/>
          </a:xfrm>
          <a:prstGeom prst="rect">
            <a:avLst/>
          </a:prstGeom>
        </p:spPr>
      </p:pic>
      <p:sp>
        <p:nvSpPr>
          <p:cNvPr id="8" name="Rectangle 2">
            <a:extLst>
              <a:ext uri="{FF2B5EF4-FFF2-40B4-BE49-F238E27FC236}">
                <a16:creationId xmlns:a16="http://schemas.microsoft.com/office/drawing/2014/main" id="{F5F020AB-9829-C8D8-A939-4B5DE7147B9D}"/>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sp>
        <p:nvSpPr>
          <p:cNvPr id="9" name="Title 12">
            <a:extLst>
              <a:ext uri="{FF2B5EF4-FFF2-40B4-BE49-F238E27FC236}">
                <a16:creationId xmlns:a16="http://schemas.microsoft.com/office/drawing/2014/main" id="{DE12758B-B28D-9054-0EB8-134F56EE3CB3}"/>
              </a:ext>
            </a:extLst>
          </p:cNvPr>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grpSp>
        <p:nvGrpSpPr>
          <p:cNvPr id="11" name="Skupina 10">
            <a:extLst>
              <a:ext uri="{FF2B5EF4-FFF2-40B4-BE49-F238E27FC236}">
                <a16:creationId xmlns:a16="http://schemas.microsoft.com/office/drawing/2014/main" id="{9C9F6765-D565-B8AA-4A0D-C03F85E6334D}"/>
              </a:ext>
            </a:extLst>
          </p:cNvPr>
          <p:cNvGrpSpPr/>
          <p:nvPr userDrawn="1"/>
        </p:nvGrpSpPr>
        <p:grpSpPr>
          <a:xfrm>
            <a:off x="914400" y="6252576"/>
            <a:ext cx="3741440" cy="327010"/>
            <a:chOff x="6280130" y="1440057"/>
            <a:chExt cx="4845396" cy="423498"/>
          </a:xfrm>
        </p:grpSpPr>
        <p:pic>
          <p:nvPicPr>
            <p:cNvPr id="12" name="Grafika 11">
              <a:extLst>
                <a:ext uri="{FF2B5EF4-FFF2-40B4-BE49-F238E27FC236}">
                  <a16:creationId xmlns:a16="http://schemas.microsoft.com/office/drawing/2014/main" id="{96D04B3F-3361-EAEA-D719-721C2C8DD29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3861" y="1455801"/>
              <a:ext cx="1056836" cy="392010"/>
            </a:xfrm>
            <a:prstGeom prst="rect">
              <a:avLst/>
            </a:prstGeom>
          </p:spPr>
        </p:pic>
        <p:pic>
          <p:nvPicPr>
            <p:cNvPr id="13" name="Slika 12" descr="Slika, ki vsebuje besede besedilo, pisava, grafika, grafično oblikovanje&#10;&#10;Opis je samodejno ustvarjen">
              <a:extLst>
                <a:ext uri="{FF2B5EF4-FFF2-40B4-BE49-F238E27FC236}">
                  <a16:creationId xmlns:a16="http://schemas.microsoft.com/office/drawing/2014/main" id="{DA8EF539-D5D6-D235-9DBD-B7C6E751F8A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4" name="Grafika 13">
              <a:extLst>
                <a:ext uri="{FF2B5EF4-FFF2-40B4-BE49-F238E27FC236}">
                  <a16:creationId xmlns:a16="http://schemas.microsoft.com/office/drawing/2014/main" id="{B7AAE6EA-29F7-F7A2-22A8-12C4BB630915}"/>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0130" y="1440057"/>
              <a:ext cx="744204" cy="423498"/>
            </a:xfrm>
            <a:prstGeom prst="rect">
              <a:avLst/>
            </a:prstGeom>
          </p:spPr>
        </p:pic>
        <p:pic>
          <p:nvPicPr>
            <p:cNvPr id="15" name="Slika 14" descr="Slika, ki vsebuje besede posnetek zaslona, pisava, električno modra, grafika&#10;&#10;Opis je samodejno ustvarjen">
              <a:extLst>
                <a:ext uri="{FF2B5EF4-FFF2-40B4-BE49-F238E27FC236}">
                  <a16:creationId xmlns:a16="http://schemas.microsoft.com/office/drawing/2014/main" id="{686A8C64-2230-E61C-7CEE-E5E082A5602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Tree>
    <p:extLst>
      <p:ext uri="{BB962C8B-B14F-4D97-AF65-F5344CB8AC3E}">
        <p14:creationId xmlns:p14="http://schemas.microsoft.com/office/powerpoint/2010/main" val="297495513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6FC1C95-87FF-2788-B04C-7D6AEA157506}"/>
              </a:ext>
            </a:extLst>
          </p:cNvPr>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5" name="Slika 4" descr="Slika, ki vsebuje besede bela, sličica, oblikovanje, ilustracija&#10;&#10;Opis je samodejno ustvarjen">
            <a:extLst>
              <a:ext uri="{FF2B5EF4-FFF2-40B4-BE49-F238E27FC236}">
                <a16:creationId xmlns:a16="http://schemas.microsoft.com/office/drawing/2014/main" id="{C3EB9DAF-816F-4CCA-26B9-FE1D213247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6" name="Pravokotnik 5">
            <a:extLst>
              <a:ext uri="{FF2B5EF4-FFF2-40B4-BE49-F238E27FC236}">
                <a16:creationId xmlns:a16="http://schemas.microsoft.com/office/drawing/2014/main" id="{3317BDEA-918E-C0F7-1B26-A8147BDC1548}"/>
              </a:ext>
            </a:extLst>
          </p:cNvPr>
          <p:cNvSpPr/>
          <p:nvPr userDrawn="1"/>
        </p:nvSpPr>
        <p:spPr bwMode="auto">
          <a:xfrm>
            <a:off x="0" y="0"/>
            <a:ext cx="12192000"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
        <p:nvSpPr>
          <p:cNvPr id="8" name="Rectangle 2">
            <a:extLst>
              <a:ext uri="{FF2B5EF4-FFF2-40B4-BE49-F238E27FC236}">
                <a16:creationId xmlns:a16="http://schemas.microsoft.com/office/drawing/2014/main" id="{3603FA1C-7BBF-CA58-6361-F23B4A7B1F04}"/>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sp>
        <p:nvSpPr>
          <p:cNvPr id="9" name="Title 12">
            <a:extLst>
              <a:ext uri="{FF2B5EF4-FFF2-40B4-BE49-F238E27FC236}">
                <a16:creationId xmlns:a16="http://schemas.microsoft.com/office/drawing/2014/main" id="{0FD879D6-46DE-7621-AA6E-2E17A126DEA0}"/>
              </a:ext>
            </a:extLst>
          </p:cNvPr>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grpSp>
        <p:nvGrpSpPr>
          <p:cNvPr id="10" name="Skupina 9">
            <a:extLst>
              <a:ext uri="{FF2B5EF4-FFF2-40B4-BE49-F238E27FC236}">
                <a16:creationId xmlns:a16="http://schemas.microsoft.com/office/drawing/2014/main" id="{6B9F23D4-50B1-4092-9798-115B768F90E4}"/>
              </a:ext>
            </a:extLst>
          </p:cNvPr>
          <p:cNvGrpSpPr/>
          <p:nvPr userDrawn="1"/>
        </p:nvGrpSpPr>
        <p:grpSpPr>
          <a:xfrm>
            <a:off x="4367808" y="5852255"/>
            <a:ext cx="3741440" cy="327010"/>
            <a:chOff x="6280130" y="1440057"/>
            <a:chExt cx="4845396" cy="423498"/>
          </a:xfrm>
        </p:grpSpPr>
        <p:pic>
          <p:nvPicPr>
            <p:cNvPr id="11" name="Grafika 10">
              <a:extLst>
                <a:ext uri="{FF2B5EF4-FFF2-40B4-BE49-F238E27FC236}">
                  <a16:creationId xmlns:a16="http://schemas.microsoft.com/office/drawing/2014/main" id="{17720822-6814-41BE-0374-9A473A5CD2F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3861" y="1455801"/>
              <a:ext cx="1056836" cy="392010"/>
            </a:xfrm>
            <a:prstGeom prst="rect">
              <a:avLst/>
            </a:prstGeom>
          </p:spPr>
        </p:pic>
        <p:pic>
          <p:nvPicPr>
            <p:cNvPr id="12" name="Slika 11" descr="Slika, ki vsebuje besede besedilo, pisava, grafika, grafično oblikovanje&#10;&#10;Opis je samodejno ustvarjen">
              <a:extLst>
                <a:ext uri="{FF2B5EF4-FFF2-40B4-BE49-F238E27FC236}">
                  <a16:creationId xmlns:a16="http://schemas.microsoft.com/office/drawing/2014/main" id="{C2A15363-083E-ADA9-88ED-E7015465AAD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3" name="Grafika 12">
              <a:extLst>
                <a:ext uri="{FF2B5EF4-FFF2-40B4-BE49-F238E27FC236}">
                  <a16:creationId xmlns:a16="http://schemas.microsoft.com/office/drawing/2014/main" id="{65A9848E-2C7A-F981-979A-679AF173A27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80130" y="1440057"/>
              <a:ext cx="744204" cy="423498"/>
            </a:xfrm>
            <a:prstGeom prst="rect">
              <a:avLst/>
            </a:prstGeom>
          </p:spPr>
        </p:pic>
        <p:pic>
          <p:nvPicPr>
            <p:cNvPr id="14" name="Slika 13" descr="Slika, ki vsebuje besede posnetek zaslona, pisava, električno modra, grafika&#10;&#10;Opis je samodejno ustvarjen">
              <a:extLst>
                <a:ext uri="{FF2B5EF4-FFF2-40B4-BE49-F238E27FC236}">
                  <a16:creationId xmlns:a16="http://schemas.microsoft.com/office/drawing/2014/main" id="{A3E27AB7-5331-A0FD-D694-64A28DE022A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pic>
        <p:nvPicPr>
          <p:cNvPr id="16" name="Slika 15" descr="Slika, ki vsebuje besede besedilo, pisava, grafika, grafično oblikovanje&#10;&#10;Opis je samodejno ustvarjen">
            <a:extLst>
              <a:ext uri="{FF2B5EF4-FFF2-40B4-BE49-F238E27FC236}">
                <a16:creationId xmlns:a16="http://schemas.microsoft.com/office/drawing/2014/main" id="{1CC70B8E-474C-A132-7C15-8E4E1682585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14758" y="83768"/>
            <a:ext cx="2567642" cy="651644"/>
          </a:xfrm>
          <a:prstGeom prst="rect">
            <a:avLst/>
          </a:prstGeom>
        </p:spPr>
      </p:pic>
      <p:sp>
        <p:nvSpPr>
          <p:cNvPr id="17" name="PoljeZBesedilom 16">
            <a:extLst>
              <a:ext uri="{FF2B5EF4-FFF2-40B4-BE49-F238E27FC236}">
                <a16:creationId xmlns:a16="http://schemas.microsoft.com/office/drawing/2014/main" id="{381040DA-F921-684A-2478-CB6C093E07FA}"/>
              </a:ext>
            </a:extLst>
          </p:cNvPr>
          <p:cNvSpPr txBox="1"/>
          <p:nvPr userDrawn="1"/>
        </p:nvSpPr>
        <p:spPr>
          <a:xfrm>
            <a:off x="711200" y="6281410"/>
            <a:ext cx="10120338" cy="461665"/>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l-SI" sz="1200" dirty="0">
                <a:solidFill>
                  <a:srgbClr val="00D5FE"/>
                </a:solidFill>
                <a:effectLst/>
                <a:latin typeface="Calibri" panose="020F0502020204030204" pitchFamily="34" charset="0"/>
                <a:ea typeface="Calibri" panose="020F0502020204030204" pitchFamily="34" charset="0"/>
                <a:cs typeface="Aptos" panose="020B0004020202020204" pitchFamily="34" charset="0"/>
              </a:rPr>
              <a:t>»Financira Evropska unija. Za izražena stališča in mnenja odgovarja samo avtor (ali avtorji) in ne odražajo nujno stališč Evropske unije ali Evropske izvajalske agencije za raziskave. Niti Evropska unija niti Evropska izvajalska agencija za raziskave ne moreta biti odgovorna zanje.«</a:t>
            </a:r>
            <a:endParaRPr lang="en-SI" sz="1200" dirty="0">
              <a:solidFill>
                <a:srgbClr val="00D5FE"/>
              </a:solidFill>
              <a:effectLst/>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31732860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6FC1C95-87FF-2788-B04C-7D6AEA157506}"/>
              </a:ext>
            </a:extLst>
          </p:cNvPr>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5" name="Slika 4" descr="Slika, ki vsebuje besede bela, sličica, oblikovanje, ilustracija&#10;&#10;Opis je samodejno ustvarjen">
            <a:extLst>
              <a:ext uri="{FF2B5EF4-FFF2-40B4-BE49-F238E27FC236}">
                <a16:creationId xmlns:a16="http://schemas.microsoft.com/office/drawing/2014/main" id="{C3EB9DAF-816F-4CCA-26B9-FE1D213247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6" name="Pravokotnik 5">
            <a:extLst>
              <a:ext uri="{FF2B5EF4-FFF2-40B4-BE49-F238E27FC236}">
                <a16:creationId xmlns:a16="http://schemas.microsoft.com/office/drawing/2014/main" id="{3317BDEA-918E-C0F7-1B26-A8147BDC1548}"/>
              </a:ext>
            </a:extLst>
          </p:cNvPr>
          <p:cNvSpPr/>
          <p:nvPr userDrawn="1"/>
        </p:nvSpPr>
        <p:spPr bwMode="auto">
          <a:xfrm>
            <a:off x="0" y="0"/>
            <a:ext cx="3935760" cy="6021288"/>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
        <p:nvSpPr>
          <p:cNvPr id="8" name="Rectangle 2">
            <a:extLst>
              <a:ext uri="{FF2B5EF4-FFF2-40B4-BE49-F238E27FC236}">
                <a16:creationId xmlns:a16="http://schemas.microsoft.com/office/drawing/2014/main" id="{3603FA1C-7BBF-CA58-6361-F23B4A7B1F04}"/>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sp>
        <p:nvSpPr>
          <p:cNvPr id="9" name="Title 12">
            <a:extLst>
              <a:ext uri="{FF2B5EF4-FFF2-40B4-BE49-F238E27FC236}">
                <a16:creationId xmlns:a16="http://schemas.microsoft.com/office/drawing/2014/main" id="{0FD879D6-46DE-7621-AA6E-2E17A126DEA0}"/>
              </a:ext>
            </a:extLst>
          </p:cNvPr>
          <p:cNvSpPr>
            <a:spLocks noGrp="1"/>
          </p:cNvSpPr>
          <p:nvPr>
            <p:ph type="title" hasCustomPrompt="1"/>
          </p:nvPr>
        </p:nvSpPr>
        <p:spPr>
          <a:xfrm>
            <a:off x="839416" y="2036974"/>
            <a:ext cx="3096344" cy="3984314"/>
          </a:xfrm>
        </p:spPr>
        <p:txBody>
          <a:bodyPr anchor="t" anchorCtr="0"/>
          <a:lstStyle>
            <a:lvl1pPr>
              <a:defRPr sz="3600">
                <a:solidFill>
                  <a:schemeClr val="bg1"/>
                </a:solidFill>
              </a:defRPr>
            </a:lvl1pPr>
          </a:lstStyle>
          <a:p>
            <a:r>
              <a:rPr lang="en-US" dirty="0" err="1"/>
              <a:t>Naslov</a:t>
            </a:r>
            <a:r>
              <a:rPr lang="en-US" dirty="0"/>
              <a:t> </a:t>
            </a:r>
            <a:r>
              <a:rPr lang="en-US" dirty="0" err="1"/>
              <a:t>strani</a:t>
            </a:r>
            <a:endParaRPr lang="sl-SI" dirty="0"/>
          </a:p>
        </p:txBody>
      </p:sp>
      <p:grpSp>
        <p:nvGrpSpPr>
          <p:cNvPr id="10" name="Skupina 9">
            <a:extLst>
              <a:ext uri="{FF2B5EF4-FFF2-40B4-BE49-F238E27FC236}">
                <a16:creationId xmlns:a16="http://schemas.microsoft.com/office/drawing/2014/main" id="{6B9F23D4-50B1-4092-9798-115B768F90E4}"/>
              </a:ext>
            </a:extLst>
          </p:cNvPr>
          <p:cNvGrpSpPr/>
          <p:nvPr userDrawn="1"/>
        </p:nvGrpSpPr>
        <p:grpSpPr>
          <a:xfrm>
            <a:off x="194320" y="6250770"/>
            <a:ext cx="3741440" cy="327010"/>
            <a:chOff x="6280130" y="1440057"/>
            <a:chExt cx="4845396" cy="423498"/>
          </a:xfrm>
        </p:grpSpPr>
        <p:pic>
          <p:nvPicPr>
            <p:cNvPr id="11" name="Grafika 10">
              <a:extLst>
                <a:ext uri="{FF2B5EF4-FFF2-40B4-BE49-F238E27FC236}">
                  <a16:creationId xmlns:a16="http://schemas.microsoft.com/office/drawing/2014/main" id="{17720822-6814-41BE-0374-9A473A5CD2F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3861" y="1455801"/>
              <a:ext cx="1056836" cy="392010"/>
            </a:xfrm>
            <a:prstGeom prst="rect">
              <a:avLst/>
            </a:prstGeom>
          </p:spPr>
        </p:pic>
        <p:pic>
          <p:nvPicPr>
            <p:cNvPr id="12" name="Slika 11" descr="Slika, ki vsebuje besede besedilo, pisava, grafika, grafično oblikovanje&#10;&#10;Opis je samodejno ustvarjen">
              <a:extLst>
                <a:ext uri="{FF2B5EF4-FFF2-40B4-BE49-F238E27FC236}">
                  <a16:creationId xmlns:a16="http://schemas.microsoft.com/office/drawing/2014/main" id="{C2A15363-083E-ADA9-88ED-E7015465AAD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3" name="Grafika 12">
              <a:extLst>
                <a:ext uri="{FF2B5EF4-FFF2-40B4-BE49-F238E27FC236}">
                  <a16:creationId xmlns:a16="http://schemas.microsoft.com/office/drawing/2014/main" id="{65A9848E-2C7A-F981-979A-679AF173A27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80130" y="1440057"/>
              <a:ext cx="744204" cy="423498"/>
            </a:xfrm>
            <a:prstGeom prst="rect">
              <a:avLst/>
            </a:prstGeom>
          </p:spPr>
        </p:pic>
        <p:pic>
          <p:nvPicPr>
            <p:cNvPr id="14" name="Slika 13" descr="Slika, ki vsebuje besede posnetek zaslona, pisava, električno modra, grafika&#10;&#10;Opis je samodejno ustvarjen">
              <a:extLst>
                <a:ext uri="{FF2B5EF4-FFF2-40B4-BE49-F238E27FC236}">
                  <a16:creationId xmlns:a16="http://schemas.microsoft.com/office/drawing/2014/main" id="{A3E27AB7-5331-A0FD-D694-64A28DE022A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pic>
        <p:nvPicPr>
          <p:cNvPr id="16" name="Slika 15" descr="Slika, ki vsebuje besede besedilo, pisava, grafika, grafično oblikovanje&#10;&#10;Opis je samodejno ustvarjen">
            <a:extLst>
              <a:ext uri="{FF2B5EF4-FFF2-40B4-BE49-F238E27FC236}">
                <a16:creationId xmlns:a16="http://schemas.microsoft.com/office/drawing/2014/main" id="{1CC70B8E-474C-A132-7C15-8E4E1682585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8031" y="1124744"/>
            <a:ext cx="2567642" cy="651644"/>
          </a:xfrm>
          <a:prstGeom prst="rect">
            <a:avLst/>
          </a:prstGeom>
        </p:spPr>
      </p:pic>
      <p:sp>
        <p:nvSpPr>
          <p:cNvPr id="17" name="PoljeZBesedilom 16">
            <a:extLst>
              <a:ext uri="{FF2B5EF4-FFF2-40B4-BE49-F238E27FC236}">
                <a16:creationId xmlns:a16="http://schemas.microsoft.com/office/drawing/2014/main" id="{381040DA-F921-684A-2478-CB6C093E07FA}"/>
              </a:ext>
            </a:extLst>
          </p:cNvPr>
          <p:cNvSpPr txBox="1"/>
          <p:nvPr userDrawn="1"/>
        </p:nvSpPr>
        <p:spPr>
          <a:xfrm>
            <a:off x="4295800" y="6129441"/>
            <a:ext cx="6535738" cy="646331"/>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l-SI" sz="1200" dirty="0">
                <a:solidFill>
                  <a:srgbClr val="00D5FE"/>
                </a:solidFill>
                <a:effectLst/>
                <a:latin typeface="Calibri" panose="020F0502020204030204" pitchFamily="34" charset="0"/>
                <a:ea typeface="Calibri" panose="020F0502020204030204" pitchFamily="34" charset="0"/>
                <a:cs typeface="Aptos" panose="020B0004020202020204" pitchFamily="34" charset="0"/>
              </a:rPr>
              <a:t>»Financira Evropska unija. Za izražena stališča in mnenja odgovarja samo avtor (ali avtorji) in ne odražajo nujno stališč Evropske unije ali Evropske izvajalske agencije za raziskave. Niti Evropska unija niti Evropska izvajalska agencija za raziskave ne moreta biti odgovorna zanje.«</a:t>
            </a:r>
            <a:endParaRPr lang="en-SI" sz="1200" dirty="0">
              <a:solidFill>
                <a:srgbClr val="00D5FE"/>
              </a:solidFill>
              <a:effectLst/>
              <a:latin typeface="Aptos" panose="020B0004020202020204" pitchFamily="34" charset="0"/>
              <a:ea typeface="Calibri" panose="020F0502020204030204" pitchFamily="34" charset="0"/>
              <a:cs typeface="Aptos" panose="020B0004020202020204" pitchFamily="34" charset="0"/>
            </a:endParaRPr>
          </a:p>
        </p:txBody>
      </p:sp>
      <p:sp>
        <p:nvSpPr>
          <p:cNvPr id="2" name="Content Placeholder 2">
            <a:extLst>
              <a:ext uri="{FF2B5EF4-FFF2-40B4-BE49-F238E27FC236}">
                <a16:creationId xmlns:a16="http://schemas.microsoft.com/office/drawing/2014/main" id="{55DB797F-75A8-73CE-6FAD-EBA173C8913F}"/>
              </a:ext>
            </a:extLst>
          </p:cNvPr>
          <p:cNvSpPr>
            <a:spLocks noGrp="1"/>
          </p:cNvSpPr>
          <p:nvPr>
            <p:ph idx="1" hasCustomPrompt="1"/>
          </p:nvPr>
        </p:nvSpPr>
        <p:spPr>
          <a:xfrm>
            <a:off x="4295800" y="1066675"/>
            <a:ext cx="6456074" cy="4954613"/>
          </a:xfrm>
        </p:spPr>
        <p:txBody>
          <a:bodyPr/>
          <a:lstStyle>
            <a:lvl1pPr>
              <a:buClr>
                <a:srgbClr val="FF6400"/>
              </a:buClr>
              <a:defRPr sz="3200">
                <a:solidFill>
                  <a:schemeClr val="bg2">
                    <a:lumMod val="75000"/>
                  </a:schemeClr>
                </a:solidFill>
              </a:defRPr>
            </a:lvl1pPr>
            <a:lvl2pPr>
              <a:buClr>
                <a:srgbClr val="FF6400"/>
              </a:buClr>
              <a:defRPr sz="2800">
                <a:solidFill>
                  <a:schemeClr val="bg2">
                    <a:lumMod val="75000"/>
                  </a:schemeClr>
                </a:solidFill>
              </a:defRPr>
            </a:lvl2pPr>
            <a:lvl3pPr>
              <a:buClr>
                <a:srgbClr val="FF6400"/>
              </a:buClr>
              <a:defRPr sz="2400">
                <a:solidFill>
                  <a:schemeClr val="bg2">
                    <a:lumMod val="75000"/>
                  </a:schemeClr>
                </a:solidFill>
              </a:defRPr>
            </a:lvl3pPr>
            <a:lvl4pPr>
              <a:defRPr sz="2000">
                <a:solidFill>
                  <a:schemeClr val="bg2">
                    <a:lumMod val="75000"/>
                  </a:schemeClr>
                </a:solidFill>
              </a:defRPr>
            </a:lvl4pPr>
            <a:lvl5pPr>
              <a:defRPr sz="2000">
                <a:solidFill>
                  <a:schemeClr val="bg2">
                    <a:lumMod val="75000"/>
                  </a:schemeClr>
                </a:solidFill>
              </a:defRPr>
            </a:lvl5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Tree>
    <p:extLst>
      <p:ext uri="{BB962C8B-B14F-4D97-AF65-F5344CB8AC3E}">
        <p14:creationId xmlns:p14="http://schemas.microsoft.com/office/powerpoint/2010/main" val="35557673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476672"/>
            <a:ext cx="10871200" cy="104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ctr" anchorCtr="0" compatLnSpc="1">
            <a:prstTxWarp prst="textNoShape">
              <a:avLst/>
            </a:prstTxWarp>
          </a:bodyPr>
          <a:lstStyle/>
          <a:p>
            <a:pPr lvl="0"/>
            <a:r>
              <a:rPr lang="sl-SI" dirty="0"/>
              <a:t>Naslov strani</a:t>
            </a:r>
            <a:endParaRPr lang="en-GB" dirty="0"/>
          </a:p>
        </p:txBody>
      </p:sp>
      <p:sp>
        <p:nvSpPr>
          <p:cNvPr id="1027" name="Rectangle 3"/>
          <p:cNvSpPr>
            <a:spLocks noGrp="1" noChangeArrowheads="1"/>
          </p:cNvSpPr>
          <p:nvPr>
            <p:ph type="body" idx="1"/>
          </p:nvPr>
        </p:nvSpPr>
        <p:spPr bwMode="auto">
          <a:xfrm>
            <a:off x="914400" y="1628800"/>
            <a:ext cx="106680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endParaRPr lang="en-GB"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4" r:id="rId4"/>
    <p:sldLayoutId id="2147483677" r:id="rId5"/>
    <p:sldLayoutId id="2147483678" r:id="rId6"/>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500"/>
                                        <p:tgtEl>
                                          <p:spTgt spid="10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fade">
                                      <p:cBhvr>
                                        <p:cTn id="18" dur="500"/>
                                        <p:tgtEl>
                                          <p:spTgt spid="10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fade">
                                      <p:cBhvr>
                                        <p:cTn id="21"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dt="0"/>
  <p:txStyles>
    <p:titleStyle>
      <a:lvl1pPr algn="l" rtl="0" eaLnBrk="1" fontAlgn="base" hangingPunct="1">
        <a:spcBef>
          <a:spcPct val="0"/>
        </a:spcBef>
        <a:spcAft>
          <a:spcPct val="0"/>
        </a:spcAft>
        <a:defRPr sz="4400">
          <a:solidFill>
            <a:schemeClr val="tx2"/>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n"/>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si/drzavni-organi/ministrstva/ministrstvo-za-visoko-solstvo-znanost-in-inovacije/o-ministrstvu/direktorat-za-visoko-solstvo/enic-naric-cent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ortal.evs.gov.si/prijava/" TargetMode="External"/><Relationship Id="rId2" Type="http://schemas.openxmlformats.org/officeDocument/2006/relationships/hyperlink" Target="https://moja.um.si/bodoci-studentje/Strani/vpis-podiplomski.aspx"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aziskujmo@um.si" TargetMode="External"/><Relationship Id="rId2" Type="http://schemas.openxmlformats.org/officeDocument/2006/relationships/hyperlink" Target="http://www.um.si/mladi-raziskovalec."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orud@um.s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pisrs.si/Pis.web/pregledPredpisa?id=PRAV14718"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s://euraxess.ec.europa.eu/jobs/search" TargetMode="External"/><Relationship Id="rId2" Type="http://schemas.openxmlformats.org/officeDocument/2006/relationships/hyperlink" Target="https://www.ess.gov.si/"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hyperlink" Target="http://www.um.si/mladi-raziskovale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si/teme/stopnje-in-ravni-visokosolske-izobraz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8BB16-F01E-8ABE-90A2-6552BADF58BF}"/>
            </a:ext>
          </a:extLst>
        </p:cNvPr>
        <p:cNvGrpSpPr/>
        <p:nvPr/>
      </p:nvGrpSpPr>
      <p:grpSpPr>
        <a:xfrm>
          <a:off x="0" y="0"/>
          <a:ext cx="0" cy="0"/>
          <a:chOff x="0" y="0"/>
          <a:chExt cx="0" cy="0"/>
        </a:xfrm>
      </p:grpSpPr>
      <p:pic>
        <p:nvPicPr>
          <p:cNvPr id="3" name="Slika 2">
            <a:extLst>
              <a:ext uri="{FF2B5EF4-FFF2-40B4-BE49-F238E27FC236}">
                <a16:creationId xmlns:a16="http://schemas.microsoft.com/office/drawing/2014/main" id="{C6589FFB-4A99-FDBA-CFDA-5AF806413972}"/>
              </a:ext>
            </a:extLst>
          </p:cNvPr>
          <p:cNvPicPr>
            <a:picLocks noChangeAspect="1"/>
          </p:cNvPicPr>
          <p:nvPr/>
        </p:nvPicPr>
        <p:blipFill>
          <a:blip r:embed="rId3"/>
          <a:stretch>
            <a:fillRect/>
          </a:stretch>
        </p:blipFill>
        <p:spPr>
          <a:xfrm>
            <a:off x="0" y="16513"/>
            <a:ext cx="12192000" cy="6824973"/>
          </a:xfrm>
          <a:prstGeom prst="rect">
            <a:avLst/>
          </a:prstGeom>
        </p:spPr>
      </p:pic>
    </p:spTree>
    <p:extLst>
      <p:ext uri="{BB962C8B-B14F-4D97-AF65-F5344CB8AC3E}">
        <p14:creationId xmlns:p14="http://schemas.microsoft.com/office/powerpoint/2010/main" val="23222089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8373E-4F19-F092-E79B-7990A37FBAF5}"/>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DF2248CF-5BB4-F80F-CC3B-BB661A1DB97F}"/>
              </a:ext>
            </a:extLst>
          </p:cNvPr>
          <p:cNvSpPr>
            <a:spLocks noGrp="1"/>
          </p:cNvSpPr>
          <p:nvPr>
            <p:ph type="sldNum" sz="quarter" idx="4"/>
          </p:nvPr>
        </p:nvSpPr>
        <p:spPr/>
        <p:txBody>
          <a:bodyPr/>
          <a:lstStyle/>
          <a:p>
            <a:pPr>
              <a:defRPr/>
            </a:pPr>
            <a:fld id="{869A43B6-4A72-4A6E-B3BC-4E1A4B5DD1B6}" type="slidenum">
              <a:rPr lang="en-US" smtClean="0"/>
              <a:pPr>
                <a:defRPr/>
              </a:pPr>
              <a:t>10</a:t>
            </a:fld>
            <a:endParaRPr lang="en-US" dirty="0"/>
          </a:p>
        </p:txBody>
      </p:sp>
      <p:sp>
        <p:nvSpPr>
          <p:cNvPr id="3" name="Naslov 2">
            <a:extLst>
              <a:ext uri="{FF2B5EF4-FFF2-40B4-BE49-F238E27FC236}">
                <a16:creationId xmlns:a16="http://schemas.microsoft.com/office/drawing/2014/main" id="{42267076-FD3E-3891-A5AA-8DD372ABDED5}"/>
              </a:ext>
            </a:extLst>
          </p:cNvPr>
          <p:cNvSpPr>
            <a:spLocks noGrp="1"/>
          </p:cNvSpPr>
          <p:nvPr>
            <p:ph type="title"/>
          </p:nvPr>
        </p:nvSpPr>
        <p:spPr/>
        <p:txBody>
          <a:bodyPr/>
          <a:lstStyle/>
          <a:p>
            <a:r>
              <a:rPr lang="sl-SI" dirty="0"/>
              <a:t>Vsebina prijave</a:t>
            </a:r>
          </a:p>
        </p:txBody>
      </p:sp>
      <p:sp>
        <p:nvSpPr>
          <p:cNvPr id="4" name="Označba mesta vsebine 3">
            <a:extLst>
              <a:ext uri="{FF2B5EF4-FFF2-40B4-BE49-F238E27FC236}">
                <a16:creationId xmlns:a16="http://schemas.microsoft.com/office/drawing/2014/main" id="{F5984426-CCD1-B79F-01B4-FEA1EBE7AC05}"/>
              </a:ext>
            </a:extLst>
          </p:cNvPr>
          <p:cNvSpPr>
            <a:spLocks noGrp="1"/>
          </p:cNvSpPr>
          <p:nvPr>
            <p:ph idx="1"/>
          </p:nvPr>
        </p:nvSpPr>
        <p:spPr/>
        <p:txBody>
          <a:bodyPr/>
          <a:lstStyle/>
          <a:p>
            <a:pPr algn="just">
              <a:lnSpc>
                <a:spcPct val="115000"/>
              </a:lnSpc>
              <a:buNone/>
            </a:pPr>
            <a:r>
              <a:rPr lang="sl-SI" sz="1800" dirty="0">
                <a:solidFill>
                  <a:srgbClr val="000000"/>
                </a:solidFill>
                <a:effectLst/>
                <a:ea typeface="Calibri" panose="020F0502020204030204" pitchFamily="34" charset="0"/>
                <a:cs typeface="Calibri" panose="020F0502020204030204" pitchFamily="34" charset="0"/>
              </a:rPr>
              <a:t>Neobvezne priloge</a:t>
            </a:r>
            <a:r>
              <a:rPr lang="sl-SI" sz="1800" dirty="0">
                <a:solidFill>
                  <a:srgbClr val="000000"/>
                </a:solidFill>
                <a:ea typeface="Calibri" panose="020F0502020204030204" pitchFamily="34" charset="0"/>
                <a:cs typeface="Calibri" panose="020F0502020204030204" pitchFamily="34" charset="0"/>
              </a:rPr>
              <a:t> - e</a:t>
            </a:r>
            <a:r>
              <a:rPr lang="sl-SI" sz="1800" dirty="0">
                <a:solidFill>
                  <a:srgbClr val="000000"/>
                </a:solidFill>
                <a:effectLst/>
                <a:ea typeface="Calibri" panose="020F0502020204030204" pitchFamily="34" charset="0"/>
                <a:cs typeface="Calibri" panose="020F0502020204030204" pitchFamily="34" charset="0"/>
              </a:rPr>
              <a:t>lektronske kopije dokazil:</a:t>
            </a:r>
          </a:p>
          <a:p>
            <a:pPr algn="just">
              <a:lnSpc>
                <a:spcPct val="115000"/>
              </a:lnSpc>
              <a:buNone/>
            </a:pPr>
            <a:r>
              <a:rPr lang="sl-SI" sz="1800" dirty="0">
                <a:solidFill>
                  <a:srgbClr val="000000"/>
                </a:solidFill>
                <a:effectLst/>
                <a:ea typeface="Calibri" panose="020F0502020204030204" pitchFamily="34" charset="0"/>
                <a:cs typeface="Calibri" panose="020F0502020204030204" pitchFamily="34" charset="0"/>
              </a:rPr>
              <a:t> </a:t>
            </a:r>
          </a:p>
          <a:p>
            <a:pPr lvl="0" algn="just">
              <a:lnSpc>
                <a:spcPct val="115000"/>
              </a:lnSpc>
              <a:buFont typeface="Wingdings" panose="05000000000000000000" pitchFamily="2" charset="2"/>
              <a:buChar char="§"/>
              <a:tabLst>
                <a:tab pos="180340" algn="l"/>
              </a:tabLst>
            </a:pPr>
            <a:r>
              <a:rPr lang="sl-SI" sz="1800" dirty="0">
                <a:solidFill>
                  <a:srgbClr val="000000"/>
                </a:solidFill>
                <a:effectLst/>
                <a:ea typeface="Calibri" panose="020F0502020204030204" pitchFamily="34" charset="0"/>
                <a:cs typeface="Calibri" panose="020F0502020204030204" pitchFamily="34" charset="0"/>
              </a:rPr>
              <a:t>Dosežene nagrade in priznanja.</a:t>
            </a:r>
          </a:p>
          <a:p>
            <a:pPr lvl="0" algn="just">
              <a:lnSpc>
                <a:spcPct val="115000"/>
              </a:lnSpc>
              <a:buFont typeface="Wingdings" panose="05000000000000000000" pitchFamily="2" charset="2"/>
              <a:buChar char="§"/>
              <a:tabLst>
                <a:tab pos="270510" algn="l"/>
              </a:tabLst>
            </a:pPr>
            <a:r>
              <a:rPr lang="sl-SI" sz="1800" dirty="0">
                <a:solidFill>
                  <a:srgbClr val="000000"/>
                </a:solidFill>
                <a:effectLst/>
                <a:ea typeface="Calibri" panose="020F0502020204030204" pitchFamily="34" charset="0"/>
                <a:cs typeface="Calibri" panose="020F0502020204030204" pitchFamily="34" charset="0"/>
              </a:rPr>
              <a:t>Avtorstvo ali soavtorstvo znanstvenih člankov (izpis iz </a:t>
            </a:r>
            <a:r>
              <a:rPr lang="sl-SI" sz="1800" dirty="0" err="1">
                <a:solidFill>
                  <a:srgbClr val="000000"/>
                </a:solidFill>
                <a:effectLst/>
                <a:ea typeface="Calibri" panose="020F0502020204030204" pitchFamily="34" charset="0"/>
                <a:cs typeface="Calibri" panose="020F0502020204030204" pitchFamily="34" charset="0"/>
              </a:rPr>
              <a:t>SICRISa</a:t>
            </a:r>
            <a:r>
              <a:rPr lang="sl-SI" sz="1800" dirty="0">
                <a:solidFill>
                  <a:srgbClr val="000000"/>
                </a:solidFill>
                <a:effectLst/>
                <a:ea typeface="Calibri" panose="020F0502020204030204" pitchFamily="34" charset="0"/>
                <a:cs typeface="Calibri" panose="020F0502020204030204" pitchFamily="34" charset="0"/>
              </a:rPr>
              <a:t>/</a:t>
            </a:r>
            <a:r>
              <a:rPr lang="sl-SI" sz="1800" dirty="0" err="1">
                <a:solidFill>
                  <a:srgbClr val="000000"/>
                </a:solidFill>
                <a:effectLst/>
                <a:ea typeface="Calibri" panose="020F0502020204030204" pitchFamily="34" charset="0"/>
                <a:cs typeface="Calibri" panose="020F0502020204030204" pitchFamily="34" charset="0"/>
              </a:rPr>
              <a:t>COBISSa</a:t>
            </a:r>
            <a:r>
              <a:rPr lang="sl-SI" sz="1800" dirty="0">
                <a:solidFill>
                  <a:srgbClr val="000000"/>
                </a:solidFill>
                <a:effectLst/>
                <a:ea typeface="Calibri" panose="020F0502020204030204" pitchFamily="34" charset="0"/>
                <a:cs typeface="Calibri" panose="020F0502020204030204" pitchFamily="34" charset="0"/>
              </a:rPr>
              <a:t> oz. drugo ustrezno dokazilo).</a:t>
            </a:r>
          </a:p>
          <a:p>
            <a:pPr lvl="0" algn="just">
              <a:lnSpc>
                <a:spcPct val="115000"/>
              </a:lnSpc>
              <a:buFont typeface="Wingdings" panose="05000000000000000000" pitchFamily="2" charset="2"/>
              <a:buChar char="§"/>
              <a:tabLst>
                <a:tab pos="180340" algn="l"/>
              </a:tabLst>
            </a:pPr>
            <a:r>
              <a:rPr lang="sl-SI" sz="1800" dirty="0">
                <a:solidFill>
                  <a:srgbClr val="000000"/>
                </a:solidFill>
                <a:effectLst/>
                <a:ea typeface="Calibri" panose="020F0502020204030204" pitchFamily="34" charset="0"/>
                <a:cs typeface="Calibri" panose="020F0502020204030204" pitchFamily="34" charset="0"/>
              </a:rPr>
              <a:t>Opis dosedanjega sodelovanja pri raziskovalnem delu, (so)podpisan s strani mentorja/</a:t>
            </a:r>
            <a:r>
              <a:rPr lang="sl-SI" sz="1800" dirty="0" err="1">
                <a:solidFill>
                  <a:srgbClr val="000000"/>
                </a:solidFill>
                <a:effectLst/>
                <a:ea typeface="Calibri" panose="020F0502020204030204" pitchFamily="34" charset="0"/>
                <a:cs typeface="Calibri" panose="020F0502020204030204" pitchFamily="34" charset="0"/>
              </a:rPr>
              <a:t>ev</a:t>
            </a:r>
            <a:r>
              <a:rPr lang="sl-SI" sz="1800" dirty="0">
                <a:solidFill>
                  <a:srgbClr val="000000"/>
                </a:solidFill>
                <a:effectLst/>
                <a:ea typeface="Calibri" panose="020F0502020204030204" pitchFamily="34" charset="0"/>
                <a:cs typeface="Calibri" panose="020F0502020204030204" pitchFamily="34" charset="0"/>
              </a:rPr>
              <a:t> pri raziskovalnem delu, vodje raziskovalnega projekta ipd.</a:t>
            </a:r>
          </a:p>
          <a:p>
            <a:pPr lvl="0" algn="just">
              <a:lnSpc>
                <a:spcPct val="115000"/>
              </a:lnSpc>
              <a:buFont typeface="Wingdings" panose="05000000000000000000" pitchFamily="2" charset="2"/>
              <a:buChar char="§"/>
              <a:tabLst>
                <a:tab pos="180340" algn="l"/>
              </a:tabLst>
            </a:pPr>
            <a:r>
              <a:rPr lang="sl-SI" sz="1800" dirty="0">
                <a:solidFill>
                  <a:srgbClr val="000000"/>
                </a:solidFill>
                <a:effectLst/>
                <a:ea typeface="Calibri" panose="020F0502020204030204" pitchFamily="34" charset="0"/>
                <a:cs typeface="Calibri" panose="020F0502020204030204" pitchFamily="34" charset="0"/>
              </a:rPr>
              <a:t>Potrdilo o znanju jezika.</a:t>
            </a:r>
          </a:p>
          <a:p>
            <a:pPr lvl="0" algn="just">
              <a:lnSpc>
                <a:spcPct val="115000"/>
              </a:lnSpc>
              <a:buFont typeface="Wingdings" panose="05000000000000000000" pitchFamily="2" charset="2"/>
              <a:buChar char="§"/>
              <a:tabLst>
                <a:tab pos="180340" algn="l"/>
              </a:tabLst>
            </a:pPr>
            <a:r>
              <a:rPr lang="sl-SI" sz="1800" dirty="0">
                <a:solidFill>
                  <a:srgbClr val="000000"/>
                </a:solidFill>
                <a:effectLst/>
                <a:ea typeface="Calibri" panose="020F0502020204030204" pitchFamily="34" charset="0"/>
                <a:cs typeface="Calibri" panose="020F0502020204030204" pitchFamily="34" charset="0"/>
              </a:rPr>
              <a:t>Druge priloge za dokazovanje zahtevanih znanj in posebnih pogojev delovnega mesta.</a:t>
            </a:r>
          </a:p>
          <a:p>
            <a:endParaRPr lang="sl-SI" dirty="0"/>
          </a:p>
        </p:txBody>
      </p:sp>
      <p:pic>
        <p:nvPicPr>
          <p:cNvPr id="7" name="Slika 6">
            <a:extLst>
              <a:ext uri="{FF2B5EF4-FFF2-40B4-BE49-F238E27FC236}">
                <a16:creationId xmlns:a16="http://schemas.microsoft.com/office/drawing/2014/main" id="{2E298451-77A2-DC45-D1C7-D865B528853C}"/>
              </a:ext>
            </a:extLst>
          </p:cNvPr>
          <p:cNvPicPr>
            <a:picLocks noChangeAspect="1"/>
          </p:cNvPicPr>
          <p:nvPr/>
        </p:nvPicPr>
        <p:blipFill>
          <a:blip r:embed="rId2"/>
          <a:srcRect t="5125" b="-1"/>
          <a:stretch/>
        </p:blipFill>
        <p:spPr>
          <a:xfrm>
            <a:off x="-1" y="0"/>
            <a:ext cx="9591511" cy="842240"/>
          </a:xfrm>
          <a:prstGeom prst="rect">
            <a:avLst/>
          </a:prstGeom>
        </p:spPr>
      </p:pic>
    </p:spTree>
    <p:extLst>
      <p:ext uri="{BB962C8B-B14F-4D97-AF65-F5344CB8AC3E}">
        <p14:creationId xmlns:p14="http://schemas.microsoft.com/office/powerpoint/2010/main" val="29714894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D49A4-1FED-9FE7-03F1-68AA146FE84E}"/>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34E339A9-0B15-29A7-AB82-D953B3EA07A4}"/>
              </a:ext>
            </a:extLst>
          </p:cNvPr>
          <p:cNvSpPr>
            <a:spLocks noGrp="1"/>
          </p:cNvSpPr>
          <p:nvPr>
            <p:ph type="sldNum" sz="quarter" idx="4"/>
          </p:nvPr>
        </p:nvSpPr>
        <p:spPr/>
        <p:txBody>
          <a:bodyPr/>
          <a:lstStyle/>
          <a:p>
            <a:pPr>
              <a:defRPr/>
            </a:pPr>
            <a:fld id="{869A43B6-4A72-4A6E-B3BC-4E1A4B5DD1B6}" type="slidenum">
              <a:rPr lang="en-US" smtClean="0"/>
              <a:pPr>
                <a:defRPr/>
              </a:pPr>
              <a:t>11</a:t>
            </a:fld>
            <a:endParaRPr lang="en-US" dirty="0"/>
          </a:p>
        </p:txBody>
      </p:sp>
      <p:sp>
        <p:nvSpPr>
          <p:cNvPr id="3" name="Naslov 2">
            <a:extLst>
              <a:ext uri="{FF2B5EF4-FFF2-40B4-BE49-F238E27FC236}">
                <a16:creationId xmlns:a16="http://schemas.microsoft.com/office/drawing/2014/main" id="{B5E6CCD3-5654-4429-229A-D589E7F3FE62}"/>
              </a:ext>
            </a:extLst>
          </p:cNvPr>
          <p:cNvSpPr>
            <a:spLocks noGrp="1"/>
          </p:cNvSpPr>
          <p:nvPr>
            <p:ph type="title"/>
          </p:nvPr>
        </p:nvSpPr>
        <p:spPr/>
        <p:txBody>
          <a:bodyPr/>
          <a:lstStyle/>
          <a:p>
            <a:r>
              <a:rPr lang="sl-SI" dirty="0"/>
              <a:t>Vsebina prijave</a:t>
            </a:r>
          </a:p>
        </p:txBody>
      </p:sp>
      <p:sp>
        <p:nvSpPr>
          <p:cNvPr id="4" name="Označba mesta vsebine 3">
            <a:extLst>
              <a:ext uri="{FF2B5EF4-FFF2-40B4-BE49-F238E27FC236}">
                <a16:creationId xmlns:a16="http://schemas.microsoft.com/office/drawing/2014/main" id="{307A9F7F-6DD6-D0D3-AF22-EC86BE9E5206}"/>
              </a:ext>
            </a:extLst>
          </p:cNvPr>
          <p:cNvSpPr>
            <a:spLocks noGrp="1"/>
          </p:cNvSpPr>
          <p:nvPr>
            <p:ph idx="1"/>
          </p:nvPr>
        </p:nvSpPr>
        <p:spPr/>
        <p:txBody>
          <a:bodyPr/>
          <a:lstStyle/>
          <a:p>
            <a:pPr algn="just">
              <a:lnSpc>
                <a:spcPct val="115000"/>
              </a:lnSpc>
            </a:pPr>
            <a:r>
              <a:rPr lang="sl-SI" sz="1600" dirty="0">
                <a:solidFill>
                  <a:srgbClr val="000000"/>
                </a:solidFill>
                <a:effectLst/>
                <a:ea typeface="Calibri" panose="020F0502020204030204" pitchFamily="34" charset="0"/>
                <a:cs typeface="Calibri" panose="020F0502020204030204" pitchFamily="34" charset="0"/>
              </a:rPr>
              <a:t>Kandidat, ki v času prijave </a:t>
            </a:r>
            <a:r>
              <a:rPr lang="sl-SI" sz="1600" i="1" dirty="0">
                <a:solidFill>
                  <a:srgbClr val="000000"/>
                </a:solidFill>
                <a:effectLst/>
                <a:ea typeface="Calibri" panose="020F0502020204030204" pitchFamily="34" charset="0"/>
                <a:cs typeface="Calibri" panose="020F0502020204030204" pitchFamily="34" charset="0"/>
              </a:rPr>
              <a:t>še ni zaključil</a:t>
            </a:r>
            <a:r>
              <a:rPr lang="sl-SI" sz="1600" dirty="0">
                <a:solidFill>
                  <a:srgbClr val="000000"/>
                </a:solidFill>
                <a:effectLst/>
                <a:ea typeface="Calibri" panose="020F0502020204030204" pitchFamily="34" charset="0"/>
                <a:cs typeface="Calibri" panose="020F0502020204030204" pitchFamily="34" charset="0"/>
              </a:rPr>
              <a:t> izobraževanja po študijskem programu druge stopnje ustrezne smeri oz. izobrazbe, ki ustreza ravni izobrazbe, pridobljene po študijskem programu druge stopnje, in je v skladu z zakonom, ki ureja slovensko ogrodje kvalifikacij, uvrščena na 8. raven, oziroma primerljivega študijskega programa ustrezne smeri, </a:t>
            </a:r>
            <a:r>
              <a:rPr lang="sl-SI" sz="1600" b="1" dirty="0">
                <a:solidFill>
                  <a:srgbClr val="000000"/>
                </a:solidFill>
                <a:effectLst/>
                <a:ea typeface="Calibri" panose="020F0502020204030204" pitchFamily="34" charset="0"/>
                <a:cs typeface="Calibri" panose="020F0502020204030204" pitchFamily="34" charset="0"/>
              </a:rPr>
              <a:t>v tujini</a:t>
            </a:r>
            <a:r>
              <a:rPr lang="sl-SI" sz="1600" dirty="0">
                <a:solidFill>
                  <a:srgbClr val="000000"/>
                </a:solidFill>
                <a:effectLst/>
                <a:ea typeface="Calibri" panose="020F0502020204030204" pitchFamily="34" charset="0"/>
                <a:cs typeface="Calibri" panose="020F0502020204030204" pitchFamily="34" charset="0"/>
              </a:rPr>
              <a:t>, mora v primeru izbora za mladega raziskovalca študijski program druge stopnje dokončati in dostaviti dokazila o zaključeni izobrazbi ter potrdilo o vpisu na doktorski študij pred sklenitvijo pogodbe o zaposlitvi.</a:t>
            </a:r>
          </a:p>
          <a:p>
            <a:pPr algn="just">
              <a:lnSpc>
                <a:spcPct val="115000"/>
              </a:lnSpc>
              <a:buNone/>
            </a:pPr>
            <a:r>
              <a:rPr lang="sl-SI" sz="1600" dirty="0">
                <a:solidFill>
                  <a:srgbClr val="000000"/>
                </a:solidFill>
                <a:effectLst/>
                <a:ea typeface="Calibri" panose="020F0502020204030204" pitchFamily="34" charset="0"/>
                <a:cs typeface="Calibri" panose="020F0502020204030204" pitchFamily="34" charset="0"/>
              </a:rPr>
              <a:t> </a:t>
            </a:r>
          </a:p>
          <a:p>
            <a:pPr algn="just">
              <a:lnSpc>
                <a:spcPct val="115000"/>
              </a:lnSpc>
            </a:pPr>
            <a:r>
              <a:rPr lang="sl-SI" sz="1600" dirty="0">
                <a:solidFill>
                  <a:schemeClr val="tx1"/>
                </a:solidFill>
                <a:effectLst/>
                <a:ea typeface="Calibri" panose="020F0502020204030204" pitchFamily="34" charset="0"/>
                <a:cs typeface="Calibri" panose="020F0502020204030204" pitchFamily="34" charset="0"/>
              </a:rPr>
              <a:t>V primeru, da je oziroma bo kandidat zaključil izobrazbo ustrezne smeri na visokošolski instituciji izven RS, mora pridobiti in pred sklenitvijo pogodbe o zaposlitvi predložiti še:</a:t>
            </a:r>
          </a:p>
          <a:p>
            <a:pPr marL="342900" lvl="0" indent="-342900" algn="just">
              <a:lnSpc>
                <a:spcPct val="115000"/>
              </a:lnSpc>
              <a:buFont typeface="Symbol" panose="05050102010706020507" pitchFamily="18" charset="2"/>
              <a:buChar char=""/>
            </a:pPr>
            <a:r>
              <a:rPr lang="sl-SI" sz="1600" dirty="0">
                <a:solidFill>
                  <a:schemeClr val="tx1"/>
                </a:solidFill>
                <a:effectLst/>
                <a:ea typeface="Calibri" panose="020F0502020204030204" pitchFamily="34" charset="0"/>
                <a:cs typeface="Calibri" panose="020F0502020204030204" pitchFamily="34" charset="0"/>
              </a:rPr>
              <a:t>Odločbo o priznanju tujega izobraževanja za namen izobraževanja v Republiki Sloveniji. </a:t>
            </a:r>
          </a:p>
          <a:p>
            <a:pPr marL="342900" lvl="0" indent="-342900" algn="just">
              <a:lnSpc>
                <a:spcPct val="115000"/>
              </a:lnSpc>
              <a:buFont typeface="Symbol" panose="05050102010706020507" pitchFamily="18" charset="2"/>
              <a:buChar char=""/>
            </a:pPr>
            <a:r>
              <a:rPr lang="sl-SI" sz="1600" dirty="0">
                <a:solidFill>
                  <a:schemeClr val="tx1"/>
                </a:solidFill>
                <a:effectLst/>
                <a:ea typeface="Calibri" panose="020F0502020204030204" pitchFamily="34" charset="0"/>
                <a:cs typeface="Calibri" panose="020F0502020204030204" pitchFamily="34" charset="0"/>
              </a:rPr>
              <a:t>Mnenje o ustreznosti izobrazbe za namen zaposlovanja, ki ga poda </a:t>
            </a:r>
            <a:r>
              <a:rPr lang="sl-SI" sz="16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ENIC-NARIC center</a:t>
            </a:r>
            <a:r>
              <a:rPr lang="sl-SI" sz="1600" dirty="0">
                <a:solidFill>
                  <a:schemeClr val="tx1"/>
                </a:solidFill>
                <a:effectLst/>
                <a:ea typeface="Calibri" panose="020F0502020204030204" pitchFamily="34" charset="0"/>
                <a:cs typeface="Calibri" panose="020F0502020204030204" pitchFamily="34" charset="0"/>
              </a:rPr>
              <a:t> Ministrstva za visoko šolstvo, znanost in inovacije. Postopek lahko traja do 2 meseca.</a:t>
            </a:r>
          </a:p>
          <a:p>
            <a:endParaRPr lang="sl-SI" sz="1600" dirty="0">
              <a:ea typeface="Calibri" panose="020F0502020204030204" pitchFamily="34" charset="0"/>
              <a:cs typeface="Calibri" panose="020F0502020204030204" pitchFamily="34" charset="0"/>
            </a:endParaRPr>
          </a:p>
        </p:txBody>
      </p:sp>
      <p:pic>
        <p:nvPicPr>
          <p:cNvPr id="7" name="Slika 6">
            <a:extLst>
              <a:ext uri="{FF2B5EF4-FFF2-40B4-BE49-F238E27FC236}">
                <a16:creationId xmlns:a16="http://schemas.microsoft.com/office/drawing/2014/main" id="{A6724FF8-2130-FC5F-9823-2F099CDDFE5F}"/>
              </a:ext>
            </a:extLst>
          </p:cNvPr>
          <p:cNvPicPr>
            <a:picLocks noChangeAspect="1"/>
          </p:cNvPicPr>
          <p:nvPr/>
        </p:nvPicPr>
        <p:blipFill>
          <a:blip r:embed="rId3"/>
          <a:srcRect t="5125" b="-1"/>
          <a:stretch/>
        </p:blipFill>
        <p:spPr>
          <a:xfrm>
            <a:off x="-1" y="0"/>
            <a:ext cx="9591511" cy="842240"/>
          </a:xfrm>
          <a:prstGeom prst="rect">
            <a:avLst/>
          </a:prstGeom>
        </p:spPr>
      </p:pic>
    </p:spTree>
    <p:extLst>
      <p:ext uri="{BB962C8B-B14F-4D97-AF65-F5344CB8AC3E}">
        <p14:creationId xmlns:p14="http://schemas.microsoft.com/office/powerpoint/2010/main" val="24706337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90055-2E5A-0BC7-EB1C-6A2B3DA20C12}"/>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5CD52BD3-631E-769A-047C-F94025401D6B}"/>
              </a:ext>
            </a:extLst>
          </p:cNvPr>
          <p:cNvSpPr>
            <a:spLocks noGrp="1"/>
          </p:cNvSpPr>
          <p:nvPr>
            <p:ph type="sldNum" sz="quarter" idx="4"/>
          </p:nvPr>
        </p:nvSpPr>
        <p:spPr/>
        <p:txBody>
          <a:bodyPr/>
          <a:lstStyle/>
          <a:p>
            <a:pPr>
              <a:defRPr/>
            </a:pPr>
            <a:fld id="{869A43B6-4A72-4A6E-B3BC-4E1A4B5DD1B6}" type="slidenum">
              <a:rPr lang="en-US" smtClean="0"/>
              <a:pPr>
                <a:defRPr/>
              </a:pPr>
              <a:t>12</a:t>
            </a:fld>
            <a:endParaRPr lang="en-US" dirty="0"/>
          </a:p>
        </p:txBody>
      </p:sp>
      <p:sp>
        <p:nvSpPr>
          <p:cNvPr id="3" name="Naslov 2">
            <a:extLst>
              <a:ext uri="{FF2B5EF4-FFF2-40B4-BE49-F238E27FC236}">
                <a16:creationId xmlns:a16="http://schemas.microsoft.com/office/drawing/2014/main" id="{19D29586-4BE5-7B42-0AD5-8EDD1CE6F42E}"/>
              </a:ext>
            </a:extLst>
          </p:cNvPr>
          <p:cNvSpPr>
            <a:spLocks noGrp="1"/>
          </p:cNvSpPr>
          <p:nvPr>
            <p:ph type="title"/>
          </p:nvPr>
        </p:nvSpPr>
        <p:spPr/>
        <p:txBody>
          <a:bodyPr/>
          <a:lstStyle/>
          <a:p>
            <a:r>
              <a:rPr lang="sl-SI" dirty="0"/>
              <a:t>Dodatne informacije in obvestila</a:t>
            </a:r>
          </a:p>
        </p:txBody>
      </p:sp>
      <p:sp>
        <p:nvSpPr>
          <p:cNvPr id="4" name="Označba mesta vsebine 3">
            <a:extLst>
              <a:ext uri="{FF2B5EF4-FFF2-40B4-BE49-F238E27FC236}">
                <a16:creationId xmlns:a16="http://schemas.microsoft.com/office/drawing/2014/main" id="{2CA7EDF3-D1C6-184A-397F-BCFB43E0780E}"/>
              </a:ext>
            </a:extLst>
          </p:cNvPr>
          <p:cNvSpPr>
            <a:spLocks noGrp="1"/>
          </p:cNvSpPr>
          <p:nvPr>
            <p:ph idx="1"/>
          </p:nvPr>
        </p:nvSpPr>
        <p:spPr/>
        <p:txBody>
          <a:bodyPr/>
          <a:lstStyle/>
          <a:p>
            <a:pPr algn="just">
              <a:lnSpc>
                <a:spcPct val="115000"/>
              </a:lnSpc>
            </a:pPr>
            <a:r>
              <a:rPr lang="sl-SI" sz="1200" dirty="0">
                <a:solidFill>
                  <a:schemeClr val="tx1"/>
                </a:solidFill>
                <a:effectLst/>
                <a:ea typeface="Calibri" panose="020F0502020204030204" pitchFamily="34" charset="0"/>
                <a:cs typeface="Calibri" panose="020F0502020204030204" pitchFamily="34" charset="0"/>
              </a:rPr>
              <a:t>Kandidati, ki še niso vpisani na doktorski študij, se morajo na doktorski študij posebej prijaviti na </a:t>
            </a:r>
            <a:r>
              <a:rPr lang="sl-SI" sz="12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Razpis za vpis v podiplomske študijske programe Univerze v Mariboru v študijskem letu (n).</a:t>
            </a:r>
            <a:r>
              <a:rPr lang="sl-SI" sz="1200" dirty="0">
                <a:solidFill>
                  <a:schemeClr val="tx1"/>
                </a:solidFill>
                <a:effectLst/>
                <a:ea typeface="Calibri" panose="020F0502020204030204" pitchFamily="34" charset="0"/>
                <a:cs typeface="Calibri" panose="020F0502020204030204" pitchFamily="34" charset="0"/>
              </a:rPr>
              <a:t> </a:t>
            </a:r>
          </a:p>
          <a:p>
            <a:pPr algn="just">
              <a:lnSpc>
                <a:spcPct val="115000"/>
              </a:lnSpc>
            </a:pPr>
            <a:r>
              <a:rPr lang="sl-SI" sz="1200" dirty="0">
                <a:solidFill>
                  <a:schemeClr val="tx1"/>
                </a:solidFill>
                <a:effectLst/>
                <a:ea typeface="Calibri" panose="020F0502020204030204" pitchFamily="34" charset="0"/>
                <a:cs typeface="Calibri" panose="020F0502020204030204" pitchFamily="34" charset="0"/>
              </a:rPr>
              <a:t>Vpis na doktorski študij mora biti izveden prek spletnega portala </a:t>
            </a:r>
            <a:r>
              <a:rPr lang="sl-SI" sz="1200" dirty="0" err="1">
                <a:solidFill>
                  <a:schemeClr val="tx1"/>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eVŠ</a:t>
            </a:r>
            <a:r>
              <a:rPr lang="sl-SI" sz="1200" b="1" dirty="0">
                <a:solidFill>
                  <a:schemeClr val="tx1"/>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endParaRPr lang="sl-SI" sz="1200" dirty="0">
              <a:solidFill>
                <a:schemeClr val="tx1"/>
              </a:solidFill>
              <a:effectLst/>
              <a:ea typeface="Calibri" panose="020F0502020204030204" pitchFamily="34" charset="0"/>
              <a:cs typeface="Calibri" panose="020F0502020204030204" pitchFamily="34" charset="0"/>
            </a:endParaRPr>
          </a:p>
          <a:p>
            <a:pPr algn="just">
              <a:lnSpc>
                <a:spcPct val="115000"/>
              </a:lnSpc>
              <a:buNone/>
            </a:pPr>
            <a:r>
              <a:rPr lang="sl-SI" sz="1200" dirty="0">
                <a:solidFill>
                  <a:schemeClr val="tx1"/>
                </a:solidFill>
                <a:effectLst/>
                <a:ea typeface="Calibri" panose="020F0502020204030204" pitchFamily="34" charset="0"/>
                <a:cs typeface="Calibri" panose="020F0502020204030204" pitchFamily="34" charset="0"/>
              </a:rPr>
              <a:t> </a:t>
            </a:r>
          </a:p>
          <a:p>
            <a:pPr algn="just">
              <a:lnSpc>
                <a:spcPct val="115000"/>
              </a:lnSpc>
              <a:buNone/>
            </a:pPr>
            <a:r>
              <a:rPr lang="sl-SI" sz="1200" dirty="0">
                <a:solidFill>
                  <a:schemeClr val="tx1"/>
                </a:solidFill>
                <a:effectLst/>
                <a:ea typeface="Calibri" panose="020F0502020204030204" pitchFamily="34" charset="0"/>
                <a:cs typeface="Calibri" panose="020F0502020204030204" pitchFamily="34" charset="0"/>
              </a:rPr>
              <a:t>Univerza v Mariboru ne bo sklenila pogodbe o zaposlitvi z izbranimi kandidati za mlade raziskovalce, ki:</a:t>
            </a:r>
          </a:p>
          <a:p>
            <a:pPr lvl="2" algn="just">
              <a:lnSpc>
                <a:spcPct val="115000"/>
              </a:lnSpc>
              <a:buFont typeface="+mj-lt"/>
              <a:buAutoNum type="arabicPeriod"/>
            </a:pPr>
            <a:r>
              <a:rPr lang="sl-SI" sz="1200" dirty="0">
                <a:solidFill>
                  <a:schemeClr val="tx1"/>
                </a:solidFill>
                <a:effectLst/>
                <a:ea typeface="Calibri" panose="020F0502020204030204" pitchFamily="34" charset="0"/>
                <a:cs typeface="Calibri" panose="020F0502020204030204" pitchFamily="34" charset="0"/>
              </a:rPr>
              <a:t>ne bodo vpisani na akreditiran doktorski študijski program v RS;</a:t>
            </a:r>
          </a:p>
          <a:p>
            <a:pPr lvl="2" algn="just">
              <a:lnSpc>
                <a:spcPct val="115000"/>
              </a:lnSpc>
              <a:buFont typeface="+mj-lt"/>
              <a:buAutoNum type="arabicPeriod"/>
            </a:pPr>
            <a:r>
              <a:rPr lang="sl-SI" sz="1200" dirty="0">
                <a:solidFill>
                  <a:schemeClr val="tx1"/>
                </a:solidFill>
                <a:effectLst/>
                <a:ea typeface="Calibri" panose="020F0502020204030204" pitchFamily="34" charset="0"/>
                <a:cs typeface="Calibri" panose="020F0502020204030204" pitchFamily="34" charset="0"/>
              </a:rPr>
              <a:t>ne bodo uspešno zaključili študijskega programa, ki je pogoj za vpis na doktorski študij;</a:t>
            </a:r>
          </a:p>
          <a:p>
            <a:pPr lvl="2" algn="just">
              <a:lnSpc>
                <a:spcPct val="115000"/>
              </a:lnSpc>
              <a:buFont typeface="+mj-lt"/>
              <a:buAutoNum type="arabicPeriod"/>
            </a:pPr>
            <a:r>
              <a:rPr lang="sl-SI" sz="1200" dirty="0">
                <a:solidFill>
                  <a:schemeClr val="tx1"/>
                </a:solidFill>
                <a:effectLst/>
                <a:ea typeface="Calibri" panose="020F0502020204030204" pitchFamily="34" charset="0"/>
                <a:cs typeface="Calibri" panose="020F0502020204030204" pitchFamily="34" charset="0"/>
              </a:rPr>
              <a:t>ne bodo pridobili Odločbe o priznavanju tujega izobraževanja za namen nadaljevanja izobraževanja na Univerzi v Mariboru ter mnenje ENIC-NARIC centra za namen zaposlitve v primeru v tujini pridobljene izobrazbe;</a:t>
            </a:r>
          </a:p>
          <a:p>
            <a:pPr lvl="2" algn="just">
              <a:lnSpc>
                <a:spcPct val="115000"/>
              </a:lnSpc>
              <a:buFont typeface="+mj-lt"/>
              <a:buAutoNum type="arabicPeriod"/>
            </a:pPr>
            <a:r>
              <a:rPr lang="sl-SI" sz="1200" dirty="0">
                <a:solidFill>
                  <a:schemeClr val="tx1"/>
                </a:solidFill>
                <a:effectLst/>
                <a:ea typeface="Calibri" panose="020F0502020204030204" pitchFamily="34" charset="0"/>
                <a:cs typeface="Calibri" panose="020F0502020204030204" pitchFamily="34" charset="0"/>
              </a:rPr>
              <a:t>so tuji državljani in ne bodo imeli urejene vse potrebne dokumentacije za zaposlitev v skladu z zakonodajo RS pred začetkom usposabljanja.</a:t>
            </a:r>
          </a:p>
          <a:p>
            <a:pPr algn="just">
              <a:lnSpc>
                <a:spcPct val="115000"/>
              </a:lnSpc>
              <a:buNone/>
            </a:pPr>
            <a:r>
              <a:rPr lang="sl-SI" sz="1200" dirty="0">
                <a:solidFill>
                  <a:schemeClr val="tx1"/>
                </a:solidFill>
                <a:effectLst/>
                <a:ea typeface="Calibri" panose="020F0502020204030204" pitchFamily="34" charset="0"/>
                <a:cs typeface="Calibri" panose="020F0502020204030204" pitchFamily="34" charset="0"/>
              </a:rPr>
              <a:t> </a:t>
            </a:r>
          </a:p>
          <a:p>
            <a:pPr algn="just">
              <a:lnSpc>
                <a:spcPct val="115000"/>
              </a:lnSpc>
            </a:pPr>
            <a:r>
              <a:rPr lang="sl-SI" sz="1200" dirty="0">
                <a:solidFill>
                  <a:schemeClr val="tx1"/>
                </a:solidFill>
                <a:effectLst/>
                <a:ea typeface="Calibri" panose="020F0502020204030204" pitchFamily="34" charset="0"/>
                <a:cs typeface="Calibri" panose="020F0502020204030204" pitchFamily="34" charset="0"/>
              </a:rPr>
              <a:t>Izbrani kandidati za mlade raziskovalce v času usposabljanja ne smejo imeti hkrati sofinancirane šolnine na doktorskem študiju po uredbi o sofinanciranju doktorskega študija.</a:t>
            </a:r>
          </a:p>
          <a:p>
            <a:endParaRPr lang="sl-SI" sz="1200" dirty="0"/>
          </a:p>
        </p:txBody>
      </p:sp>
      <p:pic>
        <p:nvPicPr>
          <p:cNvPr id="7" name="Slika 6">
            <a:extLst>
              <a:ext uri="{FF2B5EF4-FFF2-40B4-BE49-F238E27FC236}">
                <a16:creationId xmlns:a16="http://schemas.microsoft.com/office/drawing/2014/main" id="{3E26662E-6BF4-EF67-AC26-FC3FEF85008C}"/>
              </a:ext>
            </a:extLst>
          </p:cNvPr>
          <p:cNvPicPr>
            <a:picLocks noChangeAspect="1"/>
          </p:cNvPicPr>
          <p:nvPr/>
        </p:nvPicPr>
        <p:blipFill>
          <a:blip r:embed="rId4"/>
          <a:srcRect t="5125" b="-1"/>
          <a:stretch/>
        </p:blipFill>
        <p:spPr>
          <a:xfrm>
            <a:off x="-1" y="0"/>
            <a:ext cx="9591511" cy="842240"/>
          </a:xfrm>
          <a:prstGeom prst="rect">
            <a:avLst/>
          </a:prstGeom>
        </p:spPr>
      </p:pic>
      <p:pic>
        <p:nvPicPr>
          <p:cNvPr id="6" name="Slika 5">
            <a:extLst>
              <a:ext uri="{FF2B5EF4-FFF2-40B4-BE49-F238E27FC236}">
                <a16:creationId xmlns:a16="http://schemas.microsoft.com/office/drawing/2014/main" id="{22CF4E6A-C454-1888-A665-D8FE8A6485C7}"/>
              </a:ext>
            </a:extLst>
          </p:cNvPr>
          <p:cNvPicPr>
            <a:picLocks noChangeAspect="1"/>
          </p:cNvPicPr>
          <p:nvPr/>
        </p:nvPicPr>
        <p:blipFill>
          <a:blip r:embed="rId5"/>
          <a:stretch>
            <a:fillRect/>
          </a:stretch>
        </p:blipFill>
        <p:spPr>
          <a:xfrm>
            <a:off x="2927648" y="4941168"/>
            <a:ext cx="3555387" cy="1223934"/>
          </a:xfrm>
          <a:prstGeom prst="rect">
            <a:avLst/>
          </a:prstGeom>
        </p:spPr>
      </p:pic>
      <p:pic>
        <p:nvPicPr>
          <p:cNvPr id="9" name="Slika 8">
            <a:extLst>
              <a:ext uri="{FF2B5EF4-FFF2-40B4-BE49-F238E27FC236}">
                <a16:creationId xmlns:a16="http://schemas.microsoft.com/office/drawing/2014/main" id="{64E4D70D-CD32-B84F-4CCC-2547F86A67AB}"/>
              </a:ext>
            </a:extLst>
          </p:cNvPr>
          <p:cNvPicPr>
            <a:picLocks noChangeAspect="1"/>
          </p:cNvPicPr>
          <p:nvPr/>
        </p:nvPicPr>
        <p:blipFill>
          <a:blip r:embed="rId6"/>
          <a:stretch>
            <a:fillRect/>
          </a:stretch>
        </p:blipFill>
        <p:spPr>
          <a:xfrm>
            <a:off x="7804598" y="5008689"/>
            <a:ext cx="2456239" cy="1769237"/>
          </a:xfrm>
          <a:prstGeom prst="rect">
            <a:avLst/>
          </a:prstGeom>
        </p:spPr>
      </p:pic>
    </p:spTree>
    <p:extLst>
      <p:ext uri="{BB962C8B-B14F-4D97-AF65-F5344CB8AC3E}">
        <p14:creationId xmlns:p14="http://schemas.microsoft.com/office/powerpoint/2010/main" val="1149402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7496D-90E2-A568-4AA7-F6675B903706}"/>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78196B39-B424-5066-5A09-D9E781C064BC}"/>
              </a:ext>
            </a:extLst>
          </p:cNvPr>
          <p:cNvSpPr>
            <a:spLocks noGrp="1"/>
          </p:cNvSpPr>
          <p:nvPr>
            <p:ph type="sldNum" sz="quarter" idx="4"/>
          </p:nvPr>
        </p:nvSpPr>
        <p:spPr/>
        <p:txBody>
          <a:bodyPr/>
          <a:lstStyle/>
          <a:p>
            <a:pPr>
              <a:defRPr/>
            </a:pPr>
            <a:fld id="{869A43B6-4A72-4A6E-B3BC-4E1A4B5DD1B6}" type="slidenum">
              <a:rPr lang="en-US" smtClean="0"/>
              <a:pPr>
                <a:defRPr/>
              </a:pPr>
              <a:t>13</a:t>
            </a:fld>
            <a:endParaRPr lang="en-US" dirty="0"/>
          </a:p>
        </p:txBody>
      </p:sp>
      <p:sp>
        <p:nvSpPr>
          <p:cNvPr id="3" name="Naslov 2">
            <a:extLst>
              <a:ext uri="{FF2B5EF4-FFF2-40B4-BE49-F238E27FC236}">
                <a16:creationId xmlns:a16="http://schemas.microsoft.com/office/drawing/2014/main" id="{998A99F1-765D-6051-75C4-7EF6DE115BEA}"/>
              </a:ext>
            </a:extLst>
          </p:cNvPr>
          <p:cNvSpPr>
            <a:spLocks noGrp="1"/>
          </p:cNvSpPr>
          <p:nvPr>
            <p:ph type="title"/>
          </p:nvPr>
        </p:nvSpPr>
        <p:spPr/>
        <p:txBody>
          <a:bodyPr/>
          <a:lstStyle/>
          <a:p>
            <a:r>
              <a:rPr lang="sl-SI" dirty="0"/>
              <a:t>Izbirni postopek in obveščanje kandidatov</a:t>
            </a:r>
          </a:p>
        </p:txBody>
      </p:sp>
      <p:sp>
        <p:nvSpPr>
          <p:cNvPr id="4" name="Označba mesta vsebine 3">
            <a:extLst>
              <a:ext uri="{FF2B5EF4-FFF2-40B4-BE49-F238E27FC236}">
                <a16:creationId xmlns:a16="http://schemas.microsoft.com/office/drawing/2014/main" id="{FF255D04-820E-431D-FBF6-ADA35BC32636}"/>
              </a:ext>
            </a:extLst>
          </p:cNvPr>
          <p:cNvSpPr>
            <a:spLocks noGrp="1"/>
          </p:cNvSpPr>
          <p:nvPr>
            <p:ph idx="1"/>
          </p:nvPr>
        </p:nvSpPr>
        <p:spPr/>
        <p:txBody>
          <a:bodyPr/>
          <a:lstStyle/>
          <a:p>
            <a:pPr algn="just"/>
            <a:r>
              <a:rPr lang="sl-SI" sz="1800" dirty="0">
                <a:solidFill>
                  <a:srgbClr val="000000"/>
                </a:solidFill>
                <a:effectLst/>
                <a:ea typeface="Calibri" panose="020F0502020204030204" pitchFamily="34" charset="0"/>
                <a:cs typeface="Calibri" panose="020F0502020204030204" pitchFamily="34" charset="0"/>
              </a:rPr>
              <a:t>V izbirni postopek se uvrstijo uvrstile pravočasne in popolne prijave kandidatov, ki bodo izpolnjevali razpisne pogoje. Za nepopolno prijavo se bo štela prijava kandidata, ki ne bo predložil s tem razpisom zahtevanih obveznih dokumentov in dokazil ter prijava, iz katere ne bo mogoče razbrati, ali kandidat izpolnjuje razpisne pogoje.</a:t>
            </a:r>
          </a:p>
          <a:p>
            <a:pPr marL="0" indent="0" algn="just">
              <a:buNone/>
            </a:pPr>
            <a:endParaRPr lang="sl-SI" sz="1800" dirty="0">
              <a:solidFill>
                <a:srgbClr val="000000"/>
              </a:solidFill>
              <a:effectLst/>
              <a:ea typeface="Calibri" panose="020F0502020204030204" pitchFamily="34" charset="0"/>
              <a:cs typeface="Calibri" panose="020F0502020204030204" pitchFamily="34" charset="0"/>
            </a:endParaRPr>
          </a:p>
          <a:p>
            <a:r>
              <a:rPr lang="sl-SI" sz="1800" dirty="0">
                <a:solidFill>
                  <a:srgbClr val="000000"/>
                </a:solidFill>
                <a:effectLst/>
                <a:latin typeface="Calibri" panose="020F0502020204030204" pitchFamily="34" charset="0"/>
                <a:ea typeface="Cantarell"/>
              </a:rPr>
              <a:t>Kandidati bodo o izboru obveščeni v skladu z Zakonom o delovnih razmerjih po elektronski pošti na e-naslov, ki ga bodo kandidati navedli kot kontakt v prijavnem obrazcu.</a:t>
            </a:r>
            <a:endParaRPr lang="sl-SI" sz="1800" dirty="0">
              <a:solidFill>
                <a:srgbClr val="000000"/>
              </a:solidFill>
              <a:effectLst/>
              <a:latin typeface="Arial" panose="020B0604020202020204" pitchFamily="34" charset="0"/>
              <a:ea typeface="Arial" panose="020B0604020202020204" pitchFamily="34" charset="0"/>
            </a:endParaRPr>
          </a:p>
          <a:p>
            <a:pPr marL="0" indent="0">
              <a:buNone/>
            </a:pPr>
            <a:endParaRPr lang="sl-SI" dirty="0"/>
          </a:p>
        </p:txBody>
      </p:sp>
      <p:pic>
        <p:nvPicPr>
          <p:cNvPr id="7" name="Slika 6">
            <a:extLst>
              <a:ext uri="{FF2B5EF4-FFF2-40B4-BE49-F238E27FC236}">
                <a16:creationId xmlns:a16="http://schemas.microsoft.com/office/drawing/2014/main" id="{DF8B0E1A-4751-BA71-164F-46824592C04F}"/>
              </a:ext>
            </a:extLst>
          </p:cNvPr>
          <p:cNvPicPr>
            <a:picLocks noChangeAspect="1"/>
          </p:cNvPicPr>
          <p:nvPr/>
        </p:nvPicPr>
        <p:blipFill>
          <a:blip r:embed="rId2"/>
          <a:srcRect t="5125" b="-1"/>
          <a:stretch/>
        </p:blipFill>
        <p:spPr>
          <a:xfrm>
            <a:off x="-1" y="0"/>
            <a:ext cx="9591511" cy="842240"/>
          </a:xfrm>
          <a:prstGeom prst="rect">
            <a:avLst/>
          </a:prstGeom>
        </p:spPr>
      </p:pic>
    </p:spTree>
    <p:extLst>
      <p:ext uri="{BB962C8B-B14F-4D97-AF65-F5344CB8AC3E}">
        <p14:creationId xmlns:p14="http://schemas.microsoft.com/office/powerpoint/2010/main" val="22969432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F8C6D-A113-5748-8415-87A35F036938}"/>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F70D52C8-9EEA-A431-568C-45738E15B657}"/>
              </a:ext>
            </a:extLst>
          </p:cNvPr>
          <p:cNvSpPr>
            <a:spLocks noGrp="1"/>
          </p:cNvSpPr>
          <p:nvPr>
            <p:ph type="sldNum" sz="quarter" idx="4"/>
          </p:nvPr>
        </p:nvSpPr>
        <p:spPr/>
        <p:txBody>
          <a:bodyPr/>
          <a:lstStyle/>
          <a:p>
            <a:pPr>
              <a:defRPr/>
            </a:pPr>
            <a:fld id="{869A43B6-4A72-4A6E-B3BC-4E1A4B5DD1B6}" type="slidenum">
              <a:rPr lang="en-US" smtClean="0"/>
              <a:pPr>
                <a:defRPr/>
              </a:pPr>
              <a:t>14</a:t>
            </a:fld>
            <a:endParaRPr lang="en-US" dirty="0"/>
          </a:p>
        </p:txBody>
      </p:sp>
      <p:sp>
        <p:nvSpPr>
          <p:cNvPr id="3" name="Naslov 2">
            <a:extLst>
              <a:ext uri="{FF2B5EF4-FFF2-40B4-BE49-F238E27FC236}">
                <a16:creationId xmlns:a16="http://schemas.microsoft.com/office/drawing/2014/main" id="{39E46B3A-45F4-840F-DE97-B65D716D9551}"/>
              </a:ext>
            </a:extLst>
          </p:cNvPr>
          <p:cNvSpPr>
            <a:spLocks noGrp="1"/>
          </p:cNvSpPr>
          <p:nvPr>
            <p:ph type="title"/>
          </p:nvPr>
        </p:nvSpPr>
        <p:spPr>
          <a:xfrm>
            <a:off x="762000" y="1046122"/>
            <a:ext cx="10871200" cy="903312"/>
          </a:xfrm>
        </p:spPr>
        <p:txBody>
          <a:bodyPr/>
          <a:lstStyle/>
          <a:p>
            <a:r>
              <a:rPr lang="sl-SI" sz="3200" dirty="0"/>
              <a:t>Merila za ocenjevanje in izbor kandidata za MR</a:t>
            </a:r>
          </a:p>
        </p:txBody>
      </p:sp>
      <p:sp>
        <p:nvSpPr>
          <p:cNvPr id="4" name="Označba mesta vsebine 3">
            <a:extLst>
              <a:ext uri="{FF2B5EF4-FFF2-40B4-BE49-F238E27FC236}">
                <a16:creationId xmlns:a16="http://schemas.microsoft.com/office/drawing/2014/main" id="{DF1D20D2-797C-4C14-19F8-76BACB2D9CE6}"/>
              </a:ext>
            </a:extLst>
          </p:cNvPr>
          <p:cNvSpPr>
            <a:spLocks noGrp="1"/>
          </p:cNvSpPr>
          <p:nvPr>
            <p:ph idx="1"/>
          </p:nvPr>
        </p:nvSpPr>
        <p:spPr>
          <a:xfrm>
            <a:off x="762000" y="2153317"/>
            <a:ext cx="10668000" cy="4270208"/>
          </a:xfrm>
        </p:spPr>
        <p:txBody>
          <a:bodyPr/>
          <a:lstStyle/>
          <a:p>
            <a:pPr algn="just"/>
            <a:r>
              <a:rPr lang="sl-SI" sz="2400" dirty="0">
                <a:solidFill>
                  <a:schemeClr val="tx1"/>
                </a:solidFill>
              </a:rPr>
              <a:t>Vpis v študijski program tretje stopnje.</a:t>
            </a:r>
          </a:p>
          <a:p>
            <a:pPr algn="just"/>
            <a:r>
              <a:rPr lang="sl-SI" sz="2400" dirty="0">
                <a:solidFill>
                  <a:schemeClr val="tx1"/>
                </a:solidFill>
              </a:rPr>
              <a:t>Prejete nagrade oz. priznanja.</a:t>
            </a:r>
          </a:p>
          <a:p>
            <a:pPr algn="just"/>
            <a:r>
              <a:rPr lang="sl-SI" sz="2400" dirty="0">
                <a:solidFill>
                  <a:schemeClr val="tx1"/>
                </a:solidFill>
              </a:rPr>
              <a:t>Objavljeni znanstveni članki.</a:t>
            </a:r>
          </a:p>
          <a:p>
            <a:pPr algn="just"/>
            <a:r>
              <a:rPr lang="sl-SI" sz="2400" dirty="0">
                <a:solidFill>
                  <a:schemeClr val="tx1"/>
                </a:solidFill>
              </a:rPr>
              <a:t>Sodelovanje pri raziskovalnem delu.</a:t>
            </a:r>
          </a:p>
          <a:p>
            <a:pPr algn="just"/>
            <a:r>
              <a:rPr lang="sl-SI" sz="2400" dirty="0">
                <a:solidFill>
                  <a:schemeClr val="tx1"/>
                </a:solidFill>
              </a:rPr>
              <a:t>Ocena razgovora s kandidatom.</a:t>
            </a:r>
          </a:p>
          <a:p>
            <a:pPr algn="just"/>
            <a:endParaRPr lang="sl-SI" dirty="0"/>
          </a:p>
        </p:txBody>
      </p:sp>
      <p:pic>
        <p:nvPicPr>
          <p:cNvPr id="7" name="Slika 6">
            <a:extLst>
              <a:ext uri="{FF2B5EF4-FFF2-40B4-BE49-F238E27FC236}">
                <a16:creationId xmlns:a16="http://schemas.microsoft.com/office/drawing/2014/main" id="{27FC5C7B-3591-21E5-B6CF-A607DE9A9080}"/>
              </a:ext>
            </a:extLst>
          </p:cNvPr>
          <p:cNvPicPr>
            <a:picLocks noChangeAspect="1"/>
          </p:cNvPicPr>
          <p:nvPr/>
        </p:nvPicPr>
        <p:blipFill>
          <a:blip r:embed="rId2"/>
          <a:srcRect t="5125" b="-1"/>
          <a:stretch/>
        </p:blipFill>
        <p:spPr>
          <a:xfrm>
            <a:off x="-1" y="0"/>
            <a:ext cx="9591511" cy="842240"/>
          </a:xfrm>
          <a:prstGeom prst="rect">
            <a:avLst/>
          </a:prstGeom>
        </p:spPr>
      </p:pic>
      <p:pic>
        <p:nvPicPr>
          <p:cNvPr id="6" name="Slika 5">
            <a:extLst>
              <a:ext uri="{FF2B5EF4-FFF2-40B4-BE49-F238E27FC236}">
                <a16:creationId xmlns:a16="http://schemas.microsoft.com/office/drawing/2014/main" id="{74EE7A37-4715-2670-8A95-6B064E0557C4}"/>
              </a:ext>
            </a:extLst>
          </p:cNvPr>
          <p:cNvPicPr>
            <a:picLocks noChangeAspect="1"/>
          </p:cNvPicPr>
          <p:nvPr/>
        </p:nvPicPr>
        <p:blipFill>
          <a:blip r:embed="rId3"/>
          <a:stretch>
            <a:fillRect/>
          </a:stretch>
        </p:blipFill>
        <p:spPr>
          <a:xfrm>
            <a:off x="7032104" y="1671145"/>
            <a:ext cx="3384376" cy="4974807"/>
          </a:xfrm>
          <a:prstGeom prst="rect">
            <a:avLst/>
          </a:prstGeom>
        </p:spPr>
      </p:pic>
    </p:spTree>
    <p:extLst>
      <p:ext uri="{BB962C8B-B14F-4D97-AF65-F5344CB8AC3E}">
        <p14:creationId xmlns:p14="http://schemas.microsoft.com/office/powerpoint/2010/main" val="19469885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56397-8C0F-2A31-139B-E9B4CA515467}"/>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80C9EF4B-4912-D9BF-56EC-407677DB56BD}"/>
              </a:ext>
            </a:extLst>
          </p:cNvPr>
          <p:cNvSpPr>
            <a:spLocks noGrp="1"/>
          </p:cNvSpPr>
          <p:nvPr>
            <p:ph type="sldNum" sz="quarter" idx="4"/>
          </p:nvPr>
        </p:nvSpPr>
        <p:spPr/>
        <p:txBody>
          <a:bodyPr/>
          <a:lstStyle/>
          <a:p>
            <a:pPr>
              <a:defRPr/>
            </a:pPr>
            <a:fld id="{869A43B6-4A72-4A6E-B3BC-4E1A4B5DD1B6}" type="slidenum">
              <a:rPr lang="en-US" smtClean="0"/>
              <a:pPr>
                <a:defRPr/>
              </a:pPr>
              <a:t>15</a:t>
            </a:fld>
            <a:endParaRPr lang="en-US" dirty="0"/>
          </a:p>
        </p:txBody>
      </p:sp>
      <p:sp>
        <p:nvSpPr>
          <p:cNvPr id="3" name="Naslov 2">
            <a:extLst>
              <a:ext uri="{FF2B5EF4-FFF2-40B4-BE49-F238E27FC236}">
                <a16:creationId xmlns:a16="http://schemas.microsoft.com/office/drawing/2014/main" id="{AE583A29-25CC-A53B-0AE8-E0AAEC42BB9B}"/>
              </a:ext>
            </a:extLst>
          </p:cNvPr>
          <p:cNvSpPr>
            <a:spLocks noGrp="1"/>
          </p:cNvSpPr>
          <p:nvPr>
            <p:ph type="title"/>
          </p:nvPr>
        </p:nvSpPr>
        <p:spPr/>
        <p:txBody>
          <a:bodyPr/>
          <a:lstStyle/>
          <a:p>
            <a:r>
              <a:rPr lang="sl-SI" sz="3200" dirty="0"/>
              <a:t>1. ponovni javni razpis UM za kandidate za MR v letu 2025</a:t>
            </a:r>
          </a:p>
        </p:txBody>
      </p:sp>
      <p:sp>
        <p:nvSpPr>
          <p:cNvPr id="4" name="Označba mesta vsebine 3">
            <a:extLst>
              <a:ext uri="{FF2B5EF4-FFF2-40B4-BE49-F238E27FC236}">
                <a16:creationId xmlns:a16="http://schemas.microsoft.com/office/drawing/2014/main" id="{3AEEBB17-B627-7334-7946-581B99664D8E}"/>
              </a:ext>
            </a:extLst>
          </p:cNvPr>
          <p:cNvSpPr>
            <a:spLocks noGrp="1"/>
          </p:cNvSpPr>
          <p:nvPr>
            <p:ph idx="1"/>
          </p:nvPr>
        </p:nvSpPr>
        <p:spPr/>
        <p:txBody>
          <a:bodyPr/>
          <a:lstStyle/>
          <a:p>
            <a:pPr algn="just"/>
            <a:r>
              <a:rPr lang="sl-SI" sz="1400" b="0" i="0" dirty="0">
                <a:solidFill>
                  <a:schemeClr val="tx1"/>
                </a:solidFill>
                <a:effectLst/>
                <a:ea typeface="Calibri" panose="020F0502020204030204" pitchFamily="34" charset="0"/>
                <a:cs typeface="Calibri" panose="020F0502020204030204" pitchFamily="34" charset="0"/>
              </a:rPr>
              <a:t>Objava javnega razpisa na </a:t>
            </a:r>
            <a:r>
              <a:rPr lang="sl-SI" sz="1400" b="0" i="0" u="sng"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spletni strani UM</a:t>
            </a:r>
            <a:r>
              <a:rPr lang="sl-SI" sz="1400" b="0" i="0" u="sng" dirty="0">
                <a:solidFill>
                  <a:schemeClr val="tx1"/>
                </a:solidFill>
                <a:effectLst/>
                <a:ea typeface="Calibri" panose="020F0502020204030204" pitchFamily="34" charset="0"/>
                <a:cs typeface="Calibri" panose="020F0502020204030204" pitchFamily="34" charset="0"/>
              </a:rPr>
              <a:t>, ZRSZ in Euraxess portalu</a:t>
            </a:r>
            <a:r>
              <a:rPr lang="sl-SI" sz="1400" b="0" i="0" dirty="0">
                <a:solidFill>
                  <a:schemeClr val="tx1"/>
                </a:solidFill>
                <a:effectLst/>
                <a:ea typeface="Calibri" panose="020F0502020204030204" pitchFamily="34" charset="0"/>
                <a:cs typeface="Calibri" panose="020F0502020204030204" pitchFamily="34" charset="0"/>
              </a:rPr>
              <a:t> dne 26. maja 2025.</a:t>
            </a:r>
          </a:p>
          <a:p>
            <a:pPr algn="just">
              <a:buNone/>
            </a:pPr>
            <a:endParaRPr lang="sl-SI" sz="1400" dirty="0">
              <a:solidFill>
                <a:schemeClr val="tx1"/>
              </a:solidFill>
              <a:ea typeface="Calibri" panose="020F0502020204030204" pitchFamily="34" charset="0"/>
              <a:cs typeface="Calibri" panose="020F0502020204030204" pitchFamily="34" charset="0"/>
            </a:endParaRPr>
          </a:p>
          <a:p>
            <a:pPr algn="just"/>
            <a:r>
              <a:rPr lang="sl-SI" sz="1400" b="0" i="0" dirty="0">
                <a:solidFill>
                  <a:schemeClr val="tx1"/>
                </a:solidFill>
                <a:effectLst/>
                <a:ea typeface="Calibri" panose="020F0502020204030204" pitchFamily="34" charset="0"/>
                <a:cs typeface="Calibri" panose="020F0502020204030204" pitchFamily="34" charset="0"/>
              </a:rPr>
              <a:t>Na voljo so štiri prosta mesta, in sicer na:</a:t>
            </a:r>
          </a:p>
          <a:p>
            <a:pPr algn="just">
              <a:buFont typeface="Arial" panose="020B0604020202020204" pitchFamily="34" charset="0"/>
              <a:buChar char="•"/>
            </a:pPr>
            <a:r>
              <a:rPr lang="sl-SI" sz="1400" b="0" i="0" dirty="0">
                <a:solidFill>
                  <a:schemeClr val="tx1"/>
                </a:solidFill>
                <a:effectLst/>
                <a:ea typeface="Calibri" panose="020F0502020204030204" pitchFamily="34" charset="0"/>
                <a:cs typeface="Calibri" panose="020F0502020204030204" pitchFamily="34" charset="0"/>
              </a:rPr>
              <a:t>Fakulteti za elektrotehniko, računalništvo in informatiko Univerze v Mariboru (2 prosti mesti),</a:t>
            </a:r>
          </a:p>
          <a:p>
            <a:pPr algn="just">
              <a:buFont typeface="Arial" panose="020B0604020202020204" pitchFamily="34" charset="0"/>
              <a:buChar char="•"/>
            </a:pPr>
            <a:r>
              <a:rPr lang="sl-SI" sz="1400" b="0" i="0" dirty="0">
                <a:solidFill>
                  <a:schemeClr val="tx1"/>
                </a:solidFill>
                <a:effectLst/>
                <a:ea typeface="Calibri" panose="020F0502020204030204" pitchFamily="34" charset="0"/>
                <a:cs typeface="Calibri" panose="020F0502020204030204" pitchFamily="34" charset="0"/>
              </a:rPr>
              <a:t>Fakulteti za gradbeništvo, prometno inženirstvo in arhitekturo Univerze v Mariboru (1 prosto mesto) in</a:t>
            </a:r>
          </a:p>
          <a:p>
            <a:pPr algn="just">
              <a:buFont typeface="Arial" panose="020B0604020202020204" pitchFamily="34" charset="0"/>
              <a:buChar char="•"/>
            </a:pPr>
            <a:r>
              <a:rPr lang="sl-SI" sz="1400" b="0" i="0" dirty="0">
                <a:solidFill>
                  <a:schemeClr val="tx1"/>
                </a:solidFill>
                <a:effectLst/>
                <a:ea typeface="Calibri" panose="020F0502020204030204" pitchFamily="34" charset="0"/>
                <a:cs typeface="Calibri" panose="020F0502020204030204" pitchFamily="34" charset="0"/>
              </a:rPr>
              <a:t>Fakulteti za varnostne vede Univerze v Mariboru (1 prosto mesto).</a:t>
            </a:r>
          </a:p>
          <a:p>
            <a:pPr algn="just">
              <a:buNone/>
            </a:pPr>
            <a:r>
              <a:rPr lang="sl-SI" sz="1400" b="0" i="0" dirty="0">
                <a:solidFill>
                  <a:schemeClr val="tx1"/>
                </a:solidFill>
                <a:effectLst/>
                <a:ea typeface="Calibri" panose="020F0502020204030204" pitchFamily="34" charset="0"/>
                <a:cs typeface="Calibri" panose="020F0502020204030204" pitchFamily="34" charset="0"/>
              </a:rPr>
              <a:t> </a:t>
            </a:r>
          </a:p>
          <a:p>
            <a:pPr algn="just"/>
            <a:r>
              <a:rPr lang="sl-SI" sz="1400" b="0" i="0" dirty="0">
                <a:solidFill>
                  <a:schemeClr val="tx1"/>
                </a:solidFill>
                <a:effectLst/>
                <a:ea typeface="Calibri" panose="020F0502020204030204" pitchFamily="34" charset="0"/>
                <a:cs typeface="Calibri" panose="020F0502020204030204" pitchFamily="34" charset="0"/>
              </a:rPr>
              <a:t>Za pravočasno prispele prijave na javni razpis se štejejo pošiljke, ki dospejo na e-naslov </a:t>
            </a:r>
            <a:r>
              <a:rPr lang="sl-SI" sz="1400" b="0" i="0" u="sng" dirty="0">
                <a:solidFill>
                  <a:schemeClr val="tx1"/>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raziskujmo@um.si</a:t>
            </a:r>
            <a:r>
              <a:rPr lang="sl-SI" sz="1400" b="0" i="0" dirty="0">
                <a:solidFill>
                  <a:schemeClr val="tx1"/>
                </a:solidFill>
                <a:effectLst/>
                <a:ea typeface="Calibri" panose="020F0502020204030204" pitchFamily="34" charset="0"/>
                <a:cs typeface="Calibri" panose="020F0502020204030204" pitchFamily="34" charset="0"/>
              </a:rPr>
              <a:t> do vključno </a:t>
            </a:r>
            <a:r>
              <a:rPr lang="sl-SI" sz="1400" b="1" i="0" dirty="0">
                <a:solidFill>
                  <a:schemeClr val="tx1"/>
                </a:solidFill>
                <a:effectLst/>
                <a:ea typeface="Calibri" panose="020F0502020204030204" pitchFamily="34" charset="0"/>
                <a:cs typeface="Calibri" panose="020F0502020204030204" pitchFamily="34" charset="0"/>
              </a:rPr>
              <a:t>20. junija 2025</a:t>
            </a:r>
            <a:r>
              <a:rPr lang="sl-SI" sz="1400" b="0" i="0" dirty="0">
                <a:solidFill>
                  <a:schemeClr val="tx1"/>
                </a:solidFill>
                <a:effectLst/>
                <a:ea typeface="Calibri" panose="020F0502020204030204" pitchFamily="34" charset="0"/>
                <a:cs typeface="Calibri" panose="020F0502020204030204" pitchFamily="34" charset="0"/>
              </a:rPr>
              <a:t>.</a:t>
            </a:r>
          </a:p>
          <a:p>
            <a:pPr algn="just">
              <a:buNone/>
            </a:pPr>
            <a:r>
              <a:rPr lang="sl-SI" sz="1400" b="0" i="0" dirty="0">
                <a:solidFill>
                  <a:schemeClr val="tx1"/>
                </a:solidFill>
                <a:effectLst/>
                <a:ea typeface="Calibri" panose="020F0502020204030204" pitchFamily="34" charset="0"/>
                <a:cs typeface="Calibri" panose="020F0502020204030204" pitchFamily="34" charset="0"/>
              </a:rPr>
              <a:t>  </a:t>
            </a:r>
          </a:p>
          <a:p>
            <a:pPr marL="0" indent="0">
              <a:buNone/>
            </a:pPr>
            <a:endParaRPr lang="sl-SI" sz="1200" dirty="0"/>
          </a:p>
        </p:txBody>
      </p:sp>
      <p:pic>
        <p:nvPicPr>
          <p:cNvPr id="7" name="Slika 6">
            <a:extLst>
              <a:ext uri="{FF2B5EF4-FFF2-40B4-BE49-F238E27FC236}">
                <a16:creationId xmlns:a16="http://schemas.microsoft.com/office/drawing/2014/main" id="{056C7078-518D-D36D-A8D0-3772C4114F9E}"/>
              </a:ext>
            </a:extLst>
          </p:cNvPr>
          <p:cNvPicPr>
            <a:picLocks noChangeAspect="1"/>
          </p:cNvPicPr>
          <p:nvPr/>
        </p:nvPicPr>
        <p:blipFill>
          <a:blip r:embed="rId4"/>
          <a:srcRect t="5125" b="-1"/>
          <a:stretch/>
        </p:blipFill>
        <p:spPr>
          <a:xfrm>
            <a:off x="-1" y="0"/>
            <a:ext cx="9591511" cy="842240"/>
          </a:xfrm>
          <a:prstGeom prst="rect">
            <a:avLst/>
          </a:prstGeom>
        </p:spPr>
      </p:pic>
      <p:pic>
        <p:nvPicPr>
          <p:cNvPr id="8" name="Slika 7">
            <a:extLst>
              <a:ext uri="{FF2B5EF4-FFF2-40B4-BE49-F238E27FC236}">
                <a16:creationId xmlns:a16="http://schemas.microsoft.com/office/drawing/2014/main" id="{D08062E1-0102-74BE-A59D-9A4682957C87}"/>
              </a:ext>
            </a:extLst>
          </p:cNvPr>
          <p:cNvPicPr>
            <a:picLocks noChangeAspect="1"/>
          </p:cNvPicPr>
          <p:nvPr/>
        </p:nvPicPr>
        <p:blipFill>
          <a:blip r:embed="rId5"/>
          <a:stretch>
            <a:fillRect/>
          </a:stretch>
        </p:blipFill>
        <p:spPr>
          <a:xfrm>
            <a:off x="3744594" y="4193214"/>
            <a:ext cx="3923579" cy="1847684"/>
          </a:xfrm>
          <a:prstGeom prst="rect">
            <a:avLst/>
          </a:prstGeom>
        </p:spPr>
      </p:pic>
      <p:pic>
        <p:nvPicPr>
          <p:cNvPr id="11" name="Slika 10">
            <a:extLst>
              <a:ext uri="{FF2B5EF4-FFF2-40B4-BE49-F238E27FC236}">
                <a16:creationId xmlns:a16="http://schemas.microsoft.com/office/drawing/2014/main" id="{A2B699DF-50BC-4FF2-C905-CBDB09892706}"/>
              </a:ext>
            </a:extLst>
          </p:cNvPr>
          <p:cNvPicPr>
            <a:picLocks noChangeAspect="1"/>
          </p:cNvPicPr>
          <p:nvPr/>
        </p:nvPicPr>
        <p:blipFill>
          <a:blip r:embed="rId6"/>
          <a:stretch>
            <a:fillRect/>
          </a:stretch>
        </p:blipFill>
        <p:spPr>
          <a:xfrm>
            <a:off x="8112225" y="4221088"/>
            <a:ext cx="3484114" cy="1847684"/>
          </a:xfrm>
          <a:prstGeom prst="rect">
            <a:avLst/>
          </a:prstGeom>
        </p:spPr>
      </p:pic>
    </p:spTree>
    <p:extLst>
      <p:ext uri="{BB962C8B-B14F-4D97-AF65-F5344CB8AC3E}">
        <p14:creationId xmlns:p14="http://schemas.microsoft.com/office/powerpoint/2010/main" val="2582379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AC826-5561-4354-F3F0-A49FC9A7A353}"/>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313796A7-150C-B010-BE7B-D514677F242F}"/>
              </a:ext>
            </a:extLst>
          </p:cNvPr>
          <p:cNvSpPr>
            <a:spLocks noGrp="1"/>
          </p:cNvSpPr>
          <p:nvPr>
            <p:ph type="sldNum" sz="quarter" idx="4"/>
          </p:nvPr>
        </p:nvSpPr>
        <p:spPr/>
        <p:txBody>
          <a:bodyPr/>
          <a:lstStyle/>
          <a:p>
            <a:pPr>
              <a:defRPr/>
            </a:pPr>
            <a:fld id="{869A43B6-4A72-4A6E-B3BC-4E1A4B5DD1B6}" type="slidenum">
              <a:rPr lang="en-US" smtClean="0"/>
              <a:pPr>
                <a:defRPr/>
              </a:pPr>
              <a:t>16</a:t>
            </a:fld>
            <a:endParaRPr lang="en-US" dirty="0"/>
          </a:p>
        </p:txBody>
      </p:sp>
      <p:sp>
        <p:nvSpPr>
          <p:cNvPr id="3" name="Naslov 2">
            <a:extLst>
              <a:ext uri="{FF2B5EF4-FFF2-40B4-BE49-F238E27FC236}">
                <a16:creationId xmlns:a16="http://schemas.microsoft.com/office/drawing/2014/main" id="{14F235B9-5DA3-A1C0-4CE3-5807A11B665C}"/>
              </a:ext>
            </a:extLst>
          </p:cNvPr>
          <p:cNvSpPr>
            <a:spLocks noGrp="1"/>
          </p:cNvSpPr>
          <p:nvPr>
            <p:ph type="title"/>
          </p:nvPr>
        </p:nvSpPr>
        <p:spPr/>
        <p:txBody>
          <a:bodyPr/>
          <a:lstStyle/>
          <a:p>
            <a:r>
              <a:rPr lang="sl-SI" dirty="0"/>
              <a:t>Pogodba o zaposlitvi</a:t>
            </a:r>
          </a:p>
        </p:txBody>
      </p:sp>
      <p:sp>
        <p:nvSpPr>
          <p:cNvPr id="4" name="Označba mesta vsebine 3">
            <a:extLst>
              <a:ext uri="{FF2B5EF4-FFF2-40B4-BE49-F238E27FC236}">
                <a16:creationId xmlns:a16="http://schemas.microsoft.com/office/drawing/2014/main" id="{D7F54AFF-F3B9-65F2-D137-A84F306000CF}"/>
              </a:ext>
            </a:extLst>
          </p:cNvPr>
          <p:cNvSpPr>
            <a:spLocks noGrp="1"/>
          </p:cNvSpPr>
          <p:nvPr>
            <p:ph idx="1"/>
          </p:nvPr>
        </p:nvSpPr>
        <p:spPr/>
        <p:txBody>
          <a:bodyPr/>
          <a:lstStyle/>
          <a:p>
            <a:pPr algn="just">
              <a:lnSpc>
                <a:spcPct val="115000"/>
              </a:lnSpc>
            </a:pPr>
            <a:r>
              <a:rPr lang="sl-SI" sz="1800" dirty="0">
                <a:solidFill>
                  <a:srgbClr val="000000"/>
                </a:solidFill>
                <a:effectLst/>
                <a:ea typeface="Calibri" panose="020F0502020204030204" pitchFamily="34" charset="0"/>
                <a:cs typeface="Calibri" panose="020F0502020204030204" pitchFamily="34" charset="0"/>
              </a:rPr>
              <a:t>UM bo z izbranimi kandidati za mlade raziskovalce sklenila pogodbo o zaposlitvi za delo s polnim delovnim časom v trajanju 40 ur na teden za določen čas, in sicer za obdobje usposabljanja. Izbranemu kandidatu zagotavlja plačilo za delo, ki je sestavljeno iz osnovne plače, dela plače za delovno uspešnost in dodatkov. Izbranim kandidatom za mlade raziskovalce pripada tudi letni dopust, druge odsotnosti z nadomestilom plače in odsotnosti brez nadomestila plače v skladu z Zakonom o delovnih razmerjih in kriterijih, določenimi v Kolektivni pogodbi za raziskovalno dejavnost. Delovni čas je razporejen skladno z veljavnim splošnim aktom univerze in Načrtom izrabe delovnega časa.</a:t>
            </a:r>
          </a:p>
          <a:p>
            <a:pPr algn="just">
              <a:lnSpc>
                <a:spcPct val="115000"/>
              </a:lnSpc>
              <a:buNone/>
            </a:pPr>
            <a:r>
              <a:rPr lang="sl-SI" sz="1800" dirty="0">
                <a:solidFill>
                  <a:srgbClr val="000000"/>
                </a:solidFill>
                <a:effectLst/>
                <a:ea typeface="Calibri" panose="020F0502020204030204" pitchFamily="34" charset="0"/>
                <a:cs typeface="Calibri" panose="020F0502020204030204" pitchFamily="34" charset="0"/>
              </a:rPr>
              <a:t> </a:t>
            </a:r>
          </a:p>
          <a:p>
            <a:pPr algn="just">
              <a:lnSpc>
                <a:spcPct val="115000"/>
              </a:lnSpc>
            </a:pPr>
            <a:r>
              <a:rPr lang="sl-SI" sz="1800" dirty="0">
                <a:solidFill>
                  <a:srgbClr val="000000"/>
                </a:solidFill>
                <a:effectLst/>
                <a:ea typeface="Calibri" panose="020F0502020204030204" pitchFamily="34" charset="0"/>
                <a:cs typeface="Calibri" panose="020F0502020204030204" pitchFamily="34" charset="0"/>
              </a:rPr>
              <a:t>Predviden datum začetka usposabljanja je 1. 10. tekočega leta.</a:t>
            </a:r>
          </a:p>
          <a:p>
            <a:endParaRPr lang="sl-SI" dirty="0"/>
          </a:p>
        </p:txBody>
      </p:sp>
      <p:pic>
        <p:nvPicPr>
          <p:cNvPr id="7" name="Slika 6">
            <a:extLst>
              <a:ext uri="{FF2B5EF4-FFF2-40B4-BE49-F238E27FC236}">
                <a16:creationId xmlns:a16="http://schemas.microsoft.com/office/drawing/2014/main" id="{963165BC-7BA6-FB60-7900-FFAE12D8EC61}"/>
              </a:ext>
            </a:extLst>
          </p:cNvPr>
          <p:cNvPicPr>
            <a:picLocks noChangeAspect="1"/>
          </p:cNvPicPr>
          <p:nvPr/>
        </p:nvPicPr>
        <p:blipFill>
          <a:blip r:embed="rId2"/>
          <a:srcRect t="5125" b="-1"/>
          <a:stretch/>
        </p:blipFill>
        <p:spPr>
          <a:xfrm>
            <a:off x="-1" y="0"/>
            <a:ext cx="9591511" cy="842240"/>
          </a:xfrm>
          <a:prstGeom prst="rect">
            <a:avLst/>
          </a:prstGeom>
        </p:spPr>
      </p:pic>
    </p:spTree>
    <p:extLst>
      <p:ext uri="{BB962C8B-B14F-4D97-AF65-F5344CB8AC3E}">
        <p14:creationId xmlns:p14="http://schemas.microsoft.com/office/powerpoint/2010/main" val="4964128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D9FE6-0AC8-32FF-993C-1CD280766165}"/>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002D48B8-81FE-3924-99CB-644D31A9C426}"/>
              </a:ext>
            </a:extLst>
          </p:cNvPr>
          <p:cNvSpPr>
            <a:spLocks noGrp="1"/>
          </p:cNvSpPr>
          <p:nvPr>
            <p:ph type="sldNum" sz="quarter" idx="4"/>
          </p:nvPr>
        </p:nvSpPr>
        <p:spPr/>
        <p:txBody>
          <a:bodyPr/>
          <a:lstStyle/>
          <a:p>
            <a:pPr>
              <a:defRPr/>
            </a:pPr>
            <a:fld id="{869A43B6-4A72-4A6E-B3BC-4E1A4B5DD1B6}" type="slidenum">
              <a:rPr lang="en-US" smtClean="0"/>
              <a:pPr>
                <a:defRPr/>
              </a:pPr>
              <a:t>17</a:t>
            </a:fld>
            <a:endParaRPr lang="en-US" dirty="0"/>
          </a:p>
        </p:txBody>
      </p:sp>
      <p:sp>
        <p:nvSpPr>
          <p:cNvPr id="4" name="Označba mesta vsebine 3">
            <a:extLst>
              <a:ext uri="{FF2B5EF4-FFF2-40B4-BE49-F238E27FC236}">
                <a16:creationId xmlns:a16="http://schemas.microsoft.com/office/drawing/2014/main" id="{D0639D0E-6527-C231-1BDB-EFE03EF6EF06}"/>
              </a:ext>
            </a:extLst>
          </p:cNvPr>
          <p:cNvSpPr>
            <a:spLocks noGrp="1"/>
          </p:cNvSpPr>
          <p:nvPr>
            <p:ph idx="1"/>
          </p:nvPr>
        </p:nvSpPr>
        <p:spPr>
          <a:xfrm>
            <a:off x="679564" y="1283028"/>
            <a:ext cx="10668000" cy="4270208"/>
          </a:xfrm>
        </p:spPr>
        <p:txBody>
          <a:bodyPr/>
          <a:lstStyle/>
          <a:p>
            <a:endParaRPr lang="sl-SI" dirty="0">
              <a:solidFill>
                <a:schemeClr val="tx1"/>
              </a:solidFill>
            </a:endParaRPr>
          </a:p>
          <a:p>
            <a:pPr marL="0" indent="0" algn="just">
              <a:buNone/>
            </a:pPr>
            <a:r>
              <a:rPr lang="sl-SI" sz="2800" dirty="0">
                <a:solidFill>
                  <a:schemeClr val="tx1"/>
                </a:solidFill>
              </a:rPr>
              <a:t>Dodatne informacije v zvezi z usposabljanjem mladih raziskovalcev: </a:t>
            </a:r>
          </a:p>
          <a:p>
            <a:pPr algn="just"/>
            <a:r>
              <a:rPr lang="sl-SI" sz="2800" dirty="0">
                <a:solidFill>
                  <a:schemeClr val="tx1"/>
                </a:solidFill>
                <a:hlinkClick r:id="rId3">
                  <a:extLst>
                    <a:ext uri="{A12FA001-AC4F-418D-AE19-62706E023703}">
                      <ahyp:hlinkClr xmlns:ahyp="http://schemas.microsoft.com/office/drawing/2018/hyperlinkcolor" val="tx"/>
                    </a:ext>
                  </a:extLst>
                </a:hlinkClick>
              </a:rPr>
              <a:t>orud@um.si</a:t>
            </a:r>
            <a:r>
              <a:rPr lang="sl-SI" sz="2800" dirty="0">
                <a:solidFill>
                  <a:schemeClr val="tx1"/>
                </a:solidFill>
              </a:rPr>
              <a:t> ali </a:t>
            </a:r>
            <a:r>
              <a:rPr lang="sl-SI" sz="2800" u="sng" dirty="0">
                <a:solidFill>
                  <a:schemeClr val="tx1"/>
                </a:solidFill>
              </a:rPr>
              <a:t>raziskujmo</a:t>
            </a:r>
            <a:r>
              <a:rPr lang="sl-SI" sz="2800" u="sng" dirty="0">
                <a:solidFill>
                  <a:schemeClr val="tx1"/>
                </a:solidFill>
                <a:hlinkClick r:id="rId3">
                  <a:extLst>
                    <a:ext uri="{A12FA001-AC4F-418D-AE19-62706E023703}">
                      <ahyp:hlinkClr xmlns:ahyp="http://schemas.microsoft.com/office/drawing/2018/hyperlinkcolor" val="tx"/>
                    </a:ext>
                  </a:extLst>
                </a:hlinkClick>
              </a:rPr>
              <a:t>@um.si</a:t>
            </a:r>
            <a:r>
              <a:rPr lang="sl-SI" sz="2800" u="sng" dirty="0">
                <a:solidFill>
                  <a:schemeClr val="tx1"/>
                </a:solidFill>
              </a:rPr>
              <a:t> </a:t>
            </a:r>
            <a:r>
              <a:rPr lang="sl-SI" sz="2800" dirty="0">
                <a:solidFill>
                  <a:schemeClr val="tx1"/>
                </a:solidFill>
              </a:rPr>
              <a:t>(Oddelek za raziskovalno in umetniško dejavnost, Služba za podporo raziskovalcem in umetnikom UM).</a:t>
            </a:r>
          </a:p>
          <a:p>
            <a:pPr algn="just"/>
            <a:r>
              <a:rPr lang="sl-SI" sz="2800" dirty="0">
                <a:solidFill>
                  <a:schemeClr val="tx1"/>
                </a:solidFill>
              </a:rPr>
              <a:t>Strokovna delavka Karmen Cveček: </a:t>
            </a:r>
            <a:r>
              <a:rPr lang="sl-SI" sz="2800" u="sng" dirty="0">
                <a:solidFill>
                  <a:schemeClr val="tx1"/>
                </a:solidFill>
              </a:rPr>
              <a:t>karmen.cvecek1@um.si </a:t>
            </a:r>
            <a:r>
              <a:rPr lang="sl-SI" sz="2800" dirty="0">
                <a:solidFill>
                  <a:schemeClr val="tx1"/>
                </a:solidFill>
              </a:rPr>
              <a:t>ali tel. štev. 02 23 55 249. </a:t>
            </a:r>
          </a:p>
          <a:p>
            <a:endParaRPr lang="sl-SI" dirty="0">
              <a:solidFill>
                <a:schemeClr val="tx1"/>
              </a:solidFill>
            </a:endParaRPr>
          </a:p>
          <a:p>
            <a:pPr marL="0" indent="0" algn="ctr">
              <a:buNone/>
            </a:pPr>
            <a:r>
              <a:rPr lang="sl-SI" dirty="0">
                <a:solidFill>
                  <a:schemeClr val="tx1"/>
                </a:solidFill>
              </a:rPr>
              <a:t>Hvala za pozornost.</a:t>
            </a:r>
          </a:p>
          <a:p>
            <a:endParaRPr lang="sl-SI" dirty="0">
              <a:solidFill>
                <a:schemeClr val="tx1"/>
              </a:solidFill>
            </a:endParaRPr>
          </a:p>
        </p:txBody>
      </p:sp>
      <p:pic>
        <p:nvPicPr>
          <p:cNvPr id="7" name="Slika 6">
            <a:extLst>
              <a:ext uri="{FF2B5EF4-FFF2-40B4-BE49-F238E27FC236}">
                <a16:creationId xmlns:a16="http://schemas.microsoft.com/office/drawing/2014/main" id="{C85E314E-D2E0-1BAD-466A-160F98D411CE}"/>
              </a:ext>
            </a:extLst>
          </p:cNvPr>
          <p:cNvPicPr>
            <a:picLocks noChangeAspect="1"/>
          </p:cNvPicPr>
          <p:nvPr/>
        </p:nvPicPr>
        <p:blipFill>
          <a:blip r:embed="rId4"/>
          <a:srcRect t="5125" b="-1"/>
          <a:stretch/>
        </p:blipFill>
        <p:spPr>
          <a:xfrm>
            <a:off x="-1" y="0"/>
            <a:ext cx="9591511" cy="842240"/>
          </a:xfrm>
          <a:prstGeom prst="rect">
            <a:avLst/>
          </a:prstGeom>
        </p:spPr>
      </p:pic>
      <p:pic>
        <p:nvPicPr>
          <p:cNvPr id="2050" name="Picture 2">
            <a:extLst>
              <a:ext uri="{FF2B5EF4-FFF2-40B4-BE49-F238E27FC236}">
                <a16:creationId xmlns:a16="http://schemas.microsoft.com/office/drawing/2014/main" id="{3FECF6B1-4C6E-1EB1-6C5E-18D891D3FF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9111" y="4725144"/>
            <a:ext cx="2950201" cy="1967104"/>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2">
            <a:extLst>
              <a:ext uri="{FF2B5EF4-FFF2-40B4-BE49-F238E27FC236}">
                <a16:creationId xmlns:a16="http://schemas.microsoft.com/office/drawing/2014/main" id="{CD173F49-A338-3E92-E23C-57A773DA9B68}"/>
              </a:ext>
            </a:extLst>
          </p:cNvPr>
          <p:cNvSpPr>
            <a:spLocks noGrp="1"/>
          </p:cNvSpPr>
          <p:nvPr>
            <p:ph type="title"/>
          </p:nvPr>
        </p:nvSpPr>
        <p:spPr>
          <a:xfrm>
            <a:off x="711200" y="842240"/>
            <a:ext cx="10871200" cy="903312"/>
          </a:xfrm>
        </p:spPr>
        <p:txBody>
          <a:bodyPr/>
          <a:lstStyle/>
          <a:p>
            <a:r>
              <a:rPr lang="sl-SI" dirty="0"/>
              <a:t>Dodatne informacije</a:t>
            </a:r>
          </a:p>
        </p:txBody>
      </p:sp>
    </p:spTree>
    <p:extLst>
      <p:ext uri="{BB962C8B-B14F-4D97-AF65-F5344CB8AC3E}">
        <p14:creationId xmlns:p14="http://schemas.microsoft.com/office/powerpoint/2010/main" val="11162330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0A3428D2-9090-C7FF-92B3-4282FD0C2DD0}"/>
              </a:ext>
            </a:extLst>
          </p:cNvPr>
          <p:cNvPicPr>
            <a:picLocks noChangeAspect="1"/>
          </p:cNvPicPr>
          <p:nvPr/>
        </p:nvPicPr>
        <p:blipFill>
          <a:blip r:embed="rId2"/>
          <a:srcRect t="1416"/>
          <a:stretch/>
        </p:blipFill>
        <p:spPr>
          <a:xfrm>
            <a:off x="-1" y="0"/>
            <a:ext cx="12500911" cy="6741368"/>
          </a:xfrm>
          <a:prstGeom prst="rect">
            <a:avLst/>
          </a:prstGeom>
        </p:spPr>
      </p:pic>
    </p:spTree>
    <p:extLst>
      <p:ext uri="{BB962C8B-B14F-4D97-AF65-F5344CB8AC3E}">
        <p14:creationId xmlns:p14="http://schemas.microsoft.com/office/powerpoint/2010/main" val="27953775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8BB81FA0-D3C1-7CDD-BB44-3E5C9F1055A7}"/>
              </a:ext>
            </a:extLst>
          </p:cNvPr>
          <p:cNvSpPr>
            <a:spLocks noGrp="1"/>
          </p:cNvSpPr>
          <p:nvPr>
            <p:ph type="sldNum" sz="quarter" idx="4"/>
          </p:nvPr>
        </p:nvSpPr>
        <p:spPr/>
        <p:txBody>
          <a:bodyPr/>
          <a:lstStyle/>
          <a:p>
            <a:pPr>
              <a:defRPr/>
            </a:pPr>
            <a:fld id="{869A43B6-4A72-4A6E-B3BC-4E1A4B5DD1B6}" type="slidenum">
              <a:rPr lang="en-US" smtClean="0"/>
              <a:pPr>
                <a:defRPr/>
              </a:pPr>
              <a:t>3</a:t>
            </a:fld>
            <a:endParaRPr lang="en-US" dirty="0"/>
          </a:p>
        </p:txBody>
      </p:sp>
      <p:sp>
        <p:nvSpPr>
          <p:cNvPr id="3" name="Naslov 2">
            <a:extLst>
              <a:ext uri="{FF2B5EF4-FFF2-40B4-BE49-F238E27FC236}">
                <a16:creationId xmlns:a16="http://schemas.microsoft.com/office/drawing/2014/main" id="{B68BB894-053D-DB7A-7380-8731694389D8}"/>
              </a:ext>
            </a:extLst>
          </p:cNvPr>
          <p:cNvSpPr>
            <a:spLocks noGrp="1"/>
          </p:cNvSpPr>
          <p:nvPr>
            <p:ph type="title"/>
          </p:nvPr>
        </p:nvSpPr>
        <p:spPr/>
        <p:txBody>
          <a:bodyPr/>
          <a:lstStyle/>
          <a:p>
            <a:r>
              <a:rPr lang="sl-SI" dirty="0"/>
              <a:t>Objava Javnega razpisa UM za kandidate za MR</a:t>
            </a:r>
          </a:p>
        </p:txBody>
      </p:sp>
      <p:sp>
        <p:nvSpPr>
          <p:cNvPr id="4" name="Označba mesta vsebine 3">
            <a:extLst>
              <a:ext uri="{FF2B5EF4-FFF2-40B4-BE49-F238E27FC236}">
                <a16:creationId xmlns:a16="http://schemas.microsoft.com/office/drawing/2014/main" id="{1FFDABF2-2FC4-72BC-BA1D-96B774A39064}"/>
              </a:ext>
            </a:extLst>
          </p:cNvPr>
          <p:cNvSpPr>
            <a:spLocks noGrp="1"/>
          </p:cNvSpPr>
          <p:nvPr>
            <p:ph idx="1"/>
          </p:nvPr>
        </p:nvSpPr>
        <p:spPr>
          <a:xfrm>
            <a:off x="914400" y="1967105"/>
            <a:ext cx="10668000" cy="3510911"/>
          </a:xfrm>
        </p:spPr>
        <p:txBody>
          <a:bodyPr/>
          <a:lstStyle/>
          <a:p>
            <a:pPr algn="just"/>
            <a:r>
              <a:rPr lang="sl-SI" sz="1600" dirty="0">
                <a:solidFill>
                  <a:schemeClr val="tx1"/>
                </a:solidFill>
              </a:rPr>
              <a:t>Skladno s 17. členom </a:t>
            </a:r>
            <a:r>
              <a:rPr lang="sl-SI" sz="1600" u="sng" dirty="0">
                <a:solidFill>
                  <a:schemeClr val="tx1"/>
                </a:solidFill>
                <a:hlinkClick r:id="rId2">
                  <a:extLst>
                    <a:ext uri="{A12FA001-AC4F-418D-AE19-62706E023703}">
                      <ahyp:hlinkClr xmlns:ahyp="http://schemas.microsoft.com/office/drawing/2018/hyperlinkcolor" val="tx"/>
                    </a:ext>
                  </a:extLst>
                </a:hlinkClick>
              </a:rPr>
              <a:t>Splošnega akta o stabilnem financiranju znanstvenoraziskovalne dejavnosti (Uradni list RS, št. 87/22 in 103/22 – </a:t>
            </a:r>
            <a:r>
              <a:rPr lang="sl-SI" sz="1600" u="sng" dirty="0" err="1">
                <a:solidFill>
                  <a:schemeClr val="tx1"/>
                </a:solidFill>
                <a:hlinkClick r:id="rId2">
                  <a:extLst>
                    <a:ext uri="{A12FA001-AC4F-418D-AE19-62706E023703}">
                      <ahyp:hlinkClr xmlns:ahyp="http://schemas.microsoft.com/office/drawing/2018/hyperlinkcolor" val="tx"/>
                    </a:ext>
                  </a:extLst>
                </a:hlinkClick>
              </a:rPr>
              <a:t>popr</a:t>
            </a:r>
            <a:r>
              <a:rPr lang="sl-SI" sz="1600" u="sng" dirty="0">
                <a:solidFill>
                  <a:schemeClr val="tx1"/>
                </a:solidFill>
                <a:hlinkClick r:id="rId2">
                  <a:extLst>
                    <a:ext uri="{A12FA001-AC4F-418D-AE19-62706E023703}">
                      <ahyp:hlinkClr xmlns:ahyp="http://schemas.microsoft.com/office/drawing/2018/hyperlinkcolor" val="tx"/>
                    </a:ext>
                  </a:extLst>
                </a:hlinkClick>
              </a:rPr>
              <a:t>. in 3/25)</a:t>
            </a:r>
            <a:r>
              <a:rPr lang="sl-SI" sz="1600" dirty="0">
                <a:solidFill>
                  <a:schemeClr val="tx1"/>
                </a:solidFill>
              </a:rPr>
              <a:t> UM kot prejemnica sredstev stabilnega financiranja vsako leto dne 15. marca (če je na ta datum dela prost dan, pa prvi naslednji delovni dan po tem datumu) objavi Javni razpis UM za kandidate za mlade raziskovalce (javni razpis) na Zavodu Republike Slovenije za zaposlovanje, spletni strani UM in Euraxess portalu. </a:t>
            </a:r>
          </a:p>
          <a:p>
            <a:pPr algn="just"/>
            <a:endParaRPr lang="sl-SI" sz="1600" dirty="0">
              <a:solidFill>
                <a:schemeClr val="tx1"/>
              </a:solidFill>
            </a:endParaRPr>
          </a:p>
          <a:p>
            <a:pPr algn="just"/>
            <a:r>
              <a:rPr lang="sl-SI" sz="1600" dirty="0">
                <a:solidFill>
                  <a:schemeClr val="tx1"/>
                </a:solidFill>
              </a:rPr>
              <a:t>UM javni razpis po zaključenem postopku v primeru nezasedenih prostih mest ponovi.</a:t>
            </a:r>
          </a:p>
          <a:p>
            <a:pPr algn="just"/>
            <a:endParaRPr lang="sl-SI" sz="1600" dirty="0">
              <a:solidFill>
                <a:schemeClr val="tx1"/>
              </a:solidFill>
            </a:endParaRPr>
          </a:p>
          <a:p>
            <a:pPr algn="just"/>
            <a:r>
              <a:rPr lang="sl-SI" sz="1600" dirty="0">
                <a:solidFill>
                  <a:schemeClr val="tx1"/>
                </a:solidFill>
              </a:rPr>
              <a:t>Usposabljanje mladih raziskovalcev omogoča Javna agencija za znanstvenoraziskovalno in inovacijsko dejavnost Republike Slovenije (ARIS) s financiranjem po Pogodbi o stabilnem financiranju znanstvenoraziskovalne dejavnosti za pogodbeno obdobje 2022–2027, št. S-ZRD/22-27/552.</a:t>
            </a:r>
          </a:p>
        </p:txBody>
      </p:sp>
      <p:pic>
        <p:nvPicPr>
          <p:cNvPr id="8" name="Slika 7">
            <a:extLst>
              <a:ext uri="{FF2B5EF4-FFF2-40B4-BE49-F238E27FC236}">
                <a16:creationId xmlns:a16="http://schemas.microsoft.com/office/drawing/2014/main" id="{88A3369F-8DAF-44E9-62BD-D031F0A99BAE}"/>
              </a:ext>
            </a:extLst>
          </p:cNvPr>
          <p:cNvPicPr>
            <a:picLocks noChangeAspect="1"/>
          </p:cNvPicPr>
          <p:nvPr/>
        </p:nvPicPr>
        <p:blipFill>
          <a:blip r:embed="rId3"/>
          <a:srcRect t="5125" b="-1"/>
          <a:stretch/>
        </p:blipFill>
        <p:spPr>
          <a:xfrm>
            <a:off x="-1" y="0"/>
            <a:ext cx="9591511" cy="842240"/>
          </a:xfrm>
          <a:prstGeom prst="rect">
            <a:avLst/>
          </a:prstGeom>
        </p:spPr>
      </p:pic>
      <p:pic>
        <p:nvPicPr>
          <p:cNvPr id="9" name="Slika 8" descr="Slika, ki vsebuje besede besedilo, pisava, oblikovanje&#10;&#10;Opis je samodejno ustvarjen">
            <a:extLst>
              <a:ext uri="{FF2B5EF4-FFF2-40B4-BE49-F238E27FC236}">
                <a16:creationId xmlns:a16="http://schemas.microsoft.com/office/drawing/2014/main" id="{E3BC94B9-0E68-E695-480D-398A1D96EB6C}"/>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804509" y="6044414"/>
            <a:ext cx="2622527" cy="541020"/>
          </a:xfrm>
          <a:prstGeom prst="rect">
            <a:avLst/>
          </a:prstGeom>
        </p:spPr>
      </p:pic>
      <p:pic>
        <p:nvPicPr>
          <p:cNvPr id="10" name="Slika 9" descr="hr-excellence-in-research">
            <a:extLst>
              <a:ext uri="{FF2B5EF4-FFF2-40B4-BE49-F238E27FC236}">
                <a16:creationId xmlns:a16="http://schemas.microsoft.com/office/drawing/2014/main" id="{2ECF88D3-1419-7EB3-582F-F42BCCA7C3A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6938" y="6036760"/>
            <a:ext cx="794385" cy="541020"/>
          </a:xfrm>
          <a:prstGeom prst="rect">
            <a:avLst/>
          </a:prstGeom>
          <a:noFill/>
        </p:spPr>
      </p:pic>
      <p:pic>
        <p:nvPicPr>
          <p:cNvPr id="6" name="Slika 5" descr="Slika, ki vsebuje besede pisava, besedilo, grafika, logotip&#10;&#10;Vsebina, ustvarjena z umetno inteligenco, morda ni pravilna.">
            <a:extLst>
              <a:ext uri="{FF2B5EF4-FFF2-40B4-BE49-F238E27FC236}">
                <a16:creationId xmlns:a16="http://schemas.microsoft.com/office/drawing/2014/main" id="{99E8978C-34DE-77D8-B46E-30DEED7D2D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1225" y="5841332"/>
            <a:ext cx="1083012" cy="736448"/>
          </a:xfrm>
          <a:prstGeom prst="rect">
            <a:avLst/>
          </a:prstGeom>
        </p:spPr>
      </p:pic>
      <p:pic>
        <p:nvPicPr>
          <p:cNvPr id="14" name="Slika 13">
            <a:extLst>
              <a:ext uri="{FF2B5EF4-FFF2-40B4-BE49-F238E27FC236}">
                <a16:creationId xmlns:a16="http://schemas.microsoft.com/office/drawing/2014/main" id="{3D937C95-94BF-BD26-FBC9-1469F547D041}"/>
              </a:ext>
            </a:extLst>
          </p:cNvPr>
          <p:cNvPicPr>
            <a:picLocks noChangeAspect="1"/>
          </p:cNvPicPr>
          <p:nvPr/>
        </p:nvPicPr>
        <p:blipFill>
          <a:blip r:embed="rId7"/>
          <a:stretch>
            <a:fillRect/>
          </a:stretch>
        </p:blipFill>
        <p:spPr>
          <a:xfrm>
            <a:off x="6096000" y="4580202"/>
            <a:ext cx="5683271" cy="1018462"/>
          </a:xfrm>
          <a:prstGeom prst="rect">
            <a:avLst/>
          </a:prstGeom>
        </p:spPr>
      </p:pic>
    </p:spTree>
    <p:extLst>
      <p:ext uri="{BB962C8B-B14F-4D97-AF65-F5344CB8AC3E}">
        <p14:creationId xmlns:p14="http://schemas.microsoft.com/office/powerpoint/2010/main" val="20547292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B3CC-0152-0D75-C085-838262C81430}"/>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B0BC81A8-E71D-058D-E774-711D5B652449}"/>
              </a:ext>
            </a:extLst>
          </p:cNvPr>
          <p:cNvSpPr>
            <a:spLocks noGrp="1"/>
          </p:cNvSpPr>
          <p:nvPr>
            <p:ph type="sldNum" sz="quarter" idx="4"/>
          </p:nvPr>
        </p:nvSpPr>
        <p:spPr/>
        <p:txBody>
          <a:bodyPr/>
          <a:lstStyle/>
          <a:p>
            <a:pPr>
              <a:defRPr/>
            </a:pPr>
            <a:fld id="{869A43B6-4A72-4A6E-B3BC-4E1A4B5DD1B6}" type="slidenum">
              <a:rPr lang="en-US" smtClean="0"/>
              <a:pPr>
                <a:defRPr/>
              </a:pPr>
              <a:t>4</a:t>
            </a:fld>
            <a:endParaRPr lang="en-US" dirty="0"/>
          </a:p>
        </p:txBody>
      </p:sp>
      <p:sp>
        <p:nvSpPr>
          <p:cNvPr id="3" name="Naslov 2">
            <a:extLst>
              <a:ext uri="{FF2B5EF4-FFF2-40B4-BE49-F238E27FC236}">
                <a16:creationId xmlns:a16="http://schemas.microsoft.com/office/drawing/2014/main" id="{9BD9EDEC-1491-4EE0-5BB1-91FA65B5ED98}"/>
              </a:ext>
            </a:extLst>
          </p:cNvPr>
          <p:cNvSpPr>
            <a:spLocks noGrp="1"/>
          </p:cNvSpPr>
          <p:nvPr>
            <p:ph type="title"/>
          </p:nvPr>
        </p:nvSpPr>
        <p:spPr/>
        <p:txBody>
          <a:bodyPr/>
          <a:lstStyle/>
          <a:p>
            <a:r>
              <a:rPr lang="sl-SI" dirty="0"/>
              <a:t>Razpisna dokumentacija</a:t>
            </a:r>
          </a:p>
        </p:txBody>
      </p:sp>
      <p:sp>
        <p:nvSpPr>
          <p:cNvPr id="4" name="Označba mesta vsebine 3">
            <a:extLst>
              <a:ext uri="{FF2B5EF4-FFF2-40B4-BE49-F238E27FC236}">
                <a16:creationId xmlns:a16="http://schemas.microsoft.com/office/drawing/2014/main" id="{FE0B4CAA-0D5D-6A2B-0D76-531041975915}"/>
              </a:ext>
            </a:extLst>
          </p:cNvPr>
          <p:cNvSpPr>
            <a:spLocks noGrp="1"/>
          </p:cNvSpPr>
          <p:nvPr>
            <p:ph idx="1"/>
          </p:nvPr>
        </p:nvSpPr>
        <p:spPr/>
        <p:txBody>
          <a:bodyPr/>
          <a:lstStyle/>
          <a:p>
            <a:pPr algn="just">
              <a:lnSpc>
                <a:spcPct val="115000"/>
              </a:lnSpc>
            </a:pPr>
            <a:r>
              <a:rPr lang="sl-SI" sz="1800" dirty="0">
                <a:solidFill>
                  <a:schemeClr val="tx1"/>
                </a:solidFill>
                <a:effectLst/>
                <a:ea typeface="Calibri" panose="020F0502020204030204" pitchFamily="34" charset="0"/>
                <a:cs typeface="Calibri" panose="020F0502020204030204" pitchFamily="34" charset="0"/>
              </a:rPr>
              <a:t>Razpisna dokumentacija je z dnem objave prostih mest na </a:t>
            </a:r>
            <a:r>
              <a:rPr lang="sl-SI" sz="1800" u="sng"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Zavodu RS za zaposlovanje</a:t>
            </a:r>
            <a:r>
              <a:rPr lang="sl-SI" sz="1800" dirty="0">
                <a:solidFill>
                  <a:schemeClr val="tx1"/>
                </a:solidFill>
                <a:effectLst/>
                <a:ea typeface="Calibri" panose="020F0502020204030204" pitchFamily="34" charset="0"/>
                <a:cs typeface="Calibri" panose="020F0502020204030204" pitchFamily="34" charset="0"/>
              </a:rPr>
              <a:t> in portalu </a:t>
            </a:r>
            <a:r>
              <a:rPr lang="sl-SI" sz="1800" u="sng" dirty="0">
                <a:solidFill>
                  <a:schemeClr val="tx1"/>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Euraxess</a:t>
            </a:r>
            <a:r>
              <a:rPr lang="sl-SI" sz="1800" dirty="0">
                <a:solidFill>
                  <a:schemeClr val="tx1"/>
                </a:solidFill>
                <a:effectLst/>
                <a:ea typeface="Calibri" panose="020F0502020204030204" pitchFamily="34" charset="0"/>
                <a:cs typeface="Calibri" panose="020F0502020204030204" pitchFamily="34" charset="0"/>
              </a:rPr>
              <a:t> dosegljiva na spletni strani Univerze v Mariboru </a:t>
            </a:r>
            <a:r>
              <a:rPr lang="sl-SI" sz="1800" u="sng" dirty="0">
                <a:solidFill>
                  <a:schemeClr val="tx1"/>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http://www.um.si/mladi-raziskovalec</a:t>
            </a:r>
            <a:r>
              <a:rPr lang="sl-SI" sz="1800" dirty="0">
                <a:solidFill>
                  <a:schemeClr val="tx1"/>
                </a:solidFill>
                <a:effectLst/>
                <a:ea typeface="Calibri" panose="020F0502020204030204" pitchFamily="34" charset="0"/>
                <a:cs typeface="Calibri" panose="020F0502020204030204" pitchFamily="34" charset="0"/>
              </a:rPr>
              <a:t>. </a:t>
            </a:r>
          </a:p>
          <a:p>
            <a:pPr algn="just">
              <a:lnSpc>
                <a:spcPct val="115000"/>
              </a:lnSpc>
            </a:pPr>
            <a:r>
              <a:rPr lang="sl-SI" sz="1800" dirty="0">
                <a:solidFill>
                  <a:schemeClr val="tx1"/>
                </a:solidFill>
                <a:effectLst/>
                <a:ea typeface="Calibri" panose="020F0502020204030204" pitchFamily="34" charset="0"/>
                <a:cs typeface="Calibri" panose="020F0502020204030204" pitchFamily="34" charset="0"/>
              </a:rPr>
              <a:t>Razpisna dokumentacija obsega:</a:t>
            </a:r>
          </a:p>
          <a:p>
            <a:pPr marL="342900" lvl="0" indent="-342900" algn="just">
              <a:lnSpc>
                <a:spcPct val="115000"/>
              </a:lnSpc>
              <a:buFont typeface="Symbol" panose="05050102010706020507" pitchFamily="18" charset="2"/>
              <a:buChar char=""/>
              <a:tabLst>
                <a:tab pos="180340" algn="l"/>
              </a:tabLst>
            </a:pPr>
            <a:r>
              <a:rPr lang="sl-SI" sz="1800" dirty="0">
                <a:solidFill>
                  <a:schemeClr val="tx1"/>
                </a:solidFill>
                <a:effectLst/>
                <a:ea typeface="Calibri" panose="020F0502020204030204" pitchFamily="34" charset="0"/>
                <a:cs typeface="Calibri" panose="020F0502020204030204" pitchFamily="34" charset="0"/>
              </a:rPr>
              <a:t>Javni razpis Univerze v Mariboru za kandidate za mlade raziskovalce s prilogami:</a:t>
            </a:r>
          </a:p>
          <a:p>
            <a:pPr marL="342900" lvl="0" indent="-342900" algn="just">
              <a:lnSpc>
                <a:spcPct val="115000"/>
              </a:lnSpc>
              <a:buFont typeface="Symbol" panose="05050102010706020507" pitchFamily="18" charset="2"/>
              <a:buChar char=""/>
              <a:tabLst>
                <a:tab pos="180340" algn="l"/>
              </a:tabLst>
            </a:pPr>
            <a:r>
              <a:rPr lang="sl-SI" sz="1800" dirty="0">
                <a:solidFill>
                  <a:schemeClr val="tx1"/>
                </a:solidFill>
                <a:effectLst/>
                <a:ea typeface="Calibri" panose="020F0502020204030204" pitchFamily="34" charset="0"/>
                <a:cs typeface="Calibri" panose="020F0502020204030204" pitchFamily="34" charset="0"/>
              </a:rPr>
              <a:t>Priloga 1: Prijavni obrazec.</a:t>
            </a:r>
          </a:p>
          <a:p>
            <a:pPr marL="342900" lvl="0" indent="-342900" algn="just">
              <a:lnSpc>
                <a:spcPct val="115000"/>
              </a:lnSpc>
              <a:buFont typeface="Symbol" panose="05050102010706020507" pitchFamily="18" charset="2"/>
              <a:buChar char=""/>
              <a:tabLst>
                <a:tab pos="180340" algn="l"/>
              </a:tabLst>
            </a:pPr>
            <a:r>
              <a:rPr lang="sl-SI" sz="1800" dirty="0">
                <a:solidFill>
                  <a:schemeClr val="tx1"/>
                </a:solidFill>
                <a:effectLst/>
                <a:ea typeface="Calibri" panose="020F0502020204030204" pitchFamily="34" charset="0"/>
                <a:cs typeface="Calibri" panose="020F0502020204030204" pitchFamily="34" charset="0"/>
              </a:rPr>
              <a:t>Priloge 2.0 – 2.(-): Podatki o razpisanih prostih mestih z opisi usposabljanj pri posameznem mentorju.</a:t>
            </a:r>
          </a:p>
          <a:p>
            <a:pPr marL="342900" lvl="0" indent="-342900" algn="just">
              <a:lnSpc>
                <a:spcPct val="115000"/>
              </a:lnSpc>
              <a:buFont typeface="Symbol" panose="05050102010706020507" pitchFamily="18" charset="2"/>
              <a:buChar char=""/>
              <a:tabLst>
                <a:tab pos="180340" algn="l"/>
              </a:tabLst>
            </a:pPr>
            <a:r>
              <a:rPr lang="sl-SI" sz="1800" dirty="0">
                <a:solidFill>
                  <a:schemeClr val="tx1"/>
                </a:solidFill>
                <a:effectLst/>
                <a:ea typeface="Calibri" panose="020F0502020204030204" pitchFamily="34" charset="0"/>
                <a:cs typeface="Calibri" panose="020F0502020204030204" pitchFamily="34" charset="0"/>
              </a:rPr>
              <a:t>Priloga 3: Ocenjevalni list kandidata za mladega raziskovalca s prilogama: Zapisnik razgovora s kandidatom za mladega raziskovalca in Pisna utemeljitev izbire oz. zavrnitve kandidatov za mladega raziskovalca.</a:t>
            </a:r>
          </a:p>
          <a:p>
            <a:pPr marL="342900" lvl="0" indent="-342900" algn="just">
              <a:lnSpc>
                <a:spcPct val="115000"/>
              </a:lnSpc>
              <a:buFont typeface="Symbol" panose="05050102010706020507" pitchFamily="18" charset="2"/>
              <a:buChar char=""/>
              <a:tabLst>
                <a:tab pos="180340" algn="l"/>
              </a:tabLst>
            </a:pPr>
            <a:r>
              <a:rPr lang="sl-SI" sz="1800" dirty="0">
                <a:solidFill>
                  <a:schemeClr val="tx1"/>
                </a:solidFill>
                <a:effectLst/>
                <a:ea typeface="Calibri" panose="020F0502020204030204" pitchFamily="34" charset="0"/>
                <a:cs typeface="Calibri" panose="020F0502020204030204" pitchFamily="34" charset="0"/>
              </a:rPr>
              <a:t>Priloga 4: Navodila kandidatom za prijavo na  Javni razpis Univerze v Mariboru za kandidate za mlade raziskovalce. </a:t>
            </a:r>
          </a:p>
          <a:p>
            <a:pPr marL="0" indent="0">
              <a:buNone/>
            </a:pPr>
            <a:endParaRPr lang="sl-SI" dirty="0"/>
          </a:p>
        </p:txBody>
      </p:sp>
      <p:pic>
        <p:nvPicPr>
          <p:cNvPr id="7" name="Slika 6">
            <a:extLst>
              <a:ext uri="{FF2B5EF4-FFF2-40B4-BE49-F238E27FC236}">
                <a16:creationId xmlns:a16="http://schemas.microsoft.com/office/drawing/2014/main" id="{3EC25C3B-9A80-0979-C7CC-D399DCD6F096}"/>
              </a:ext>
            </a:extLst>
          </p:cNvPr>
          <p:cNvPicPr>
            <a:picLocks noChangeAspect="1"/>
          </p:cNvPicPr>
          <p:nvPr/>
        </p:nvPicPr>
        <p:blipFill>
          <a:blip r:embed="rId5"/>
          <a:srcRect t="5125" b="-1"/>
          <a:stretch/>
        </p:blipFill>
        <p:spPr>
          <a:xfrm>
            <a:off x="-1" y="0"/>
            <a:ext cx="9591511" cy="842240"/>
          </a:xfrm>
          <a:prstGeom prst="rect">
            <a:avLst/>
          </a:prstGeom>
        </p:spPr>
      </p:pic>
      <p:pic>
        <p:nvPicPr>
          <p:cNvPr id="6" name="Slika 5">
            <a:extLst>
              <a:ext uri="{FF2B5EF4-FFF2-40B4-BE49-F238E27FC236}">
                <a16:creationId xmlns:a16="http://schemas.microsoft.com/office/drawing/2014/main" id="{22A3DAF9-C4C1-DAA3-347E-09B08F4CF747}"/>
              </a:ext>
            </a:extLst>
          </p:cNvPr>
          <p:cNvPicPr>
            <a:picLocks noChangeAspect="1"/>
          </p:cNvPicPr>
          <p:nvPr/>
        </p:nvPicPr>
        <p:blipFill>
          <a:blip r:embed="rId6"/>
          <a:stretch>
            <a:fillRect/>
          </a:stretch>
        </p:blipFill>
        <p:spPr>
          <a:xfrm>
            <a:off x="6960096" y="5247570"/>
            <a:ext cx="3655640" cy="1610430"/>
          </a:xfrm>
          <a:prstGeom prst="rect">
            <a:avLst/>
          </a:prstGeom>
        </p:spPr>
      </p:pic>
    </p:spTree>
    <p:extLst>
      <p:ext uri="{BB962C8B-B14F-4D97-AF65-F5344CB8AC3E}">
        <p14:creationId xmlns:p14="http://schemas.microsoft.com/office/powerpoint/2010/main" val="18907756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C22488EC-DB09-CBAE-3ACF-48A1B7897682}"/>
              </a:ext>
            </a:extLst>
          </p:cNvPr>
          <p:cNvSpPr>
            <a:spLocks noGrp="1"/>
          </p:cNvSpPr>
          <p:nvPr>
            <p:ph type="sldNum" sz="quarter" idx="4"/>
          </p:nvPr>
        </p:nvSpPr>
        <p:spPr/>
        <p:txBody>
          <a:bodyPr/>
          <a:lstStyle/>
          <a:p>
            <a:pPr>
              <a:defRPr/>
            </a:pPr>
            <a:fld id="{869A43B6-4A72-4A6E-B3BC-4E1A4B5DD1B6}" type="slidenum">
              <a:rPr lang="en-US" smtClean="0"/>
              <a:pPr>
                <a:defRPr/>
              </a:pPr>
              <a:t>5</a:t>
            </a:fld>
            <a:endParaRPr lang="en-US" dirty="0"/>
          </a:p>
        </p:txBody>
      </p:sp>
      <p:sp>
        <p:nvSpPr>
          <p:cNvPr id="3" name="Naslov 2">
            <a:extLst>
              <a:ext uri="{FF2B5EF4-FFF2-40B4-BE49-F238E27FC236}">
                <a16:creationId xmlns:a16="http://schemas.microsoft.com/office/drawing/2014/main" id="{AD359FD3-88ED-8275-4839-D21874E2BC17}"/>
              </a:ext>
            </a:extLst>
          </p:cNvPr>
          <p:cNvSpPr>
            <a:spLocks noGrp="1"/>
          </p:cNvSpPr>
          <p:nvPr>
            <p:ph type="title"/>
          </p:nvPr>
        </p:nvSpPr>
        <p:spPr/>
        <p:txBody>
          <a:bodyPr/>
          <a:lstStyle/>
          <a:p>
            <a:r>
              <a:rPr lang="sl-SI" dirty="0"/>
              <a:t>Namen javnega razpisa</a:t>
            </a:r>
          </a:p>
        </p:txBody>
      </p:sp>
      <p:sp>
        <p:nvSpPr>
          <p:cNvPr id="4" name="Označba mesta vsebine 3">
            <a:extLst>
              <a:ext uri="{FF2B5EF4-FFF2-40B4-BE49-F238E27FC236}">
                <a16:creationId xmlns:a16="http://schemas.microsoft.com/office/drawing/2014/main" id="{1B76663F-3560-5BBC-A965-7539BE694FB6}"/>
              </a:ext>
            </a:extLst>
          </p:cNvPr>
          <p:cNvSpPr>
            <a:spLocks noGrp="1"/>
          </p:cNvSpPr>
          <p:nvPr>
            <p:ph idx="1"/>
          </p:nvPr>
        </p:nvSpPr>
        <p:spPr/>
        <p:txBody>
          <a:bodyPr/>
          <a:lstStyle/>
          <a:p>
            <a:pPr algn="just">
              <a:lnSpc>
                <a:spcPct val="115000"/>
              </a:lnSpc>
            </a:pPr>
            <a:r>
              <a:rPr lang="sl-SI" sz="1800" dirty="0">
                <a:solidFill>
                  <a:schemeClr val="tx1"/>
                </a:solidFill>
                <a:ea typeface="Calibri" panose="020F0502020204030204" pitchFamily="34" charset="0"/>
                <a:cs typeface="Calibri" panose="020F0502020204030204" pitchFamily="34" charset="0"/>
              </a:rPr>
              <a:t>Namen  javnega razpisa za kandidate za mlade raziskovalce je izbrati kandidate za mlade raziskovalce za sodelovanje pri raziskovalnem delu v času doktorskega študija do pridobitve doktorata znanosti na UM na podlagi pogodbe o zaposlitvi za določen čas. </a:t>
            </a:r>
          </a:p>
          <a:p>
            <a:pPr marL="0" indent="0" algn="just">
              <a:lnSpc>
                <a:spcPct val="115000"/>
              </a:lnSpc>
              <a:buNone/>
            </a:pPr>
            <a:endParaRPr lang="sl-SI" sz="1800" dirty="0">
              <a:solidFill>
                <a:schemeClr val="tx1"/>
              </a:solidFill>
              <a:ea typeface="Calibri" panose="020F0502020204030204" pitchFamily="34" charset="0"/>
              <a:cs typeface="Calibri" panose="020F0502020204030204" pitchFamily="34" charset="0"/>
            </a:endParaRPr>
          </a:p>
          <a:p>
            <a:pPr algn="just">
              <a:lnSpc>
                <a:spcPct val="115000"/>
              </a:lnSpc>
            </a:pPr>
            <a:r>
              <a:rPr lang="sl-SI" sz="1800" dirty="0">
                <a:solidFill>
                  <a:srgbClr val="000000"/>
                </a:solidFill>
                <a:effectLst/>
                <a:ea typeface="Calibri" panose="020F0502020204030204" pitchFamily="34" charset="0"/>
                <a:cs typeface="Calibri" panose="020F0502020204030204" pitchFamily="34" charset="0"/>
              </a:rPr>
              <a:t>Kandidati se lahko prijavijo na prosto mesto pri izbranem mentorju in na raziskovalnem področju, kot je navedeno v priloženih podatkih o razpisanih prostih mestih z opisi usposabljanj pri posameznem mentorju (Priloge 2.0 – 2.(-)).</a:t>
            </a:r>
          </a:p>
          <a:p>
            <a:pPr marL="0" indent="0" algn="just">
              <a:lnSpc>
                <a:spcPct val="115000"/>
              </a:lnSpc>
              <a:buNone/>
            </a:pPr>
            <a:endParaRPr lang="sl-SI" sz="1800" dirty="0">
              <a:solidFill>
                <a:srgbClr val="000000"/>
              </a:solidFill>
              <a:effectLst/>
              <a:ea typeface="Calibri" panose="020F0502020204030204" pitchFamily="34" charset="0"/>
              <a:cs typeface="Calibri" panose="020F0502020204030204" pitchFamily="34" charset="0"/>
            </a:endParaRPr>
          </a:p>
          <a:p>
            <a:pPr algn="just">
              <a:lnSpc>
                <a:spcPct val="115000"/>
              </a:lnSpc>
            </a:pPr>
            <a:r>
              <a:rPr lang="sl-SI" sz="1800" dirty="0">
                <a:solidFill>
                  <a:srgbClr val="000000"/>
                </a:solidFill>
                <a:effectLst/>
                <a:ea typeface="Calibri" panose="020F0502020204030204" pitchFamily="34" charset="0"/>
                <a:cs typeface="Calibri" panose="020F0502020204030204" pitchFamily="34" charset="0"/>
              </a:rPr>
              <a:t>Pri posameznem mentorju je lahko izbran samo en kandidat. Če je kandidatov za posamezno razpisano mesto pri enem mentorju več, se ti razvrstijo glede na doseženo skupno oceno po kriterijih izbire. Izbran je najbolje ocenjeni kandidat. V primeru, da izbrani kandidat odstopi oziroma zavrne mesto mladega raziskovalca, se izbere naslednji kandidat glede na skupno doseženo oceno.</a:t>
            </a:r>
          </a:p>
          <a:p>
            <a:pPr algn="just"/>
            <a:endParaRPr lang="sl-SI" sz="2800" dirty="0">
              <a:solidFill>
                <a:schemeClr val="tx1"/>
              </a:solidFill>
            </a:endParaRPr>
          </a:p>
          <a:p>
            <a:endParaRPr lang="sl-SI" dirty="0"/>
          </a:p>
        </p:txBody>
      </p:sp>
      <p:pic>
        <p:nvPicPr>
          <p:cNvPr id="7" name="Slika 6">
            <a:extLst>
              <a:ext uri="{FF2B5EF4-FFF2-40B4-BE49-F238E27FC236}">
                <a16:creationId xmlns:a16="http://schemas.microsoft.com/office/drawing/2014/main" id="{8BF3493B-79D1-AF43-DDC7-E456D8E13D22}"/>
              </a:ext>
            </a:extLst>
          </p:cNvPr>
          <p:cNvPicPr>
            <a:picLocks noChangeAspect="1"/>
          </p:cNvPicPr>
          <p:nvPr/>
        </p:nvPicPr>
        <p:blipFill>
          <a:blip r:embed="rId2"/>
          <a:srcRect t="5125" b="-1"/>
          <a:stretch/>
        </p:blipFill>
        <p:spPr>
          <a:xfrm>
            <a:off x="-1" y="0"/>
            <a:ext cx="9591511" cy="842240"/>
          </a:xfrm>
          <a:prstGeom prst="rect">
            <a:avLst/>
          </a:prstGeom>
        </p:spPr>
      </p:pic>
    </p:spTree>
    <p:extLst>
      <p:ext uri="{BB962C8B-B14F-4D97-AF65-F5344CB8AC3E}">
        <p14:creationId xmlns:p14="http://schemas.microsoft.com/office/powerpoint/2010/main" val="2163898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E99DA-CE44-A486-C39C-1F2F3B45FE76}"/>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932DE085-D822-1EB1-84A9-8AE6A4CA4CB3}"/>
              </a:ext>
            </a:extLst>
          </p:cNvPr>
          <p:cNvSpPr>
            <a:spLocks noGrp="1"/>
          </p:cNvSpPr>
          <p:nvPr>
            <p:ph type="sldNum" sz="quarter" idx="4"/>
          </p:nvPr>
        </p:nvSpPr>
        <p:spPr/>
        <p:txBody>
          <a:bodyPr/>
          <a:lstStyle/>
          <a:p>
            <a:pPr>
              <a:defRPr/>
            </a:pPr>
            <a:fld id="{869A43B6-4A72-4A6E-B3BC-4E1A4B5DD1B6}" type="slidenum">
              <a:rPr lang="en-US" smtClean="0"/>
              <a:pPr>
                <a:defRPr/>
              </a:pPr>
              <a:t>6</a:t>
            </a:fld>
            <a:endParaRPr lang="en-US" dirty="0"/>
          </a:p>
        </p:txBody>
      </p:sp>
      <p:sp>
        <p:nvSpPr>
          <p:cNvPr id="3" name="Naslov 2">
            <a:extLst>
              <a:ext uri="{FF2B5EF4-FFF2-40B4-BE49-F238E27FC236}">
                <a16:creationId xmlns:a16="http://schemas.microsoft.com/office/drawing/2014/main" id="{E4A4D576-69E3-3B09-A7AB-3A5B62177F72}"/>
              </a:ext>
            </a:extLst>
          </p:cNvPr>
          <p:cNvSpPr>
            <a:spLocks noGrp="1"/>
          </p:cNvSpPr>
          <p:nvPr>
            <p:ph type="title"/>
          </p:nvPr>
        </p:nvSpPr>
        <p:spPr/>
        <p:txBody>
          <a:bodyPr/>
          <a:lstStyle/>
          <a:p>
            <a:r>
              <a:rPr lang="sl-SI" dirty="0"/>
              <a:t>Obdobje financiranja usposabljanja mladih raziskovalcev</a:t>
            </a:r>
          </a:p>
        </p:txBody>
      </p:sp>
      <p:sp>
        <p:nvSpPr>
          <p:cNvPr id="4" name="Označba mesta vsebine 3">
            <a:extLst>
              <a:ext uri="{FF2B5EF4-FFF2-40B4-BE49-F238E27FC236}">
                <a16:creationId xmlns:a16="http://schemas.microsoft.com/office/drawing/2014/main" id="{49C64322-9A6B-89E3-F84E-53F6D8D9FC00}"/>
              </a:ext>
            </a:extLst>
          </p:cNvPr>
          <p:cNvSpPr>
            <a:spLocks noGrp="1"/>
          </p:cNvSpPr>
          <p:nvPr>
            <p:ph idx="1"/>
          </p:nvPr>
        </p:nvSpPr>
        <p:spPr/>
        <p:txBody>
          <a:bodyPr/>
          <a:lstStyle/>
          <a:p>
            <a:pPr algn="just">
              <a:lnSpc>
                <a:spcPct val="115000"/>
              </a:lnSpc>
              <a:buNone/>
            </a:pPr>
            <a:endParaRPr lang="sl-SI" sz="1800" dirty="0">
              <a:solidFill>
                <a:srgbClr val="000000"/>
              </a:solidFill>
              <a:effectLst/>
              <a:latin typeface="Calibri" panose="020F0502020204030204" pitchFamily="34" charset="0"/>
              <a:ea typeface="Cantarell"/>
            </a:endParaRPr>
          </a:p>
          <a:p>
            <a:pPr algn="just">
              <a:lnSpc>
                <a:spcPct val="115000"/>
              </a:lnSpc>
            </a:pPr>
            <a:r>
              <a:rPr lang="sl-SI" sz="2000" dirty="0">
                <a:solidFill>
                  <a:schemeClr val="tx1"/>
                </a:solidFill>
                <a:effectLst/>
                <a:ea typeface="Calibri" panose="020F0502020204030204" pitchFamily="34" charset="0"/>
                <a:cs typeface="Calibri" panose="020F0502020204030204" pitchFamily="34" charset="0"/>
              </a:rPr>
              <a:t>Obdobje financiranja usposabljanja mladih raziskovalcev je do doktorata znanosti, in sicer največ štiri leta.</a:t>
            </a:r>
          </a:p>
          <a:p>
            <a:pPr algn="just">
              <a:lnSpc>
                <a:spcPct val="115000"/>
              </a:lnSpc>
              <a:buNone/>
            </a:pPr>
            <a:r>
              <a:rPr lang="sl-SI" sz="2000" dirty="0">
                <a:solidFill>
                  <a:schemeClr val="tx1"/>
                </a:solidFill>
                <a:effectLst/>
                <a:ea typeface="Calibri" panose="020F0502020204030204" pitchFamily="34" charset="0"/>
                <a:cs typeface="Calibri" panose="020F0502020204030204" pitchFamily="34" charset="0"/>
              </a:rPr>
              <a:t> </a:t>
            </a:r>
          </a:p>
          <a:p>
            <a:pPr algn="just">
              <a:lnSpc>
                <a:spcPct val="115000"/>
              </a:lnSpc>
            </a:pPr>
            <a:r>
              <a:rPr lang="sl-SI" sz="2000" dirty="0">
                <a:solidFill>
                  <a:schemeClr val="tx1"/>
                </a:solidFill>
                <a:effectLst/>
                <a:ea typeface="Calibri" panose="020F0502020204030204" pitchFamily="34" charset="0"/>
                <a:cs typeface="Calibri" panose="020F0502020204030204" pitchFamily="34" charset="0"/>
              </a:rPr>
              <a:t>Če bo kandidat za mladega raziskovalca v študijskem letu, v katerem se bo zaposlil kot mladi raziskovalec, vpisan v 2. letnik doktorskega študijskega programa, se doba financiranja, navedena v prejšnjem odstavku, skrajša za eno leto.</a:t>
            </a:r>
          </a:p>
          <a:p>
            <a:pPr marL="0" indent="0">
              <a:buNone/>
            </a:pPr>
            <a:endParaRPr lang="sl-SI" dirty="0"/>
          </a:p>
        </p:txBody>
      </p:sp>
      <p:pic>
        <p:nvPicPr>
          <p:cNvPr id="7" name="Slika 6">
            <a:extLst>
              <a:ext uri="{FF2B5EF4-FFF2-40B4-BE49-F238E27FC236}">
                <a16:creationId xmlns:a16="http://schemas.microsoft.com/office/drawing/2014/main" id="{775A2894-E2E5-9813-99C4-27977FD1434F}"/>
              </a:ext>
            </a:extLst>
          </p:cNvPr>
          <p:cNvPicPr>
            <a:picLocks noChangeAspect="1"/>
          </p:cNvPicPr>
          <p:nvPr/>
        </p:nvPicPr>
        <p:blipFill>
          <a:blip r:embed="rId2"/>
          <a:srcRect t="5125" b="-1"/>
          <a:stretch/>
        </p:blipFill>
        <p:spPr>
          <a:xfrm>
            <a:off x="-1" y="0"/>
            <a:ext cx="9591511" cy="842240"/>
          </a:xfrm>
          <a:prstGeom prst="rect">
            <a:avLst/>
          </a:prstGeom>
        </p:spPr>
      </p:pic>
      <p:pic>
        <p:nvPicPr>
          <p:cNvPr id="1028" name="Picture 4">
            <a:extLst>
              <a:ext uri="{FF2B5EF4-FFF2-40B4-BE49-F238E27FC236}">
                <a16:creationId xmlns:a16="http://schemas.microsoft.com/office/drawing/2014/main" id="{F156D412-D94A-5C66-F5AD-815BEAA589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248" y="4384696"/>
            <a:ext cx="2784309"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3335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F1E7B-47D1-82B7-C4AF-09ADFD2EA17A}"/>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69191817-9C1A-246E-2296-104F43B92FFB}"/>
              </a:ext>
            </a:extLst>
          </p:cNvPr>
          <p:cNvSpPr>
            <a:spLocks noGrp="1"/>
          </p:cNvSpPr>
          <p:nvPr>
            <p:ph type="sldNum" sz="quarter" idx="4"/>
          </p:nvPr>
        </p:nvSpPr>
        <p:spPr/>
        <p:txBody>
          <a:bodyPr/>
          <a:lstStyle/>
          <a:p>
            <a:pPr>
              <a:defRPr/>
            </a:pPr>
            <a:fld id="{869A43B6-4A72-4A6E-B3BC-4E1A4B5DD1B6}" type="slidenum">
              <a:rPr lang="en-US" smtClean="0"/>
              <a:pPr>
                <a:defRPr/>
              </a:pPr>
              <a:t>7</a:t>
            </a:fld>
            <a:endParaRPr lang="en-US" dirty="0"/>
          </a:p>
        </p:txBody>
      </p:sp>
      <p:sp>
        <p:nvSpPr>
          <p:cNvPr id="3" name="Naslov 2">
            <a:extLst>
              <a:ext uri="{FF2B5EF4-FFF2-40B4-BE49-F238E27FC236}">
                <a16:creationId xmlns:a16="http://schemas.microsoft.com/office/drawing/2014/main" id="{BC950F39-5F03-1F7D-12A4-44663C282697}"/>
              </a:ext>
            </a:extLst>
          </p:cNvPr>
          <p:cNvSpPr>
            <a:spLocks noGrp="1"/>
          </p:cNvSpPr>
          <p:nvPr>
            <p:ph type="title"/>
          </p:nvPr>
        </p:nvSpPr>
        <p:spPr/>
        <p:txBody>
          <a:bodyPr/>
          <a:lstStyle/>
          <a:p>
            <a:r>
              <a:rPr lang="pl-PL" dirty="0"/>
              <a:t>Pogoji za izbor mladih raziskovalcev </a:t>
            </a:r>
            <a:endParaRPr lang="sl-SI" dirty="0"/>
          </a:p>
        </p:txBody>
      </p:sp>
      <p:sp>
        <p:nvSpPr>
          <p:cNvPr id="4" name="Označba mesta vsebine 3">
            <a:extLst>
              <a:ext uri="{FF2B5EF4-FFF2-40B4-BE49-F238E27FC236}">
                <a16:creationId xmlns:a16="http://schemas.microsoft.com/office/drawing/2014/main" id="{A7F8BDBC-E962-6069-9D08-6DDE0782DF00}"/>
              </a:ext>
            </a:extLst>
          </p:cNvPr>
          <p:cNvSpPr>
            <a:spLocks noGrp="1"/>
          </p:cNvSpPr>
          <p:nvPr>
            <p:ph idx="1"/>
          </p:nvPr>
        </p:nvSpPr>
        <p:spPr/>
        <p:txBody>
          <a:bodyPr/>
          <a:lstStyle/>
          <a:p>
            <a:pPr algn="just">
              <a:lnSpc>
                <a:spcPct val="115000"/>
              </a:lnSpc>
              <a:buNone/>
            </a:pPr>
            <a:r>
              <a:rPr lang="sl-SI" sz="1800" dirty="0">
                <a:solidFill>
                  <a:srgbClr val="000000"/>
                </a:solidFill>
                <a:effectLst/>
                <a:ea typeface="Calibri" panose="020F0502020204030204" pitchFamily="34" charset="0"/>
                <a:cs typeface="Calibri" panose="020F0502020204030204" pitchFamily="34" charset="0"/>
              </a:rPr>
              <a:t>Mladi raziskovalec je lahko kandidat, ki:</a:t>
            </a:r>
          </a:p>
          <a:p>
            <a:pPr algn="just">
              <a:lnSpc>
                <a:spcPct val="115000"/>
              </a:lnSpc>
              <a:buNone/>
            </a:pPr>
            <a:r>
              <a:rPr lang="sl-SI" sz="1800" dirty="0">
                <a:solidFill>
                  <a:srgbClr val="000000"/>
                </a:solidFill>
                <a:effectLst/>
                <a:ea typeface="Calibri" panose="020F0502020204030204" pitchFamily="34" charset="0"/>
                <a:cs typeface="Calibri" panose="020F0502020204030204" pitchFamily="34" charset="0"/>
              </a:rPr>
              <a:t> </a:t>
            </a:r>
          </a:p>
          <a:p>
            <a:pPr lvl="0" algn="just">
              <a:lnSpc>
                <a:spcPct val="115000"/>
              </a:lnSpc>
              <a:buFont typeface="Wingdings" panose="05000000000000000000" pitchFamily="2" charset="2"/>
              <a:buChar char="§"/>
            </a:pPr>
            <a:r>
              <a:rPr lang="sl-SI" sz="1800" dirty="0">
                <a:solidFill>
                  <a:schemeClr val="tx1"/>
                </a:solidFill>
                <a:effectLst/>
                <a:ea typeface="Calibri" panose="020F0502020204030204" pitchFamily="34" charset="0"/>
                <a:cs typeface="Calibri" panose="020F0502020204030204" pitchFamily="34" charset="0"/>
              </a:rPr>
              <a:t>Bo v študijskem letu, v katerem se bo zaposlil kot mladi raziskovalec, vpisan v 1. ali 2. letnik doktorskega študijskega programa na Univerzi v Mariboru in v tem programu redno napreduje oziroma drugega ustreznega programa skladno z 12. členom Pravilnika o upravičenosti financiranja mladih raziskovalcev in postopkih za izbiro mentorjev in mladih raziskovalcev št. 012/2022/3.</a:t>
            </a:r>
          </a:p>
          <a:p>
            <a:pPr lvl="0" algn="just">
              <a:lnSpc>
                <a:spcPct val="115000"/>
              </a:lnSpc>
              <a:buFont typeface="Wingdings" panose="05000000000000000000" pitchFamily="2" charset="2"/>
              <a:buChar char="§"/>
            </a:pPr>
            <a:r>
              <a:rPr lang="sl-SI" sz="1800" dirty="0">
                <a:solidFill>
                  <a:schemeClr val="tx1"/>
                </a:solidFill>
                <a:effectLst/>
                <a:ea typeface="Calibri" panose="020F0502020204030204" pitchFamily="34" charset="0"/>
                <a:cs typeface="Calibri" panose="020F0502020204030204" pitchFamily="34" charset="0"/>
              </a:rPr>
              <a:t>Še nima zaključenega doktorata znanosti oz. pridobljenega znanstvenega naslova doktor/doktorica znanosti.</a:t>
            </a:r>
          </a:p>
          <a:p>
            <a:pPr lvl="0" algn="just">
              <a:lnSpc>
                <a:spcPct val="115000"/>
              </a:lnSpc>
              <a:buFont typeface="Wingdings" panose="05000000000000000000" pitchFamily="2" charset="2"/>
              <a:buChar char="§"/>
            </a:pPr>
            <a:r>
              <a:rPr lang="sl-SI" sz="1800" dirty="0">
                <a:solidFill>
                  <a:schemeClr val="tx1"/>
                </a:solidFill>
                <a:effectLst/>
                <a:ea typeface="Calibri" panose="020F0502020204030204" pitchFamily="34" charset="0"/>
                <a:cs typeface="Calibri" panose="020F0502020204030204" pitchFamily="34" charset="0"/>
              </a:rPr>
              <a:t>Še ni bil zaposlen kot mladi raziskovalec.</a:t>
            </a:r>
          </a:p>
          <a:p>
            <a:pPr lvl="0" algn="just">
              <a:lnSpc>
                <a:spcPct val="115000"/>
              </a:lnSpc>
              <a:buFont typeface="Wingdings" panose="05000000000000000000" pitchFamily="2" charset="2"/>
              <a:buChar char="§"/>
            </a:pPr>
            <a:r>
              <a:rPr lang="sl-SI" sz="1800" u="sng" dirty="0">
                <a:solidFill>
                  <a:schemeClr val="tx1"/>
                </a:solidFill>
                <a:effectLst/>
                <a:ea typeface="Calibri" panose="020F0502020204030204" pitchFamily="34" charset="0"/>
                <a:cs typeface="Calibri" panose="020F0502020204030204" pitchFamily="34" charset="0"/>
              </a:rPr>
              <a:t>Od leta zaključka</a:t>
            </a:r>
            <a:r>
              <a:rPr lang="sl-SI" sz="1800" dirty="0">
                <a:solidFill>
                  <a:schemeClr val="tx1"/>
                </a:solidFill>
                <a:effectLst/>
                <a:ea typeface="Calibri" panose="020F0502020204030204" pitchFamily="34" charset="0"/>
                <a:cs typeface="Calibri" panose="020F0502020204030204" pitchFamily="34" charset="0"/>
              </a:rPr>
              <a:t> študijskega programa druge stopnje oziroma izobrazbe, ki ustreza ravni izobrazbe, pridobljene po študijskih programih druge stopnje, in je v skladu z zakonom, ki ureja </a:t>
            </a:r>
            <a:r>
              <a:rPr lang="sl-SI" sz="1800" u="sng"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slovensko ogrodje kvalifikacij,</a:t>
            </a:r>
            <a:r>
              <a:rPr lang="sl-SI" sz="1800" dirty="0">
                <a:solidFill>
                  <a:schemeClr val="tx1"/>
                </a:solidFill>
                <a:effectLst/>
                <a:ea typeface="Calibri" panose="020F0502020204030204" pitchFamily="34" charset="0"/>
                <a:cs typeface="Calibri" panose="020F0502020204030204" pitchFamily="34" charset="0"/>
              </a:rPr>
              <a:t> uvrščena na 8. raven oziroma primerljivega študijskega programa ustrezne smeri, doseženega v tujini, </a:t>
            </a:r>
            <a:r>
              <a:rPr lang="sl-SI" sz="1800" u="sng" dirty="0">
                <a:solidFill>
                  <a:schemeClr val="tx1"/>
                </a:solidFill>
                <a:effectLst/>
                <a:ea typeface="Calibri" panose="020F0502020204030204" pitchFamily="34" charset="0"/>
                <a:cs typeface="Calibri" panose="020F0502020204030204" pitchFamily="34" charset="0"/>
              </a:rPr>
              <a:t>do leta začetka zaposlitve</a:t>
            </a:r>
            <a:r>
              <a:rPr lang="sl-SI" sz="1800" dirty="0">
                <a:solidFill>
                  <a:schemeClr val="tx1"/>
                </a:solidFill>
                <a:effectLst/>
                <a:ea typeface="Calibri" panose="020F0502020204030204" pitchFamily="34" charset="0"/>
                <a:cs typeface="Calibri" panose="020F0502020204030204" pitchFamily="34" charset="0"/>
              </a:rPr>
              <a:t> kot mladega raziskovalca, ne pretečejo več kot 4 leta.</a:t>
            </a:r>
          </a:p>
          <a:p>
            <a:pPr algn="just"/>
            <a:endParaRPr lang="sl-SI" dirty="0"/>
          </a:p>
        </p:txBody>
      </p:sp>
      <p:pic>
        <p:nvPicPr>
          <p:cNvPr id="7" name="Slika 6">
            <a:extLst>
              <a:ext uri="{FF2B5EF4-FFF2-40B4-BE49-F238E27FC236}">
                <a16:creationId xmlns:a16="http://schemas.microsoft.com/office/drawing/2014/main" id="{243DC6DE-CAFD-D99A-DB02-FFA686E055CE}"/>
              </a:ext>
            </a:extLst>
          </p:cNvPr>
          <p:cNvPicPr>
            <a:picLocks noChangeAspect="1"/>
          </p:cNvPicPr>
          <p:nvPr/>
        </p:nvPicPr>
        <p:blipFill>
          <a:blip r:embed="rId3"/>
          <a:srcRect t="5125" b="-1"/>
          <a:stretch/>
        </p:blipFill>
        <p:spPr>
          <a:xfrm>
            <a:off x="-1" y="0"/>
            <a:ext cx="9591511" cy="842240"/>
          </a:xfrm>
          <a:prstGeom prst="rect">
            <a:avLst/>
          </a:prstGeom>
        </p:spPr>
      </p:pic>
    </p:spTree>
    <p:extLst>
      <p:ext uri="{BB962C8B-B14F-4D97-AF65-F5344CB8AC3E}">
        <p14:creationId xmlns:p14="http://schemas.microsoft.com/office/powerpoint/2010/main" val="6258456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EB2B2-E86E-16A9-A03A-30305F43DE69}"/>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5A94674E-8186-9168-6EC1-48094E7B6B16}"/>
              </a:ext>
            </a:extLst>
          </p:cNvPr>
          <p:cNvSpPr>
            <a:spLocks noGrp="1"/>
          </p:cNvSpPr>
          <p:nvPr>
            <p:ph type="sldNum" sz="quarter" idx="4"/>
          </p:nvPr>
        </p:nvSpPr>
        <p:spPr/>
        <p:txBody>
          <a:bodyPr/>
          <a:lstStyle/>
          <a:p>
            <a:pPr>
              <a:defRPr/>
            </a:pPr>
            <a:fld id="{869A43B6-4A72-4A6E-B3BC-4E1A4B5DD1B6}" type="slidenum">
              <a:rPr lang="en-US" smtClean="0"/>
              <a:pPr>
                <a:defRPr/>
              </a:pPr>
              <a:t>8</a:t>
            </a:fld>
            <a:endParaRPr lang="en-US" dirty="0"/>
          </a:p>
        </p:txBody>
      </p:sp>
      <p:sp>
        <p:nvSpPr>
          <p:cNvPr id="3" name="Naslov 2">
            <a:extLst>
              <a:ext uri="{FF2B5EF4-FFF2-40B4-BE49-F238E27FC236}">
                <a16:creationId xmlns:a16="http://schemas.microsoft.com/office/drawing/2014/main" id="{F12E9B62-911A-DD20-B6C1-7F74D2BD4FE0}"/>
              </a:ext>
            </a:extLst>
          </p:cNvPr>
          <p:cNvSpPr>
            <a:spLocks noGrp="1"/>
          </p:cNvSpPr>
          <p:nvPr>
            <p:ph type="title"/>
          </p:nvPr>
        </p:nvSpPr>
        <p:spPr/>
        <p:txBody>
          <a:bodyPr/>
          <a:lstStyle/>
          <a:p>
            <a:r>
              <a:rPr lang="pl-PL" dirty="0"/>
              <a:t>Pogoji za izbor mladih raziskovalcev </a:t>
            </a:r>
            <a:endParaRPr lang="sl-SI" dirty="0"/>
          </a:p>
        </p:txBody>
      </p:sp>
      <p:sp>
        <p:nvSpPr>
          <p:cNvPr id="4" name="Označba mesta vsebine 3">
            <a:extLst>
              <a:ext uri="{FF2B5EF4-FFF2-40B4-BE49-F238E27FC236}">
                <a16:creationId xmlns:a16="http://schemas.microsoft.com/office/drawing/2014/main" id="{620A8BA4-79DB-30C0-10BF-A7EC41E71E38}"/>
              </a:ext>
            </a:extLst>
          </p:cNvPr>
          <p:cNvSpPr>
            <a:spLocks noGrp="1"/>
          </p:cNvSpPr>
          <p:nvPr>
            <p:ph idx="1"/>
          </p:nvPr>
        </p:nvSpPr>
        <p:spPr/>
        <p:txBody>
          <a:bodyPr/>
          <a:lstStyle/>
          <a:p>
            <a:pPr algn="just">
              <a:lnSpc>
                <a:spcPct val="115000"/>
              </a:lnSpc>
              <a:buNone/>
            </a:pPr>
            <a:r>
              <a:rPr lang="sl-SI" sz="1600" dirty="0">
                <a:solidFill>
                  <a:srgbClr val="000000"/>
                </a:solidFill>
                <a:effectLst/>
                <a:ea typeface="Calibri" panose="020F0502020204030204" pitchFamily="34" charset="0"/>
                <a:cs typeface="Calibri" panose="020F0502020204030204" pitchFamily="34" charset="0"/>
              </a:rPr>
              <a:t>Ml</a:t>
            </a:r>
            <a:r>
              <a:rPr lang="sl-SI" sz="1800" dirty="0">
                <a:solidFill>
                  <a:srgbClr val="000000"/>
                </a:solidFill>
                <a:effectLst/>
                <a:ea typeface="Calibri" panose="020F0502020204030204" pitchFamily="34" charset="0"/>
                <a:cs typeface="Calibri" panose="020F0502020204030204" pitchFamily="34" charset="0"/>
              </a:rPr>
              <a:t>adi raziskovalec je lahko kandidat, ki:</a:t>
            </a:r>
          </a:p>
          <a:p>
            <a:pPr algn="just">
              <a:lnSpc>
                <a:spcPct val="115000"/>
              </a:lnSpc>
              <a:buNone/>
            </a:pPr>
            <a:r>
              <a:rPr lang="sl-SI" sz="1800" dirty="0">
                <a:solidFill>
                  <a:srgbClr val="000000"/>
                </a:solidFill>
                <a:effectLst/>
                <a:ea typeface="Calibri" panose="020F0502020204030204" pitchFamily="34" charset="0"/>
                <a:cs typeface="Calibri" panose="020F0502020204030204" pitchFamily="34" charset="0"/>
              </a:rPr>
              <a:t> </a:t>
            </a:r>
          </a:p>
          <a:p>
            <a:pPr algn="just">
              <a:buFont typeface="Wingdings" panose="05000000000000000000" pitchFamily="2" charset="2"/>
              <a:buChar char="§"/>
            </a:pPr>
            <a:r>
              <a:rPr lang="sl-SI" sz="1800" dirty="0">
                <a:solidFill>
                  <a:srgbClr val="000000"/>
                </a:solidFill>
                <a:effectLst/>
                <a:ea typeface="Calibri" panose="020F0502020204030204" pitchFamily="34" charset="0"/>
                <a:cs typeface="Calibri" panose="020F0502020204030204" pitchFamily="34" charset="0"/>
              </a:rPr>
              <a:t>Bo od dneva veljavnosti pogodbe o zaposlitvi kot mladi raziskovalec imel veljaven pedagoški ali znanstveni naziv asistent. </a:t>
            </a:r>
          </a:p>
          <a:p>
            <a:pPr lvl="0" algn="just">
              <a:lnSpc>
                <a:spcPct val="115000"/>
              </a:lnSpc>
              <a:buFont typeface="Wingdings" panose="05000000000000000000" pitchFamily="2" charset="2"/>
              <a:buChar char="§"/>
            </a:pPr>
            <a:r>
              <a:rPr lang="sl-SI" sz="1800" dirty="0">
                <a:solidFill>
                  <a:srgbClr val="000000"/>
                </a:solidFill>
                <a:effectLst/>
                <a:ea typeface="Calibri" panose="020F0502020204030204" pitchFamily="34" charset="0"/>
                <a:cs typeface="Calibri" panose="020F0502020204030204" pitchFamily="34" charset="0"/>
              </a:rPr>
              <a:t>Kandidat mora izpolnjevati tudi druge pogoje, ki so določeni za razpisano mesto in objavljeni v priloženih Podatkih o razpisanih prostih mestih z opisi usposabljanj pri posameznem mentorju, ki so del razpisne dokumentacije.</a:t>
            </a:r>
          </a:p>
          <a:p>
            <a:pPr lvl="0" algn="just">
              <a:lnSpc>
                <a:spcPct val="115000"/>
              </a:lnSpc>
              <a:buFont typeface="Wingdings" panose="05000000000000000000" pitchFamily="2" charset="2"/>
              <a:buChar char="§"/>
            </a:pPr>
            <a:r>
              <a:rPr lang="sl-SI" sz="1800" dirty="0">
                <a:solidFill>
                  <a:srgbClr val="000000"/>
                </a:solidFill>
                <a:effectLst/>
                <a:ea typeface="Calibri" panose="020F0502020204030204" pitchFamily="34" charset="0"/>
                <a:cs typeface="Calibri" panose="020F0502020204030204" pitchFamily="34" charset="0"/>
              </a:rPr>
              <a:t>Na razpis se lahko prijavi tudi kandidat, ki še ni zaključil izobraževanja po študijskem programu druge stopnje ustrezne smeri oz. izobrazbe, ki ustreza ravni izobrazbe, pridobljene po študijskem programu druge stopnje, in je v skladu z zakonom, ki ureja slovensko ogrodje kvalifikacij, uvrščena na 8. raven, oziroma primerljivega študijskega programa ustrezne smeri, v tujini.</a:t>
            </a:r>
          </a:p>
          <a:p>
            <a:pPr algn="just"/>
            <a:endParaRPr lang="sl-SI" dirty="0"/>
          </a:p>
        </p:txBody>
      </p:sp>
      <p:pic>
        <p:nvPicPr>
          <p:cNvPr id="7" name="Slika 6">
            <a:extLst>
              <a:ext uri="{FF2B5EF4-FFF2-40B4-BE49-F238E27FC236}">
                <a16:creationId xmlns:a16="http://schemas.microsoft.com/office/drawing/2014/main" id="{D08E833D-B5BD-37E4-DDCD-AF616AA1EF54}"/>
              </a:ext>
            </a:extLst>
          </p:cNvPr>
          <p:cNvPicPr>
            <a:picLocks noChangeAspect="1"/>
          </p:cNvPicPr>
          <p:nvPr/>
        </p:nvPicPr>
        <p:blipFill>
          <a:blip r:embed="rId2"/>
          <a:srcRect t="5125" b="-1"/>
          <a:stretch/>
        </p:blipFill>
        <p:spPr>
          <a:xfrm>
            <a:off x="-1" y="0"/>
            <a:ext cx="9591511" cy="842240"/>
          </a:xfrm>
          <a:prstGeom prst="rect">
            <a:avLst/>
          </a:prstGeom>
        </p:spPr>
      </p:pic>
    </p:spTree>
    <p:extLst>
      <p:ext uri="{BB962C8B-B14F-4D97-AF65-F5344CB8AC3E}">
        <p14:creationId xmlns:p14="http://schemas.microsoft.com/office/powerpoint/2010/main" val="14878789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76227-AAE5-060C-2406-56E920C0B072}"/>
            </a:ext>
          </a:extLst>
        </p:cNvPr>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7BEFE9EC-FFB3-E92E-ADCC-047D7B09B5F7}"/>
              </a:ext>
            </a:extLst>
          </p:cNvPr>
          <p:cNvSpPr>
            <a:spLocks noGrp="1"/>
          </p:cNvSpPr>
          <p:nvPr>
            <p:ph type="sldNum" sz="quarter" idx="4"/>
          </p:nvPr>
        </p:nvSpPr>
        <p:spPr/>
        <p:txBody>
          <a:bodyPr/>
          <a:lstStyle/>
          <a:p>
            <a:pPr>
              <a:defRPr/>
            </a:pPr>
            <a:fld id="{869A43B6-4A72-4A6E-B3BC-4E1A4B5DD1B6}" type="slidenum">
              <a:rPr lang="en-US" smtClean="0"/>
              <a:pPr>
                <a:defRPr/>
              </a:pPr>
              <a:t>9</a:t>
            </a:fld>
            <a:endParaRPr lang="en-US" dirty="0"/>
          </a:p>
        </p:txBody>
      </p:sp>
      <p:sp>
        <p:nvSpPr>
          <p:cNvPr id="3" name="Naslov 2">
            <a:extLst>
              <a:ext uri="{FF2B5EF4-FFF2-40B4-BE49-F238E27FC236}">
                <a16:creationId xmlns:a16="http://schemas.microsoft.com/office/drawing/2014/main" id="{C63FF415-76EA-BA7F-10A2-46CD4D531390}"/>
              </a:ext>
            </a:extLst>
          </p:cNvPr>
          <p:cNvSpPr>
            <a:spLocks noGrp="1"/>
          </p:cNvSpPr>
          <p:nvPr>
            <p:ph type="title"/>
          </p:nvPr>
        </p:nvSpPr>
        <p:spPr/>
        <p:txBody>
          <a:bodyPr/>
          <a:lstStyle/>
          <a:p>
            <a:r>
              <a:rPr lang="sl-SI" dirty="0"/>
              <a:t>Vsebina prijave</a:t>
            </a:r>
          </a:p>
        </p:txBody>
      </p:sp>
      <p:sp>
        <p:nvSpPr>
          <p:cNvPr id="4" name="Označba mesta vsebine 3">
            <a:extLst>
              <a:ext uri="{FF2B5EF4-FFF2-40B4-BE49-F238E27FC236}">
                <a16:creationId xmlns:a16="http://schemas.microsoft.com/office/drawing/2014/main" id="{B4E41B47-95A6-70C2-C383-8E8FAB6FDFBE}"/>
              </a:ext>
            </a:extLst>
          </p:cNvPr>
          <p:cNvSpPr>
            <a:spLocks noGrp="1"/>
          </p:cNvSpPr>
          <p:nvPr>
            <p:ph idx="1"/>
          </p:nvPr>
        </p:nvSpPr>
        <p:spPr>
          <a:xfrm>
            <a:off x="609600" y="1745552"/>
            <a:ext cx="8782000" cy="4270208"/>
          </a:xfrm>
        </p:spPr>
        <p:txBody>
          <a:bodyPr/>
          <a:lstStyle/>
          <a:p>
            <a:pPr algn="just">
              <a:spcBef>
                <a:spcPts val="0"/>
              </a:spcBef>
            </a:pPr>
            <a:r>
              <a:rPr lang="sl-SI" sz="1200" dirty="0">
                <a:solidFill>
                  <a:srgbClr val="000000"/>
                </a:solidFill>
                <a:effectLst/>
                <a:ea typeface="Calibri" panose="020F0502020204030204" pitchFamily="34" charset="0"/>
                <a:cs typeface="Calibri" panose="020F0502020204030204" pitchFamily="34" charset="0"/>
              </a:rPr>
              <a:t>Prijavni obrazec kandidata za mladega raziskovalca, </a:t>
            </a:r>
            <a:r>
              <a:rPr lang="sl-SI" sz="1200" i="1" dirty="0">
                <a:solidFill>
                  <a:srgbClr val="000000"/>
                </a:solidFill>
                <a:effectLst/>
                <a:ea typeface="Calibri" panose="020F0502020204030204" pitchFamily="34" charset="0"/>
                <a:cs typeface="Calibri" panose="020F0502020204030204" pitchFamily="34" charset="0"/>
              </a:rPr>
              <a:t>ki mora biti</a:t>
            </a:r>
            <a:r>
              <a:rPr lang="sl-SI" sz="1200" dirty="0">
                <a:solidFill>
                  <a:srgbClr val="000000"/>
                </a:solidFill>
                <a:effectLst/>
                <a:ea typeface="Calibri" panose="020F0502020204030204" pitchFamily="34" charset="0"/>
                <a:cs typeface="Calibri" panose="020F0502020204030204" pitchFamily="34" charset="0"/>
              </a:rPr>
              <a:t> v celoti izpolnjen in podpisan, s priloženimi obveznimi dokazili oz. njihovimi elektronskimi kopijami, narejenimi z optičnim bralnikom. </a:t>
            </a:r>
          </a:p>
          <a:p>
            <a:pPr algn="just">
              <a:spcBef>
                <a:spcPts val="0"/>
              </a:spcBef>
            </a:pPr>
            <a:endParaRPr lang="sl-SI" sz="1200" dirty="0">
              <a:solidFill>
                <a:srgbClr val="000000"/>
              </a:solidFill>
              <a:effectLst/>
              <a:ea typeface="Calibri" panose="020F0502020204030204" pitchFamily="34" charset="0"/>
              <a:cs typeface="Calibri" panose="020F0502020204030204" pitchFamily="34" charset="0"/>
            </a:endParaRPr>
          </a:p>
          <a:p>
            <a:pPr algn="just">
              <a:spcBef>
                <a:spcPts val="0"/>
              </a:spcBef>
            </a:pPr>
            <a:r>
              <a:rPr lang="sl-SI" sz="1200" dirty="0">
                <a:solidFill>
                  <a:srgbClr val="000000"/>
                </a:solidFill>
                <a:effectLst/>
                <a:ea typeface="Calibri" panose="020F0502020204030204" pitchFamily="34" charset="0"/>
                <a:cs typeface="Calibri" panose="020F0502020204030204" pitchFamily="34" charset="0"/>
              </a:rPr>
              <a:t>Elektronska kopija dokazila o izobrazbi:</a:t>
            </a:r>
          </a:p>
          <a:p>
            <a:pPr algn="just">
              <a:spcBef>
                <a:spcPts val="0"/>
              </a:spcBef>
              <a:buNone/>
            </a:pPr>
            <a:r>
              <a:rPr lang="sl-SI" sz="1200" dirty="0">
                <a:solidFill>
                  <a:srgbClr val="000000"/>
                </a:solidFill>
                <a:effectLst/>
                <a:ea typeface="Calibri" panose="020F0502020204030204" pitchFamily="34" charset="0"/>
                <a:cs typeface="Calibri" panose="020F0502020204030204" pitchFamily="34" charset="0"/>
              </a:rPr>
              <a:t> </a:t>
            </a:r>
          </a:p>
          <a:p>
            <a:pPr marL="342900" lvl="0" indent="-342900" algn="just">
              <a:spcBef>
                <a:spcPts val="0"/>
              </a:spcBef>
              <a:buFont typeface="Symbol" panose="05050102010706020507" pitchFamily="18" charset="2"/>
              <a:buChar char=""/>
            </a:pPr>
            <a:r>
              <a:rPr lang="sl-SI" sz="1200" dirty="0">
                <a:solidFill>
                  <a:srgbClr val="000000"/>
                </a:solidFill>
                <a:effectLst/>
                <a:ea typeface="Calibri" panose="020F0502020204030204" pitchFamily="34" charset="0"/>
                <a:cs typeface="Calibri" panose="020F0502020204030204" pitchFamily="34" charset="0"/>
              </a:rPr>
              <a:t>Diplomska listina s prilogo k diplomi zaključenega študijskega programa prve in druge stopnje oziroma izobrazbe, ki ustreza ravni izobrazbe, pridobljene po študijskih programih druge stopnje, in je v skladu z zakonom, ki ureja slovensko ogrodje kvalifikacij, uvrščena na 8. raven oziroma primerljivega študijskega programa, doseženega v tujini, ustrezne smeri.</a:t>
            </a:r>
          </a:p>
          <a:p>
            <a:pPr marL="180340" indent="-180340" algn="just">
              <a:spcBef>
                <a:spcPts val="0"/>
              </a:spcBef>
              <a:buNone/>
            </a:pPr>
            <a:r>
              <a:rPr lang="sl-SI" sz="1200" dirty="0">
                <a:solidFill>
                  <a:srgbClr val="000000"/>
                </a:solidFill>
                <a:effectLst/>
                <a:ea typeface="Calibri" panose="020F0502020204030204" pitchFamily="34" charset="0"/>
                <a:cs typeface="Calibri" panose="020F0502020204030204" pitchFamily="34" charset="0"/>
              </a:rPr>
              <a:t> </a:t>
            </a:r>
          </a:p>
          <a:p>
            <a:pPr marL="342900" lvl="0" indent="-342900" algn="just">
              <a:spcBef>
                <a:spcPts val="0"/>
              </a:spcBef>
              <a:buFont typeface="Symbol" panose="05050102010706020507" pitchFamily="18" charset="2"/>
              <a:buChar char=""/>
            </a:pPr>
            <a:r>
              <a:rPr lang="sl-SI" sz="1200" i="1" dirty="0">
                <a:solidFill>
                  <a:srgbClr val="000000"/>
                </a:solidFill>
                <a:effectLst/>
                <a:ea typeface="Calibri" panose="020F0502020204030204" pitchFamily="34" charset="0"/>
                <a:cs typeface="Calibri" panose="020F0502020204030204" pitchFamily="34" charset="0"/>
              </a:rPr>
              <a:t>Če kandidat za mladega raziskovalca, ki je ob prijavi zaključil izobraževanje po študijskem programu ustrezne smeri in stopnje, vendar mu diploma s prilogo k diplomi še ni bila podeljena,</a:t>
            </a:r>
            <a:r>
              <a:rPr lang="sl-SI" sz="1200" dirty="0">
                <a:solidFill>
                  <a:srgbClr val="000000"/>
                </a:solidFill>
                <a:effectLst/>
                <a:ea typeface="Calibri" panose="020F0502020204030204" pitchFamily="34" charset="0"/>
                <a:cs typeface="Calibri" panose="020F0502020204030204" pitchFamily="34" charset="0"/>
              </a:rPr>
              <a:t> namesto le-te priloži </a:t>
            </a:r>
            <a:r>
              <a:rPr lang="sl-SI" sz="1200" dirty="0" err="1">
                <a:solidFill>
                  <a:srgbClr val="000000"/>
                </a:solidFill>
                <a:effectLst/>
                <a:ea typeface="Calibri" panose="020F0502020204030204" pitchFamily="34" charset="0"/>
                <a:cs typeface="Calibri" panose="020F0502020204030204" pitchFamily="34" charset="0"/>
              </a:rPr>
              <a:t>sken</a:t>
            </a:r>
            <a:r>
              <a:rPr lang="sl-SI" sz="1200" dirty="0">
                <a:solidFill>
                  <a:srgbClr val="000000"/>
                </a:solidFill>
                <a:effectLst/>
                <a:ea typeface="Calibri" panose="020F0502020204030204" pitchFamily="34" charset="0"/>
                <a:cs typeface="Calibri" panose="020F0502020204030204" pitchFamily="34" charset="0"/>
              </a:rPr>
              <a:t> potrdila o zagovoru magistrskega dela z izpisom ocen opravljenih izpitov in vaj prve in druge stopnje.</a:t>
            </a:r>
          </a:p>
          <a:p>
            <a:pPr marL="180340" indent="-180340" algn="just">
              <a:spcBef>
                <a:spcPts val="0"/>
              </a:spcBef>
              <a:buNone/>
            </a:pPr>
            <a:r>
              <a:rPr lang="sl-SI" sz="1200" dirty="0">
                <a:solidFill>
                  <a:srgbClr val="000000"/>
                </a:solidFill>
                <a:effectLst/>
                <a:ea typeface="Calibri" panose="020F0502020204030204" pitchFamily="34" charset="0"/>
                <a:cs typeface="Calibri" panose="020F0502020204030204" pitchFamily="34" charset="0"/>
              </a:rPr>
              <a:t> </a:t>
            </a:r>
          </a:p>
          <a:p>
            <a:pPr marL="342900" lvl="0" indent="-342900" algn="just">
              <a:spcBef>
                <a:spcPts val="0"/>
              </a:spcBef>
              <a:buFont typeface="Symbol" panose="05050102010706020507" pitchFamily="18" charset="2"/>
              <a:buChar char=""/>
            </a:pPr>
            <a:r>
              <a:rPr lang="sl-SI" sz="1200" i="1" dirty="0">
                <a:solidFill>
                  <a:srgbClr val="000000"/>
                </a:solidFill>
                <a:effectLst/>
                <a:ea typeface="Calibri" panose="020F0502020204030204" pitchFamily="34" charset="0"/>
                <a:cs typeface="Calibri" panose="020F0502020204030204" pitchFamily="34" charset="0"/>
              </a:rPr>
              <a:t>Če kandidat za mladega raziskovalca v času prijave ni zaključil</a:t>
            </a:r>
            <a:r>
              <a:rPr lang="sl-SI" sz="1200" dirty="0">
                <a:solidFill>
                  <a:srgbClr val="000000"/>
                </a:solidFill>
                <a:effectLst/>
                <a:ea typeface="Calibri" panose="020F0502020204030204" pitchFamily="34" charset="0"/>
                <a:cs typeface="Calibri" panose="020F0502020204030204" pitchFamily="34" charset="0"/>
              </a:rPr>
              <a:t> študijskega programa zgoraj navedene stopnje, priloži:</a:t>
            </a:r>
          </a:p>
          <a:p>
            <a:pPr marL="742950" lvl="1" indent="-285750" algn="just">
              <a:spcBef>
                <a:spcPts val="0"/>
              </a:spcBef>
              <a:buFont typeface="Courier New" panose="02070309020205020404" pitchFamily="49" charset="0"/>
              <a:buChar char="o"/>
            </a:pPr>
            <a:r>
              <a:rPr lang="sl-SI" sz="1200" dirty="0" err="1">
                <a:solidFill>
                  <a:srgbClr val="000000"/>
                </a:solidFill>
                <a:effectLst/>
                <a:ea typeface="Calibri" panose="020F0502020204030204" pitchFamily="34" charset="0"/>
                <a:cs typeface="Calibri" panose="020F0502020204030204" pitchFamily="34" charset="0"/>
              </a:rPr>
              <a:t>sken</a:t>
            </a:r>
            <a:r>
              <a:rPr lang="sl-SI" sz="1200" dirty="0">
                <a:solidFill>
                  <a:srgbClr val="000000"/>
                </a:solidFill>
                <a:effectLst/>
                <a:ea typeface="Calibri" panose="020F0502020204030204" pitchFamily="34" charset="0"/>
                <a:cs typeface="Calibri" panose="020F0502020204030204" pitchFamily="34" charset="0"/>
              </a:rPr>
              <a:t> diplomske listine s prilogo k diplomi za prvo stopnjo in</a:t>
            </a:r>
          </a:p>
          <a:p>
            <a:pPr marL="742950" lvl="1" indent="-285750" algn="just">
              <a:spcBef>
                <a:spcPts val="0"/>
              </a:spcBef>
              <a:buFont typeface="Courier New" panose="02070309020205020404" pitchFamily="49" charset="0"/>
              <a:buChar char="o"/>
            </a:pPr>
            <a:r>
              <a:rPr lang="sl-SI" sz="1200" dirty="0" err="1">
                <a:solidFill>
                  <a:srgbClr val="000000"/>
                </a:solidFill>
                <a:effectLst/>
                <a:ea typeface="Calibri" panose="020F0502020204030204" pitchFamily="34" charset="0"/>
                <a:cs typeface="Calibri" panose="020F0502020204030204" pitchFamily="34" charset="0"/>
              </a:rPr>
              <a:t>sken</a:t>
            </a:r>
            <a:r>
              <a:rPr lang="sl-SI" sz="1200" dirty="0">
                <a:solidFill>
                  <a:srgbClr val="000000"/>
                </a:solidFill>
                <a:effectLst/>
                <a:ea typeface="Calibri" panose="020F0502020204030204" pitchFamily="34" charset="0"/>
                <a:cs typeface="Calibri" panose="020F0502020204030204" pitchFamily="34" charset="0"/>
              </a:rPr>
              <a:t> potrdila o opravljenih študijskih obveznostih oz. uradnega dokazila opravljenih izpitov in vaj z ocenami v času prijave ter število vseh ocenjevanih enot oz. študijskih obveznosti na študijskem programu druge stopnje izobrazbe, ki ustreza ravni izobrazbe, pridobljene po študijskih programih druge stopnje (upošteva se leto zaključka), in je v skladu z zakonom, ki ureja slovensko ogrodje kvalifikacij, uvrščena na 8. raven oziroma primerljivega študijskega programa, doseženega v tujini.</a:t>
            </a:r>
          </a:p>
          <a:p>
            <a:pPr marL="180340" indent="-180340" algn="just">
              <a:spcBef>
                <a:spcPts val="0"/>
              </a:spcBef>
              <a:buNone/>
            </a:pPr>
            <a:r>
              <a:rPr lang="sl-SI" sz="1200" dirty="0">
                <a:solidFill>
                  <a:srgbClr val="000000"/>
                </a:solidFill>
                <a:effectLst/>
                <a:ea typeface="Calibri" panose="020F0502020204030204" pitchFamily="34" charset="0"/>
                <a:cs typeface="Calibri" panose="020F0502020204030204" pitchFamily="34" charset="0"/>
              </a:rPr>
              <a:t> </a:t>
            </a:r>
          </a:p>
          <a:p>
            <a:pPr marL="342900" lvl="0" indent="-342900" algn="just">
              <a:spcBef>
                <a:spcPts val="0"/>
              </a:spcBef>
              <a:buFont typeface="Symbol" panose="05050102010706020507" pitchFamily="18" charset="2"/>
              <a:buChar char=""/>
            </a:pPr>
            <a:r>
              <a:rPr lang="sl-SI" sz="1200" dirty="0">
                <a:solidFill>
                  <a:srgbClr val="000000"/>
                </a:solidFill>
                <a:effectLst/>
                <a:ea typeface="Calibri" panose="020F0502020204030204" pitchFamily="34" charset="0"/>
                <a:cs typeface="Calibri" panose="020F0502020204030204" pitchFamily="34" charset="0"/>
              </a:rPr>
              <a:t>Če kandidat za mladega raziskovalca nadaljuje doktorski študij v študijskem letu, v katerem bo začel usposabljanje, priloži </a:t>
            </a:r>
            <a:r>
              <a:rPr lang="sl-SI" sz="1200" dirty="0" err="1">
                <a:solidFill>
                  <a:srgbClr val="000000"/>
                </a:solidFill>
                <a:effectLst/>
                <a:ea typeface="Calibri" panose="020F0502020204030204" pitchFamily="34" charset="0"/>
                <a:cs typeface="Calibri" panose="020F0502020204030204" pitchFamily="34" charset="0"/>
              </a:rPr>
              <a:t>sken</a:t>
            </a:r>
            <a:r>
              <a:rPr lang="sl-SI" sz="1200" dirty="0">
                <a:solidFill>
                  <a:srgbClr val="000000"/>
                </a:solidFill>
                <a:effectLst/>
                <a:ea typeface="Calibri" panose="020F0502020204030204" pitchFamily="34" charset="0"/>
                <a:cs typeface="Calibri" panose="020F0502020204030204" pitchFamily="34" charset="0"/>
              </a:rPr>
              <a:t>:</a:t>
            </a:r>
          </a:p>
          <a:p>
            <a:pPr marL="742950" lvl="1" indent="-285750" algn="just">
              <a:spcBef>
                <a:spcPts val="0"/>
              </a:spcBef>
              <a:buFont typeface="Courier New" panose="02070309020205020404" pitchFamily="49" charset="0"/>
              <a:buChar char="o"/>
            </a:pPr>
            <a:r>
              <a:rPr lang="sl-SI" sz="1200" dirty="0">
                <a:solidFill>
                  <a:srgbClr val="000000"/>
                </a:solidFill>
                <a:effectLst/>
                <a:ea typeface="Calibri" panose="020F0502020204030204" pitchFamily="34" charset="0"/>
                <a:cs typeface="Calibri" panose="020F0502020204030204" pitchFamily="34" charset="0"/>
              </a:rPr>
              <a:t>potrdila o vpisu v letnik doktorskega študija v študijskem letu, v katerem bo začel usposabljanje in</a:t>
            </a:r>
          </a:p>
          <a:p>
            <a:pPr marL="742950" lvl="1" indent="-285750" algn="just">
              <a:spcBef>
                <a:spcPts val="0"/>
              </a:spcBef>
              <a:buFont typeface="Courier New" panose="02070309020205020404" pitchFamily="49" charset="0"/>
              <a:buChar char="o"/>
            </a:pPr>
            <a:r>
              <a:rPr lang="sl-SI" sz="1200" dirty="0">
                <a:solidFill>
                  <a:srgbClr val="000000"/>
                </a:solidFill>
                <a:effectLst/>
                <a:ea typeface="Calibri" panose="020F0502020204030204" pitchFamily="34" charset="0"/>
                <a:cs typeface="Calibri" panose="020F0502020204030204" pitchFamily="34" charset="0"/>
              </a:rPr>
              <a:t>potrdila o opravljenih študijskih obveznostih oz. uradnega dokazila, iz katerega je razvidno število vseh študijskih obveznosti in število do tedaj opravljenih izpitov in vaj z ocenami na doktorskem študijskem programu.</a:t>
            </a:r>
          </a:p>
          <a:p>
            <a:pPr algn="just">
              <a:spcBef>
                <a:spcPts val="0"/>
              </a:spcBef>
            </a:pPr>
            <a:endParaRPr lang="sl-SI" sz="1200" dirty="0">
              <a:ea typeface="Calibri" panose="020F0502020204030204" pitchFamily="34" charset="0"/>
              <a:cs typeface="Calibri" panose="020F0502020204030204" pitchFamily="34" charset="0"/>
            </a:endParaRPr>
          </a:p>
        </p:txBody>
      </p:sp>
      <p:pic>
        <p:nvPicPr>
          <p:cNvPr id="7" name="Slika 6">
            <a:extLst>
              <a:ext uri="{FF2B5EF4-FFF2-40B4-BE49-F238E27FC236}">
                <a16:creationId xmlns:a16="http://schemas.microsoft.com/office/drawing/2014/main" id="{B8A97232-5134-3596-C9E6-8D0C20F67DD2}"/>
              </a:ext>
            </a:extLst>
          </p:cNvPr>
          <p:cNvPicPr>
            <a:picLocks noChangeAspect="1"/>
          </p:cNvPicPr>
          <p:nvPr/>
        </p:nvPicPr>
        <p:blipFill>
          <a:blip r:embed="rId2"/>
          <a:srcRect t="5125" b="-1"/>
          <a:stretch/>
        </p:blipFill>
        <p:spPr>
          <a:xfrm>
            <a:off x="-1" y="0"/>
            <a:ext cx="9591511" cy="842240"/>
          </a:xfrm>
          <a:prstGeom prst="rect">
            <a:avLst/>
          </a:prstGeom>
        </p:spPr>
      </p:pic>
      <p:pic>
        <p:nvPicPr>
          <p:cNvPr id="6" name="Slika 5">
            <a:extLst>
              <a:ext uri="{FF2B5EF4-FFF2-40B4-BE49-F238E27FC236}">
                <a16:creationId xmlns:a16="http://schemas.microsoft.com/office/drawing/2014/main" id="{0E3EC12E-53C3-C2DF-FC94-8DEF2E8E87DD}"/>
              </a:ext>
            </a:extLst>
          </p:cNvPr>
          <p:cNvPicPr>
            <a:picLocks noChangeAspect="1"/>
          </p:cNvPicPr>
          <p:nvPr/>
        </p:nvPicPr>
        <p:blipFill>
          <a:blip r:embed="rId3"/>
          <a:stretch>
            <a:fillRect/>
          </a:stretch>
        </p:blipFill>
        <p:spPr>
          <a:xfrm>
            <a:off x="9391600" y="2086063"/>
            <a:ext cx="2337138" cy="3391953"/>
          </a:xfrm>
          <a:prstGeom prst="rect">
            <a:avLst/>
          </a:prstGeom>
        </p:spPr>
      </p:pic>
    </p:spTree>
    <p:extLst>
      <p:ext uri="{BB962C8B-B14F-4D97-AF65-F5344CB8AC3E}">
        <p14:creationId xmlns:p14="http://schemas.microsoft.com/office/powerpoint/2010/main" val="42923844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UM.SI">
  <a:themeElements>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r-ppt-predloga [Samo za branje]" id="{6795D1B3-5739-44AB-8600-D5D4C59499DE}" vid="{2DBCBF16-41CA-475D-B37A-3DED7AA2BC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62ce78b-bcab-4299-ba08-dbf313c1548b" xsi:nil="true"/>
    <lcf76f155ced4ddcb4097134ff3c332f xmlns="86c6268a-1982-4a01-bab8-aea47768f94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84E76DDC1AA641996A8C26D4106BE0" ma:contentTypeVersion="10" ma:contentTypeDescription="Create a new document." ma:contentTypeScope="" ma:versionID="2ef9bca442809ef047fc5eedb485e64e">
  <xsd:schema xmlns:xsd="http://www.w3.org/2001/XMLSchema" xmlns:xs="http://www.w3.org/2001/XMLSchema" xmlns:p="http://schemas.microsoft.com/office/2006/metadata/properties" xmlns:ns2="86c6268a-1982-4a01-bab8-aea47768f942" xmlns:ns3="562ce78b-bcab-4299-ba08-dbf313c1548b" targetNamespace="http://schemas.microsoft.com/office/2006/metadata/properties" ma:root="true" ma:fieldsID="45368074692e86f088984f6cd3899668" ns2:_="" ns3:_="">
    <xsd:import namespace="86c6268a-1982-4a01-bab8-aea47768f942"/>
    <xsd:import namespace="562ce78b-bcab-4299-ba08-dbf313c1548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6268a-1982-4a01-bab8-aea47768f9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14c371a-e1e1-4790-b7b3-e586cefac30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2ce78b-bcab-4299-ba08-dbf313c1548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3424dde-cf88-4d33-ae3e-88886f3aa343}" ma:internalName="TaxCatchAll" ma:showField="CatchAllData" ma:web="562ce78b-bcab-4299-ba08-dbf313c154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4D39D2-AE85-4557-BAAB-3E26E7115052}">
  <ds:schemaRefs>
    <ds:schemaRef ds:uri="http://schemas.microsoft.com/office/2006/metadata/properties"/>
    <ds:schemaRef ds:uri="http://purl.org/dc/dcmitype/"/>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562ce78b-bcab-4299-ba08-dbf313c1548b"/>
    <ds:schemaRef ds:uri="86c6268a-1982-4a01-bab8-aea47768f942"/>
  </ds:schemaRefs>
</ds:datastoreItem>
</file>

<file path=customXml/itemProps2.xml><?xml version="1.0" encoding="utf-8"?>
<ds:datastoreItem xmlns:ds="http://schemas.openxmlformats.org/officeDocument/2006/customXml" ds:itemID="{544C7868-798E-458D-8D58-E4C9B3B7D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c6268a-1982-4a01-bab8-aea47768f942"/>
    <ds:schemaRef ds:uri="562ce78b-bcab-4299-ba08-dbf313c15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96AB59-04EF-4827-B82A-A29E9A99E4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enr-ppt-predloga</Template>
  <TotalTime>2147</TotalTime>
  <Words>1962</Words>
  <Application>Microsoft Office PowerPoint</Application>
  <PresentationFormat>Širokozaslonsko</PresentationFormat>
  <Paragraphs>127</Paragraphs>
  <Slides>17</Slides>
  <Notes>2</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17</vt:i4>
      </vt:variant>
    </vt:vector>
  </HeadingPairs>
  <TitlesOfParts>
    <vt:vector size="25" baseType="lpstr">
      <vt:lpstr>Aptos</vt:lpstr>
      <vt:lpstr>Arial</vt:lpstr>
      <vt:lpstr>Calibri</vt:lpstr>
      <vt:lpstr>Courier New</vt:lpstr>
      <vt:lpstr>Symbol</vt:lpstr>
      <vt:lpstr>Tahoma</vt:lpstr>
      <vt:lpstr>Wingdings</vt:lpstr>
      <vt:lpstr>UM.SI</vt:lpstr>
      <vt:lpstr>PowerPointova predstavitev</vt:lpstr>
      <vt:lpstr>PowerPointova predstavitev</vt:lpstr>
      <vt:lpstr>Objava Javnega razpisa UM za kandidate za MR</vt:lpstr>
      <vt:lpstr>Razpisna dokumentacija</vt:lpstr>
      <vt:lpstr>Namen javnega razpisa</vt:lpstr>
      <vt:lpstr>Obdobje financiranja usposabljanja mladih raziskovalcev</vt:lpstr>
      <vt:lpstr>Pogoji za izbor mladih raziskovalcev </vt:lpstr>
      <vt:lpstr>Pogoji za izbor mladih raziskovalcev </vt:lpstr>
      <vt:lpstr>Vsebina prijave</vt:lpstr>
      <vt:lpstr>Vsebina prijave</vt:lpstr>
      <vt:lpstr>Vsebina prijave</vt:lpstr>
      <vt:lpstr>Dodatne informacije in obvestila</vt:lpstr>
      <vt:lpstr>Izbirni postopek in obveščanje kandidatov</vt:lpstr>
      <vt:lpstr>Merila za ocenjevanje in izbor kandidata za MR</vt:lpstr>
      <vt:lpstr>1. ponovni javni razpis UM za kandidate za MR v letu 2025</vt:lpstr>
      <vt:lpstr>Pogodba o zaposlitvi</vt:lpstr>
      <vt:lpstr>Dodatne informacije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Karmen Cveček</dc:creator>
  <cp:lastModifiedBy>Karmen Cveček</cp:lastModifiedBy>
  <cp:revision>58</cp:revision>
  <cp:lastPrinted>2025-06-10T19:26:17Z</cp:lastPrinted>
  <dcterms:created xsi:type="dcterms:W3CDTF">2025-06-09T14:43:07Z</dcterms:created>
  <dcterms:modified xsi:type="dcterms:W3CDTF">2025-06-11T05:46:50Z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0x0101009784E76DDC1AA641996A8C26D4106BE0</vt:lpwstr>
  </property>
  <property fmtid="{D5CDD505-2E9C-101B-9397-08002B2CF9AE}" pid="3" name="_dlc_DocIdItemGuid">
    <vt:lpwstr>522049ae-d730-47e7-82a8-6874d7845f03</vt:lpwstr>
  </property>
  <property fmtid="{D5CDD505-2E9C-101B-9397-08002B2CF9AE}" pid="4" name="MediaServiceImageTags">
    <vt:lpwstr/>
  </property>
</Properties>
</file>