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3" r:id="rId4"/>
    <p:sldMasterId id="2147483683" r:id="rId5"/>
    <p:sldMasterId id="2147483680" r:id="rId6"/>
    <p:sldMasterId id="2147483693" r:id="rId7"/>
    <p:sldMasterId id="2147483708" r:id="rId8"/>
  </p:sldMasterIdLst>
  <p:notesMasterIdLst>
    <p:notesMasterId r:id="rId18"/>
  </p:notesMasterIdLst>
  <p:handoutMasterIdLst>
    <p:handoutMasterId r:id="rId19"/>
  </p:handoutMasterIdLst>
  <p:sldIdLst>
    <p:sldId id="315" r:id="rId9"/>
    <p:sldId id="728" r:id="rId10"/>
    <p:sldId id="876" r:id="rId11"/>
    <p:sldId id="682" r:id="rId12"/>
    <p:sldId id="336" r:id="rId13"/>
    <p:sldId id="703" r:id="rId14"/>
    <p:sldId id="706" r:id="rId15"/>
    <p:sldId id="708" r:id="rId16"/>
    <p:sldId id="877" r:id="rId17"/>
  </p:sldIdLst>
  <p:sldSz cx="12192000" cy="6858000"/>
  <p:notesSz cx="6797675" cy="9928225"/>
  <p:embeddedFontLst>
    <p:embeddedFont>
      <p:font typeface="Minion Pro" panose="02040503050306020203" charset="0"/>
      <p:regular r:id="rId20"/>
      <p:bold r:id="rId21"/>
      <p:italic r:id="rId22"/>
    </p:embeddedFont>
    <p:embeddedFont>
      <p:font typeface="Source Sans Pro" panose="020B0604020202020204" charset="0"/>
      <p:regular r:id="rId23"/>
      <p:bold r:id="rId24"/>
      <p:italic r:id="rId25"/>
      <p:boldItalic r:id="rId26"/>
    </p:embeddedFont>
    <p:embeddedFont>
      <p:font typeface="Source Sans Pro Black" panose="020B0604020202020204" charset="0"/>
      <p:bold r:id="rId27"/>
      <p:italic r:id="rId28"/>
      <p:boldItalic r:id="rId2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D43421-086C-B763-A95E-F4F92EC50385}" name="Lena Paffenholz" initials="LP" userId="S::paffenholz@daad.de::a420c611-eeba-44ff-8d49-5e088825855d" providerId="AD"/>
  <p188:author id="{592AB935-2561-8A98-8A5A-B5F059B1409C}" name="Nora Emmerichs" initials="NE" userId="S::emmerichs@daad.de::020ae88a-db46-4f36-93e4-eac4102e6d55" providerId="AD"/>
  <p188:author id="{AB61C236-7D76-2297-3B6A-C705D3492F02}" name="Marco Mueller" initials="MM" userId="S::marco.mueller@daad.de::8c07c87c-b4c4-400f-9ff6-482347b6d415" providerId="AD"/>
  <p188:author id="{1DB9AD49-9965-4490-78B1-97F8DEEEAFC8}" name="Manuela Becher" initials="MB" userId="S::m.becher@daad.de::74206b1a-16d8-42c4-8602-a2b8200813e0" providerId="AD"/>
  <p188:author id="{D6566951-D614-1F7C-C398-E7206492E2E9}" name="Julia Ferenschild" initials="JF" userId="S::ferenschild@daad.de::2bb6e396-2f86-4e30-a7bb-1235b24b50cf" providerId="AD"/>
  <p188:author id="{4DCE0D91-7678-8ED0-7355-C1A3D88D0476}" name="Angela Bechstädt" initials="AB" userId="S::bechstaedt@daad.de::1fb4a0a4-56a7-4134-85ea-d075158edf80" providerId="AD"/>
  <p188:author id="{37DC79E8-9195-3A83-96EF-EE5A7E455E64}" name="Carina Pirrera" initials="CP" userId="S::pirrera@daad.de::f0c33c96-fee7-45f6-ac43-5ac4dff30f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6D2"/>
    <a:srgbClr val="00A091"/>
    <a:srgbClr val="007373"/>
    <a:srgbClr val="B9326E"/>
    <a:srgbClr val="E193B6"/>
    <a:srgbClr val="EAB4CC"/>
    <a:srgbClr val="E6F0F0"/>
    <a:srgbClr val="E63255"/>
    <a:srgbClr val="8296A0"/>
    <a:srgbClr val="00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020" autoAdjust="0"/>
  </p:normalViewPr>
  <p:slideViewPr>
    <p:cSldViewPr snapToGrid="0">
      <p:cViewPr varScale="1">
        <p:scale>
          <a:sx n="98" d="100"/>
          <a:sy n="98" d="100"/>
        </p:scale>
        <p:origin x="1050" y="90"/>
      </p:cViewPr>
      <p:guideLst>
        <p:guide orient="horz" pos="2160"/>
        <p:guide pos="3840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59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r>
              <a:rPr lang="de-DE"/>
              <a:t>asdfgasdfasdf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41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957EC415-C589-442D-B6AE-3C61EB2B1D3F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9" cy="49641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6" y="9430092"/>
            <a:ext cx="2945659" cy="49641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3F797C35-1F3E-468E-9663-5651C728D8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663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5659" cy="498134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r>
              <a:rPr lang="de-DE"/>
              <a:t>asdfgasdfasdf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5"/>
            <a:ext cx="2945659" cy="498134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E52C2101-CFFE-A742-8241-0D9EEC834D44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40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3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3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B38E7EB9-86DD-FF48-B828-BE9452CEEC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592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note that no scholarship payments are made during stays at your home university.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E7EB9-86DD-FF48-B828-BE9452CEEC4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243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note that no scholarship payments are made during stays at your home university.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E7EB9-86DD-FF48-B828-BE9452CEEC4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836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Foli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2B7C6B37-C9CB-4304-8912-4C6983CF9E2B}"/>
              </a:ext>
            </a:extLst>
          </p:cNvPr>
          <p:cNvSpPr/>
          <p:nvPr/>
        </p:nvSpPr>
        <p:spPr>
          <a:xfrm>
            <a:off x="3719736" y="476672"/>
            <a:ext cx="4752528" cy="4752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/>
          </a:p>
          <a:p>
            <a:pPr algn="ctr"/>
            <a:endParaRPr lang="de-DE" b="1"/>
          </a:p>
          <a:p>
            <a:pPr algn="ctr"/>
            <a:endParaRPr lang="de-DE" b="1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38436DD-0811-49F2-9F98-8D084906B279}"/>
              </a:ext>
            </a:extLst>
          </p:cNvPr>
          <p:cNvSpPr/>
          <p:nvPr/>
        </p:nvSpPr>
        <p:spPr>
          <a:xfrm>
            <a:off x="8688288" y="620688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/>
              <a:t>Herzlich willkommen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EEDC4C68-33F3-47FB-9A45-FF6DEB5A1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1494" y="2564904"/>
            <a:ext cx="3529012" cy="369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###Subheadline einfügen###</a:t>
            </a:r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F79FF458-34EF-49C4-82C0-0A6D12479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3852" y="1542083"/>
            <a:ext cx="2664296" cy="1022821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/>
              <a:t>### Titel eingeben ###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D23A6B9-FF39-470C-B03F-E1F83830C14D}"/>
              </a:ext>
            </a:extLst>
          </p:cNvPr>
          <p:cNvSpPr/>
          <p:nvPr userDrawn="1"/>
        </p:nvSpPr>
        <p:spPr>
          <a:xfrm>
            <a:off x="8688288" y="620688"/>
            <a:ext cx="1800200" cy="18002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b="1"/>
              <a:t>Herzlich willkommen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5F80FA8A-7A17-413C-A1E6-9B98F9E3B4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39506" y="2934236"/>
            <a:ext cx="3529012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12.08.2021</a:t>
            </a:r>
          </a:p>
        </p:txBody>
      </p:sp>
    </p:spTree>
    <p:extLst>
      <p:ext uri="{BB962C8B-B14F-4D97-AF65-F5344CB8AC3E}">
        <p14:creationId xmlns:p14="http://schemas.microsoft.com/office/powerpoint/2010/main" val="26124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+ Text + Bild+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2624" y="908051"/>
            <a:ext cx="3600000" cy="22324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7200000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CE07256-48D9-4E0F-A039-966EE902F9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624" y="3428999"/>
            <a:ext cx="3590426" cy="22324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00595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+ Text + groß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950" y="908050"/>
            <a:ext cx="7623273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CB7534B-395D-4D91-86B0-9A255E88A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4272" y="908049"/>
            <a:ext cx="3168303" cy="3529063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9ABF7-D890-4AFE-89C5-9A5A256CD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495FD7-49E5-471C-9617-C98CA88D0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557917-109A-4CEE-82EA-855BF9991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394D88B-404A-4703-94DD-05CC0985F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241" y="4797425"/>
            <a:ext cx="3446810" cy="863600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###Bildunterschrift###</a:t>
            </a:r>
          </a:p>
        </p:txBody>
      </p:sp>
    </p:spTree>
    <p:extLst>
      <p:ext uri="{BB962C8B-B14F-4D97-AF65-F5344CB8AC3E}">
        <p14:creationId xmlns:p14="http://schemas.microsoft.com/office/powerpoint/2010/main" val="694783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+ Tabe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77810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9ABF7-D890-4AFE-89C5-9A5A256CD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495FD7-49E5-471C-9617-C98CA88D0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557917-109A-4CEE-82EA-855BF9991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C6276B0-942C-4FAC-A52E-0282DFCE3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81838" y="866083"/>
            <a:ext cx="3230786" cy="4789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219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AD PPT Design1_ohne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59320B5-48A0-4EDA-B6D7-BF66ADD83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E50261C-E7C0-4149-B804-1974F64DA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908720"/>
            <a:ext cx="11233150" cy="47523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9674442-994E-41FB-AC88-D89A9B84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89CB-44AD-4EE1-8A76-494FD1C7FFA9}" type="datetime1">
              <a:rPr lang="de-DE" smtClean="0"/>
              <a:t>11.06.2025</a:t>
            </a:fld>
            <a:endParaRPr lang="de-DE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76BB2163-1E63-49E4-A014-0B150E10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6F9D37C-55E1-46FF-87C9-790E3EAC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48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>
                <a:latin typeface="+mj-lt"/>
              </a:rPr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EF8BC1-12A5-48D8-8903-D177EDFA44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1DCC355-5512-4498-8346-0EEE51CB7BBD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EA6FE9-616E-40C6-91D4-16222875FA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CCB573-A1F0-45F5-AD13-EA0017B20F2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60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>
                <a:latin typeface="+mj-lt"/>
              </a:rPr>
              <a:t>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6C97E3-211F-4900-AFE6-49326FD9AB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062308-45C7-458A-9D67-00FB69BB9672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0488E5-9481-4D40-A6A6-F4B90536B73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563FBD-192D-4DC2-B062-EBE7B5BEE67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1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>
                <a:latin typeface="+mj-lt"/>
              </a:rPr>
              <a:t>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accent1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1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6FBDF8-5A70-44BF-8CFA-08DE3CD2CBB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A418FA0-8A8F-44C1-9A03-C32F087900AC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997151-07AB-409C-B3FD-C5939A90E9C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9FBB0D-9E13-4C42-A3EB-3BDF6EFA19C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916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B9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>
                <a:latin typeface="+mj-lt"/>
              </a:rPr>
              <a:t>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3480AB-FCC8-44BE-9B6F-616F112306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F02AD76-CBF2-4BEB-ADA5-04583CEFC521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4F408-33CF-4D13-A7B0-41DC137637B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859D66-84D6-4A3C-A14F-3A55BCB0A46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43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>
                <a:latin typeface="+mj-lt"/>
              </a:rPr>
              <a:t>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64B23A-D00F-4416-BECC-66125202CD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883BFDB-EDBE-4195-8879-F448091A1B93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2EC1B-E45C-4AF0-A0C3-14F26AF95F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08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+ Bild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542176" y="278470"/>
            <a:ext cx="1980000" cy="19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90CEA87-0FF4-4D03-AC1D-FCA5095536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0088" y="914527"/>
            <a:ext cx="1584176" cy="707886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>
              <a:buNone/>
              <a:defRPr lang="de-DE" sz="1800" b="1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r>
              <a:rPr lang="de-DE" sz="2000">
                <a:latin typeface="+mn-lt"/>
              </a:rPr>
              <a:t>Schlagwort oder Rubrik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A30406-DFC2-45D9-AB5E-71B23394C4A7}"/>
              </a:ext>
            </a:extLst>
          </p:cNvPr>
          <p:cNvSpPr/>
          <p:nvPr userDrawn="1"/>
        </p:nvSpPr>
        <p:spPr>
          <a:xfrm>
            <a:off x="6392816" y="1349552"/>
            <a:ext cx="3600000" cy="36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B77607E-5233-4D9C-B140-FC3F29F7FF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4391" y="2226223"/>
            <a:ext cx="2736850" cy="1846659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0" indent="0">
              <a:buNone/>
              <a:defRPr lang="de-DE" sz="1800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r>
              <a:rPr lang="de-DE" sz="2000">
                <a:latin typeface="+mn-lt"/>
              </a:rPr>
              <a:t>Plakative Aussage</a:t>
            </a:r>
            <a:br>
              <a:rPr lang="de-DE" sz="2000">
                <a:latin typeface="+mn-lt"/>
              </a:rPr>
            </a:br>
            <a:r>
              <a:rPr lang="de-DE" sz="2000" err="1">
                <a:latin typeface="+mn-lt"/>
              </a:rPr>
              <a:t>Nonsecta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temqui</a:t>
            </a:r>
            <a:r>
              <a:rPr lang="de-DE" sz="2000">
                <a:latin typeface="+mn-lt"/>
              </a:rPr>
              <a:t> del </a:t>
            </a:r>
            <a:r>
              <a:rPr lang="de-DE" sz="2000" err="1">
                <a:latin typeface="+mn-lt"/>
              </a:rPr>
              <a:t>isi-tiur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aborentem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fuga</a:t>
            </a:r>
            <a:r>
              <a:rPr lang="de-DE" sz="2000">
                <a:latin typeface="+mn-lt"/>
              </a:rPr>
              <a:t>. </a:t>
            </a:r>
            <a:r>
              <a:rPr lang="de-DE" sz="2000" err="1">
                <a:latin typeface="+mn-lt"/>
              </a:rPr>
              <a:t>Eculparum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quuntium</a:t>
            </a:r>
            <a:r>
              <a:rPr lang="de-DE" sz="2000">
                <a:latin typeface="+mn-lt"/>
              </a:rPr>
              <a:t> et </a:t>
            </a:r>
            <a:r>
              <a:rPr lang="de-DE" sz="2000" err="1">
                <a:latin typeface="+mn-lt"/>
              </a:rPr>
              <a:t>atio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voluptat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estin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re</a:t>
            </a:r>
            <a:r>
              <a:rPr lang="de-DE" sz="2000">
                <a:latin typeface="+mn-lt"/>
              </a:rPr>
              <a:t>-rume </a:t>
            </a:r>
            <a:r>
              <a:rPr lang="de-DE" sz="2000" err="1">
                <a:latin typeface="+mn-lt"/>
              </a:rPr>
              <a:t>elit</a:t>
            </a:r>
            <a:r>
              <a:rPr lang="de-DE" sz="2000">
                <a:latin typeface="+mn-lt"/>
              </a:rPr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90E32D-528E-4B05-8959-30B0B987C23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76D341D-2C89-4872-BDF0-1F9623B2300D}" type="datetime1">
              <a:rPr lang="de-DE" smtClean="0"/>
              <a:t>11.06.2025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46B9F3-43C1-4910-9F9F-3A8E0F6CF8D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8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1F47D18-00FB-4E9F-87B9-AB6BA9D119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FAD1966-919D-494E-B3B1-2C20DC15BF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"/>
          <a:stretch/>
        </p:blipFill>
        <p:spPr>
          <a:xfrm>
            <a:off x="0" y="7"/>
            <a:ext cx="12192000" cy="5661018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6240416" y="1988840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5748226-0F42-477C-93B4-BECC9DA782AC}"/>
              </a:ext>
            </a:extLst>
          </p:cNvPr>
          <p:cNvSpPr/>
          <p:nvPr userDrawn="1"/>
        </p:nvSpPr>
        <p:spPr>
          <a:xfrm>
            <a:off x="9336360" y="476672"/>
            <a:ext cx="1980000" cy="19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algn="ctr"/>
            <a:r>
              <a:rPr lang="de-DE" sz="2000" b="1" spc="-50" baseline="0"/>
              <a:t>Welcome</a:t>
            </a:r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CAF17E27-0AA8-4A91-A574-0A3703101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248" y="3068960"/>
            <a:ext cx="3024336" cy="943658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Name Veranstaltung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608AC7-76C5-4D6C-8E8C-DBC3D1ED7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8248" y="401261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12.08.2021</a:t>
            </a:r>
          </a:p>
        </p:txBody>
      </p:sp>
    </p:spTree>
    <p:extLst>
      <p:ext uri="{BB962C8B-B14F-4D97-AF65-F5344CB8AC3E}">
        <p14:creationId xmlns:p14="http://schemas.microsoft.com/office/powerpoint/2010/main" val="2816354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liederungspunkt + Bild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A30406-DFC2-45D9-AB5E-71B23394C4A7}"/>
              </a:ext>
            </a:extLst>
          </p:cNvPr>
          <p:cNvSpPr/>
          <p:nvPr userDrawn="1"/>
        </p:nvSpPr>
        <p:spPr>
          <a:xfrm>
            <a:off x="6392816" y="1349552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B77607E-5233-4D9C-B140-FC3F29F7FF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0649" y="2226223"/>
            <a:ext cx="3024335" cy="1846659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lang="de-DE" sz="1800" b="1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r>
              <a:rPr lang="de-DE" sz="2000">
                <a:latin typeface="+mn-lt"/>
              </a:rPr>
              <a:t>Plakative Aussage</a:t>
            </a:r>
            <a:br>
              <a:rPr lang="de-DE" sz="2000">
                <a:latin typeface="+mn-lt"/>
              </a:rPr>
            </a:br>
            <a:r>
              <a:rPr lang="de-DE" sz="2000" err="1">
                <a:latin typeface="+mn-lt"/>
              </a:rPr>
              <a:t>Nonsecta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temqui</a:t>
            </a:r>
            <a:r>
              <a:rPr lang="de-DE" sz="2000">
                <a:latin typeface="+mn-lt"/>
              </a:rPr>
              <a:t> del </a:t>
            </a:r>
            <a:r>
              <a:rPr lang="de-DE" sz="2000" err="1">
                <a:latin typeface="+mn-lt"/>
              </a:rPr>
              <a:t>isi-tiur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aborentem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fuga</a:t>
            </a:r>
            <a:r>
              <a:rPr lang="de-DE" sz="2000">
                <a:latin typeface="+mn-lt"/>
              </a:rPr>
              <a:t>. </a:t>
            </a:r>
            <a:r>
              <a:rPr lang="de-DE" sz="2000" err="1">
                <a:latin typeface="+mn-lt"/>
              </a:rPr>
              <a:t>Eculparum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quuntium</a:t>
            </a:r>
            <a:r>
              <a:rPr lang="de-DE" sz="2000">
                <a:latin typeface="+mn-lt"/>
              </a:rPr>
              <a:t> et </a:t>
            </a:r>
            <a:r>
              <a:rPr lang="de-DE" sz="2000" err="1">
                <a:latin typeface="+mn-lt"/>
              </a:rPr>
              <a:t>atio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voluptat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estin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re</a:t>
            </a:r>
            <a:r>
              <a:rPr lang="de-DE" sz="2000">
                <a:latin typeface="+mn-lt"/>
              </a:rPr>
              <a:t>-rume </a:t>
            </a:r>
            <a:r>
              <a:rPr lang="de-DE" sz="2000" err="1">
                <a:latin typeface="+mn-lt"/>
              </a:rPr>
              <a:t>elit</a:t>
            </a:r>
            <a:r>
              <a:rPr lang="de-DE" sz="2000">
                <a:latin typeface="+mn-lt"/>
              </a:rPr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90E32D-528E-4B05-8959-30B0B987C23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6E85E9A3-187B-4DEF-A573-56E8FC31AB2C}" type="datetime1">
              <a:rPr lang="de-DE" smtClean="0"/>
              <a:t>11.06.2025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46B9F3-43C1-4910-9F9F-3A8E0F6CF8D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9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+ Bild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A30406-DFC2-45D9-AB5E-71B23394C4A7}"/>
              </a:ext>
            </a:extLst>
          </p:cNvPr>
          <p:cNvSpPr/>
          <p:nvPr userDrawn="1"/>
        </p:nvSpPr>
        <p:spPr>
          <a:xfrm>
            <a:off x="983432" y="1052736"/>
            <a:ext cx="3600000" cy="3600000"/>
          </a:xfrm>
          <a:prstGeom prst="ellipse">
            <a:avLst/>
          </a:prstGeom>
          <a:solidFill>
            <a:srgbClr val="E6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B77607E-5233-4D9C-B140-FC3F29F7FF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15007" y="1781968"/>
            <a:ext cx="2736850" cy="2141537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lang="de-DE" sz="2000" b="1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endParaRPr lang="de-DE" sz="200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8A5284-E89F-4E6A-BB38-5EA35D2AD7F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1102633D-7CA7-4416-B4E5-6F4708ECF683}" type="datetime1">
              <a:rPr lang="de-DE" smtClean="0"/>
              <a:t>11.06.2025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1DF161-16F2-4FB4-92D0-5B6A57DEE28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251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rLetzte Folie + Bild+Text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5E29B3DC-933B-4425-A877-8517A5D079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92062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pic>
        <p:nvPicPr>
          <p:cNvPr id="4" name="Grafik 3" descr="Ein Bild, das Text, computer, Person, Computer enthält.&#10;&#10;Automatisch generierte Beschreibung">
            <a:extLst>
              <a:ext uri="{FF2B5EF4-FFF2-40B4-BE49-F238E27FC236}">
                <a16:creationId xmlns:a16="http://schemas.microsoft.com/office/drawing/2014/main" id="{96779D50-B3A6-4923-A96F-A337C77B0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652000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8DAA0AC-D912-4CD7-BEFC-2D8A5EE5E84A}"/>
              </a:ext>
            </a:extLst>
          </p:cNvPr>
          <p:cNvSpPr/>
          <p:nvPr userDrawn="1"/>
        </p:nvSpPr>
        <p:spPr>
          <a:xfrm>
            <a:off x="551384" y="1196974"/>
            <a:ext cx="3600000" cy="360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ECB4BCB-C2CA-4C13-ACCB-46E8C2458E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5009" y="2025424"/>
            <a:ext cx="2952750" cy="19431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###Text einfügen###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F21AB9-B9E6-4F92-AACA-12EC9B4587E5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pPr/>
              <a:t>11.06.2025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DA6A0A-468A-4645-8194-E6C9D4E5904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710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orLetzte Folie + Bild+Text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© Michael Jordan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87607BA-1E6B-41FB-BE5F-F6ABEDF409A7}"/>
              </a:ext>
            </a:extLst>
          </p:cNvPr>
          <p:cNvSpPr/>
          <p:nvPr userDrawn="1"/>
        </p:nvSpPr>
        <p:spPr>
          <a:xfrm>
            <a:off x="542176" y="837112"/>
            <a:ext cx="3600000" cy="36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A5645A6A-9C53-41B6-9287-3C7A1A34FF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5801" y="1665562"/>
            <a:ext cx="2952750" cy="1943100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FontTx/>
              <a:buNone/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Text einfügen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BE78DA-F984-48D2-8127-B9C5C29F2C6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pPr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90AFD9-FAD7-4E36-8A81-85E7CDF935E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400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tzt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0E6D18A-37C3-4B68-B2D7-FA956FB4FD75}"/>
              </a:ext>
            </a:extLst>
          </p:cNvPr>
          <p:cNvSpPr txBox="1"/>
          <p:nvPr/>
        </p:nvSpPr>
        <p:spPr>
          <a:xfrm>
            <a:off x="2520000" y="6408000"/>
            <a:ext cx="4848000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lvl="0"/>
            <a:r>
              <a:rPr lang="de-DE" sz="1200">
                <a:solidFill>
                  <a:schemeClr val="bg1"/>
                </a:solidFill>
              </a:rPr>
              <a:t>Stadt Hennigsdorf · Postfach 120 120 · 16750 Hennigsdorf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5AFF90-BA6D-4220-85F0-F26662D54519}"/>
              </a:ext>
            </a:extLst>
          </p:cNvPr>
          <p:cNvSpPr txBox="1"/>
          <p:nvPr/>
        </p:nvSpPr>
        <p:spPr>
          <a:xfrm>
            <a:off x="6948000" y="6320354"/>
            <a:ext cx="388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1800">
                <a:solidFill>
                  <a:srgbClr val="FFFFFF"/>
                </a:solidFill>
              </a:rPr>
              <a:t>www.hennigsdorf.de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946B5A5-DAEB-4329-B224-6429837276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33375"/>
            <a:ext cx="5616575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90250" indent="0">
              <a:buFontTx/>
              <a:buNone/>
              <a:defRPr sz="2000">
                <a:latin typeface="+mn-lt"/>
              </a:defRPr>
            </a:lvl2pPr>
            <a:lvl3pPr marL="579600" indent="0">
              <a:buFontTx/>
              <a:buNone/>
              <a:defRPr sz="2000">
                <a:latin typeface="+mn-lt"/>
              </a:defRPr>
            </a:lvl3pPr>
            <a:lvl4pPr marL="867600" indent="0">
              <a:buFontTx/>
              <a:buNone/>
              <a:defRPr sz="2000">
                <a:latin typeface="+mn-lt"/>
              </a:defRPr>
            </a:lvl4pPr>
            <a:lvl5pPr marL="1155600" indent="0">
              <a:buFontTx/>
              <a:buNone/>
              <a:defRPr sz="2000">
                <a:latin typeface="+mn-lt"/>
              </a:defRPr>
            </a:lvl5pPr>
          </a:lstStyle>
          <a:p>
            <a:pPr lvl="0"/>
            <a:r>
              <a:rPr lang="de-DE"/>
              <a:t>###Name des Referenten/der Referentin###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020887B8-AEDF-48C8-905A-2338ED723D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750150"/>
            <a:ext cx="5616575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90250" indent="0">
              <a:buFontTx/>
              <a:buNone/>
              <a:defRPr sz="2000">
                <a:latin typeface="+mn-lt"/>
              </a:defRPr>
            </a:lvl2pPr>
            <a:lvl3pPr marL="579600" indent="0">
              <a:buFontTx/>
              <a:buNone/>
              <a:defRPr sz="2000">
                <a:latin typeface="+mn-lt"/>
              </a:defRPr>
            </a:lvl3pPr>
            <a:lvl4pPr marL="867600" indent="0">
              <a:buFontTx/>
              <a:buNone/>
              <a:defRPr sz="2000">
                <a:latin typeface="+mn-lt"/>
              </a:defRPr>
            </a:lvl4pPr>
            <a:lvl5pPr marL="1155600" indent="0">
              <a:buFontTx/>
              <a:buNone/>
              <a:defRPr sz="2000">
                <a:latin typeface="+mn-lt"/>
              </a:defRPr>
            </a:lvl5pPr>
          </a:lstStyle>
          <a:p>
            <a:pPr lvl="0"/>
            <a:r>
              <a:rPr lang="de-DE"/>
              <a:t>###Referat XY###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BA3E6B36-DBA9-456B-8B84-20140018EE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8185" y="1484784"/>
            <a:ext cx="5616575" cy="3651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290250" indent="0">
              <a:buFontTx/>
              <a:buNone/>
              <a:defRPr sz="2000">
                <a:latin typeface="+mn-lt"/>
              </a:defRPr>
            </a:lvl2pPr>
            <a:lvl3pPr marL="579600" indent="0">
              <a:buFontTx/>
              <a:buNone/>
              <a:defRPr sz="2000">
                <a:latin typeface="+mn-lt"/>
              </a:defRPr>
            </a:lvl3pPr>
            <a:lvl4pPr marL="867600" indent="0">
              <a:buFontTx/>
              <a:buNone/>
              <a:defRPr sz="2000">
                <a:latin typeface="+mn-lt"/>
              </a:defRPr>
            </a:lvl4pPr>
            <a:lvl5pPr marL="1155600" indent="0">
              <a:buFontTx/>
              <a:buNone/>
              <a:defRPr sz="2000">
                <a:latin typeface="+mn-lt"/>
              </a:defRPr>
            </a:lvl5pPr>
          </a:lstStyle>
          <a:p>
            <a:pPr lvl="0"/>
            <a:r>
              <a:rPr lang="de-DE"/>
              <a:t>###Telefon, E-Mail###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315918D-E338-40DB-9644-1854A3354876}"/>
              </a:ext>
            </a:extLst>
          </p:cNvPr>
          <p:cNvSpPr txBox="1"/>
          <p:nvPr userDrawn="1"/>
        </p:nvSpPr>
        <p:spPr>
          <a:xfrm>
            <a:off x="479425" y="2119138"/>
            <a:ext cx="5615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>
                <a:solidFill>
                  <a:schemeClr val="bg1"/>
                </a:solidFill>
              </a:rPr>
              <a:t>Deutscher Akademischer Austauschdienst (DAAD)</a:t>
            </a:r>
            <a:br>
              <a:rPr lang="de-DE" sz="2000">
                <a:solidFill>
                  <a:schemeClr val="bg1"/>
                </a:solidFill>
              </a:rPr>
            </a:br>
            <a:r>
              <a:rPr lang="de-DE" sz="2000">
                <a:solidFill>
                  <a:schemeClr val="bg1"/>
                </a:solidFill>
              </a:rPr>
              <a:t>Kennedyallee 50</a:t>
            </a:r>
            <a:br>
              <a:rPr lang="de-DE" sz="2000">
                <a:solidFill>
                  <a:schemeClr val="bg1"/>
                </a:solidFill>
              </a:rPr>
            </a:br>
            <a:r>
              <a:rPr lang="de-DE" sz="2000">
                <a:solidFill>
                  <a:schemeClr val="bg1"/>
                </a:solidFill>
              </a:rPr>
              <a:t>53175 Bonn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3650D46-3AE1-4861-AEFF-9126661FEC01}"/>
              </a:ext>
            </a:extLst>
          </p:cNvPr>
          <p:cNvSpPr txBox="1"/>
          <p:nvPr userDrawn="1"/>
        </p:nvSpPr>
        <p:spPr>
          <a:xfrm>
            <a:off x="479425" y="3356992"/>
            <a:ext cx="561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solidFill>
                  <a:schemeClr val="bg1"/>
                </a:solidFill>
                <a:latin typeface="+mj-lt"/>
              </a:rPr>
              <a:t>www.daad.de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532CB8F-CB7E-49F4-9701-C2EF9AF7749C}"/>
              </a:ext>
            </a:extLst>
          </p:cNvPr>
          <p:cNvSpPr/>
          <p:nvPr userDrawn="1"/>
        </p:nvSpPr>
        <p:spPr>
          <a:xfrm>
            <a:off x="7175734" y="764318"/>
            <a:ext cx="3888000" cy="38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2800">
                <a:latin typeface="+mj-lt"/>
              </a:rPr>
              <a:t>Danke für Ihre Aufmerksamkeit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A6423F-F01B-4697-AEC6-D861B035CF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2C29CD-AE60-44B5-98F0-745381230E57}" type="datetimeFigureOut">
              <a:rPr lang="de-DE" smtClean="0"/>
              <a:pPr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CE2A1F-315E-475F-9101-27A3C2686B5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8F8DD8-C592-4722-986C-95758E13A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903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ste 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1F47D18-00FB-4E9F-87B9-AB6BA9D119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FAD1966-919D-494E-B3B1-2C20DC15BF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"/>
          <a:stretch/>
        </p:blipFill>
        <p:spPr>
          <a:xfrm>
            <a:off x="0" y="7"/>
            <a:ext cx="12192000" cy="5661018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6240416" y="1988840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5748226-0F42-477C-93B4-BECC9DA782AC}"/>
              </a:ext>
            </a:extLst>
          </p:cNvPr>
          <p:cNvSpPr/>
          <p:nvPr userDrawn="1"/>
        </p:nvSpPr>
        <p:spPr>
          <a:xfrm>
            <a:off x="9336360" y="476672"/>
            <a:ext cx="1980000" cy="19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algn="ctr"/>
            <a:r>
              <a:rPr lang="de-DE" sz="2000" b="1" spc="-50" baseline="0"/>
              <a:t>Welcome</a:t>
            </a:r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CAF17E27-0AA8-4A91-A574-0A3703101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248" y="3068960"/>
            <a:ext cx="3024336" cy="943658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Name Veranstaltung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608AC7-76C5-4D6C-8E8C-DBC3D1ED7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8248" y="401261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12.08.2021</a:t>
            </a:r>
          </a:p>
        </p:txBody>
      </p:sp>
    </p:spTree>
    <p:extLst>
      <p:ext uri="{BB962C8B-B14F-4D97-AF65-F5344CB8AC3E}">
        <p14:creationId xmlns:p14="http://schemas.microsoft.com/office/powerpoint/2010/main" val="273563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rste Foli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01F47D18-00FB-4E9F-87B9-AB6BA9D1196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AFAD1966-919D-494E-B3B1-2C20DC15BF5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 descr="Ein Bild, das Text, Person, drinnen, Computer enthält.&#10;&#10;Automatisch generierte Beschreibung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"/>
          <a:stretch/>
        </p:blipFill>
        <p:spPr>
          <a:xfrm>
            <a:off x="0" y="7"/>
            <a:ext cx="12192000" cy="5661018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6240416" y="1988840"/>
            <a:ext cx="3600000" cy="360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5748226-0F42-477C-93B4-BECC9DA782AC}"/>
              </a:ext>
            </a:extLst>
          </p:cNvPr>
          <p:cNvSpPr/>
          <p:nvPr userDrawn="1"/>
        </p:nvSpPr>
        <p:spPr>
          <a:xfrm>
            <a:off x="9336360" y="476672"/>
            <a:ext cx="1980000" cy="198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algn="ctr"/>
            <a:r>
              <a:rPr lang="de-DE" sz="2000" b="1" spc="-50" baseline="0"/>
              <a:t>Herzlich willkommen</a:t>
            </a:r>
          </a:p>
        </p:txBody>
      </p:sp>
      <p:sp>
        <p:nvSpPr>
          <p:cNvPr id="8" name="Titel 17">
            <a:extLst>
              <a:ext uri="{FF2B5EF4-FFF2-40B4-BE49-F238E27FC236}">
                <a16:creationId xmlns:a16="http://schemas.microsoft.com/office/drawing/2014/main" id="{CAF17E27-0AA8-4A91-A574-0A3703101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8248" y="3068960"/>
            <a:ext cx="3024336" cy="943658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Name Veranstaltung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E1608AC7-76C5-4D6C-8E8C-DBC3D1ED7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8248" y="401261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buFontTx/>
              <a:buNone/>
              <a:defRPr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12.08.2021</a:t>
            </a:r>
          </a:p>
        </p:txBody>
      </p:sp>
    </p:spTree>
    <p:extLst>
      <p:ext uri="{BB962C8B-B14F-4D97-AF65-F5344CB8AC3E}">
        <p14:creationId xmlns:p14="http://schemas.microsoft.com/office/powerpoint/2010/main" val="2280712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36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098AD9-6FA4-428E-B32E-1ECCAF10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908720"/>
            <a:ext cx="11233150" cy="47523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AF171-E9D0-4864-9B12-B90BC0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17790C-AFF4-48D3-A7EB-A1924619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64286-A366-43D2-99D3-18A1E29A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993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(2-zeilig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753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098AD9-6FA4-428E-B32E-1ECCAF10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340768"/>
            <a:ext cx="11233150" cy="4320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AF171-E9D0-4864-9B12-B90BC0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17790C-AFF4-48D3-A7EB-A1924619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64286-A366-43D2-99D3-18A1E29A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012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+ 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908050"/>
            <a:ext cx="53911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5400675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448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36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098AD9-6FA4-428E-B32E-1ECCAF10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908720"/>
            <a:ext cx="11233150" cy="47523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AF171-E9D0-4864-9B12-B90BC0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17790C-AFF4-48D3-A7EB-A1924619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64286-A366-43D2-99D3-18A1E29A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972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+ Tex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951" y="908050"/>
            <a:ext cx="53911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CB7534B-395D-4D91-86B0-9A255E88A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1900" y="908049"/>
            <a:ext cx="5400675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400" b="0" i="0" kern="1200" baseline="0" dirty="0" smtClean="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9ABF7-D890-4AFE-89C5-9A5A256CD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495FD7-49E5-471C-9617-C98CA88D0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557917-109A-4CEE-82EA-855BF9991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845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+ Text + Diagram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4608463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9A50787D-ED49-4CB2-B9A5-9B53896B2E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75920" y="908050"/>
            <a:ext cx="6326783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039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+ Text + Diagramm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9A50787D-ED49-4CB2-B9A5-9B53896B2E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8949" y="908050"/>
            <a:ext cx="7047211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F65D953D-3BD7-4908-8948-87DB9B02A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4191" y="908050"/>
            <a:ext cx="3888383" cy="4752974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Grafikerläuterungen</a:t>
            </a:r>
          </a:p>
        </p:txBody>
      </p:sp>
    </p:spTree>
    <p:extLst>
      <p:ext uri="{BB962C8B-B14F-4D97-AF65-F5344CB8AC3E}">
        <p14:creationId xmlns:p14="http://schemas.microsoft.com/office/powerpoint/2010/main" val="3656888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+ Text + Diagramm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9A50787D-ED49-4CB2-B9A5-9B53896B2E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8949" y="908050"/>
            <a:ext cx="3446811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F65D953D-3BD7-4908-8948-87DB9B02A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4191" y="908050"/>
            <a:ext cx="3888383" cy="4752974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Grafikerläuterungen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DBEEE3F7-BDE1-4A55-8A67-5C7C91515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75" y="908050"/>
            <a:ext cx="36004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310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+ Text + Bild+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12624" y="908051"/>
            <a:ext cx="3600000" cy="22324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7200000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CE07256-48D9-4E0F-A039-966EE902F9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624" y="3428999"/>
            <a:ext cx="3590426" cy="223247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49169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+ Text + groß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950" y="908050"/>
            <a:ext cx="7623273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CB7534B-395D-4D91-86B0-9A255E88A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44272" y="908049"/>
            <a:ext cx="3168303" cy="3529063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9ABF7-D890-4AFE-89C5-9A5A256CD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495FD7-49E5-471C-9617-C98CA88D0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557917-109A-4CEE-82EA-855BF9991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394D88B-404A-4703-94DD-05CC0985F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6241" y="4797425"/>
            <a:ext cx="3446810" cy="863600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###Bildunterschrift###</a:t>
            </a:r>
          </a:p>
        </p:txBody>
      </p:sp>
    </p:spTree>
    <p:extLst>
      <p:ext uri="{BB962C8B-B14F-4D97-AF65-F5344CB8AC3E}">
        <p14:creationId xmlns:p14="http://schemas.microsoft.com/office/powerpoint/2010/main" val="2777074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+ Tabe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77810"/>
          </a:xfrm>
          <a:prstGeom prst="rect">
            <a:avLst/>
          </a:prstGeom>
        </p:spPr>
        <p:txBody>
          <a:bodyPr wrap="square" lIns="0" tIns="0" rIns="0" bIns="10800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9ABF7-D890-4AFE-89C5-9A5A256CD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495FD7-49E5-471C-9617-C98CA88D0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557917-109A-4CEE-82EA-855BF9991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6C6276B0-942C-4FAC-A52E-0282DFCE3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81838" y="866083"/>
            <a:ext cx="3230786" cy="47891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8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AD PPT Design1_ohne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59320B5-48A0-4EDA-B6D7-BF66ADD83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E50261C-E7C0-4149-B804-1974F64DA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908720"/>
            <a:ext cx="11233150" cy="47523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Datumsplatzhalter 18">
            <a:extLst>
              <a:ext uri="{FF2B5EF4-FFF2-40B4-BE49-F238E27FC236}">
                <a16:creationId xmlns:a16="http://schemas.microsoft.com/office/drawing/2014/main" id="{D9674442-994E-41FB-AC88-D89A9B841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289CB-44AD-4EE1-8A76-494FD1C7FFA9}" type="datetime1">
              <a:rPr lang="de-DE" smtClean="0"/>
              <a:t>11.06.2025</a:t>
            </a:fld>
            <a:endParaRPr lang="de-DE"/>
          </a:p>
        </p:txBody>
      </p: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76BB2163-1E63-49E4-A014-0B150E10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6F9D37C-55E1-46FF-87C9-790E3EAC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683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bg1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 dirty="0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64B23A-D00F-4416-BECC-66125202CD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883BFDB-EDBE-4195-8879-F448091A1B93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2EC1B-E45C-4AF0-A0C3-14F26AF95F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610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2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EF8BC1-12A5-48D8-8903-D177EDFA44C2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1DCC355-5512-4498-8346-0EEE51CB7BBD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EA6FE9-616E-40C6-91D4-16222875FA4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7CCB573-A1F0-45F5-AD13-EA0017B20F2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632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(2-zeilig)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7534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  <a:br>
              <a:rPr lang="de-DE"/>
            </a:br>
            <a:r>
              <a:rPr lang="de-DE"/>
              <a:t>zweizeilig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D098AD9-6FA4-428E-B32E-1ECCAF10E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340768"/>
            <a:ext cx="11233150" cy="432025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None/>
              <a:defRPr lang="de-DE" sz="2400" kern="120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8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7AF171-E9D0-4864-9B12-B90BC07C6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E17790C-AFF4-48D3-A7EB-A1924619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464286-A366-43D2-99D3-18A1E29A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100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3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66C97E3-211F-4900-AFE6-49326FD9ABA3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062308-45C7-458A-9D67-00FB69BB9672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0488E5-9481-4D40-A6A6-F4B90536B73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563FBD-192D-4DC2-B062-EBE7B5BEE67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98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accent1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1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6FBDF8-5A70-44BF-8CFA-08DE3CD2CBB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A418FA0-8A8F-44C1-9A03-C32F087900AC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997151-07AB-409C-B3FD-C5939A90E9C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9FBB0D-9E13-4C42-A3EB-3BDF6EFA19C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2977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B9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5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3480AB-FCC8-44BE-9B6F-616F112306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F02AD76-CBF2-4BEB-ADA5-04583CEFC521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4F408-33CF-4D13-A7B0-41DC137637B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859D66-84D6-4A3C-A14F-3A55BCB0A46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3008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liederungspunk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DC64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64B23A-D00F-4416-BECC-66125202CD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883BFDB-EDBE-4195-8879-F448091A1B93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2EC1B-E45C-4AF0-A0C3-14F26AF95F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32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liederungspunk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7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64B23A-D00F-4416-BECC-66125202CD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883BFDB-EDBE-4195-8879-F448091A1B93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2EC1B-E45C-4AF0-A0C3-14F26AF95F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174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liederungspunk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rgbClr val="B932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4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rgbClr val="FFFFFF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3480AB-FCC8-44BE-9B6F-616F112306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F02AD76-CBF2-4BEB-ADA5-04583CEFC521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34F408-33CF-4D13-A7B0-41DC137637B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859D66-84D6-4A3C-A14F-3A55BCB0A463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160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liederungspunk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04088CB-00F4-4872-A722-B8F30228C259}"/>
              </a:ext>
            </a:extLst>
          </p:cNvPr>
          <p:cNvSpPr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49DC5B2-0184-461D-92F1-67508E6E4FD7}"/>
              </a:ext>
            </a:extLst>
          </p:cNvPr>
          <p:cNvSpPr/>
          <p:nvPr userDrawn="1"/>
        </p:nvSpPr>
        <p:spPr>
          <a:xfrm>
            <a:off x="767408" y="908720"/>
            <a:ext cx="2160240" cy="2160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>
                <a:latin typeface="+mj-lt"/>
              </a:rPr>
              <a:t>6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706BB21-ADC8-45A2-B338-9636BBB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59150" y="1628775"/>
            <a:ext cx="6769298" cy="5760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000" b="1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 sz="3200">
                <a:latin typeface="+mn-lt"/>
              </a:defRPr>
            </a:lvl2pPr>
            <a:lvl3pPr marL="579600" indent="0">
              <a:buFontTx/>
              <a:buNone/>
              <a:defRPr sz="3200">
                <a:latin typeface="+mn-lt"/>
              </a:defRPr>
            </a:lvl3pPr>
            <a:lvl4pPr marL="867600" indent="0">
              <a:buFontTx/>
              <a:buNone/>
              <a:defRPr sz="3200">
                <a:latin typeface="+mn-lt"/>
              </a:defRPr>
            </a:lvl4pPr>
            <a:lvl5pPr marL="1155600" indent="0">
              <a:buFontTx/>
              <a:buNone/>
              <a:defRPr sz="3200">
                <a:latin typeface="+mn-lt"/>
              </a:defRPr>
            </a:lvl5pPr>
          </a:lstStyle>
          <a:p>
            <a:pPr lvl="0"/>
            <a:r>
              <a:rPr lang="de-DE"/>
              <a:t>Gliederungspunkt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ACBFB2B-1E4E-4AFA-8ED5-CA0B28D7C9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9150" y="2349500"/>
            <a:ext cx="6769100" cy="5032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aseline="0">
                <a:solidFill>
                  <a:schemeClr val="accent4"/>
                </a:solidFill>
                <a:latin typeface="+mn-lt"/>
              </a:defRPr>
            </a:lvl1pPr>
            <a:lvl2pPr marL="290250" indent="0">
              <a:buFontTx/>
              <a:buNone/>
              <a:defRPr/>
            </a:lvl2pPr>
            <a:lvl3pPr marL="579600" indent="0">
              <a:buFontTx/>
              <a:buNone/>
              <a:defRPr/>
            </a:lvl3pPr>
            <a:lvl4pPr marL="867600" indent="0">
              <a:buFontTx/>
              <a:buNone/>
              <a:defRPr/>
            </a:lvl4pPr>
            <a:lvl5pPr marL="1155600" indent="0">
              <a:buFontTx/>
              <a:buNone/>
              <a:defRPr/>
            </a:lvl5pPr>
          </a:lstStyle>
          <a:p>
            <a:pPr lvl="0"/>
            <a:r>
              <a:rPr lang="de-DE" err="1"/>
              <a:t>Subline</a:t>
            </a:r>
            <a:r>
              <a:rPr lang="de-DE"/>
              <a:t> zum Thema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64B23A-D00F-4416-BECC-66125202CDA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883BFDB-EDBE-4195-8879-F448091A1B93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2EC1B-E45C-4AF0-A0C3-14F26AF95F9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4911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+ Bild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D918BB6-2070-424F-8E4C-A74F3F226C09}"/>
              </a:ext>
            </a:extLst>
          </p:cNvPr>
          <p:cNvSpPr/>
          <p:nvPr userDrawn="1"/>
        </p:nvSpPr>
        <p:spPr>
          <a:xfrm>
            <a:off x="542176" y="278470"/>
            <a:ext cx="1980000" cy="19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90CEA87-0FF4-4D03-AC1D-FCA5095536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0088" y="914527"/>
            <a:ext cx="1584176" cy="707886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>
              <a:buNone/>
              <a:defRPr lang="de-DE" sz="1800" b="1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r>
              <a:rPr lang="de-DE" sz="2000">
                <a:latin typeface="+mn-lt"/>
              </a:rPr>
              <a:t>Schlagwort oder Rubrik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A30406-DFC2-45D9-AB5E-71B23394C4A7}"/>
              </a:ext>
            </a:extLst>
          </p:cNvPr>
          <p:cNvSpPr/>
          <p:nvPr userDrawn="1"/>
        </p:nvSpPr>
        <p:spPr>
          <a:xfrm>
            <a:off x="6392816" y="1349552"/>
            <a:ext cx="3600000" cy="360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B77607E-5233-4D9C-B140-FC3F29F7FF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24391" y="2226223"/>
            <a:ext cx="2736850" cy="1846659"/>
          </a:xfrm>
          <a:prstGeom prst="rect">
            <a:avLst/>
          </a:prstGeom>
        </p:spPr>
        <p:txBody>
          <a:bodyPr lIns="0" tIns="0" rIns="0" bIns="0" anchor="ctr" anchorCtr="1">
            <a:spAutoFit/>
          </a:bodyPr>
          <a:lstStyle>
            <a:lvl1pPr marL="0" indent="0">
              <a:buNone/>
              <a:defRPr lang="de-DE" sz="1800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r>
              <a:rPr lang="de-DE" sz="2000">
                <a:latin typeface="+mn-lt"/>
              </a:rPr>
              <a:t>Plakative Aussage</a:t>
            </a:r>
            <a:br>
              <a:rPr lang="de-DE" sz="2000">
                <a:latin typeface="+mn-lt"/>
              </a:rPr>
            </a:br>
            <a:r>
              <a:rPr lang="de-DE" sz="2000" err="1">
                <a:latin typeface="+mn-lt"/>
              </a:rPr>
              <a:t>Nonsecta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temqui</a:t>
            </a:r>
            <a:r>
              <a:rPr lang="de-DE" sz="2000">
                <a:latin typeface="+mn-lt"/>
              </a:rPr>
              <a:t> del </a:t>
            </a:r>
            <a:r>
              <a:rPr lang="de-DE" sz="2000" err="1">
                <a:latin typeface="+mn-lt"/>
              </a:rPr>
              <a:t>isi-tiur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aborentem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fuga</a:t>
            </a:r>
            <a:r>
              <a:rPr lang="de-DE" sz="2000">
                <a:latin typeface="+mn-lt"/>
              </a:rPr>
              <a:t>. </a:t>
            </a:r>
            <a:r>
              <a:rPr lang="de-DE" sz="2000" err="1">
                <a:latin typeface="+mn-lt"/>
              </a:rPr>
              <a:t>Eculparum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quuntium</a:t>
            </a:r>
            <a:r>
              <a:rPr lang="de-DE" sz="2000">
                <a:latin typeface="+mn-lt"/>
              </a:rPr>
              <a:t> et </a:t>
            </a:r>
            <a:r>
              <a:rPr lang="de-DE" sz="2000" err="1">
                <a:latin typeface="+mn-lt"/>
              </a:rPr>
              <a:t>atio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voluptat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estin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re</a:t>
            </a:r>
            <a:r>
              <a:rPr lang="de-DE" sz="2000">
                <a:latin typeface="+mn-lt"/>
              </a:rPr>
              <a:t>-rume </a:t>
            </a:r>
            <a:r>
              <a:rPr lang="de-DE" sz="2000" err="1">
                <a:latin typeface="+mn-lt"/>
              </a:rPr>
              <a:t>elit</a:t>
            </a:r>
            <a:r>
              <a:rPr lang="de-DE" sz="2000">
                <a:latin typeface="+mn-lt"/>
              </a:rPr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90E32D-528E-4B05-8959-30B0B987C23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476D341D-2C89-4872-BDF0-1F9623B2300D}" type="datetime1">
              <a:rPr lang="de-DE" smtClean="0"/>
              <a:t>11.06.2025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46B9F3-43C1-4910-9F9F-3A8E0F6CF8D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374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liederungspunkt + Bild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A30406-DFC2-45D9-AB5E-71B23394C4A7}"/>
              </a:ext>
            </a:extLst>
          </p:cNvPr>
          <p:cNvSpPr/>
          <p:nvPr userDrawn="1"/>
        </p:nvSpPr>
        <p:spPr>
          <a:xfrm>
            <a:off x="6392816" y="1349552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B77607E-5233-4D9C-B140-FC3F29F7FF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80649" y="2226223"/>
            <a:ext cx="3024335" cy="1846659"/>
          </a:xfrm>
          <a:prstGeom prst="rect">
            <a:avLst/>
          </a:prstGeom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lang="de-DE" sz="1800" b="1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r>
              <a:rPr lang="de-DE" sz="2000">
                <a:latin typeface="+mn-lt"/>
              </a:rPr>
              <a:t>Plakative Aussage</a:t>
            </a:r>
            <a:br>
              <a:rPr lang="de-DE" sz="2000">
                <a:latin typeface="+mn-lt"/>
              </a:rPr>
            </a:br>
            <a:r>
              <a:rPr lang="de-DE" sz="2000" err="1">
                <a:latin typeface="+mn-lt"/>
              </a:rPr>
              <a:t>Nonsecta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temqui</a:t>
            </a:r>
            <a:r>
              <a:rPr lang="de-DE" sz="2000">
                <a:latin typeface="+mn-lt"/>
              </a:rPr>
              <a:t> del </a:t>
            </a:r>
            <a:r>
              <a:rPr lang="de-DE" sz="2000" err="1">
                <a:latin typeface="+mn-lt"/>
              </a:rPr>
              <a:t>isi-tiur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aborentem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fuga</a:t>
            </a:r>
            <a:r>
              <a:rPr lang="de-DE" sz="2000">
                <a:latin typeface="+mn-lt"/>
              </a:rPr>
              <a:t>. </a:t>
            </a:r>
            <a:r>
              <a:rPr lang="de-DE" sz="2000" err="1">
                <a:latin typeface="+mn-lt"/>
              </a:rPr>
              <a:t>Eculparum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quuntium</a:t>
            </a:r>
            <a:r>
              <a:rPr lang="de-DE" sz="2000">
                <a:latin typeface="+mn-lt"/>
              </a:rPr>
              <a:t> et </a:t>
            </a:r>
            <a:r>
              <a:rPr lang="de-DE" sz="2000" err="1">
                <a:latin typeface="+mn-lt"/>
              </a:rPr>
              <a:t>atio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tet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voluptat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estin</a:t>
            </a:r>
            <a:r>
              <a:rPr lang="de-DE" sz="2000">
                <a:latin typeface="+mn-lt"/>
              </a:rPr>
              <a:t> </a:t>
            </a:r>
            <a:r>
              <a:rPr lang="de-DE" sz="2000" err="1">
                <a:latin typeface="+mn-lt"/>
              </a:rPr>
              <a:t>re</a:t>
            </a:r>
            <a:r>
              <a:rPr lang="de-DE" sz="2000">
                <a:latin typeface="+mn-lt"/>
              </a:rPr>
              <a:t>-rume </a:t>
            </a:r>
            <a:r>
              <a:rPr lang="de-DE" sz="2000" err="1">
                <a:latin typeface="+mn-lt"/>
              </a:rPr>
              <a:t>elit</a:t>
            </a:r>
            <a:r>
              <a:rPr lang="de-DE" sz="2000">
                <a:latin typeface="+mn-lt"/>
              </a:rPr>
              <a:t>.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90E32D-528E-4B05-8959-30B0B987C230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6E85E9A3-187B-4DEF-A573-56E8FC31AB2C}" type="datetime1">
              <a:rPr lang="de-DE" smtClean="0"/>
              <a:t>11.06.2025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046B9F3-43C1-4910-9F9F-3A8E0F6CF8D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889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liederungspunkt + Bild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7D4050-5393-4FFB-B98B-54AE766E7FB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4000" cy="5652000"/>
          </a:xfrm>
          <a:prstGeom prst="rect">
            <a:avLst/>
          </a:prstGeom>
        </p:spPr>
      </p:pic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3F963D85-6805-4B50-B13C-C8CEEB2D9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9193213" y="2820103"/>
            <a:ext cx="5327650" cy="20982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### Bildcopyright einfügen ###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8A30406-DFC2-45D9-AB5E-71B23394C4A7}"/>
              </a:ext>
            </a:extLst>
          </p:cNvPr>
          <p:cNvSpPr/>
          <p:nvPr userDrawn="1"/>
        </p:nvSpPr>
        <p:spPr>
          <a:xfrm>
            <a:off x="983432" y="1052736"/>
            <a:ext cx="3600000" cy="3600000"/>
          </a:xfrm>
          <a:prstGeom prst="ellipse">
            <a:avLst/>
          </a:prstGeom>
          <a:solidFill>
            <a:srgbClr val="E63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de-DE" sz="2000">
              <a:latin typeface="+mn-lt"/>
            </a:endParaRP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B77607E-5233-4D9C-B140-FC3F29F7FF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15007" y="1781968"/>
            <a:ext cx="2736850" cy="2141537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lang="de-DE" sz="2000" b="1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algn="ctr"/>
            <a:endParaRPr lang="de-DE" sz="2000">
              <a:latin typeface="+mn-lt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8A5284-E89F-4E6A-BB38-5EA35D2AD7F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1102633D-7CA7-4416-B4E5-6F4708ECF683}" type="datetime1">
              <a:rPr lang="de-DE" smtClean="0"/>
              <a:t>11.06.2025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1DF161-16F2-4FB4-92D0-5B6A57DEE28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08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+ Tex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11900" y="908050"/>
            <a:ext cx="53911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5400675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91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+ Tex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Source Sans Pro Black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8369765-004B-4187-AA15-D5BFB1FAB0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8951" y="908050"/>
            <a:ext cx="53911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Textplatzhalter 5">
            <a:extLst>
              <a:ext uri="{FF2B5EF4-FFF2-40B4-BE49-F238E27FC236}">
                <a16:creationId xmlns:a16="http://schemas.microsoft.com/office/drawing/2014/main" id="{1CB7534B-395D-4D91-86B0-9A255E88A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11900" y="908049"/>
            <a:ext cx="5400675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400" b="0" i="0" kern="1200" baseline="0" dirty="0" smtClean="0">
                <a:solidFill>
                  <a:schemeClr val="tx1"/>
                </a:solidFill>
                <a:latin typeface="Source Sans Pro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A9ABF7-D890-4AFE-89C5-9A5A256CDE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495FD7-49E5-471C-9617-C98CA88D041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9557917-109A-4CEE-82EA-855BF999135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795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+ Text + Diagramm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0" i="0" baseline="0">
                <a:solidFill>
                  <a:schemeClr val="accent2"/>
                </a:solidFill>
                <a:latin typeface="Source Sans Pro Black" panose="020B0503030403020204" pitchFamily="34" charset="0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EE33FC2-17A1-4F8A-A800-723F1614C1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908050"/>
            <a:ext cx="4608463" cy="4752975"/>
          </a:xfrm>
          <a:prstGeom prst="rect">
            <a:avLst/>
          </a:prstGeom>
        </p:spPr>
        <p:txBody>
          <a:bodyPr/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575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de-D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9A50787D-ED49-4CB2-B9A5-9B53896B2E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75920" y="908050"/>
            <a:ext cx="6326783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5615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+ Text + Diagramm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9A50787D-ED49-4CB2-B9A5-9B53896B2E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8949" y="908050"/>
            <a:ext cx="7047211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F65D953D-3BD7-4908-8948-87DB9B02A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4191" y="908050"/>
            <a:ext cx="3888383" cy="4752974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Grafikerläuterungen</a:t>
            </a:r>
          </a:p>
        </p:txBody>
      </p:sp>
    </p:spTree>
    <p:extLst>
      <p:ext uri="{BB962C8B-B14F-4D97-AF65-F5344CB8AC3E}">
        <p14:creationId xmlns:p14="http://schemas.microsoft.com/office/powerpoint/2010/main" val="4112052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+ Text + Diagramm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F5A3F-9BB5-4735-90D0-145407C14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553" y="346575"/>
            <a:ext cx="11233150" cy="414922"/>
          </a:xfrm>
          <a:prstGeom prst="rect">
            <a:avLst/>
          </a:prstGeom>
        </p:spPr>
        <p:txBody>
          <a:bodyPr wrap="square" lIns="0" tIns="0" rIns="0">
            <a:spAutoFit/>
          </a:bodyPr>
          <a:lstStyle>
            <a:lvl1pPr algn="l">
              <a:lnSpc>
                <a:spcPts val="3000"/>
              </a:lnSpc>
              <a:spcAft>
                <a:spcPts val="3402"/>
              </a:spcAft>
              <a:defRPr sz="24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DE"/>
              <a:t>Headline einfügen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C0E13AE-7281-4371-A6CF-BDFB3F0054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E2C29CD-AE60-44B5-98F0-745381230E57}" type="datetimeFigureOut">
              <a:rPr lang="de-DE" smtClean="0"/>
              <a:t>11.06.2025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028C2ED-00ED-4D7D-B911-E3FE5C05D95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4A4A342-41B2-4C5B-B2C8-59A4516DEF3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iagrammplatzhalter 4">
            <a:extLst>
              <a:ext uri="{FF2B5EF4-FFF2-40B4-BE49-F238E27FC236}">
                <a16:creationId xmlns:a16="http://schemas.microsoft.com/office/drawing/2014/main" id="{9A50787D-ED49-4CB2-B9A5-9B53896B2E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88949" y="908050"/>
            <a:ext cx="3446811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F65D953D-3BD7-4908-8948-87DB9B02A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4191" y="908050"/>
            <a:ext cx="3888383" cy="4752974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/>
              <a:t>Grafikerläuterungen</a:t>
            </a:r>
          </a:p>
        </p:txBody>
      </p:sp>
      <p:sp>
        <p:nvSpPr>
          <p:cNvPr id="4" name="Diagrammplatzhalter 3">
            <a:extLst>
              <a:ext uri="{FF2B5EF4-FFF2-40B4-BE49-F238E27FC236}">
                <a16:creationId xmlns:a16="http://schemas.microsoft.com/office/drawing/2014/main" id="{DBEEE3F7-BDE1-4A55-8A67-5C7C9151556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079875" y="908050"/>
            <a:ext cx="3600450" cy="47529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243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3ED32C4-3E9A-4B46-B779-D16B4B81A4E3}"/>
              </a:ext>
            </a:extLst>
          </p:cNvPr>
          <p:cNvSpPr txBox="1"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D07B5-80F9-42AA-B75F-F4F8184A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5760000"/>
            <a:ext cx="3816424" cy="97200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3D56E8-D4A1-4298-8654-A0D30C1BF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3792" y="6356350"/>
            <a:ext cx="57537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B568DA-6EC9-4B42-B919-1C8032FB1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1552" y="6352269"/>
            <a:ext cx="108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2C29CD-AE60-44B5-98F0-745381230E57}" type="datetimeFigureOut">
              <a:rPr lang="de-DE" smtClean="0"/>
              <a:pPr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224CD9-CB86-42A5-9EEE-B96DBDA49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56349"/>
            <a:ext cx="504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8F8DD8-C592-4722-986C-95758E13A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90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1pPr>
      <a:lvl2pPr marL="57600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2pPr>
      <a:lvl3pPr marL="864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3pPr>
      <a:lvl4pPr marL="1152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4pPr>
      <a:lvl5pPr marL="1440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5pPr>
      <a:lvl6pPr marL="1728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566" userDrawn="1">
          <p15:clr>
            <a:srgbClr val="F26B43"/>
          </p15:clr>
        </p15:guide>
        <p15:guide id="6" orient="horz" pos="210" userDrawn="1">
          <p15:clr>
            <a:srgbClr val="F26B43"/>
          </p15:clr>
        </p15:guide>
        <p15:guide id="7" pos="302" userDrawn="1">
          <p15:clr>
            <a:srgbClr val="F26B43"/>
          </p15:clr>
        </p15:guide>
        <p15:guide id="8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53D07B5-80F9-42AA-B75F-F4F8184A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5760000"/>
            <a:ext cx="3816424" cy="972000"/>
          </a:xfrm>
          <a:prstGeom prst="rect">
            <a:avLst/>
          </a:prstGeom>
          <a:noFill/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1D3956E-C32D-4C58-8931-0E3D654CA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1552" y="6352269"/>
            <a:ext cx="108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4289CB-44AD-4EE1-8A76-494FD1C7FFA9}" type="datetime1">
              <a:rPr lang="de-DE" smtClean="0"/>
              <a:pPr/>
              <a:t>11.06.2025</a:t>
            </a:fld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C231EEC-C4D3-46A5-B96E-92616056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56349"/>
            <a:ext cx="504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8F8DD8-C592-4722-986C-95758E13AC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57816ED9-01A8-4B25-9178-441BB0B74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3792" y="6356350"/>
            <a:ext cx="575374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500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7" r:id="rId2"/>
    <p:sldLayoutId id="2147483705" r:id="rId3"/>
    <p:sldLayoutId id="2147483668" r:id="rId4"/>
    <p:sldLayoutId id="2147483669" r:id="rId5"/>
    <p:sldLayoutId id="2147483697" r:id="rId6"/>
    <p:sldLayoutId id="2147483698" r:id="rId7"/>
    <p:sldLayoutId id="2147483699" r:id="rId8"/>
    <p:sldLayoutId id="2147483706" r:id="rId9"/>
    <p:sldLayoutId id="2147483690" r:id="rId10"/>
    <p:sldLayoutId id="2147483691" r:id="rId11"/>
    <p:sldLayoutId id="2147483704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700" r:id="rId18"/>
    <p:sldLayoutId id="2147483707" r:id="rId19"/>
    <p:sldLayoutId id="2147483701" r:id="rId2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1pPr>
      <a:lvl2pPr marL="57600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2pPr>
      <a:lvl3pPr marL="864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3pPr>
      <a:lvl4pPr marL="1152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4pPr>
      <a:lvl5pPr marL="1440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5pPr>
      <a:lvl6pPr marL="1728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566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pos="302">
          <p15:clr>
            <a:srgbClr val="F26B43"/>
          </p15:clr>
        </p15:guide>
        <p15:guide id="8" pos="73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53D07B5-80F9-42AA-B75F-F4F8184A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5760000"/>
            <a:ext cx="3816424" cy="972000"/>
          </a:xfrm>
          <a:prstGeom prst="rect">
            <a:avLst/>
          </a:prstGeom>
        </p:spPr>
      </p:pic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4DFC995C-F081-4F76-86BA-059A8A18F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1552" y="6352269"/>
            <a:ext cx="108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2C29CD-AE60-44B5-98F0-745381230E57}" type="datetimeFigureOut">
              <a:rPr lang="de-DE" smtClean="0"/>
              <a:pPr/>
              <a:t>11.06.2025</a:t>
            </a:fld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43F3DC0F-ECF6-4F13-A540-27F2265DB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56349"/>
            <a:ext cx="504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8F8DD8-C592-4722-986C-95758E13AC7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371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1pPr>
      <a:lvl2pPr marL="57600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2pPr>
      <a:lvl3pPr marL="864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3pPr>
      <a:lvl4pPr marL="1152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4pPr>
      <a:lvl5pPr marL="1440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5pPr>
      <a:lvl6pPr marL="1728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566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pos="302">
          <p15:clr>
            <a:srgbClr val="F26B43"/>
          </p15:clr>
        </p15:guide>
        <p15:guide id="8" pos="73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33ED32C4-3E9A-4B46-B779-D16B4B81A4E3}"/>
              </a:ext>
            </a:extLst>
          </p:cNvPr>
          <p:cNvSpPr txBox="1"/>
          <p:nvPr userDrawn="1"/>
        </p:nvSpPr>
        <p:spPr>
          <a:xfrm>
            <a:off x="0" y="0"/>
            <a:ext cx="12192000" cy="566102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noAutofit/>
          </a:bodyPr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53D07B5-80F9-42AA-B75F-F4F8184A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5760000"/>
            <a:ext cx="3816424" cy="972000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5841CCB-F0F8-489B-8D0F-B79B60CAD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3792" y="6356350"/>
            <a:ext cx="57537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9072717C-6E5E-401F-BA8B-242F7BCB2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1552" y="6352269"/>
            <a:ext cx="108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C29CD-AE60-44B5-98F0-745381230E57}" type="datetimeFigureOut">
              <a:rPr lang="de-DE" smtClean="0"/>
              <a:pPr/>
              <a:t>11.06.2025</a:t>
            </a:fld>
            <a:endParaRPr lang="de-DE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24E2B56C-A44A-40BF-91CA-D7E4B0C7A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56349"/>
            <a:ext cx="504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F8DD8-C592-4722-986C-95758E13AC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50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1pPr>
      <a:lvl2pPr marL="57600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2pPr>
      <a:lvl3pPr marL="864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3pPr>
      <a:lvl4pPr marL="1152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4pPr>
      <a:lvl5pPr marL="1440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5pPr>
      <a:lvl6pPr marL="1728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566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pos="302">
          <p15:clr>
            <a:srgbClr val="F26B43"/>
          </p15:clr>
        </p15:guide>
        <p15:guide id="8" pos="737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53D07B5-80F9-42AA-B75F-F4F8184AF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44" y="5760000"/>
            <a:ext cx="3816424" cy="972000"/>
          </a:xfrm>
          <a:prstGeom prst="rect">
            <a:avLst/>
          </a:prstGeom>
          <a:noFill/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91D3956E-C32D-4C58-8931-0E3D654CA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21552" y="6352269"/>
            <a:ext cx="1087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74289CB-44AD-4EE1-8A76-494FD1C7FFA9}" type="datetime1">
              <a:rPr lang="de-DE" smtClean="0"/>
              <a:pPr/>
              <a:t>11.06.2025</a:t>
            </a:fld>
            <a:endParaRPr lang="de-DE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C231EEC-C4D3-46A5-B96E-92616056F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356349"/>
            <a:ext cx="504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E8F8DD8-C592-4722-986C-95758E13AC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57816ED9-01A8-4B25-9178-441BB0B74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23792" y="6356350"/>
            <a:ext cx="5753744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0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1pPr>
      <a:lvl2pPr marL="57600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2pPr>
      <a:lvl3pPr marL="864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3pPr>
      <a:lvl4pPr marL="1152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4pPr>
      <a:lvl5pPr marL="1440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5pPr>
      <a:lvl6pPr marL="1728000" indent="-2844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Minion Pro" panose="02040503050306020203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566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pos="302">
          <p15:clr>
            <a:srgbClr val="F26B43"/>
          </p15:clr>
        </p15:guide>
        <p15:guide id="8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http://www.daad.de/go/en/stipa5713574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ad.de/go/en/stipa50109971" TargetMode="External"/><Relationship Id="rId5" Type="http://schemas.openxmlformats.org/officeDocument/2006/relationships/hyperlink" Target="http://www.daad.de/go/en/stipa57135743" TargetMode="External"/><Relationship Id="rId4" Type="http://schemas.openxmlformats.org/officeDocument/2006/relationships/hyperlink" Target="http://www.daad.de/go/en/stipa571357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hyperlink" Target="http://www.daad.de/go/en/stipa5713574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ad.de/go/en/stipa50109971" TargetMode="External"/><Relationship Id="rId5" Type="http://schemas.openxmlformats.org/officeDocument/2006/relationships/hyperlink" Target="http://www.daad.de/go/en/stipa57135743" TargetMode="External"/><Relationship Id="rId4" Type="http://schemas.openxmlformats.org/officeDocument/2006/relationships/hyperlink" Target="http://www.daad.de/go/en/stipa57135742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daad.de/go/en/stipa5774212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ad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nfo@ljubljana.diplo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55689B-025D-4DB4-8C39-6CEDCB5D214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D6F1271-24EE-40FC-897D-AD7B5FA5F55E}" type="datetime1">
              <a:rPr lang="de-DE" smtClean="0"/>
              <a:t>11.06.2025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8C9A4A-EB68-40D5-9D55-8C9ADBF5168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1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90BB1C6-321B-4CCC-B5E8-7179262650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de-DE"/>
              <a:t>© shutterstock.de</a:t>
            </a:r>
          </a:p>
          <a:p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6C7E4BDE-73A6-49E9-BEF8-B4B30B59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421" y="3328402"/>
            <a:ext cx="3260521" cy="1248458"/>
          </a:xfrm>
        </p:spPr>
        <p:txBody>
          <a:bodyPr lIns="91440" tIns="45720" rIns="91440" bIns="45720" anchor="t"/>
          <a:lstStyle/>
          <a:p>
            <a:pPr algn="l"/>
            <a:r>
              <a:rPr lang="sl-SI" sz="2400" dirty="0"/>
              <a:t>Štipendijski programi </a:t>
            </a:r>
            <a:br>
              <a:rPr lang="sl-SI" sz="2400" dirty="0"/>
            </a:br>
            <a:r>
              <a:rPr lang="sl-SI" sz="2400" dirty="0"/>
              <a:t>Nemčija</a:t>
            </a:r>
            <a:br>
              <a:rPr lang="de-DE" sz="2400" dirty="0"/>
            </a:br>
            <a:r>
              <a:rPr lang="de-DE" sz="1400" b="1" dirty="0"/>
              <a:t>Eva </a:t>
            </a:r>
            <a:r>
              <a:rPr lang="de-DE" sz="1400" b="1" dirty="0" err="1"/>
              <a:t>Gre</a:t>
            </a:r>
            <a:r>
              <a:rPr lang="sl-SI" sz="1400" b="1" dirty="0" err="1"/>
              <a:t>šak</a:t>
            </a:r>
            <a:br>
              <a:rPr lang="sl-SI" sz="1400" b="1" dirty="0"/>
            </a:br>
            <a:r>
              <a:rPr lang="sl-SI" sz="1400" b="1" dirty="0"/>
              <a:t>Nemško veleposlaništvo</a:t>
            </a:r>
            <a:endParaRPr lang="en-GB" sz="1400" b="1" dirty="0">
              <a:ea typeface="Source Sans Pro Black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A0B0F81-3622-4576-9704-844A8FE6D0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447" y="4842351"/>
            <a:ext cx="2990470" cy="369332"/>
          </a:xfrm>
        </p:spPr>
        <p:txBody>
          <a:bodyPr/>
          <a:lstStyle/>
          <a:p>
            <a:r>
              <a:rPr lang="sl-SI"/>
              <a:t>11.06.2025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78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Internet Silhouette">
            <a:extLst>
              <a:ext uri="{FF2B5EF4-FFF2-40B4-BE49-F238E27FC236}">
                <a16:creationId xmlns:a16="http://schemas.microsoft.com/office/drawing/2014/main" id="{4880F784-3579-4AD7-BB4D-7C5EFA45F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433" y="4458229"/>
            <a:ext cx="1215241" cy="1215241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3951B698-CEB8-4582-B4E1-745E843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46075"/>
            <a:ext cx="11233150" cy="368755"/>
          </a:xfrm>
          <a:solidFill>
            <a:srgbClr val="1E96D2"/>
          </a:solidFill>
        </p:spPr>
        <p:txBody>
          <a:bodyPr wrap="square" lIns="0" tIns="0" rIns="0" bIns="0" anchor="t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Študijske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štipendije</a:t>
            </a:r>
            <a:r>
              <a:rPr lang="de-DE" dirty="0">
                <a:solidFill>
                  <a:schemeClr val="bg1"/>
                </a:solidFill>
              </a:rPr>
              <a:t> – </a:t>
            </a:r>
            <a:r>
              <a:rPr lang="de-DE" dirty="0" err="1">
                <a:solidFill>
                  <a:schemeClr val="bg1"/>
                </a:solidFill>
              </a:rPr>
              <a:t>Podiplomski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študij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za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umetniške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discipline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arhitekturo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FB14D4-124A-49CD-8351-B1BEF5F7A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983" y="1341438"/>
            <a:ext cx="5202918" cy="4319587"/>
          </a:xfrm>
        </p:spPr>
        <p:txBody>
          <a:bodyPr/>
          <a:lstStyle/>
          <a:p>
            <a:r>
              <a:rPr lang="de-DE" b="1" dirty="0" err="1"/>
              <a:t>Kdo</a:t>
            </a:r>
            <a:r>
              <a:rPr lang="de-DE" b="1" dirty="0"/>
              <a:t> se </a:t>
            </a:r>
            <a:r>
              <a:rPr lang="de-DE" b="1" dirty="0" err="1"/>
              <a:t>lahko</a:t>
            </a:r>
            <a:r>
              <a:rPr lang="de-DE" b="1" dirty="0"/>
              <a:t> </a:t>
            </a:r>
            <a:r>
              <a:rPr lang="de-DE" b="1" dirty="0" err="1"/>
              <a:t>prijavi</a:t>
            </a:r>
            <a:r>
              <a:rPr lang="de-DE" b="1" dirty="0"/>
              <a:t>?</a:t>
            </a:r>
            <a:br>
              <a:rPr lang="de-DE" dirty="0"/>
            </a:br>
            <a:r>
              <a:rPr lang="de-DE" dirty="0" err="1"/>
              <a:t>Kandidati</a:t>
            </a:r>
            <a:r>
              <a:rPr lang="de-DE" dirty="0"/>
              <a:t> z </a:t>
            </a:r>
            <a:r>
              <a:rPr lang="de-DE" dirty="0" err="1"/>
              <a:t>diplomo</a:t>
            </a:r>
            <a:r>
              <a:rPr lang="de-DE" dirty="0"/>
              <a:t> na </a:t>
            </a:r>
            <a:r>
              <a:rPr lang="de-DE" dirty="0" err="1"/>
              <a:t>področju</a:t>
            </a:r>
            <a:r>
              <a:rPr lang="de-DE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likovna</a:t>
            </a:r>
            <a:r>
              <a:rPr lang="de-DE" dirty="0"/>
              <a:t> </a:t>
            </a:r>
            <a:r>
              <a:rPr lang="de-DE" dirty="0" err="1"/>
              <a:t>umetnost</a:t>
            </a:r>
            <a:r>
              <a:rPr lang="de-DE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oblikovanje</a:t>
            </a:r>
            <a:r>
              <a:rPr lang="de-DE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vizualna</a:t>
            </a:r>
            <a:r>
              <a:rPr lang="de-DE" dirty="0"/>
              <a:t> </a:t>
            </a:r>
            <a:r>
              <a:rPr lang="de-DE" dirty="0" err="1"/>
              <a:t>komunikacija</a:t>
            </a:r>
            <a:r>
              <a:rPr lang="de-DE" dirty="0"/>
              <a:t> in film,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glasba</a:t>
            </a:r>
            <a:r>
              <a:rPr lang="de-DE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uprizoritvene</a:t>
            </a:r>
            <a:r>
              <a:rPr lang="de-DE" dirty="0"/>
              <a:t> </a:t>
            </a:r>
            <a:r>
              <a:rPr lang="de-DE" dirty="0" err="1"/>
              <a:t>umetnosti</a:t>
            </a:r>
            <a:r>
              <a:rPr lang="de-DE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arhitektura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AE284D-78B2-4ED5-A514-42D4F6B4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3792" y="6356350"/>
            <a:ext cx="575374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15555-4BA0-49E0-85E3-C4FE971B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1552" y="6352269"/>
            <a:ext cx="1087016" cy="365125"/>
          </a:xfrm>
        </p:spPr>
        <p:txBody>
          <a:bodyPr/>
          <a:lstStyle/>
          <a:p>
            <a:fld id="{61DCC355-5512-4498-8346-0EEE51CB7BBD}" type="datetime1">
              <a:rPr lang="de-DE" smtClean="0"/>
              <a:pPr/>
              <a:t>11.06.2025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38AD79-A919-4CA5-BF8F-5A171AA0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56349"/>
            <a:ext cx="504454" cy="365125"/>
          </a:xfrm>
        </p:spPr>
        <p:txBody>
          <a:bodyPr/>
          <a:lstStyle/>
          <a:p>
            <a:fld id="{AE8F8DD8-C592-4722-986C-95758E13AC7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3B02291-0015-4AFB-815E-0BAA6E3DA62E}"/>
              </a:ext>
            </a:extLst>
          </p:cNvPr>
          <p:cNvSpPr txBox="1"/>
          <p:nvPr/>
        </p:nvSpPr>
        <p:spPr>
          <a:xfrm>
            <a:off x="9154674" y="3619300"/>
            <a:ext cx="2557901" cy="2893100"/>
          </a:xfrm>
          <a:prstGeom prst="rect">
            <a:avLst/>
          </a:prstGeom>
          <a:noFill/>
          <a:ln w="28575" cap="rnd">
            <a:solidFill>
              <a:srgbClr val="1E96D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Fine Arts, Design, Visual Communication </a:t>
            </a:r>
            <a:r>
              <a:rPr lang="de-DE" sz="1400" dirty="0">
                <a:solidFill>
                  <a:srgbClr val="0060AF"/>
                </a:solidFill>
                <a:latin typeface="Source Sans Pro" panose="020B0503030403020204" pitchFamily="34" charset="0"/>
              </a:rPr>
              <a:t>a</a:t>
            </a:r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nd Film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4"/>
              </a:rPr>
              <a:t>www.daad.de/go/en/stipa57135742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</a:p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Music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5"/>
              </a:rPr>
              <a:t>www.daad.de/go/en/stipa57135743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</a:p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Performing Arts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6"/>
              </a:rPr>
              <a:t>www.daad.de/go/en/stipa50109971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</a:p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Architecture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7"/>
              </a:rPr>
              <a:t>www.daad.de/go/en/stipa57135744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AF6FD-6D80-519A-4A28-A8ED0F704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Internet Silhouette">
            <a:extLst>
              <a:ext uri="{FF2B5EF4-FFF2-40B4-BE49-F238E27FC236}">
                <a16:creationId xmlns:a16="http://schemas.microsoft.com/office/drawing/2014/main" id="{12E795C8-D108-2160-9F50-2099D553D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9433" y="4458229"/>
            <a:ext cx="1215241" cy="1215241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D48D4171-4FFC-1F69-3783-C15192A3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3" y="346575"/>
            <a:ext cx="11233150" cy="368755"/>
          </a:xfrm>
          <a:solidFill>
            <a:srgbClr val="1E96D2"/>
          </a:solidFill>
        </p:spPr>
        <p:txBody>
          <a:bodyPr wrap="square" lIns="0" tIns="0" rIns="0" bIns="0" anchor="t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Študijske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štipendije</a:t>
            </a:r>
            <a:r>
              <a:rPr lang="de-DE" dirty="0">
                <a:solidFill>
                  <a:schemeClr val="bg1"/>
                </a:solidFill>
              </a:rPr>
              <a:t> – </a:t>
            </a:r>
            <a:r>
              <a:rPr lang="de-DE" dirty="0" err="1">
                <a:solidFill>
                  <a:schemeClr val="bg1"/>
                </a:solidFill>
              </a:rPr>
              <a:t>Podiplomski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študij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za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umetniške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discipline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arhitekturo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93EBC30-4142-8D9F-9A0D-DE9E7989A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982" y="1341438"/>
            <a:ext cx="7097017" cy="43195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rgbClr val="1E96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/>
                <a:ea typeface="+mn-ea"/>
                <a:cs typeface="+mn-cs"/>
              </a:rPr>
              <a:t>Kaj se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/>
                <a:ea typeface="+mn-ea"/>
                <a:cs typeface="+mn-cs"/>
              </a:rPr>
              <a:t>lahko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/>
                <a:ea typeface="+mn-ea"/>
                <a:cs typeface="+mn-cs"/>
              </a:rPr>
              <a:t>financira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 Black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rgbClr val="1E96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Magistrski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ali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podiplomski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program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ki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vodi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do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zaključka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rgbClr val="1E96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ali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napredni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program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brez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zaključne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kvalifikacije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rgbClr val="1E96D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Trajanje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financiranja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:</a:t>
            </a:r>
            <a:b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</a:b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10 do 24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mesecev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običajno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eno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študijsko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leto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850"/>
              </a:spcAft>
              <a:buClr>
                <a:srgbClr val="1E96D2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D41891-2E23-50FE-FCDA-8F1BEABA0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3792" y="6356350"/>
            <a:ext cx="575374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DA7186-3E71-A4DA-DBEC-7517E34E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1552" y="6352269"/>
            <a:ext cx="1087016" cy="365125"/>
          </a:xfrm>
        </p:spPr>
        <p:txBody>
          <a:bodyPr/>
          <a:lstStyle/>
          <a:p>
            <a:fld id="{61DCC355-5512-4498-8346-0EEE51CB7BBD}" type="datetime1">
              <a:rPr lang="de-DE" smtClean="0"/>
              <a:pPr/>
              <a:t>11.06.2025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AC8F94-CE02-22C8-B8DE-DA4311A6C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56349"/>
            <a:ext cx="504454" cy="365125"/>
          </a:xfrm>
        </p:spPr>
        <p:txBody>
          <a:bodyPr/>
          <a:lstStyle/>
          <a:p>
            <a:fld id="{AE8F8DD8-C592-4722-986C-95758E13AC74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DBA949-3D0A-AC89-EC1C-556CD16AB6B3}"/>
              </a:ext>
            </a:extLst>
          </p:cNvPr>
          <p:cNvSpPr txBox="1"/>
          <p:nvPr/>
        </p:nvSpPr>
        <p:spPr>
          <a:xfrm>
            <a:off x="9154674" y="3619300"/>
            <a:ext cx="2557901" cy="2893100"/>
          </a:xfrm>
          <a:prstGeom prst="rect">
            <a:avLst/>
          </a:prstGeom>
          <a:noFill/>
          <a:ln w="28575" cap="rnd">
            <a:solidFill>
              <a:srgbClr val="1E96D2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Fine Arts, Design, Visual Communication </a:t>
            </a:r>
            <a:r>
              <a:rPr lang="de-DE" sz="1400" dirty="0">
                <a:solidFill>
                  <a:srgbClr val="0060AF"/>
                </a:solidFill>
                <a:latin typeface="Source Sans Pro" panose="020B0503030403020204" pitchFamily="34" charset="0"/>
              </a:rPr>
              <a:t>a</a:t>
            </a:r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nd Film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4"/>
              </a:rPr>
              <a:t>www.daad.de/go/en/stipa57135742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</a:p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Music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5"/>
              </a:rPr>
              <a:t>www.daad.de/go/en/stipa57135743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</a:p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Performing Arts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6"/>
              </a:rPr>
              <a:t>www.daad.de/go/en/stipa50109971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</a:p>
          <a:p>
            <a:r>
              <a:rPr lang="de-DE" sz="1400" b="0" i="0" dirty="0">
                <a:solidFill>
                  <a:srgbClr val="0060AF"/>
                </a:solidFill>
                <a:effectLst/>
                <a:latin typeface="Source Sans Pro" panose="020B0503030403020204" pitchFamily="34" charset="0"/>
              </a:rPr>
              <a:t>Architecture</a:t>
            </a:r>
          </a:p>
          <a:p>
            <a:r>
              <a:rPr lang="nl-NL" sz="1400" b="1" dirty="0">
                <a:solidFill>
                  <a:schemeClr val="accent1"/>
                </a:solidFill>
                <a:hlinkClick r:id="rId7"/>
              </a:rPr>
              <a:t>www.daad.de/go/en/stipa57135744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5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FB14D4-124A-49CD-8351-B1BEF5F7A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551" y="715330"/>
            <a:ext cx="9346553" cy="5392393"/>
          </a:xfrm>
        </p:spPr>
        <p:txBody>
          <a:bodyPr lIns="0" tIns="0" rIns="0" bIns="0" anchor="t"/>
          <a:lstStyle/>
          <a:p>
            <a:r>
              <a:rPr lang="de-DE" sz="2000" b="1" dirty="0" err="1"/>
              <a:t>Prednosti</a:t>
            </a:r>
            <a:r>
              <a:rPr lang="de-DE" sz="2000" b="1" dirty="0"/>
              <a:t> </a:t>
            </a:r>
            <a:r>
              <a:rPr lang="de-DE" sz="2000" b="1" dirty="0" err="1"/>
              <a:t>štipendije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992 </a:t>
            </a:r>
            <a:r>
              <a:rPr lang="de-DE" sz="2000" dirty="0" err="1"/>
              <a:t>evrov</a:t>
            </a:r>
            <a:r>
              <a:rPr lang="de-DE" sz="2000" dirty="0"/>
              <a:t> </a:t>
            </a:r>
            <a:r>
              <a:rPr lang="de-DE" sz="2000" dirty="0" err="1"/>
              <a:t>mesečno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Zdravstveno</a:t>
            </a:r>
            <a:r>
              <a:rPr lang="de-DE" sz="2000" dirty="0"/>
              <a:t> </a:t>
            </a:r>
            <a:r>
              <a:rPr lang="de-DE" sz="2000" dirty="0" err="1"/>
              <a:t>zavarovanje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Letni</a:t>
            </a:r>
            <a:r>
              <a:rPr lang="de-DE" sz="2000" dirty="0"/>
              <a:t> </a:t>
            </a:r>
            <a:r>
              <a:rPr lang="de-DE" sz="2000" dirty="0" err="1"/>
              <a:t>dodatek</a:t>
            </a:r>
            <a:r>
              <a:rPr lang="de-DE" sz="2000" dirty="0"/>
              <a:t> </a:t>
            </a:r>
            <a:r>
              <a:rPr lang="de-DE" sz="2000" dirty="0" err="1"/>
              <a:t>za</a:t>
            </a:r>
            <a:r>
              <a:rPr lang="de-DE" sz="2000" dirty="0"/>
              <a:t> </a:t>
            </a:r>
            <a:r>
              <a:rPr lang="de-DE" sz="2000" dirty="0" err="1"/>
              <a:t>študij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Potni</a:t>
            </a:r>
            <a:r>
              <a:rPr lang="de-DE" sz="2000" dirty="0"/>
              <a:t> </a:t>
            </a:r>
            <a:r>
              <a:rPr lang="de-DE" sz="2000" dirty="0" err="1"/>
              <a:t>stroški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Možni</a:t>
            </a:r>
            <a:r>
              <a:rPr lang="de-DE" sz="2000" dirty="0"/>
              <a:t> </a:t>
            </a:r>
            <a:r>
              <a:rPr lang="de-DE" sz="2000" dirty="0" err="1"/>
              <a:t>dodatki</a:t>
            </a:r>
            <a:r>
              <a:rPr lang="de-DE" sz="2000" dirty="0"/>
              <a:t>: </a:t>
            </a:r>
            <a:r>
              <a:rPr lang="de-DE" sz="2000" dirty="0" err="1"/>
              <a:t>subvencija</a:t>
            </a:r>
            <a:r>
              <a:rPr lang="de-DE" sz="2000" dirty="0"/>
              <a:t> </a:t>
            </a:r>
            <a:r>
              <a:rPr lang="de-DE" sz="2000" dirty="0" err="1"/>
              <a:t>za</a:t>
            </a:r>
            <a:r>
              <a:rPr lang="de-DE" sz="2000" dirty="0"/>
              <a:t> </a:t>
            </a:r>
            <a:r>
              <a:rPr lang="de-DE" sz="2000" dirty="0" err="1"/>
              <a:t>najemnino</a:t>
            </a:r>
            <a:r>
              <a:rPr lang="de-DE" sz="2000" dirty="0"/>
              <a:t>, </a:t>
            </a:r>
            <a:r>
              <a:rPr lang="de-DE" sz="2000" dirty="0" err="1"/>
              <a:t>družinski</a:t>
            </a:r>
            <a:r>
              <a:rPr lang="de-DE" sz="2000" dirty="0"/>
              <a:t> </a:t>
            </a:r>
            <a:r>
              <a:rPr lang="de-DE" sz="2000" dirty="0" err="1"/>
              <a:t>dodatek</a:t>
            </a:r>
            <a:r>
              <a:rPr lang="de-DE" sz="2000" dirty="0"/>
              <a:t>, </a:t>
            </a:r>
            <a:r>
              <a:rPr lang="de-DE" sz="2000" dirty="0" err="1"/>
              <a:t>tečaj</a:t>
            </a:r>
            <a:r>
              <a:rPr lang="de-DE" sz="2000" dirty="0"/>
              <a:t> </a:t>
            </a:r>
            <a:r>
              <a:rPr lang="de-DE" sz="2000" dirty="0" err="1"/>
              <a:t>nemščine</a:t>
            </a:r>
            <a:endParaRPr lang="sl-SI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/>
              <a:t>Rok za prijavo: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000" dirty="0"/>
              <a:t>      24.09.2025 arhitektura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10.11.2025</a:t>
            </a:r>
            <a:r>
              <a:rPr lang="sl-SI" sz="2000" dirty="0"/>
              <a:t>  </a:t>
            </a:r>
            <a:r>
              <a:rPr lang="sl-SI" sz="2000" dirty="0" err="1"/>
              <a:t>vizua</a:t>
            </a:r>
            <a:r>
              <a:rPr lang="de-DE" sz="2000" dirty="0" err="1"/>
              <a:t>ln</a:t>
            </a:r>
            <a:r>
              <a:rPr lang="sl-SI" sz="2000" dirty="0"/>
              <a:t>a</a:t>
            </a:r>
            <a:r>
              <a:rPr lang="de-DE" sz="2000" dirty="0"/>
              <a:t> </a:t>
            </a:r>
            <a:r>
              <a:rPr lang="de-DE" sz="2000" dirty="0" err="1"/>
              <a:t>umetnost</a:t>
            </a:r>
            <a:r>
              <a:rPr lang="de-DE" sz="2000" dirty="0"/>
              <a:t>,</a:t>
            </a:r>
            <a:r>
              <a:rPr lang="sl-SI" sz="2000" dirty="0"/>
              <a:t>  vizualna komunikacija, oblikovanje in 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25.09.2025 glasba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10.11.2025 uprizoritvena umetnost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629920" indent="-285750">
              <a:lnSpc>
                <a:spcPts val="2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chemeClr val="accent1"/>
              </a:solidFill>
              <a:latin typeface="Source Sans Pro"/>
              <a:ea typeface="Source Sans Pro"/>
            </a:endParaRPr>
          </a:p>
          <a:p>
            <a:endParaRPr lang="de-DE" dirty="0">
              <a:ea typeface="Source Sans Pro" panose="020B0503030403020204" pitchFamily="34" charset="0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951B698-CEB8-4582-B4E1-745E843F3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575"/>
            <a:ext cx="12192000" cy="368755"/>
          </a:xfrm>
          <a:solidFill>
            <a:srgbClr val="1E96D2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Študijske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štipendije</a:t>
            </a:r>
            <a:r>
              <a:rPr lang="de-DE" dirty="0">
                <a:solidFill>
                  <a:schemeClr val="bg1"/>
                </a:solidFill>
              </a:rPr>
              <a:t> – </a:t>
            </a:r>
            <a:r>
              <a:rPr lang="de-DE" dirty="0" err="1">
                <a:solidFill>
                  <a:schemeClr val="bg1"/>
                </a:solidFill>
              </a:rPr>
              <a:t>Podiplomski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študij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za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umetniške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discipline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arhitekturo</a:t>
            </a:r>
            <a:endParaRPr lang="de-DE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AE284D-78B2-4ED5-A514-42D4F6B4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515555-4BA0-49E0-85E3-C4FE971B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C355-5512-4498-8346-0EEE51CB7BBD}" type="datetime1">
              <a:rPr lang="de-DE" smtClean="0"/>
              <a:t>11.06.2025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38AD79-A919-4CA5-BF8F-5A171AA0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4</a:t>
            </a:fld>
            <a:endParaRPr lang="de-DE"/>
          </a:p>
        </p:txBody>
      </p:sp>
      <p:pic>
        <p:nvPicPr>
          <p:cNvPr id="12" name="Grafik 13" descr="Drama Silhouette">
            <a:extLst>
              <a:ext uri="{FF2B5EF4-FFF2-40B4-BE49-F238E27FC236}">
                <a16:creationId xmlns:a16="http://schemas.microsoft.com/office/drawing/2014/main" id="{F868EB0E-F4C7-4FE0-A639-8B135980A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07102" y="1837702"/>
            <a:ext cx="669685" cy="676518"/>
          </a:xfrm>
          <a:prstGeom prst="rect">
            <a:avLst/>
          </a:prstGeom>
        </p:spPr>
      </p:pic>
      <p:pic>
        <p:nvPicPr>
          <p:cNvPr id="13" name="Grafik 15" descr="Architektur Silhouette">
            <a:extLst>
              <a:ext uri="{FF2B5EF4-FFF2-40B4-BE49-F238E27FC236}">
                <a16:creationId xmlns:a16="http://schemas.microsoft.com/office/drawing/2014/main" id="{BAA53C67-3397-4912-9B85-639048CDCC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78104" y="2996178"/>
            <a:ext cx="855134" cy="838200"/>
          </a:xfrm>
          <a:prstGeom prst="rect">
            <a:avLst/>
          </a:prstGeom>
        </p:spPr>
      </p:pic>
      <p:pic>
        <p:nvPicPr>
          <p:cNvPr id="15" name="Grafik 8" descr="Mannequin Silhouette">
            <a:extLst>
              <a:ext uri="{FF2B5EF4-FFF2-40B4-BE49-F238E27FC236}">
                <a16:creationId xmlns:a16="http://schemas.microsoft.com/office/drawing/2014/main" id="{8E1BD5E5-3199-4B69-A69F-F0C95C0CE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7903" y="4070531"/>
            <a:ext cx="1057768" cy="1046144"/>
          </a:xfrm>
          <a:prstGeom prst="rect">
            <a:avLst/>
          </a:prstGeom>
        </p:spPr>
      </p:pic>
      <p:pic>
        <p:nvPicPr>
          <p:cNvPr id="17" name="Grafik 11" descr="Filmklappe Silhouette">
            <a:extLst>
              <a:ext uri="{FF2B5EF4-FFF2-40B4-BE49-F238E27FC236}">
                <a16:creationId xmlns:a16="http://schemas.microsoft.com/office/drawing/2014/main" id="{D24BB561-CCB3-4A4B-9BAA-85B441E65D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99158" y="2233707"/>
            <a:ext cx="702488" cy="717596"/>
          </a:xfrm>
          <a:prstGeom prst="rect">
            <a:avLst/>
          </a:prstGeom>
        </p:spPr>
      </p:pic>
      <p:pic>
        <p:nvPicPr>
          <p:cNvPr id="3" name="Grafik 2" descr="UI UX Silhouette">
            <a:extLst>
              <a:ext uri="{FF2B5EF4-FFF2-40B4-BE49-F238E27FC236}">
                <a16:creationId xmlns:a16="http://schemas.microsoft.com/office/drawing/2014/main" id="{A1E816CC-76C0-4C14-BC2A-304FA3A3E7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77629" y="2155595"/>
            <a:ext cx="788036" cy="788036"/>
          </a:xfrm>
          <a:prstGeom prst="rect">
            <a:avLst/>
          </a:prstGeom>
        </p:spPr>
      </p:pic>
      <p:pic>
        <p:nvPicPr>
          <p:cNvPr id="10" name="Grafik 9" descr="Palette Silhouette">
            <a:extLst>
              <a:ext uri="{FF2B5EF4-FFF2-40B4-BE49-F238E27FC236}">
                <a16:creationId xmlns:a16="http://schemas.microsoft.com/office/drawing/2014/main" id="{FFE9C92F-5C4B-4745-A05C-8138177EA5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13311" y="3350046"/>
            <a:ext cx="676518" cy="676518"/>
          </a:xfrm>
          <a:prstGeom prst="rect">
            <a:avLst/>
          </a:prstGeom>
        </p:spPr>
      </p:pic>
      <p:pic>
        <p:nvPicPr>
          <p:cNvPr id="19" name="Grafik 18" descr="Klavier Silhouette">
            <a:extLst>
              <a:ext uri="{FF2B5EF4-FFF2-40B4-BE49-F238E27FC236}">
                <a16:creationId xmlns:a16="http://schemas.microsoft.com/office/drawing/2014/main" id="{952DB0D9-7221-4AA0-9EB3-F82B0797AE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6742" y="4202576"/>
            <a:ext cx="914400" cy="914400"/>
          </a:xfrm>
          <a:prstGeom prst="rect">
            <a:avLst/>
          </a:prstGeom>
        </p:spPr>
      </p:pic>
      <p:pic>
        <p:nvPicPr>
          <p:cNvPr id="21" name="Grafik 20" descr="Musiknoten Silhouette">
            <a:extLst>
              <a:ext uri="{FF2B5EF4-FFF2-40B4-BE49-F238E27FC236}">
                <a16:creationId xmlns:a16="http://schemas.microsoft.com/office/drawing/2014/main" id="{234B61DE-FB40-47FD-BBC4-9B8C5ABBBC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49016" y="4221421"/>
            <a:ext cx="694142" cy="6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67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29A05-4B22-4E02-8466-8BCBF451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6575"/>
            <a:ext cx="12204000" cy="368755"/>
          </a:xfrm>
          <a:solidFill>
            <a:srgbClr val="00A091"/>
          </a:solidFill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b="0" dirty="0" err="1">
                <a:solidFill>
                  <a:schemeClr val="bg1"/>
                </a:solidFill>
                <a:latin typeface="+mj-lt"/>
              </a:rPr>
              <a:t>Raziskovalne</a:t>
            </a:r>
            <a:r>
              <a:rPr lang="de-DE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sl-SI" b="0" dirty="0">
                <a:solidFill>
                  <a:schemeClr val="bg1"/>
                </a:solidFill>
                <a:latin typeface="+mj-lt"/>
              </a:rPr>
              <a:t>štipendije v Nemčiji</a:t>
            </a:r>
            <a:endParaRPr lang="de-DE" dirty="0">
              <a:latin typeface="+mj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ACEB8C-E95D-44C0-BB15-7F0C5CD9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080000"/>
            <a:ext cx="10873159" cy="4752305"/>
          </a:xfrm>
          <a:solidFill>
            <a:schemeClr val="bg1"/>
          </a:solidFill>
        </p:spPr>
        <p:txBody>
          <a:bodyPr lIns="0" tIns="0" rIns="0" bIns="0" anchor="t"/>
          <a:lstStyle/>
          <a:p>
            <a:r>
              <a:rPr lang="de-DE" sz="2000" b="1" dirty="0" err="1"/>
              <a:t>Kdo</a:t>
            </a:r>
            <a:r>
              <a:rPr lang="de-DE" sz="2000" b="1" dirty="0"/>
              <a:t> se </a:t>
            </a:r>
            <a:r>
              <a:rPr lang="de-DE" sz="2000" b="1" dirty="0" err="1"/>
              <a:t>lahko</a:t>
            </a:r>
            <a:r>
              <a:rPr lang="de-DE" sz="2000" b="1" dirty="0"/>
              <a:t> </a:t>
            </a:r>
            <a:r>
              <a:rPr lang="de-DE" sz="2000" b="1" dirty="0" err="1"/>
              <a:t>prijavi</a:t>
            </a:r>
            <a:r>
              <a:rPr lang="de-DE" sz="2000" b="1" dirty="0"/>
              <a:t>?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Doktorski </a:t>
            </a:r>
            <a:r>
              <a:rPr lang="de-DE" sz="2000" dirty="0" err="1"/>
              <a:t>študenti</a:t>
            </a:r>
            <a:r>
              <a:rPr lang="de-DE" sz="2000" dirty="0"/>
              <a:t> na </a:t>
            </a:r>
            <a:r>
              <a:rPr lang="de-DE" sz="2000" dirty="0" err="1"/>
              <a:t>univerzah</a:t>
            </a:r>
            <a:r>
              <a:rPr lang="de-DE" sz="2000" dirty="0"/>
              <a:t> </a:t>
            </a:r>
            <a:r>
              <a:rPr lang="de-DE" sz="2000" dirty="0" err="1"/>
              <a:t>ali</a:t>
            </a:r>
            <a:r>
              <a:rPr lang="de-DE" sz="2000" dirty="0"/>
              <a:t> </a:t>
            </a:r>
            <a:r>
              <a:rPr lang="de-DE" sz="2000" dirty="0" err="1"/>
              <a:t>raziskovalnih</a:t>
            </a:r>
            <a:r>
              <a:rPr lang="de-DE" sz="2000" dirty="0"/>
              <a:t> </a:t>
            </a:r>
            <a:r>
              <a:rPr lang="de-DE" sz="2000" dirty="0" err="1"/>
              <a:t>inštitutih</a:t>
            </a:r>
            <a:r>
              <a:rPr lang="de-DE" sz="2000" dirty="0"/>
              <a:t> </a:t>
            </a:r>
            <a:r>
              <a:rPr lang="de-DE" sz="2000" dirty="0" err="1"/>
              <a:t>zunaj</a:t>
            </a:r>
            <a:r>
              <a:rPr lang="de-DE" sz="2000" dirty="0"/>
              <a:t> </a:t>
            </a:r>
            <a:r>
              <a:rPr lang="de-DE" sz="2000" dirty="0" err="1"/>
              <a:t>Nemčije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Podoktorski</a:t>
            </a:r>
            <a:r>
              <a:rPr lang="de-DE" sz="2000" dirty="0"/>
              <a:t> </a:t>
            </a:r>
            <a:r>
              <a:rPr lang="de-DE" sz="2000" dirty="0" err="1"/>
              <a:t>raziskovalci</a:t>
            </a:r>
            <a:r>
              <a:rPr lang="de-DE" sz="2000" dirty="0"/>
              <a:t> (do 4 </a:t>
            </a:r>
            <a:r>
              <a:rPr lang="de-DE" sz="2000" dirty="0" err="1"/>
              <a:t>leta</a:t>
            </a:r>
            <a:r>
              <a:rPr lang="de-DE" sz="2000" dirty="0"/>
              <a:t> </a:t>
            </a:r>
            <a:r>
              <a:rPr lang="de-DE" sz="2000" dirty="0" err="1"/>
              <a:t>po</a:t>
            </a:r>
            <a:r>
              <a:rPr lang="de-DE" sz="2000" dirty="0"/>
              <a:t> </a:t>
            </a:r>
            <a:r>
              <a:rPr lang="de-DE" sz="2000" dirty="0" err="1"/>
              <a:t>doktoratu</a:t>
            </a:r>
            <a:r>
              <a:rPr lang="de-DE" sz="2000" dirty="0"/>
              <a:t>)</a:t>
            </a:r>
          </a:p>
          <a:p>
            <a:r>
              <a:rPr lang="de-DE" sz="2000" b="1" dirty="0"/>
              <a:t>Kaj se </a:t>
            </a:r>
            <a:r>
              <a:rPr lang="de-DE" sz="2000" b="1" dirty="0" err="1"/>
              <a:t>lahko</a:t>
            </a:r>
            <a:r>
              <a:rPr lang="de-DE" sz="2000" b="1" dirty="0"/>
              <a:t> </a:t>
            </a:r>
            <a:r>
              <a:rPr lang="de-DE" sz="2000" b="1" dirty="0" err="1"/>
              <a:t>financira</a:t>
            </a:r>
            <a:r>
              <a:rPr lang="de-DE" sz="2000" b="1" dirty="0"/>
              <a:t>?</a:t>
            </a:r>
            <a:br>
              <a:rPr lang="de-DE" sz="2000" dirty="0"/>
            </a:br>
            <a:r>
              <a:rPr lang="de-DE" sz="2000" dirty="0" err="1"/>
              <a:t>Raziskovalni</a:t>
            </a:r>
            <a:r>
              <a:rPr lang="de-DE" sz="2000" dirty="0"/>
              <a:t> </a:t>
            </a:r>
            <a:r>
              <a:rPr lang="de-DE" sz="2000" dirty="0" err="1"/>
              <a:t>projekti</a:t>
            </a:r>
            <a:r>
              <a:rPr lang="de-DE" sz="2000" dirty="0"/>
              <a:t> na </a:t>
            </a:r>
            <a:r>
              <a:rPr lang="de-DE" sz="2000" dirty="0" err="1"/>
              <a:t>univerzi</a:t>
            </a:r>
            <a:r>
              <a:rPr lang="de-DE" sz="2000" dirty="0"/>
              <a:t> </a:t>
            </a:r>
            <a:r>
              <a:rPr lang="de-DE" sz="2000" dirty="0" err="1"/>
              <a:t>ali</a:t>
            </a:r>
            <a:r>
              <a:rPr lang="de-DE" sz="2000" dirty="0"/>
              <a:t> </a:t>
            </a:r>
            <a:r>
              <a:rPr lang="de-DE" sz="2000" dirty="0" err="1"/>
              <a:t>raziskovalnem</a:t>
            </a:r>
            <a:r>
              <a:rPr lang="de-DE" sz="2000" dirty="0"/>
              <a:t> </a:t>
            </a:r>
            <a:r>
              <a:rPr lang="de-DE" sz="2000" dirty="0" err="1"/>
              <a:t>inštitutu</a:t>
            </a:r>
            <a:r>
              <a:rPr lang="de-DE" sz="2000" dirty="0"/>
              <a:t> v </a:t>
            </a:r>
            <a:r>
              <a:rPr lang="de-DE" sz="2000" dirty="0" err="1"/>
              <a:t>Nemčiji</a:t>
            </a:r>
            <a:r>
              <a:rPr lang="de-DE" sz="2000" dirty="0"/>
              <a:t> v </a:t>
            </a:r>
            <a:r>
              <a:rPr lang="de-DE" sz="2000" dirty="0" err="1"/>
              <a:t>sodelovanju</a:t>
            </a:r>
            <a:r>
              <a:rPr lang="de-DE" sz="2000" dirty="0"/>
              <a:t> z </a:t>
            </a:r>
            <a:r>
              <a:rPr lang="de-DE" sz="2000" dirty="0" err="1"/>
              <a:t>nemškim</a:t>
            </a:r>
            <a:r>
              <a:rPr lang="de-DE" sz="2000" dirty="0"/>
              <a:t> </a:t>
            </a:r>
            <a:r>
              <a:rPr lang="de-DE" sz="2000" dirty="0" err="1"/>
              <a:t>mentorjem</a:t>
            </a:r>
            <a:r>
              <a:rPr lang="de-DE" sz="2000" dirty="0"/>
              <a:t>.</a:t>
            </a:r>
          </a:p>
          <a:p>
            <a:r>
              <a:rPr lang="de-DE" sz="2000" b="1" dirty="0" err="1"/>
              <a:t>Trajanje</a:t>
            </a:r>
            <a:r>
              <a:rPr lang="de-DE" sz="2000" b="1" dirty="0"/>
              <a:t> </a:t>
            </a:r>
            <a:r>
              <a:rPr lang="de-DE" sz="2000" b="1" dirty="0" err="1"/>
              <a:t>financiranja</a:t>
            </a:r>
            <a:r>
              <a:rPr lang="de-DE" sz="2000" b="1" dirty="0"/>
              <a:t>: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/>
              <a:t>Doktorski </a:t>
            </a:r>
            <a:r>
              <a:rPr lang="de-DE" sz="2000" dirty="0" err="1"/>
              <a:t>študenti</a:t>
            </a:r>
            <a:r>
              <a:rPr lang="de-DE" sz="2000" dirty="0"/>
              <a:t>: 2–12 </a:t>
            </a:r>
            <a:r>
              <a:rPr lang="de-DE" sz="2000" dirty="0" err="1"/>
              <a:t>mesecev</a:t>
            </a:r>
            <a:endParaRPr lang="de-D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000" dirty="0" err="1"/>
              <a:t>Podoktorski</a:t>
            </a:r>
            <a:r>
              <a:rPr lang="de-DE" sz="2000" dirty="0"/>
              <a:t> </a:t>
            </a:r>
            <a:r>
              <a:rPr lang="de-DE" sz="2000" dirty="0" err="1"/>
              <a:t>raziskovalci</a:t>
            </a:r>
            <a:r>
              <a:rPr lang="de-DE" sz="2000" dirty="0"/>
              <a:t>: 2–6 </a:t>
            </a:r>
            <a:r>
              <a:rPr lang="de-DE" sz="2000" dirty="0" err="1"/>
              <a:t>mesecev</a:t>
            </a:r>
            <a:endParaRPr lang="de-DE" sz="2000" dirty="0"/>
          </a:p>
          <a:p>
            <a:pPr marL="56515" indent="-342900">
              <a:lnSpc>
                <a:spcPct val="100000"/>
              </a:lnSpc>
              <a:spcAft>
                <a:spcPts val="800"/>
              </a:spcAft>
              <a:buClr>
                <a:schemeClr val="tx2"/>
              </a:buClr>
              <a:buFont typeface="Wingdings" panose="05000000000000000000" pitchFamily="2" charset="2"/>
              <a:buChar char="v"/>
            </a:pPr>
            <a:endParaRPr lang="de-DE" sz="1800" dirty="0">
              <a:solidFill>
                <a:schemeClr val="accent1"/>
              </a:solidFill>
              <a:latin typeface="Source Sans Pro"/>
              <a:ea typeface="Source Sans Pro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673F32-B1D4-4DE5-96F7-20295FA7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979E-0783-46E5-BA6F-222E2E89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9AB1-BD8B-4372-B177-C5D6A0BB2034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259A8-D42D-4349-8821-713A14C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5</a:t>
            </a:fld>
            <a:endParaRPr lang="de-DE"/>
          </a:p>
        </p:txBody>
      </p:sp>
      <p:pic>
        <p:nvPicPr>
          <p:cNvPr id="10" name="Grafik 9" descr="Internet Silhouette">
            <a:extLst>
              <a:ext uri="{FF2B5EF4-FFF2-40B4-BE49-F238E27FC236}">
                <a16:creationId xmlns:a16="http://schemas.microsoft.com/office/drawing/2014/main" id="{FBC51AAC-3412-4D40-9B6E-FCA1B32C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5737" y="4708712"/>
            <a:ext cx="1215241" cy="121524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D827D0C-EC51-497D-93DF-A64936C1CA78}"/>
              </a:ext>
            </a:extLst>
          </p:cNvPr>
          <p:cNvSpPr txBox="1"/>
          <p:nvPr/>
        </p:nvSpPr>
        <p:spPr>
          <a:xfrm>
            <a:off x="8430322" y="5707825"/>
            <a:ext cx="3147937" cy="307777"/>
          </a:xfrm>
          <a:prstGeom prst="rect">
            <a:avLst/>
          </a:prstGeom>
          <a:solidFill>
            <a:schemeClr val="bg1"/>
          </a:solidFill>
          <a:ln w="25400">
            <a:solidFill>
              <a:srgbClr val="00A091"/>
            </a:solidFill>
          </a:ln>
        </p:spPr>
        <p:txBody>
          <a:bodyPr wrap="square" rtlCol="0">
            <a:spAutoFit/>
          </a:bodyPr>
          <a:lstStyle/>
          <a:p>
            <a:r>
              <a:rPr lang="nl-NL" sz="1400" b="1" dirty="0">
                <a:solidFill>
                  <a:schemeClr val="accent1"/>
                </a:solidFill>
                <a:hlinkClick r:id="rId4"/>
              </a:rPr>
              <a:t>www.daad.de/go/en/stipa57742121</a:t>
            </a:r>
            <a:r>
              <a:rPr lang="nl-NL" sz="1400" b="1" dirty="0">
                <a:solidFill>
                  <a:schemeClr val="accent1"/>
                </a:solidFill>
              </a:rPr>
              <a:t> </a:t>
            </a:r>
            <a:endParaRPr lang="de-DE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40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29A05-4B22-4E02-8466-8BCBF451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77358"/>
            <a:ext cx="11233150" cy="36875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Raziskovalne štipendije v Nemčiji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ACEB8C-E95D-44C0-BB15-7F0C5CD9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949570"/>
            <a:ext cx="11233150" cy="4711456"/>
          </a:xfrm>
        </p:spPr>
        <p:txBody>
          <a:bodyPr lIns="0" tIns="0" rIns="0" bIns="0" anchor="t"/>
          <a:lstStyle/>
          <a:p>
            <a:r>
              <a:rPr lang="de-DE" b="1" dirty="0" err="1"/>
              <a:t>Prednosti</a:t>
            </a:r>
            <a:r>
              <a:rPr lang="de-DE" b="1" dirty="0"/>
              <a:t> </a:t>
            </a:r>
            <a:r>
              <a:rPr lang="de-DE" b="1" dirty="0" err="1"/>
              <a:t>štipendije</a:t>
            </a:r>
            <a:r>
              <a:rPr lang="de-DE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1.400 </a:t>
            </a:r>
            <a:r>
              <a:rPr lang="de-DE" dirty="0" err="1"/>
              <a:t>evrov</a:t>
            </a:r>
            <a:r>
              <a:rPr lang="de-DE" dirty="0"/>
              <a:t> </a:t>
            </a:r>
            <a:r>
              <a:rPr lang="de-DE" dirty="0" err="1"/>
              <a:t>mesečno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Zdravstveno</a:t>
            </a:r>
            <a:r>
              <a:rPr lang="de-DE" dirty="0"/>
              <a:t> </a:t>
            </a:r>
            <a:r>
              <a:rPr lang="de-DE" dirty="0" err="1"/>
              <a:t>zavarovanje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Raziskovalni</a:t>
            </a:r>
            <a:r>
              <a:rPr lang="de-DE" dirty="0"/>
              <a:t> </a:t>
            </a:r>
            <a:r>
              <a:rPr lang="de-DE" dirty="0" err="1"/>
              <a:t>dodatek</a:t>
            </a:r>
            <a:r>
              <a:rPr lang="de-DE" dirty="0"/>
              <a:t> (460 €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več</a:t>
            </a:r>
            <a:r>
              <a:rPr lang="de-DE" dirty="0"/>
              <a:t> </a:t>
            </a:r>
            <a:r>
              <a:rPr lang="de-DE" dirty="0" err="1"/>
              <a:t>kot</a:t>
            </a:r>
            <a:r>
              <a:rPr lang="de-DE" dirty="0"/>
              <a:t> 6 </a:t>
            </a:r>
            <a:r>
              <a:rPr lang="de-DE" dirty="0" err="1"/>
              <a:t>mesecev</a:t>
            </a:r>
            <a:r>
              <a:rPr lang="de-DE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Potni</a:t>
            </a:r>
            <a:r>
              <a:rPr lang="de-DE" dirty="0"/>
              <a:t> </a:t>
            </a:r>
            <a:r>
              <a:rPr lang="de-DE" dirty="0" err="1"/>
              <a:t>stroški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Možni</a:t>
            </a:r>
            <a:r>
              <a:rPr lang="de-DE" dirty="0"/>
              <a:t> </a:t>
            </a:r>
            <a:r>
              <a:rPr lang="de-DE" dirty="0" err="1"/>
              <a:t>dodatki</a:t>
            </a:r>
            <a:r>
              <a:rPr lang="de-DE" dirty="0"/>
              <a:t>: </a:t>
            </a:r>
            <a:r>
              <a:rPr lang="de-DE" dirty="0" err="1"/>
              <a:t>subvencija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najemnino</a:t>
            </a:r>
            <a:r>
              <a:rPr lang="de-DE" dirty="0"/>
              <a:t>, </a:t>
            </a:r>
            <a:r>
              <a:rPr lang="de-DE" dirty="0" err="1"/>
              <a:t>družinski</a:t>
            </a:r>
            <a:r>
              <a:rPr lang="de-DE" dirty="0"/>
              <a:t> </a:t>
            </a:r>
            <a:r>
              <a:rPr lang="de-DE" dirty="0" err="1"/>
              <a:t>dodatek</a:t>
            </a:r>
            <a:r>
              <a:rPr lang="de-DE" dirty="0"/>
              <a:t>, </a:t>
            </a:r>
            <a:r>
              <a:rPr lang="de-DE" dirty="0" err="1"/>
              <a:t>pripravljalni</a:t>
            </a:r>
            <a:r>
              <a:rPr lang="de-DE" dirty="0"/>
              <a:t> </a:t>
            </a:r>
            <a:r>
              <a:rPr lang="de-DE" dirty="0" err="1"/>
              <a:t>tečaj</a:t>
            </a:r>
            <a:r>
              <a:rPr lang="de-DE" dirty="0"/>
              <a:t> </a:t>
            </a:r>
            <a:r>
              <a:rPr lang="de-DE" dirty="0" err="1"/>
              <a:t>nemščine</a:t>
            </a:r>
            <a:endParaRPr lang="de-DE" dirty="0"/>
          </a:p>
          <a:p>
            <a:r>
              <a:rPr lang="sl-SI" b="1" dirty="0"/>
              <a:t>Rok za prijavo:</a:t>
            </a:r>
          </a:p>
          <a:p>
            <a:r>
              <a:rPr lang="sl-SI" dirty="0"/>
              <a:t>31.07.2025, izbor novembra 2025, pričetek štipendije februarja 2026</a:t>
            </a:r>
          </a:p>
          <a:p>
            <a:r>
              <a:rPr lang="de-DE" dirty="0"/>
              <a:t>17.11.2025</a:t>
            </a:r>
            <a:r>
              <a:rPr lang="sl-SI" dirty="0"/>
              <a:t>, izbor marca 2026, pričetek štipendije junij 2026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673F32-B1D4-4DE5-96F7-20295FA7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3792" y="6356350"/>
            <a:ext cx="575374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979E-0783-46E5-BA6F-222E2E89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1552" y="6352269"/>
            <a:ext cx="1087016" cy="365125"/>
          </a:xfrm>
        </p:spPr>
        <p:txBody>
          <a:bodyPr/>
          <a:lstStyle/>
          <a:p>
            <a:fld id="{FB379AB1-BD8B-4372-B177-C5D6A0BB2034}" type="datetime1">
              <a:rPr lang="de-DE" smtClean="0"/>
              <a:pPr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259A8-D42D-4349-8821-713A14C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356349"/>
            <a:ext cx="504454" cy="365125"/>
          </a:xfrm>
        </p:spPr>
        <p:txBody>
          <a:bodyPr/>
          <a:lstStyle/>
          <a:p>
            <a:fld id="{AE8F8DD8-C592-4722-986C-95758E13AC74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A87986C-C59E-44AD-B1D9-E710230CCEFA}"/>
              </a:ext>
            </a:extLst>
          </p:cNvPr>
          <p:cNvSpPr txBox="1"/>
          <p:nvPr/>
        </p:nvSpPr>
        <p:spPr>
          <a:xfrm>
            <a:off x="9787450" y="3759858"/>
            <a:ext cx="119005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sz="1000">
                <a:solidFill>
                  <a:schemeClr val="bg1"/>
                </a:solidFill>
                <a:cs typeface="Times New Roman" panose="02020603050405020304" pitchFamily="18" charset="0"/>
              </a:rPr>
              <a:t>© Microsoft Corp.</a:t>
            </a:r>
          </a:p>
        </p:txBody>
      </p:sp>
    </p:spTree>
    <p:extLst>
      <p:ext uri="{BB962C8B-B14F-4D97-AF65-F5344CB8AC3E}">
        <p14:creationId xmlns:p14="http://schemas.microsoft.com/office/powerpoint/2010/main" val="1314587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E429A05-4B22-4E02-8466-8BCBF451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0" y="349095"/>
            <a:ext cx="12204000" cy="368755"/>
          </a:xfrm>
          <a:solidFill>
            <a:srgbClr val="00A091"/>
          </a:solidFill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  <a:latin typeface="+mj-lt"/>
              </a:rPr>
              <a:t>Bilateralno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vodene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doktorske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disertacije</a:t>
            </a:r>
            <a:r>
              <a:rPr lang="de-DE" dirty="0">
                <a:solidFill>
                  <a:schemeClr val="bg1"/>
                </a:solidFill>
                <a:latin typeface="+mj-lt"/>
              </a:rPr>
              <a:t> / </a:t>
            </a:r>
            <a:r>
              <a:rPr lang="de-DE" dirty="0" err="1">
                <a:solidFill>
                  <a:schemeClr val="bg1"/>
                </a:solidFill>
                <a:latin typeface="+mj-lt"/>
              </a:rPr>
              <a:t>Cotutelle</a:t>
            </a:r>
            <a:endParaRPr lang="de-DE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ACEB8C-E95D-44C0-BB15-7F0C5CD9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661" y="816047"/>
            <a:ext cx="11233150" cy="4975153"/>
          </a:xfrm>
          <a:solidFill>
            <a:schemeClr val="bg1"/>
          </a:solidFill>
        </p:spPr>
        <p:txBody>
          <a:bodyPr lIns="0" tIns="0" rIns="0" bIns="0" anchor="t"/>
          <a:lstStyle/>
          <a:p>
            <a:r>
              <a:rPr lang="de-DE" b="1" dirty="0" err="1"/>
              <a:t>Kdo</a:t>
            </a:r>
            <a:r>
              <a:rPr lang="de-DE" b="1" dirty="0"/>
              <a:t> se </a:t>
            </a:r>
            <a:r>
              <a:rPr lang="de-DE" b="1" dirty="0" err="1"/>
              <a:t>lahko</a:t>
            </a:r>
            <a:r>
              <a:rPr lang="de-DE" b="1" dirty="0"/>
              <a:t> </a:t>
            </a:r>
            <a:r>
              <a:rPr lang="de-DE" b="1" dirty="0" err="1"/>
              <a:t>prijavi</a:t>
            </a:r>
            <a:r>
              <a:rPr lang="de-DE" b="1" dirty="0"/>
              <a:t>?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Kandidati</a:t>
            </a:r>
            <a:r>
              <a:rPr lang="de-DE" dirty="0"/>
              <a:t> z </a:t>
            </a:r>
            <a:r>
              <a:rPr lang="de-DE" dirty="0" err="1"/>
              <a:t>magisterijem</a:t>
            </a:r>
            <a:r>
              <a:rPr lang="de-DE" dirty="0"/>
              <a:t> </a:t>
            </a:r>
            <a:r>
              <a:rPr lang="de-DE" dirty="0" err="1"/>
              <a:t>ali</a:t>
            </a:r>
            <a:r>
              <a:rPr lang="de-DE" dirty="0"/>
              <a:t> </a:t>
            </a:r>
            <a:r>
              <a:rPr lang="de-DE" dirty="0" err="1"/>
              <a:t>diplomo</a:t>
            </a:r>
            <a:r>
              <a:rPr lang="de-DE" dirty="0"/>
              <a:t> (do </a:t>
            </a:r>
            <a:r>
              <a:rPr lang="de-DE" dirty="0" err="1"/>
              <a:t>začetka</a:t>
            </a:r>
            <a:r>
              <a:rPr lang="de-DE" dirty="0"/>
              <a:t> </a:t>
            </a:r>
            <a:r>
              <a:rPr lang="de-DE" dirty="0" err="1"/>
              <a:t>štipendije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Cotutelle</a:t>
            </a:r>
            <a:r>
              <a:rPr lang="de-DE" dirty="0"/>
              <a:t>: </a:t>
            </a:r>
            <a:r>
              <a:rPr lang="de-DE" dirty="0" err="1"/>
              <a:t>vpis</a:t>
            </a:r>
            <a:r>
              <a:rPr lang="de-DE" dirty="0"/>
              <a:t> v </a:t>
            </a:r>
            <a:r>
              <a:rPr lang="de-DE" dirty="0" err="1"/>
              <a:t>doktorski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mora</a:t>
            </a:r>
            <a:r>
              <a:rPr lang="de-DE" dirty="0"/>
              <a:t> </a:t>
            </a:r>
            <a:r>
              <a:rPr lang="de-DE" dirty="0" err="1"/>
              <a:t>biti</a:t>
            </a:r>
            <a:r>
              <a:rPr lang="de-DE" dirty="0"/>
              <a:t> </a:t>
            </a:r>
            <a:r>
              <a:rPr lang="de-DE" dirty="0" err="1"/>
              <a:t>zaključen</a:t>
            </a:r>
            <a:r>
              <a:rPr lang="de-DE" dirty="0"/>
              <a:t> </a:t>
            </a:r>
            <a:r>
              <a:rPr lang="de-DE" dirty="0" err="1"/>
              <a:t>najpozneje</a:t>
            </a:r>
            <a:r>
              <a:rPr lang="de-DE" dirty="0"/>
              <a:t> do </a:t>
            </a:r>
            <a:r>
              <a:rPr lang="de-DE" dirty="0" err="1"/>
              <a:t>začetka</a:t>
            </a:r>
            <a:r>
              <a:rPr lang="de-DE" dirty="0"/>
              <a:t> </a:t>
            </a:r>
            <a:r>
              <a:rPr lang="de-DE" dirty="0" err="1"/>
              <a:t>štipendije</a:t>
            </a:r>
            <a:endParaRPr lang="de-DE" dirty="0"/>
          </a:p>
          <a:p>
            <a:r>
              <a:rPr lang="de-DE" b="1" dirty="0"/>
              <a:t>Kaj se </a:t>
            </a:r>
            <a:r>
              <a:rPr lang="de-DE" b="1" dirty="0" err="1"/>
              <a:t>financira</a:t>
            </a:r>
            <a:r>
              <a:rPr lang="de-DE" b="1" dirty="0"/>
              <a:t>?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Raziskovalna</a:t>
            </a:r>
            <a:r>
              <a:rPr lang="de-DE" dirty="0"/>
              <a:t> </a:t>
            </a:r>
            <a:r>
              <a:rPr lang="de-DE" dirty="0" err="1"/>
              <a:t>bivanja</a:t>
            </a:r>
            <a:r>
              <a:rPr lang="de-DE" dirty="0"/>
              <a:t> v </a:t>
            </a:r>
            <a:r>
              <a:rPr lang="de-DE" dirty="0" err="1"/>
              <a:t>Nemčiji</a:t>
            </a:r>
            <a:r>
              <a:rPr lang="de-DE" dirty="0"/>
              <a:t> </a:t>
            </a:r>
            <a:r>
              <a:rPr lang="de-DE" dirty="0" err="1"/>
              <a:t>kot</a:t>
            </a:r>
            <a:r>
              <a:rPr lang="de-DE" dirty="0"/>
              <a:t> del bi-</a:t>
            </a:r>
            <a:r>
              <a:rPr lang="de-DE" dirty="0" err="1"/>
              <a:t>nacionalne</a:t>
            </a:r>
            <a:r>
              <a:rPr lang="de-DE" dirty="0"/>
              <a:t> </a:t>
            </a:r>
            <a:r>
              <a:rPr lang="de-DE" dirty="0" err="1"/>
              <a:t>doktorske</a:t>
            </a:r>
            <a:r>
              <a:rPr lang="de-DE" dirty="0"/>
              <a:t> </a:t>
            </a:r>
            <a:r>
              <a:rPr lang="de-DE" dirty="0" err="1"/>
              <a:t>disertacije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“Sandwich </a:t>
            </a:r>
            <a:r>
              <a:rPr lang="de-DE" dirty="0" err="1"/>
              <a:t>model</a:t>
            </a:r>
            <a:r>
              <a:rPr lang="de-DE" dirty="0"/>
              <a:t>”: del </a:t>
            </a:r>
            <a:r>
              <a:rPr lang="de-DE" dirty="0" err="1"/>
              <a:t>doktorata</a:t>
            </a:r>
            <a:r>
              <a:rPr lang="de-DE" dirty="0"/>
              <a:t> </a:t>
            </a:r>
            <a:r>
              <a:rPr lang="de-DE" dirty="0" err="1"/>
              <a:t>doma</a:t>
            </a:r>
            <a:r>
              <a:rPr lang="de-DE" dirty="0"/>
              <a:t> in del v </a:t>
            </a:r>
            <a:r>
              <a:rPr lang="de-DE" dirty="0" err="1"/>
              <a:t>Nemčiji</a:t>
            </a:r>
            <a:r>
              <a:rPr lang="de-DE" dirty="0"/>
              <a:t> (</a:t>
            </a:r>
            <a:r>
              <a:rPr lang="de-DE" dirty="0" err="1"/>
              <a:t>diploma</a:t>
            </a:r>
            <a:r>
              <a:rPr lang="de-DE" dirty="0"/>
              <a:t> se </a:t>
            </a:r>
            <a:r>
              <a:rPr lang="de-DE" dirty="0" err="1"/>
              <a:t>podeli</a:t>
            </a:r>
            <a:r>
              <a:rPr lang="de-DE" dirty="0"/>
              <a:t> </a:t>
            </a:r>
            <a:r>
              <a:rPr lang="de-DE" dirty="0" err="1"/>
              <a:t>doma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“</a:t>
            </a:r>
            <a:r>
              <a:rPr lang="de-DE" dirty="0" err="1"/>
              <a:t>Cotutelle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”: </a:t>
            </a:r>
            <a:r>
              <a:rPr lang="de-DE" dirty="0" err="1"/>
              <a:t>skupna</a:t>
            </a:r>
            <a:r>
              <a:rPr lang="de-DE" dirty="0"/>
              <a:t> </a:t>
            </a:r>
            <a:r>
              <a:rPr lang="de-DE" dirty="0" err="1"/>
              <a:t>podelitev</a:t>
            </a:r>
            <a:r>
              <a:rPr lang="de-DE" dirty="0"/>
              <a:t> </a:t>
            </a:r>
            <a:r>
              <a:rPr lang="de-DE" dirty="0" err="1"/>
              <a:t>doktorata</a:t>
            </a:r>
            <a:r>
              <a:rPr lang="de-DE" dirty="0"/>
              <a:t> z </a:t>
            </a:r>
            <a:r>
              <a:rPr lang="de-DE" dirty="0" err="1"/>
              <a:t>nemško</a:t>
            </a:r>
            <a:r>
              <a:rPr lang="de-DE" dirty="0"/>
              <a:t> </a:t>
            </a:r>
            <a:r>
              <a:rPr lang="de-DE" dirty="0" err="1"/>
              <a:t>univerzo</a:t>
            </a:r>
            <a:r>
              <a:rPr lang="de-DE" dirty="0"/>
              <a:t> in </a:t>
            </a:r>
            <a:r>
              <a:rPr lang="de-DE" dirty="0" err="1"/>
              <a:t>partnersko</a:t>
            </a:r>
            <a:r>
              <a:rPr lang="de-DE" dirty="0"/>
              <a:t> </a:t>
            </a:r>
            <a:r>
              <a:rPr lang="de-DE" dirty="0" err="1"/>
              <a:t>ustanovo</a:t>
            </a:r>
            <a:endParaRPr lang="de-DE" dirty="0"/>
          </a:p>
          <a:p>
            <a:r>
              <a:rPr lang="de-DE" b="1" dirty="0" err="1"/>
              <a:t>Trajanje</a:t>
            </a:r>
            <a:r>
              <a:rPr lang="de-DE" b="1" dirty="0"/>
              <a:t> </a:t>
            </a:r>
            <a:r>
              <a:rPr lang="de-DE" b="1" dirty="0" err="1"/>
              <a:t>financiranja</a:t>
            </a:r>
            <a:r>
              <a:rPr lang="de-DE" b="1" dirty="0"/>
              <a:t>:</a:t>
            </a:r>
            <a:br>
              <a:rPr lang="de-DE" dirty="0"/>
            </a:br>
            <a:r>
              <a:rPr lang="de-DE" dirty="0"/>
              <a:t>Do 24 </a:t>
            </a:r>
            <a:r>
              <a:rPr lang="de-DE" dirty="0" err="1"/>
              <a:t>mesecev</a:t>
            </a:r>
            <a:r>
              <a:rPr lang="de-DE" dirty="0"/>
              <a:t>, </a:t>
            </a:r>
            <a:r>
              <a:rPr lang="de-DE" dirty="0" err="1"/>
              <a:t>možno</a:t>
            </a:r>
            <a:r>
              <a:rPr lang="de-DE" dirty="0"/>
              <a:t> </a:t>
            </a:r>
            <a:r>
              <a:rPr lang="de-DE" dirty="0" err="1"/>
              <a:t>razdeljeno</a:t>
            </a:r>
            <a:r>
              <a:rPr lang="de-DE" dirty="0"/>
              <a:t> na </a:t>
            </a:r>
            <a:r>
              <a:rPr lang="de-DE" dirty="0" err="1"/>
              <a:t>več</a:t>
            </a:r>
            <a:r>
              <a:rPr lang="de-DE" dirty="0"/>
              <a:t> </a:t>
            </a:r>
            <a:r>
              <a:rPr lang="de-DE" dirty="0" err="1"/>
              <a:t>krajših</a:t>
            </a:r>
            <a:r>
              <a:rPr lang="de-DE" dirty="0"/>
              <a:t> </a:t>
            </a:r>
            <a:r>
              <a:rPr lang="de-DE" dirty="0" err="1"/>
              <a:t>obiskov</a:t>
            </a:r>
            <a:r>
              <a:rPr lang="de-DE" dirty="0"/>
              <a:t> v 3 </a:t>
            </a:r>
            <a:r>
              <a:rPr lang="de-DE" dirty="0" err="1"/>
              <a:t>letih</a:t>
            </a:r>
            <a:endParaRPr lang="de-DE" dirty="0"/>
          </a:p>
          <a:p>
            <a:pPr marL="172720" lvl="1" indent="0">
              <a:spcAft>
                <a:spcPts val="800"/>
              </a:spcAft>
              <a:buClr>
                <a:srgbClr val="00A091"/>
              </a:buClr>
              <a:buNone/>
            </a:pPr>
            <a:endParaRPr lang="de-DE" b="1" dirty="0">
              <a:solidFill>
                <a:schemeClr val="accent1"/>
              </a:solidFill>
              <a:latin typeface="Source Sans Pro"/>
              <a:ea typeface="Source Sans Pro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979E-0783-46E5-BA6F-222E2E89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9AB1-BD8B-4372-B177-C5D6A0BB2034}" type="datetime1">
              <a:rPr lang="de-DE" smtClean="0"/>
              <a:t>11.06.2025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259A8-D42D-4349-8821-713A14C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FB7694-A46B-BF14-88AD-8846F9CB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5644791"/>
            <a:ext cx="1213209" cy="1213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D7FFF29-8520-903D-0832-E9995EE1B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293" y="4944520"/>
            <a:ext cx="3176291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8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ACEB8C-E95D-44C0-BB15-7F0C5CD9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080000"/>
            <a:ext cx="8793884" cy="4752305"/>
          </a:xfrm>
          <a:solidFill>
            <a:schemeClr val="bg1"/>
          </a:solidFill>
        </p:spPr>
        <p:txBody>
          <a:bodyPr lIns="0" tIns="0" rIns="0" bIns="0" anchor="t"/>
          <a:lstStyle/>
          <a:p>
            <a:pPr marL="457200" indent="-457200">
              <a:lnSpc>
                <a:spcPct val="100000"/>
              </a:lnSpc>
              <a:spcAft>
                <a:spcPts val="800"/>
              </a:spcAft>
              <a:buClr>
                <a:srgbClr val="00A091"/>
              </a:buClr>
            </a:pPr>
            <a:endParaRPr lang="de-DE" sz="2200" dirty="0">
              <a:solidFill>
                <a:schemeClr val="accent1"/>
              </a:solidFill>
              <a:latin typeface="Source Sans Pro"/>
              <a:ea typeface="Source Sans Pro"/>
            </a:endParaRPr>
          </a:p>
          <a:p>
            <a:r>
              <a:rPr lang="de-DE" b="1" dirty="0" err="1"/>
              <a:t>Prednosti</a:t>
            </a:r>
            <a:r>
              <a:rPr lang="de-DE" b="1" dirty="0"/>
              <a:t>: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1.400 </a:t>
            </a:r>
            <a:r>
              <a:rPr lang="de-DE" dirty="0" err="1"/>
              <a:t>evrov</a:t>
            </a:r>
            <a:r>
              <a:rPr lang="de-DE" dirty="0"/>
              <a:t> </a:t>
            </a:r>
            <a:r>
              <a:rPr lang="de-DE" dirty="0" err="1"/>
              <a:t>mesečno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Zavarovanje</a:t>
            </a:r>
            <a:r>
              <a:rPr lang="de-DE" dirty="0"/>
              <a:t>, </a:t>
            </a:r>
            <a:r>
              <a:rPr lang="de-DE" dirty="0" err="1"/>
              <a:t>potni</a:t>
            </a:r>
            <a:r>
              <a:rPr lang="de-DE" dirty="0"/>
              <a:t> </a:t>
            </a:r>
            <a:r>
              <a:rPr lang="de-DE" dirty="0" err="1"/>
              <a:t>stroški</a:t>
            </a:r>
            <a:r>
              <a:rPr lang="de-DE" dirty="0"/>
              <a:t>, </a:t>
            </a:r>
            <a:r>
              <a:rPr lang="de-DE" dirty="0" err="1"/>
              <a:t>raziskovalni</a:t>
            </a:r>
            <a:r>
              <a:rPr lang="de-DE" dirty="0"/>
              <a:t> </a:t>
            </a:r>
            <a:r>
              <a:rPr lang="de-DE" dirty="0" err="1"/>
              <a:t>dodatek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Povračilo</a:t>
            </a:r>
            <a:r>
              <a:rPr lang="de-DE" dirty="0"/>
              <a:t> </a:t>
            </a:r>
            <a:r>
              <a:rPr lang="de-DE" dirty="0" err="1"/>
              <a:t>stroškov</a:t>
            </a:r>
            <a:r>
              <a:rPr lang="de-DE" dirty="0"/>
              <a:t> </a:t>
            </a:r>
            <a:r>
              <a:rPr lang="de-DE" dirty="0" err="1"/>
              <a:t>za</a:t>
            </a:r>
            <a:r>
              <a:rPr lang="de-DE" dirty="0"/>
              <a:t> </a:t>
            </a:r>
            <a:r>
              <a:rPr lang="de-DE" dirty="0" err="1"/>
              <a:t>gostujoče</a:t>
            </a:r>
            <a:r>
              <a:rPr lang="de-DE" dirty="0"/>
              <a:t> </a:t>
            </a:r>
            <a:r>
              <a:rPr lang="de-DE" dirty="0" err="1"/>
              <a:t>mentorje</a:t>
            </a:r>
            <a:r>
              <a:rPr lang="de-DE" dirty="0"/>
              <a:t> (do 10 </a:t>
            </a:r>
            <a:r>
              <a:rPr lang="de-DE" dirty="0" err="1"/>
              <a:t>dni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Možni</a:t>
            </a:r>
            <a:r>
              <a:rPr lang="de-DE" dirty="0"/>
              <a:t> </a:t>
            </a:r>
            <a:r>
              <a:rPr lang="de-DE" dirty="0" err="1"/>
              <a:t>dodatki</a:t>
            </a:r>
            <a:r>
              <a:rPr lang="de-DE" dirty="0"/>
              <a:t>: </a:t>
            </a:r>
            <a:r>
              <a:rPr lang="de-DE" dirty="0" err="1"/>
              <a:t>najemnina</a:t>
            </a:r>
            <a:r>
              <a:rPr lang="de-DE" dirty="0"/>
              <a:t>, </a:t>
            </a:r>
            <a:r>
              <a:rPr lang="de-DE" dirty="0" err="1"/>
              <a:t>družina</a:t>
            </a:r>
            <a:r>
              <a:rPr lang="de-DE" dirty="0"/>
              <a:t>, </a:t>
            </a:r>
            <a:r>
              <a:rPr lang="de-DE" dirty="0" err="1"/>
              <a:t>jezikovni</a:t>
            </a:r>
            <a:r>
              <a:rPr lang="de-DE" dirty="0"/>
              <a:t> </a:t>
            </a:r>
            <a:r>
              <a:rPr lang="de-DE" dirty="0" err="1"/>
              <a:t>tečaj</a:t>
            </a:r>
            <a:endParaRPr lang="sl-SI" dirty="0"/>
          </a:p>
          <a:p>
            <a:r>
              <a:rPr lang="sl-SI" b="1" dirty="0"/>
              <a:t>Rok za prijavo: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333333"/>
                </a:solidFill>
                <a:effectLst/>
                <a:latin typeface="Source Sans 3"/>
              </a:rPr>
              <a:t>17.11.2025</a:t>
            </a:r>
            <a:r>
              <a:rPr lang="sl-SI" b="0" i="0" dirty="0">
                <a:solidFill>
                  <a:srgbClr val="333333"/>
                </a:solidFill>
                <a:effectLst/>
                <a:latin typeface="Source Sans 3"/>
              </a:rPr>
              <a:t>, izbor marca 202</a:t>
            </a:r>
            <a:r>
              <a:rPr lang="de-DE" b="0" i="0">
                <a:solidFill>
                  <a:srgbClr val="333333"/>
                </a:solidFill>
                <a:effectLst/>
                <a:latin typeface="Source Sans 3"/>
              </a:rPr>
              <a:t>6</a:t>
            </a:r>
            <a:r>
              <a:rPr lang="sl-SI" b="0" i="0">
                <a:solidFill>
                  <a:srgbClr val="333333"/>
                </a:solidFill>
                <a:effectLst/>
                <a:latin typeface="Source Sans 3"/>
              </a:rPr>
              <a:t> </a:t>
            </a:r>
            <a:r>
              <a:rPr lang="sl-SI" b="0" i="0" dirty="0">
                <a:solidFill>
                  <a:srgbClr val="333333"/>
                </a:solidFill>
                <a:effectLst/>
                <a:latin typeface="Source Sans 3"/>
              </a:rPr>
              <a:t>za štipendiranje od oktobra 2026 dalje</a:t>
            </a:r>
            <a:br>
              <a:rPr lang="de-DE" dirty="0"/>
            </a:b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673F32-B1D4-4DE5-96F7-20295FA7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979E-0783-46E5-BA6F-222E2E89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9AB1-BD8B-4372-B177-C5D6A0BB2034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259A8-D42D-4349-8821-713A14C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742FA3-B6CA-4953-9EFA-2E8F6D65BF30}"/>
              </a:ext>
            </a:extLst>
          </p:cNvPr>
          <p:cNvSpPr txBox="1"/>
          <p:nvPr/>
        </p:nvSpPr>
        <p:spPr>
          <a:xfrm>
            <a:off x="9606197" y="3288840"/>
            <a:ext cx="119005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sz="1000">
                <a:solidFill>
                  <a:schemeClr val="bg1"/>
                </a:solidFill>
                <a:cs typeface="Times New Roman" panose="02020603050405020304" pitchFamily="18" charset="0"/>
              </a:rPr>
              <a:t>© Microsoft Corp.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62D5B7-692A-9EA1-CE64-D39D151194F3}"/>
              </a:ext>
            </a:extLst>
          </p:cNvPr>
          <p:cNvSpPr txBox="1"/>
          <p:nvPr/>
        </p:nvSpPr>
        <p:spPr>
          <a:xfrm>
            <a:off x="10256022" y="2817994"/>
            <a:ext cx="145655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sz="1000" dirty="0">
                <a:solidFill>
                  <a:schemeClr val="bg1"/>
                </a:solidFill>
                <a:cs typeface="Times New Roman" panose="02020603050405020304" pitchFamily="18" charset="0"/>
              </a:rPr>
              <a:t>© Microsoft Corp.</a:t>
            </a:r>
          </a:p>
        </p:txBody>
      </p:sp>
      <p:sp>
        <p:nvSpPr>
          <p:cNvPr id="13" name="Titel 5">
            <a:extLst>
              <a:ext uri="{FF2B5EF4-FFF2-40B4-BE49-F238E27FC236}">
                <a16:creationId xmlns:a16="http://schemas.microsoft.com/office/drawing/2014/main" id="{3FF0D455-A8ED-0148-AC4C-A874F5FB3FF4}"/>
              </a:ext>
            </a:extLst>
          </p:cNvPr>
          <p:cNvSpPr txBox="1">
            <a:spLocks/>
          </p:cNvSpPr>
          <p:nvPr/>
        </p:nvSpPr>
        <p:spPr>
          <a:xfrm>
            <a:off x="0" y="346575"/>
            <a:ext cx="12204000" cy="368755"/>
          </a:xfrm>
          <a:prstGeom prst="rect">
            <a:avLst/>
          </a:prstGeom>
          <a:solidFill>
            <a:srgbClr val="00A091"/>
          </a:solidFill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spcAft>
                <a:spcPts val="3402"/>
              </a:spcAft>
              <a:buNone/>
              <a:defRPr sz="2400" b="0" i="0" kern="1200" baseline="0">
                <a:solidFill>
                  <a:schemeClr val="accent2"/>
                </a:solidFill>
                <a:latin typeface="Source Sans Pro Black"/>
                <a:ea typeface="+mj-ea"/>
                <a:cs typeface="+mj-cs"/>
              </a:defRPr>
            </a:lvl1pPr>
          </a:lstStyle>
          <a:p>
            <a:pPr algn="ctr"/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Bilateralno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vodene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doktorske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disertacije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 /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 Black"/>
                <a:ea typeface="+mj-ea"/>
                <a:cs typeface="+mj-cs"/>
              </a:rPr>
              <a:t>Cotutelle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85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37ACEB8C-E95D-44C0-BB15-7F0C5CD9E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080000"/>
            <a:ext cx="8793884" cy="4752305"/>
          </a:xfrm>
          <a:solidFill>
            <a:schemeClr val="bg1"/>
          </a:solidFill>
        </p:spPr>
        <p:txBody>
          <a:bodyPr lIns="0" tIns="0" rIns="0" bIns="0" anchor="t"/>
          <a:lstStyle/>
          <a:p>
            <a:pPr marL="457200" indent="-457200">
              <a:lnSpc>
                <a:spcPct val="100000"/>
              </a:lnSpc>
              <a:spcAft>
                <a:spcPts val="800"/>
              </a:spcAft>
              <a:buClr>
                <a:srgbClr val="00A091"/>
              </a:buClr>
            </a:pPr>
            <a:r>
              <a:rPr lang="sl-SI" sz="2200" dirty="0">
                <a:solidFill>
                  <a:schemeClr val="accent1"/>
                </a:solidFill>
                <a:latin typeface="Source Sans Pro"/>
                <a:ea typeface="Source Sans Pro"/>
              </a:rPr>
              <a:t>Spletna stran z informacijami:</a:t>
            </a: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Clr>
                <a:srgbClr val="00A091"/>
              </a:buClr>
            </a:pPr>
            <a:r>
              <a:rPr lang="sl-SI" sz="2200" dirty="0">
                <a:solidFill>
                  <a:schemeClr val="accent1"/>
                </a:solidFill>
                <a:latin typeface="Source Sans Pro"/>
                <a:ea typeface="Source Sans Pro"/>
                <a:hlinkClick r:id="rId3"/>
              </a:rPr>
              <a:t>www.daad.de</a:t>
            </a:r>
            <a:endParaRPr lang="sl-SI" sz="2200" dirty="0">
              <a:solidFill>
                <a:schemeClr val="accent1"/>
              </a:solidFill>
              <a:latin typeface="Source Sans Pro"/>
              <a:ea typeface="Source Sans Pro"/>
            </a:endParaRP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Clr>
                <a:srgbClr val="00A091"/>
              </a:buClr>
            </a:pPr>
            <a:r>
              <a:rPr lang="sl-SI" sz="2200" dirty="0">
                <a:solidFill>
                  <a:schemeClr val="accent1"/>
                </a:solidFill>
                <a:latin typeface="Source Sans Pro"/>
                <a:ea typeface="Source Sans Pro"/>
              </a:rPr>
              <a:t>www.funding-guide.de</a:t>
            </a:r>
            <a:endParaRPr lang="de-DE" sz="2200" dirty="0">
              <a:solidFill>
                <a:schemeClr val="accent1"/>
              </a:solidFill>
              <a:latin typeface="Source Sans Pro"/>
              <a:ea typeface="Source Sans Pro"/>
            </a:endParaRPr>
          </a:p>
          <a:p>
            <a:endParaRPr lang="sl-SI" dirty="0"/>
          </a:p>
          <a:p>
            <a:r>
              <a:rPr lang="sl-SI" dirty="0"/>
              <a:t>Kontaktni podatki:</a:t>
            </a:r>
          </a:p>
          <a:p>
            <a:r>
              <a:rPr lang="sl-SI" dirty="0"/>
              <a:t>Veleposlaništvo Zvezne republike Nemčije</a:t>
            </a:r>
          </a:p>
          <a:p>
            <a:r>
              <a:rPr lang="sl-SI" dirty="0"/>
              <a:t>Prešernova 27</a:t>
            </a:r>
          </a:p>
          <a:p>
            <a:r>
              <a:rPr lang="sl-SI" dirty="0"/>
              <a:t>1000 Ljubljana</a:t>
            </a:r>
          </a:p>
          <a:p>
            <a:r>
              <a:rPr lang="sl-SI" dirty="0" err="1"/>
              <a:t>Email</a:t>
            </a:r>
            <a:r>
              <a:rPr lang="sl-SI" dirty="0"/>
              <a:t>: </a:t>
            </a:r>
            <a:r>
              <a:rPr lang="sl-SI" dirty="0">
                <a:hlinkClick r:id="rId4"/>
              </a:rPr>
              <a:t>info</a:t>
            </a:r>
            <a:r>
              <a:rPr lang="sl-SI">
                <a:hlinkClick r:id="rId4"/>
              </a:rPr>
              <a:t>@ljubljana.</a:t>
            </a:r>
            <a:r>
              <a:rPr lang="sl-SI" dirty="0">
                <a:hlinkClick r:id="rId4"/>
              </a:rPr>
              <a:t>diplo.de</a:t>
            </a:r>
            <a:endParaRPr lang="sl-SI" dirty="0"/>
          </a:p>
          <a:p>
            <a:r>
              <a:rPr lang="sl-SI" dirty="0"/>
              <a:t>T: 01 479 03 00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2673F32-B1D4-4DE5-96F7-20295FA7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D3979E-0783-46E5-BA6F-222E2E89D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9AB1-BD8B-4372-B177-C5D6A0BB2034}" type="datetime1">
              <a:rPr lang="de-DE" smtClean="0"/>
              <a:t>11.06.2025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8259A8-D42D-4349-8821-713A14CD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F8DD8-C592-4722-986C-95758E13AC74}" type="slidenum">
              <a:rPr lang="de-DE" smtClean="0"/>
              <a:t>9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742FA3-B6CA-4953-9EFA-2E8F6D65BF30}"/>
              </a:ext>
            </a:extLst>
          </p:cNvPr>
          <p:cNvSpPr txBox="1"/>
          <p:nvPr/>
        </p:nvSpPr>
        <p:spPr>
          <a:xfrm>
            <a:off x="9606197" y="3288840"/>
            <a:ext cx="119005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sz="1000">
                <a:solidFill>
                  <a:schemeClr val="bg1"/>
                </a:solidFill>
                <a:cs typeface="Times New Roman" panose="02020603050405020304" pitchFamily="18" charset="0"/>
              </a:rPr>
              <a:t>© Microsoft Corp.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62D5B7-692A-9EA1-CE64-D39D151194F3}"/>
              </a:ext>
            </a:extLst>
          </p:cNvPr>
          <p:cNvSpPr txBox="1"/>
          <p:nvPr/>
        </p:nvSpPr>
        <p:spPr>
          <a:xfrm>
            <a:off x="10256022" y="2817994"/>
            <a:ext cx="145655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l">
              <a:spcAft>
                <a:spcPts val="850"/>
              </a:spcAft>
              <a:buClr>
                <a:schemeClr val="accent2"/>
              </a:buClr>
              <a:buFont typeface="Arial" panose="020B0604020202020204" pitchFamily="34" charset="0"/>
              <a:buNone/>
            </a:pPr>
            <a:r>
              <a:rPr lang="de-DE" sz="1000" dirty="0">
                <a:solidFill>
                  <a:schemeClr val="bg1"/>
                </a:solidFill>
                <a:cs typeface="Times New Roman" panose="02020603050405020304" pitchFamily="18" charset="0"/>
              </a:rPr>
              <a:t>© Microsoft Corp.</a:t>
            </a:r>
          </a:p>
        </p:txBody>
      </p:sp>
    </p:spTree>
    <p:extLst>
      <p:ext uri="{BB962C8B-B14F-4D97-AF65-F5344CB8AC3E}">
        <p14:creationId xmlns:p14="http://schemas.microsoft.com/office/powerpoint/2010/main" val="1947486315"/>
      </p:ext>
    </p:extLst>
  </p:cSld>
  <p:clrMapOvr>
    <a:masterClrMapping/>
  </p:clrMapOvr>
</p:sld>
</file>

<file path=ppt/theme/theme1.xml><?xml version="1.0" encoding="utf-8"?>
<a:theme xmlns:a="http://schemas.openxmlformats.org/drawingml/2006/main" name="1_DAAD PPT Design1_Präsentation">
  <a:themeElements>
    <a:clrScheme name="DAAD Primärfarben">
      <a:dk1>
        <a:sysClr val="windowText" lastClr="000000"/>
      </a:dk1>
      <a:lt1>
        <a:sysClr val="window" lastClr="FFFFFF"/>
      </a:lt1>
      <a:dk2>
        <a:srgbClr val="00A091"/>
      </a:dk2>
      <a:lt2>
        <a:srgbClr val="E6F0F0"/>
      </a:lt2>
      <a:accent1>
        <a:srgbClr val="00325F"/>
      </a:accent1>
      <a:accent2>
        <a:srgbClr val="0060AF"/>
      </a:accent2>
      <a:accent3>
        <a:srgbClr val="1E96D2"/>
      </a:accent3>
      <a:accent4>
        <a:srgbClr val="324B50"/>
      </a:accent4>
      <a:accent5>
        <a:srgbClr val="8296A0"/>
      </a:accent5>
      <a:accent6>
        <a:srgbClr val="E6F0F0"/>
      </a:accent6>
      <a:hlink>
        <a:srgbClr val="333333"/>
      </a:hlink>
      <a:folHlink>
        <a:srgbClr val="333333"/>
      </a:folHlink>
    </a:clrScheme>
    <a:fontScheme name="DAAD Schriftarte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AD Praesentation-16_9_v1_neu.potx" id="{115EF0F4-D54F-49E4-8063-014244D89BF2}" vid="{F35E24E9-EFE3-476A-B3F0-3ED28123B97C}"/>
    </a:ext>
  </a:extLst>
</a:theme>
</file>

<file path=ppt/theme/theme2.xml><?xml version="1.0" encoding="utf-8"?>
<a:theme xmlns:a="http://schemas.openxmlformats.org/drawingml/2006/main" name="2_DAAD PPT Design1_Gliederungen">
  <a:themeElements>
    <a:clrScheme name="Aktuell_CD">
      <a:dk1>
        <a:sysClr val="windowText" lastClr="000000"/>
      </a:dk1>
      <a:lt1>
        <a:sysClr val="window" lastClr="FFFFFF"/>
      </a:lt1>
      <a:dk2>
        <a:srgbClr val="00A091"/>
      </a:dk2>
      <a:lt2>
        <a:srgbClr val="E6F0F0"/>
      </a:lt2>
      <a:accent1>
        <a:srgbClr val="00325F"/>
      </a:accent1>
      <a:accent2>
        <a:srgbClr val="0060AF"/>
      </a:accent2>
      <a:accent3>
        <a:srgbClr val="1E96D2"/>
      </a:accent3>
      <a:accent4>
        <a:srgbClr val="324B50"/>
      </a:accent4>
      <a:accent5>
        <a:srgbClr val="8296A0"/>
      </a:accent5>
      <a:accent6>
        <a:srgbClr val="E6F0F0"/>
      </a:accent6>
      <a:hlink>
        <a:srgbClr val="333333"/>
      </a:hlink>
      <a:folHlink>
        <a:srgbClr val="333333"/>
      </a:folHlink>
    </a:clrScheme>
    <a:fontScheme name="DAAD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rgbClr val="1E96D2"/>
          </a:solidFill>
        </a:ln>
      </a:spPr>
      <a:bodyPr wrap="square" rtlCol="0">
        <a:spAutoFit/>
      </a:bodyPr>
      <a:lstStyle>
        <a:defPPr marL="0" indent="0" algn="l">
          <a:spcAft>
            <a:spcPts val="850"/>
          </a:spcAft>
          <a:buClr>
            <a:schemeClr val="accent2"/>
          </a:buClr>
          <a:buFont typeface="Arial" panose="020B0604020202020204" pitchFamily="34" charset="0"/>
          <a:buNone/>
          <a:defRPr dirty="0">
            <a:solidFill>
              <a:srgbClr val="333333"/>
            </a:solidFill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AD Praesentation-16_9_v1_neu.potx" id="{115EF0F4-D54F-49E4-8063-014244D89BF2}" vid="{47549AE8-138F-4EDF-BC3E-3A4B74A9DD9E}"/>
    </a:ext>
  </a:extLst>
</a:theme>
</file>

<file path=ppt/theme/theme3.xml><?xml version="1.0" encoding="utf-8"?>
<a:theme xmlns:a="http://schemas.openxmlformats.org/drawingml/2006/main" name="3_DAAD PPT Design1_VielenDank">
  <a:themeElements>
    <a:clrScheme name="DAAD Primärfarben">
      <a:dk1>
        <a:sysClr val="windowText" lastClr="000000"/>
      </a:dk1>
      <a:lt1>
        <a:sysClr val="window" lastClr="FFFFFF"/>
      </a:lt1>
      <a:dk2>
        <a:srgbClr val="00A091"/>
      </a:dk2>
      <a:lt2>
        <a:srgbClr val="E6F0F0"/>
      </a:lt2>
      <a:accent1>
        <a:srgbClr val="00325F"/>
      </a:accent1>
      <a:accent2>
        <a:srgbClr val="0060AF"/>
      </a:accent2>
      <a:accent3>
        <a:srgbClr val="1E96D2"/>
      </a:accent3>
      <a:accent4>
        <a:srgbClr val="324B50"/>
      </a:accent4>
      <a:accent5>
        <a:srgbClr val="8296A0"/>
      </a:accent5>
      <a:accent6>
        <a:srgbClr val="E6F0F0"/>
      </a:accent6>
      <a:hlink>
        <a:srgbClr val="333333"/>
      </a:hlink>
      <a:folHlink>
        <a:srgbClr val="333333"/>
      </a:folHlink>
    </a:clrScheme>
    <a:fontScheme name="DAAD Schriftarte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AD Praesentation-16_9_v1_neu.potx" id="{115EF0F4-D54F-49E4-8063-014244D89BF2}" vid="{D57EA359-BFF2-484E-A91E-B06D444C3FA7}"/>
    </a:ext>
  </a:extLst>
</a:theme>
</file>

<file path=ppt/theme/theme4.xml><?xml version="1.0" encoding="utf-8"?>
<a:theme xmlns:a="http://schemas.openxmlformats.org/drawingml/2006/main" name="4_DAAD PPT Design1_VielenDank">
  <a:themeElements>
    <a:clrScheme name="DAAD Primärfarben">
      <a:dk1>
        <a:sysClr val="windowText" lastClr="000000"/>
      </a:dk1>
      <a:lt1>
        <a:sysClr val="window" lastClr="FFFFFF"/>
      </a:lt1>
      <a:dk2>
        <a:srgbClr val="00A091"/>
      </a:dk2>
      <a:lt2>
        <a:srgbClr val="E6F0F0"/>
      </a:lt2>
      <a:accent1>
        <a:srgbClr val="00325F"/>
      </a:accent1>
      <a:accent2>
        <a:srgbClr val="0060AF"/>
      </a:accent2>
      <a:accent3>
        <a:srgbClr val="1E96D2"/>
      </a:accent3>
      <a:accent4>
        <a:srgbClr val="324B50"/>
      </a:accent4>
      <a:accent5>
        <a:srgbClr val="8296A0"/>
      </a:accent5>
      <a:accent6>
        <a:srgbClr val="E6F0F0"/>
      </a:accent6>
      <a:hlink>
        <a:srgbClr val="333333"/>
      </a:hlink>
      <a:folHlink>
        <a:srgbClr val="333333"/>
      </a:folHlink>
    </a:clrScheme>
    <a:fontScheme name="DAAD Schriftarten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AD Praesentation-16_9_v1_neu.potx" id="{115EF0F4-D54F-49E4-8063-014244D89BF2}" vid="{F0A02EBD-9C85-42CD-84DA-A96A14784D49}"/>
    </a:ext>
  </a:extLst>
</a:theme>
</file>

<file path=ppt/theme/theme5.xml><?xml version="1.0" encoding="utf-8"?>
<a:theme xmlns:a="http://schemas.openxmlformats.org/drawingml/2006/main" name="3_DAAD PPT Design1_Gliederungen">
  <a:themeElements>
    <a:clrScheme name="Aktuell_CD">
      <a:dk1>
        <a:sysClr val="windowText" lastClr="000000"/>
      </a:dk1>
      <a:lt1>
        <a:sysClr val="window" lastClr="FFFFFF"/>
      </a:lt1>
      <a:dk2>
        <a:srgbClr val="00A091"/>
      </a:dk2>
      <a:lt2>
        <a:srgbClr val="E6F0F0"/>
      </a:lt2>
      <a:accent1>
        <a:srgbClr val="00325F"/>
      </a:accent1>
      <a:accent2>
        <a:srgbClr val="0060AF"/>
      </a:accent2>
      <a:accent3>
        <a:srgbClr val="1E96D2"/>
      </a:accent3>
      <a:accent4>
        <a:srgbClr val="324B50"/>
      </a:accent4>
      <a:accent5>
        <a:srgbClr val="8296A0"/>
      </a:accent5>
      <a:accent6>
        <a:srgbClr val="E6F0F0"/>
      </a:accent6>
      <a:hlink>
        <a:srgbClr val="333333"/>
      </a:hlink>
      <a:folHlink>
        <a:srgbClr val="333333"/>
      </a:folHlink>
    </a:clrScheme>
    <a:fontScheme name="DAAD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rgbClr val="1E96D2"/>
          </a:solidFill>
        </a:ln>
      </a:spPr>
      <a:bodyPr wrap="square" rtlCol="0">
        <a:spAutoFit/>
      </a:bodyPr>
      <a:lstStyle>
        <a:defPPr marL="0" indent="0" algn="l">
          <a:spcAft>
            <a:spcPts val="850"/>
          </a:spcAft>
          <a:buClr>
            <a:schemeClr val="accent2"/>
          </a:buClr>
          <a:buFont typeface="Arial" panose="020B0604020202020204" pitchFamily="34" charset="0"/>
          <a:buNone/>
          <a:defRPr dirty="0">
            <a:solidFill>
              <a:srgbClr val="333333"/>
            </a:solidFill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AD Praesentation-16_9_v1_neu.potx" id="{115EF0F4-D54F-49E4-8063-014244D89BF2}" vid="{47549AE8-138F-4EDF-BC3E-3A4B74A9DD9E}"/>
    </a:ext>
  </a:extLst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F50C29AB265147B1106A61967807EF" ma:contentTypeVersion="14" ma:contentTypeDescription="Ein neues Dokument erstellen." ma:contentTypeScope="" ma:versionID="ee4b98dbaa8e680f9d31db40950171fd">
  <xsd:schema xmlns:xsd="http://www.w3.org/2001/XMLSchema" xmlns:xs="http://www.w3.org/2001/XMLSchema" xmlns:p="http://schemas.microsoft.com/office/2006/metadata/properties" xmlns:ns3="e8dbba22-f15d-479f-91e5-040f45227eb6" xmlns:ns4="0db6c95b-04d7-4d9d-a139-e0e713fca445" targetNamespace="http://schemas.microsoft.com/office/2006/metadata/properties" ma:root="true" ma:fieldsID="e37598cfd5f0a9dae37b76161117a415" ns3:_="" ns4:_="">
    <xsd:import namespace="e8dbba22-f15d-479f-91e5-040f45227eb6"/>
    <xsd:import namespace="0db6c95b-04d7-4d9d-a139-e0e713fca4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OCR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bba22-f15d-479f-91e5-040f45227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6c95b-04d7-4d9d-a139-e0e713fca4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dbba22-f15d-479f-91e5-040f45227eb6" xsi:nil="true"/>
  </documentManagement>
</p:properties>
</file>

<file path=customXml/itemProps1.xml><?xml version="1.0" encoding="utf-8"?>
<ds:datastoreItem xmlns:ds="http://schemas.openxmlformats.org/officeDocument/2006/customXml" ds:itemID="{63110EF5-C963-4864-BDB8-4646D9B53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bba22-f15d-479f-91e5-040f45227eb6"/>
    <ds:schemaRef ds:uri="0db6c95b-04d7-4d9d-a139-e0e713fca4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3AFFF-872F-42F9-ACE9-A1209BC3E0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FC742-D8CF-437C-90CE-C947DDF069E9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0db6c95b-04d7-4d9d-a139-e0e713fca445"/>
    <ds:schemaRef ds:uri="e8dbba22-f15d-479f-91e5-040f45227eb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1_DAAD PPT Design1_Präsentation</Template>
  <TotalTime>0</TotalTime>
  <Words>666</Words>
  <Application>Microsoft Office PowerPoint</Application>
  <PresentationFormat>Breitbild</PresentationFormat>
  <Paragraphs>121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9</vt:i4>
      </vt:variant>
    </vt:vector>
  </HeadingPairs>
  <TitlesOfParts>
    <vt:vector size="22" baseType="lpstr">
      <vt:lpstr>Source Sans Pro</vt:lpstr>
      <vt:lpstr>Minion Pro</vt:lpstr>
      <vt:lpstr>Times New Roman</vt:lpstr>
      <vt:lpstr>Wingdings</vt:lpstr>
      <vt:lpstr>Source Sans Pro Black</vt:lpstr>
      <vt:lpstr>Source Sans 3</vt:lpstr>
      <vt:lpstr>Arial</vt:lpstr>
      <vt:lpstr>Calibri</vt:lpstr>
      <vt:lpstr>1_DAAD PPT Design1_Präsentation</vt:lpstr>
      <vt:lpstr>2_DAAD PPT Design1_Gliederungen</vt:lpstr>
      <vt:lpstr>3_DAAD PPT Design1_VielenDank</vt:lpstr>
      <vt:lpstr>4_DAAD PPT Design1_VielenDank</vt:lpstr>
      <vt:lpstr>3_DAAD PPT Design1_Gliederungen</vt:lpstr>
      <vt:lpstr>Štipendijski programi  Nemčija Eva Grešak Nemško veleposlaništvo</vt:lpstr>
      <vt:lpstr>Študijske štipendije – Podiplomski študij za umetniške discipline in arhitekturo</vt:lpstr>
      <vt:lpstr>Študijske štipendije – Podiplomski študij za umetniške discipline in arhitekturo</vt:lpstr>
      <vt:lpstr>Študijske štipendije – Podiplomski študij za umetniške discipline in arhitekturo</vt:lpstr>
      <vt:lpstr>Raziskovalne štipendije v Nemčiji</vt:lpstr>
      <vt:lpstr>Raziskovalne štipendije v Nemčiji</vt:lpstr>
      <vt:lpstr>Bilateralno vodene doktorske disertacije / Cotutelle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Leere PPT Blanko-Folien - deutsch</dc:title>
  <dc:creator>Microsoft Office User</dc:creator>
  <cp:lastModifiedBy>Gresak, Eva (AA privat)</cp:lastModifiedBy>
  <cp:revision>115</cp:revision>
  <cp:lastPrinted>2022-06-20T08:56:14Z</cp:lastPrinted>
  <dcterms:created xsi:type="dcterms:W3CDTF">2021-08-26T11:55:07Z</dcterms:created>
  <dcterms:modified xsi:type="dcterms:W3CDTF">2025-06-11T06:13:24Z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0x010100A6F50C29AB265147B1106A61967807EF</vt:lpwstr>
  </property>
  <property fmtid="{D5CDD505-2E9C-101B-9397-08002B2CF9AE}" pid="3" name="Dokumentenart">
    <vt:lpwstr>171;#Präsentationen/Vorträge/Reden|73fee78f-aac7-4f8e-ad4e-786841ebc73e</vt:lpwstr>
  </property>
  <property fmtid="{D5CDD505-2E9C-101B-9397-08002B2CF9AE}" pid="4" name="Schlagwort">
    <vt:lpwstr>352;#Externe Kommunikation|e04ef9aa-9b14-4891-84bd-0a4a2d6cca7a;#485;#Standardpräsentationen|c5d1b452-9e46-4b23-bc4e-f9317c6cd899</vt:lpwstr>
  </property>
  <property fmtid="{D5CDD505-2E9C-101B-9397-08002B2CF9AE}" pid="5" name="Organisationseinheit">
    <vt:lpwstr>730;#K13|b1d3cb11-f306-49b9-a4ce-19d79f549546</vt:lpwstr>
  </property>
</Properties>
</file>