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4"/>
    <p:sldMasterId id="2147483679" r:id="rId5"/>
  </p:sldMasterIdLst>
  <p:notesMasterIdLst>
    <p:notesMasterId r:id="rId23"/>
  </p:notesMasterIdLst>
  <p:handoutMasterIdLst>
    <p:handoutMasterId r:id="rId24"/>
  </p:handoutMasterIdLst>
  <p:sldIdLst>
    <p:sldId id="320" r:id="rId6"/>
    <p:sldId id="328" r:id="rId7"/>
    <p:sldId id="278" r:id="rId8"/>
    <p:sldId id="332" r:id="rId9"/>
    <p:sldId id="326" r:id="rId10"/>
    <p:sldId id="323" r:id="rId11"/>
    <p:sldId id="275" r:id="rId12"/>
    <p:sldId id="276" r:id="rId13"/>
    <p:sldId id="279" r:id="rId14"/>
    <p:sldId id="281" r:id="rId15"/>
    <p:sldId id="330" r:id="rId16"/>
    <p:sldId id="333" r:id="rId17"/>
    <p:sldId id="334" r:id="rId18"/>
    <p:sldId id="335" r:id="rId19"/>
    <p:sldId id="336" r:id="rId20"/>
    <p:sldId id="337" r:id="rId21"/>
    <p:sldId id="338" r:id="rId22"/>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8123"/>
    <a:srgbClr val="006A8E"/>
    <a:srgbClr val="004070"/>
    <a:srgbClr val="FF6400"/>
    <a:srgbClr val="762D00"/>
    <a:srgbClr val="00D5FE"/>
    <a:srgbClr val="FFE3A7"/>
    <a:srgbClr val="EDDB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3238" autoAdjust="0"/>
  </p:normalViewPr>
  <p:slideViewPr>
    <p:cSldViewPr>
      <p:cViewPr varScale="1">
        <p:scale>
          <a:sx n="105" d="100"/>
          <a:sy n="105" d="100"/>
        </p:scale>
        <p:origin x="176" y="84"/>
      </p:cViewPr>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2" d="100"/>
          <a:sy n="62" d="100"/>
        </p:scale>
        <p:origin x="2452" y="3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C32B05-62EA-407A-B21C-2310C7945705}" type="doc">
      <dgm:prSet loTypeId="urn:microsoft.com/office/officeart/2005/8/layout/hProcess9" loCatId="process" qsTypeId="urn:microsoft.com/office/officeart/2005/8/quickstyle/simple4" qsCatId="simple" csTypeId="urn:microsoft.com/office/officeart/2005/8/colors/colorful1" csCatId="colorful" phldr="1"/>
      <dgm:spPr/>
      <dgm:t>
        <a:bodyPr/>
        <a:lstStyle/>
        <a:p>
          <a:endParaRPr lang="en-US"/>
        </a:p>
      </dgm:t>
    </dgm:pt>
    <dgm:pt modelId="{F66099B6-DBBD-4AB0-82D2-877B80F846F7}">
      <dgm:prSet phldrT="[Text]" custT="1"/>
      <dgm:spPr>
        <a:xfrm>
          <a:off x="1650162" y="1279796"/>
          <a:ext cx="1528129" cy="1706396"/>
        </a:xfrm>
        <a:prstGeom prst="roundRect">
          <a:avLst/>
        </a:prstGeom>
        <a:gradFill rotWithShape="0">
          <a:gsLst>
            <a:gs pos="0">
              <a:srgbClr val="9BBB59">
                <a:hueOff val="0"/>
                <a:satOff val="0"/>
                <a:lumOff val="0"/>
                <a:alphaOff val="0"/>
                <a:satMod val="103000"/>
                <a:lumMod val="102000"/>
                <a:tint val="94000"/>
              </a:srgbClr>
            </a:gs>
            <a:gs pos="50000">
              <a:srgbClr val="9BBB59">
                <a:hueOff val="0"/>
                <a:satOff val="0"/>
                <a:lumOff val="0"/>
                <a:alphaOff val="0"/>
                <a:satMod val="110000"/>
                <a:lumMod val="100000"/>
                <a:shade val="100000"/>
              </a:srgbClr>
            </a:gs>
            <a:gs pos="100000">
              <a:srgbClr val="9BBB59">
                <a:hueOff val="0"/>
                <a:satOff val="0"/>
                <a:lumOff val="0"/>
                <a:alphaOff val="0"/>
                <a:lumMod val="99000"/>
                <a:satMod val="120000"/>
                <a:shade val="78000"/>
              </a:srgbClr>
            </a:gs>
          </a:gsLst>
          <a:lin ang="5400000" scaled="0"/>
        </a:gradFill>
        <a:ln>
          <a:noFill/>
        </a:ln>
        <a:effectLst/>
      </dgm:spPr>
      <dgm:t>
        <a:bodyPr/>
        <a:lstStyle/>
        <a:p>
          <a:pPr algn="ctr">
            <a:buNone/>
          </a:pPr>
          <a:r>
            <a:rPr lang="en-SI" sz="1800" u="sng" dirty="0">
              <a:solidFill>
                <a:schemeClr val="tx1"/>
              </a:solidFill>
            </a:rPr>
            <a:t>Finding </a:t>
          </a:r>
          <a:r>
            <a:rPr lang="en-GB" sz="1800" u="sng" dirty="0">
              <a:solidFill>
                <a:schemeClr val="tx1"/>
              </a:solidFill>
            </a:rPr>
            <a:t>This Opportunity</a:t>
          </a:r>
        </a:p>
        <a:p>
          <a:pPr algn="l"/>
          <a:r>
            <a:rPr lang="en-GB" sz="1800" dirty="0">
              <a:solidFill>
                <a:schemeClr val="tx1"/>
              </a:solidFill>
            </a:rPr>
            <a:t>Online research (MSCA website, Funding and Tenders Portal)</a:t>
          </a:r>
        </a:p>
        <a:p>
          <a:pPr algn="l"/>
          <a:r>
            <a:rPr lang="en-GB" sz="1800" dirty="0">
              <a:solidFill>
                <a:schemeClr val="tx1"/>
              </a:solidFill>
            </a:rPr>
            <a:t>University resources (research office, mentors)</a:t>
          </a:r>
        </a:p>
        <a:p>
          <a:pPr algn="l"/>
          <a:r>
            <a:rPr lang="en-GB" sz="1800" dirty="0">
              <a:solidFill>
                <a:schemeClr val="tx1"/>
              </a:solidFill>
            </a:rPr>
            <a:t>EURAXESS portal (job listings, hosting offers)</a:t>
          </a:r>
          <a:endParaRPr lang="en-US" sz="1800" dirty="0">
            <a:solidFill>
              <a:schemeClr val="tx1"/>
            </a:solidFill>
            <a:latin typeface="Calibri" panose="020F0502020204030204"/>
            <a:ea typeface="+mn-ea"/>
            <a:cs typeface="+mn-cs"/>
          </a:endParaRPr>
        </a:p>
      </dgm:t>
    </dgm:pt>
    <dgm:pt modelId="{B09C8BFB-F41C-4AC4-AB94-F216E3081C2D}" type="parTrans" cxnId="{B4F3EA32-CE64-4A92-9BAE-BC57E5392B05}">
      <dgm:prSet/>
      <dgm:spPr/>
      <dgm:t>
        <a:bodyPr/>
        <a:lstStyle/>
        <a:p>
          <a:endParaRPr lang="en-US"/>
        </a:p>
      </dgm:t>
    </dgm:pt>
    <dgm:pt modelId="{BC531B32-9B0E-482E-BF91-65C61F17168D}" type="sibTrans" cxnId="{B4F3EA32-CE64-4A92-9BAE-BC57E5392B05}">
      <dgm:prSet/>
      <dgm:spPr/>
      <dgm:t>
        <a:bodyPr/>
        <a:lstStyle/>
        <a:p>
          <a:endParaRPr lang="en-US"/>
        </a:p>
      </dgm:t>
    </dgm:pt>
    <dgm:pt modelId="{EE62A4F6-4AC4-435B-990E-81A71CE8CAC7}">
      <dgm:prSet phldrT="[Text]" custT="1"/>
      <dgm:spPr>
        <a:xfrm>
          <a:off x="3299935" y="1279796"/>
          <a:ext cx="1528129" cy="1706396"/>
        </a:xfrm>
        <a:prstGeom prst="roundRect">
          <a:avLst/>
        </a:prstGeom>
        <a:solidFill>
          <a:srgbClr val="006A8E"/>
        </a:solidFill>
        <a:ln>
          <a:noFill/>
        </a:ln>
        <a:effectLst/>
      </dgm:spPr>
      <dgm:t>
        <a:bodyPr/>
        <a:lstStyle/>
        <a:p>
          <a:pPr>
            <a:buNone/>
          </a:pPr>
          <a:r>
            <a:rPr lang="en-GB" sz="1600" u="sng" dirty="0"/>
            <a:t>Application Process</a:t>
          </a:r>
        </a:p>
        <a:p>
          <a:r>
            <a:rPr lang="en-GB" sz="1600" dirty="0"/>
            <a:t>Researching the program and identifying suitable projects</a:t>
          </a:r>
        </a:p>
        <a:p>
          <a:r>
            <a:rPr lang="en-GB" sz="1600" dirty="0"/>
            <a:t>Preparing the application (CV, cover letter, research proposal, letters of recommendation)</a:t>
          </a:r>
        </a:p>
        <a:p>
          <a:r>
            <a:rPr lang="en-GB" sz="1600" dirty="0"/>
            <a:t>Seeking guidance (mentorship, institutional support)</a:t>
          </a:r>
        </a:p>
        <a:p>
          <a:r>
            <a:rPr lang="en-GB" sz="1600" dirty="0"/>
            <a:t>Submitting the application and preparing for interviews</a:t>
          </a:r>
          <a:endParaRPr lang="en-US" sz="1600" dirty="0">
            <a:solidFill>
              <a:sysClr val="window" lastClr="FFFFFF"/>
            </a:solidFill>
            <a:latin typeface="Calibri" panose="020F0502020204030204"/>
            <a:ea typeface="+mn-ea"/>
            <a:cs typeface="+mn-cs"/>
          </a:endParaRPr>
        </a:p>
      </dgm:t>
    </dgm:pt>
    <dgm:pt modelId="{F287B947-7343-4FA2-B288-B23A59FFAE31}" type="parTrans" cxnId="{3A2CECA6-0C5B-46BB-B7C6-7D37E9D210BD}">
      <dgm:prSet/>
      <dgm:spPr/>
      <dgm:t>
        <a:bodyPr/>
        <a:lstStyle/>
        <a:p>
          <a:endParaRPr lang="en-US"/>
        </a:p>
      </dgm:t>
    </dgm:pt>
    <dgm:pt modelId="{389F9A93-0231-4877-8C41-5D5B8DD7AAC0}" type="sibTrans" cxnId="{3A2CECA6-0C5B-46BB-B7C6-7D37E9D210BD}">
      <dgm:prSet/>
      <dgm:spPr/>
      <dgm:t>
        <a:bodyPr/>
        <a:lstStyle/>
        <a:p>
          <a:endParaRPr lang="en-US"/>
        </a:p>
      </dgm:t>
    </dgm:pt>
    <dgm:pt modelId="{A7EED7A3-6BCC-4A53-ADC7-161901778E64}" type="pres">
      <dgm:prSet presAssocID="{B9C32B05-62EA-407A-B21C-2310C7945705}" presName="CompostProcess" presStyleCnt="0">
        <dgm:presLayoutVars>
          <dgm:dir/>
          <dgm:resizeHandles val="exact"/>
        </dgm:presLayoutVars>
      </dgm:prSet>
      <dgm:spPr/>
    </dgm:pt>
    <dgm:pt modelId="{819C6893-73B1-4A8C-A75D-FCBFED62213C}" type="pres">
      <dgm:prSet presAssocID="{B9C32B05-62EA-407A-B21C-2310C7945705}" presName="arrow" presStyleLbl="bgShp" presStyleIdx="0" presStyleCnt="1"/>
      <dgm:spPr>
        <a:xfrm>
          <a:off x="609599" y="0"/>
          <a:ext cx="6908800" cy="4265990"/>
        </a:xfrm>
        <a:prstGeom prst="rightArrow">
          <a:avLst/>
        </a:prstGeom>
        <a:solidFill>
          <a:srgbClr val="16A085">
            <a:tint val="40000"/>
            <a:hueOff val="0"/>
            <a:satOff val="0"/>
            <a:lumOff val="0"/>
            <a:alphaOff val="0"/>
          </a:srgbClr>
        </a:solidFill>
        <a:ln>
          <a:noFill/>
        </a:ln>
        <a:effectLst/>
      </dgm:spPr>
    </dgm:pt>
    <dgm:pt modelId="{EA01F96E-2024-450C-BF3F-6D539D9D0CD2}" type="pres">
      <dgm:prSet presAssocID="{B9C32B05-62EA-407A-B21C-2310C7945705}" presName="linearProcess" presStyleCnt="0"/>
      <dgm:spPr/>
    </dgm:pt>
    <dgm:pt modelId="{D114D26A-1DC5-49E3-AC2F-75D4A2A1961F}" type="pres">
      <dgm:prSet presAssocID="{F66099B6-DBBD-4AB0-82D2-877B80F846F7}" presName="textNode" presStyleLbl="node1" presStyleIdx="0" presStyleCnt="2" custScaleX="144649" custScaleY="158305">
        <dgm:presLayoutVars>
          <dgm:bulletEnabled val="1"/>
        </dgm:presLayoutVars>
      </dgm:prSet>
      <dgm:spPr/>
    </dgm:pt>
    <dgm:pt modelId="{86306388-B344-4BD1-A1E0-AF120F14A844}" type="pres">
      <dgm:prSet presAssocID="{BC531B32-9B0E-482E-BF91-65C61F17168D}" presName="sibTrans" presStyleCnt="0"/>
      <dgm:spPr/>
    </dgm:pt>
    <dgm:pt modelId="{BADF9EF9-60FA-4FE2-9899-60AFCED19BAE}" type="pres">
      <dgm:prSet presAssocID="{EE62A4F6-4AC4-435B-990E-81A71CE8CAC7}" presName="textNode" presStyleLbl="node1" presStyleIdx="1" presStyleCnt="2" custScaleX="147261" custScaleY="158305">
        <dgm:presLayoutVars>
          <dgm:bulletEnabled val="1"/>
        </dgm:presLayoutVars>
      </dgm:prSet>
      <dgm:spPr/>
    </dgm:pt>
  </dgm:ptLst>
  <dgm:cxnLst>
    <dgm:cxn modelId="{5746A614-85DC-4540-AE2F-52537BE3E5C3}" type="presOf" srcId="{B9C32B05-62EA-407A-B21C-2310C7945705}" destId="{A7EED7A3-6BCC-4A53-ADC7-161901778E64}" srcOrd="0" destOrd="0" presId="urn:microsoft.com/office/officeart/2005/8/layout/hProcess9"/>
    <dgm:cxn modelId="{B4F3EA32-CE64-4A92-9BAE-BC57E5392B05}" srcId="{B9C32B05-62EA-407A-B21C-2310C7945705}" destId="{F66099B6-DBBD-4AB0-82D2-877B80F846F7}" srcOrd="0" destOrd="0" parTransId="{B09C8BFB-F41C-4AC4-AB94-F216E3081C2D}" sibTransId="{BC531B32-9B0E-482E-BF91-65C61F17168D}"/>
    <dgm:cxn modelId="{BDB5353D-753B-4BA8-8D18-D893C6798EA9}" type="presOf" srcId="{EE62A4F6-4AC4-435B-990E-81A71CE8CAC7}" destId="{BADF9EF9-60FA-4FE2-9899-60AFCED19BAE}" srcOrd="0" destOrd="0" presId="urn:microsoft.com/office/officeart/2005/8/layout/hProcess9"/>
    <dgm:cxn modelId="{3A2CECA6-0C5B-46BB-B7C6-7D37E9D210BD}" srcId="{B9C32B05-62EA-407A-B21C-2310C7945705}" destId="{EE62A4F6-4AC4-435B-990E-81A71CE8CAC7}" srcOrd="1" destOrd="0" parTransId="{F287B947-7343-4FA2-B288-B23A59FFAE31}" sibTransId="{389F9A93-0231-4877-8C41-5D5B8DD7AAC0}"/>
    <dgm:cxn modelId="{574510BA-36AF-4BC7-8397-608FC2FA3F99}" type="presOf" srcId="{F66099B6-DBBD-4AB0-82D2-877B80F846F7}" destId="{D114D26A-1DC5-49E3-AC2F-75D4A2A1961F}" srcOrd="0" destOrd="0" presId="urn:microsoft.com/office/officeart/2005/8/layout/hProcess9"/>
    <dgm:cxn modelId="{104DE3AA-8019-47E8-A5DB-8EA5DA6C85C2}" type="presParOf" srcId="{A7EED7A3-6BCC-4A53-ADC7-161901778E64}" destId="{819C6893-73B1-4A8C-A75D-FCBFED62213C}" srcOrd="0" destOrd="0" presId="urn:microsoft.com/office/officeart/2005/8/layout/hProcess9"/>
    <dgm:cxn modelId="{FFE37DD2-C795-4909-B9B7-53B19F8150CC}" type="presParOf" srcId="{A7EED7A3-6BCC-4A53-ADC7-161901778E64}" destId="{EA01F96E-2024-450C-BF3F-6D539D9D0CD2}" srcOrd="1" destOrd="0" presId="urn:microsoft.com/office/officeart/2005/8/layout/hProcess9"/>
    <dgm:cxn modelId="{8F34F8CF-DF5E-450C-935F-819A6DD8FC66}" type="presParOf" srcId="{EA01F96E-2024-450C-BF3F-6D539D9D0CD2}" destId="{D114D26A-1DC5-49E3-AC2F-75D4A2A1961F}" srcOrd="0" destOrd="0" presId="urn:microsoft.com/office/officeart/2005/8/layout/hProcess9"/>
    <dgm:cxn modelId="{FCB2D145-BC1A-4A26-B9D9-668E57A412DA}" type="presParOf" srcId="{EA01F96E-2024-450C-BF3F-6D539D9D0CD2}" destId="{86306388-B344-4BD1-A1E0-AF120F14A844}" srcOrd="1" destOrd="0" presId="urn:microsoft.com/office/officeart/2005/8/layout/hProcess9"/>
    <dgm:cxn modelId="{23425DBC-F6FE-4E4D-8765-FB7FE558A279}" type="presParOf" srcId="{EA01F96E-2024-450C-BF3F-6D539D9D0CD2}" destId="{BADF9EF9-60FA-4FE2-9899-60AFCED19BAE}" srcOrd="2" destOrd="0" presId="urn:microsoft.com/office/officeart/2005/8/layout/hProcess9"/>
  </dgm:cxnLst>
  <dgm:bg>
    <a:noFill/>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7476C05E-A13B-4839-B505-63AFF896AD26}" type="doc">
      <dgm:prSet loTypeId="urn:microsoft.com/office/officeart/2008/layout/AlternatingHexagons" loCatId="list" qsTypeId="urn:microsoft.com/office/officeart/2005/8/quickstyle/simple5" qsCatId="simple" csTypeId="urn:microsoft.com/office/officeart/2005/8/colors/colorful1" csCatId="colorful" phldr="1"/>
      <dgm:spPr/>
      <dgm:t>
        <a:bodyPr/>
        <a:lstStyle/>
        <a:p>
          <a:endParaRPr lang="en-US"/>
        </a:p>
      </dgm:t>
    </dgm:pt>
    <dgm:pt modelId="{746B9C8D-4C99-4686-B350-79F5EAE1793F}">
      <dgm:prSet phldrT="[Text]"/>
      <dgm:spPr>
        <a:xfrm rot="5400000">
          <a:off x="2957498" y="110190"/>
          <a:ext cx="1693995" cy="1473776"/>
        </a:xfrm>
        <a:prstGeom prst="hexagon">
          <a:avLst>
            <a:gd name="adj" fmla="val 25000"/>
            <a:gd name="vf" fmla="val 115470"/>
          </a:avLst>
        </a:prstGeom>
        <a:gradFill rotWithShape="0">
          <a:gsLst>
            <a:gs pos="0">
              <a:srgbClr val="E97132">
                <a:hueOff val="0"/>
                <a:satOff val="0"/>
                <a:lumOff val="0"/>
                <a:alphaOff val="0"/>
                <a:satMod val="103000"/>
                <a:lumMod val="102000"/>
                <a:tint val="94000"/>
              </a:srgbClr>
            </a:gs>
            <a:gs pos="50000">
              <a:srgbClr val="E97132">
                <a:hueOff val="0"/>
                <a:satOff val="0"/>
                <a:lumOff val="0"/>
                <a:alphaOff val="0"/>
                <a:satMod val="110000"/>
                <a:lumMod val="100000"/>
                <a:shade val="100000"/>
              </a:srgbClr>
            </a:gs>
            <a:gs pos="100000">
              <a:srgbClr val="E97132">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pPr>
            <a:buNone/>
          </a:pPr>
          <a:r>
            <a:rPr lang="en-US" dirty="0">
              <a:solidFill>
                <a:sysClr val="window" lastClr="FFFFFF"/>
              </a:solidFill>
              <a:latin typeface="Aptos" panose="02110004020202020204"/>
              <a:ea typeface="+mn-ea"/>
              <a:cs typeface="+mn-cs"/>
            </a:rPr>
            <a:t>Increased plastic waste</a:t>
          </a:r>
        </a:p>
        <a:p>
          <a:pPr>
            <a:buNone/>
          </a:pPr>
          <a:r>
            <a:rPr lang="en-US" dirty="0">
              <a:solidFill>
                <a:sysClr val="window" lastClr="FFFFFF"/>
              </a:solidFill>
              <a:latin typeface="Aptos" panose="02110004020202020204"/>
              <a:ea typeface="+mn-ea"/>
              <a:cs typeface="+mn-cs"/>
            </a:rPr>
            <a:t>Increased food waste</a:t>
          </a:r>
        </a:p>
      </dgm:t>
    </dgm:pt>
    <dgm:pt modelId="{35D8A783-7458-4B65-BAC7-48864529B73B}" type="parTrans" cxnId="{65329227-BA0D-4A74-A79C-30B68928F254}">
      <dgm:prSet/>
      <dgm:spPr/>
      <dgm:t>
        <a:bodyPr/>
        <a:lstStyle/>
        <a:p>
          <a:endParaRPr lang="en-US"/>
        </a:p>
      </dgm:t>
    </dgm:pt>
    <dgm:pt modelId="{685E0F1F-1BB1-4613-B0E7-EA4F352EBEB4}" type="sibTrans" cxnId="{65329227-BA0D-4A74-A79C-30B68928F254}">
      <dgm:prSet/>
      <dgm:spPr>
        <a:xfrm rot="5400000">
          <a:off x="1365819" y="110190"/>
          <a:ext cx="1693995" cy="1473776"/>
        </a:xfrm>
        <a:prstGeom prst="hexagon">
          <a:avLst>
            <a:gd name="adj" fmla="val 25000"/>
            <a:gd name="vf" fmla="val 115470"/>
          </a:avLst>
        </a:prstGeom>
        <a:gradFill rotWithShape="0">
          <a:gsLst>
            <a:gs pos="0">
              <a:srgbClr val="196B24">
                <a:hueOff val="0"/>
                <a:satOff val="0"/>
                <a:lumOff val="0"/>
                <a:alphaOff val="0"/>
                <a:satMod val="103000"/>
                <a:lumMod val="102000"/>
                <a:tint val="94000"/>
              </a:srgbClr>
            </a:gs>
            <a:gs pos="50000">
              <a:srgbClr val="196B24">
                <a:hueOff val="0"/>
                <a:satOff val="0"/>
                <a:lumOff val="0"/>
                <a:alphaOff val="0"/>
                <a:satMod val="110000"/>
                <a:lumMod val="100000"/>
                <a:shade val="100000"/>
              </a:srgbClr>
            </a:gs>
            <a:gs pos="100000">
              <a:srgbClr val="196B24">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pPr>
            <a:buNone/>
          </a:pPr>
          <a:endParaRPr lang="en-US">
            <a:solidFill>
              <a:sysClr val="window" lastClr="FFFFFF"/>
            </a:solidFill>
            <a:latin typeface="Aptos" panose="02110004020202020204"/>
            <a:ea typeface="+mn-ea"/>
            <a:cs typeface="+mn-cs"/>
          </a:endParaRPr>
        </a:p>
      </dgm:t>
    </dgm:pt>
    <dgm:pt modelId="{EC4539B1-3470-490A-8DC6-A4D73581FA58}">
      <dgm:prSet phldrT="[Text]"/>
      <dgm:spPr>
        <a:xfrm>
          <a:off x="4586105" y="338879"/>
          <a:ext cx="1890499" cy="1016397"/>
        </a:xfrm>
        <a:prstGeom prst="rect">
          <a:avLst/>
        </a:prstGeom>
        <a:noFill/>
        <a:ln>
          <a:noFill/>
        </a:ln>
        <a:effectLst/>
      </dgm:spPr>
      <dgm:t>
        <a:bodyPr/>
        <a:lstStyle/>
        <a:p>
          <a:pPr>
            <a:buNone/>
          </a:pPr>
          <a:r>
            <a:rPr lang="en-GB" b="1" dirty="0">
              <a:solidFill>
                <a:sysClr val="windowText" lastClr="000000">
                  <a:hueOff val="0"/>
                  <a:satOff val="0"/>
                  <a:lumOff val="0"/>
                  <a:alphaOff val="0"/>
                </a:sysClr>
              </a:solidFill>
              <a:latin typeface="Aptos" panose="02110004020202020204"/>
              <a:ea typeface="+mn-ea"/>
              <a:cs typeface="+mn-cs"/>
            </a:rPr>
            <a:t>ENVIRONMENTAL</a:t>
          </a:r>
          <a:endParaRPr lang="en-US" dirty="0">
            <a:solidFill>
              <a:sysClr val="windowText" lastClr="000000">
                <a:hueOff val="0"/>
                <a:satOff val="0"/>
                <a:lumOff val="0"/>
                <a:alphaOff val="0"/>
              </a:sysClr>
            </a:solidFill>
            <a:latin typeface="Aptos" panose="02110004020202020204"/>
            <a:ea typeface="+mn-ea"/>
            <a:cs typeface="+mn-cs"/>
          </a:endParaRPr>
        </a:p>
      </dgm:t>
    </dgm:pt>
    <dgm:pt modelId="{6FC639F8-233E-4E29-B7B2-9DC2DB967E66}" type="parTrans" cxnId="{AFEC3BB8-C8E1-4CA4-BFED-749B6F258F3D}">
      <dgm:prSet/>
      <dgm:spPr/>
      <dgm:t>
        <a:bodyPr/>
        <a:lstStyle/>
        <a:p>
          <a:endParaRPr lang="en-US"/>
        </a:p>
      </dgm:t>
    </dgm:pt>
    <dgm:pt modelId="{28303528-AC8E-47F2-AC09-EFCA37DB7F46}" type="sibTrans" cxnId="{AFEC3BB8-C8E1-4CA4-BFED-749B6F258F3D}">
      <dgm:prSet/>
      <dgm:spPr/>
      <dgm:t>
        <a:bodyPr/>
        <a:lstStyle/>
        <a:p>
          <a:endParaRPr lang="en-US"/>
        </a:p>
      </dgm:t>
    </dgm:pt>
    <dgm:pt modelId="{B3D621AA-37E0-41EC-8E9D-F57E6CE93B78}">
      <dgm:prSet phldrT="[Text]"/>
      <dgm:spPr>
        <a:xfrm rot="5400000">
          <a:off x="2158609" y="1548053"/>
          <a:ext cx="1693995" cy="1473776"/>
        </a:xfrm>
        <a:prstGeom prst="hexagon">
          <a:avLst>
            <a:gd name="adj" fmla="val 25000"/>
            <a:gd name="vf" fmla="val 115470"/>
          </a:avLst>
        </a:prstGeom>
        <a:gradFill rotWithShape="0">
          <a:gsLst>
            <a:gs pos="0">
              <a:srgbClr val="0F9ED5">
                <a:hueOff val="0"/>
                <a:satOff val="0"/>
                <a:lumOff val="0"/>
                <a:alphaOff val="0"/>
                <a:satMod val="103000"/>
                <a:lumMod val="102000"/>
                <a:tint val="94000"/>
              </a:srgbClr>
            </a:gs>
            <a:gs pos="50000">
              <a:srgbClr val="0F9ED5">
                <a:hueOff val="0"/>
                <a:satOff val="0"/>
                <a:lumOff val="0"/>
                <a:alphaOff val="0"/>
                <a:satMod val="110000"/>
                <a:lumMod val="100000"/>
                <a:shade val="100000"/>
              </a:srgbClr>
            </a:gs>
            <a:gs pos="100000">
              <a:srgbClr val="0F9ED5">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pPr>
            <a:buNone/>
          </a:pPr>
          <a:r>
            <a:rPr lang="en-GB" dirty="0">
              <a:solidFill>
                <a:sysClr val="window" lastClr="FFFFFF"/>
              </a:solidFill>
              <a:latin typeface="Aptos" panose="02110004020202020204"/>
              <a:ea typeface="+mn-ea"/>
              <a:cs typeface="+mn-cs"/>
            </a:rPr>
            <a:t>Loss for the companies</a:t>
          </a:r>
        </a:p>
        <a:p>
          <a:pPr>
            <a:buNone/>
          </a:pPr>
          <a:r>
            <a:rPr lang="en-US" dirty="0">
              <a:solidFill>
                <a:sysClr val="window" lastClr="FFFFFF"/>
              </a:solidFill>
              <a:latin typeface="Aptos" panose="02110004020202020204"/>
              <a:ea typeface="+mn-ea"/>
              <a:cs typeface="+mn-cs"/>
            </a:rPr>
            <a:t>Import </a:t>
          </a:r>
          <a:r>
            <a:rPr lang="en-GB" dirty="0">
              <a:solidFill>
                <a:sysClr val="window" lastClr="FFFFFF"/>
              </a:solidFill>
              <a:latin typeface="Aptos" panose="02110004020202020204"/>
              <a:ea typeface="+mn-ea"/>
              <a:cs typeface="+mn-cs"/>
            </a:rPr>
            <a:t>&amp; export of food to long distance</a:t>
          </a:r>
          <a:endParaRPr lang="en-US" dirty="0">
            <a:solidFill>
              <a:sysClr val="window" lastClr="FFFFFF"/>
            </a:solidFill>
            <a:latin typeface="Aptos" panose="02110004020202020204"/>
            <a:ea typeface="+mn-ea"/>
            <a:cs typeface="+mn-cs"/>
          </a:endParaRPr>
        </a:p>
      </dgm:t>
    </dgm:pt>
    <dgm:pt modelId="{3D876613-D0E8-4909-AF6E-C7D5AE93E1EB}" type="parTrans" cxnId="{F6579966-6A58-4F35-AEC8-EA4F24ED4430}">
      <dgm:prSet/>
      <dgm:spPr/>
      <dgm:t>
        <a:bodyPr/>
        <a:lstStyle/>
        <a:p>
          <a:endParaRPr lang="en-US"/>
        </a:p>
      </dgm:t>
    </dgm:pt>
    <dgm:pt modelId="{76BAE1C3-FCDA-4394-A6A3-AA8AAFD9DA21}" type="sibTrans" cxnId="{F6579966-6A58-4F35-AEC8-EA4F24ED4430}">
      <dgm:prSet/>
      <dgm:spPr>
        <a:xfrm rot="5400000">
          <a:off x="3750288" y="1548053"/>
          <a:ext cx="1693995" cy="1473776"/>
        </a:xfrm>
        <a:prstGeom prst="hexagon">
          <a:avLst>
            <a:gd name="adj" fmla="val 25000"/>
            <a:gd name="vf" fmla="val 115470"/>
          </a:avLst>
        </a:prstGeom>
        <a:gradFill rotWithShape="0">
          <a:gsLst>
            <a:gs pos="0">
              <a:srgbClr val="A02B93">
                <a:hueOff val="0"/>
                <a:satOff val="0"/>
                <a:lumOff val="0"/>
                <a:alphaOff val="0"/>
                <a:satMod val="103000"/>
                <a:lumMod val="102000"/>
                <a:tint val="94000"/>
              </a:srgbClr>
            </a:gs>
            <a:gs pos="50000">
              <a:srgbClr val="A02B93">
                <a:hueOff val="0"/>
                <a:satOff val="0"/>
                <a:lumOff val="0"/>
                <a:alphaOff val="0"/>
                <a:satMod val="110000"/>
                <a:lumMod val="100000"/>
                <a:shade val="100000"/>
              </a:srgbClr>
            </a:gs>
            <a:gs pos="100000">
              <a:srgbClr val="A02B93">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pPr>
            <a:buNone/>
          </a:pPr>
          <a:endParaRPr lang="en-US">
            <a:solidFill>
              <a:sysClr val="window" lastClr="FFFFFF"/>
            </a:solidFill>
            <a:latin typeface="Aptos" panose="02110004020202020204"/>
            <a:ea typeface="+mn-ea"/>
            <a:cs typeface="+mn-cs"/>
          </a:endParaRPr>
        </a:p>
      </dgm:t>
    </dgm:pt>
    <dgm:pt modelId="{22D116A0-4848-4B49-8CB2-CBB983BDE202}">
      <dgm:prSet phldrT="[Text]"/>
      <dgm:spPr>
        <a:xfrm>
          <a:off x="378220" y="1776743"/>
          <a:ext cx="1829515" cy="1016397"/>
        </a:xfrm>
        <a:prstGeom prst="rect">
          <a:avLst/>
        </a:prstGeom>
        <a:noFill/>
        <a:ln>
          <a:noFill/>
        </a:ln>
        <a:effectLst/>
      </dgm:spPr>
      <dgm:t>
        <a:bodyPr/>
        <a:lstStyle/>
        <a:p>
          <a:pPr>
            <a:buNone/>
          </a:pPr>
          <a:r>
            <a:rPr lang="en-GB" b="1" dirty="0">
              <a:solidFill>
                <a:sysClr val="windowText" lastClr="000000">
                  <a:hueOff val="0"/>
                  <a:satOff val="0"/>
                  <a:lumOff val="0"/>
                  <a:alphaOff val="0"/>
                </a:sysClr>
              </a:solidFill>
              <a:latin typeface="Aptos" panose="02110004020202020204"/>
              <a:ea typeface="+mn-ea"/>
              <a:cs typeface="+mn-cs"/>
            </a:rPr>
            <a:t>ECONOMICAL</a:t>
          </a:r>
          <a:endParaRPr lang="en-US" dirty="0">
            <a:solidFill>
              <a:sysClr val="windowText" lastClr="000000">
                <a:hueOff val="0"/>
                <a:satOff val="0"/>
                <a:lumOff val="0"/>
                <a:alphaOff val="0"/>
              </a:sysClr>
            </a:solidFill>
            <a:latin typeface="Aptos" panose="02110004020202020204"/>
            <a:ea typeface="+mn-ea"/>
            <a:cs typeface="+mn-cs"/>
          </a:endParaRPr>
        </a:p>
      </dgm:t>
    </dgm:pt>
    <dgm:pt modelId="{F80A179E-C11B-42B9-976D-1DF71C3FE130}" type="parTrans" cxnId="{C8D0C63E-A51B-45C1-950D-FD89DC49FDE4}">
      <dgm:prSet/>
      <dgm:spPr/>
      <dgm:t>
        <a:bodyPr/>
        <a:lstStyle/>
        <a:p>
          <a:endParaRPr lang="en-US"/>
        </a:p>
      </dgm:t>
    </dgm:pt>
    <dgm:pt modelId="{73C648DA-669A-43CD-BAAD-BFF4C8D358E1}" type="sibTrans" cxnId="{C8D0C63E-A51B-45C1-950D-FD89DC49FDE4}">
      <dgm:prSet/>
      <dgm:spPr/>
      <dgm:t>
        <a:bodyPr/>
        <a:lstStyle/>
        <a:p>
          <a:endParaRPr lang="en-US"/>
        </a:p>
      </dgm:t>
    </dgm:pt>
    <dgm:pt modelId="{F486CA89-67C9-41A0-A033-DA3A21526380}">
      <dgm:prSet phldrT="[Text]"/>
      <dgm:spPr>
        <a:xfrm rot="5400000">
          <a:off x="2957498" y="2985917"/>
          <a:ext cx="1693995" cy="1473776"/>
        </a:xfrm>
        <a:prstGeom prst="hexagon">
          <a:avLst>
            <a:gd name="adj" fmla="val 25000"/>
            <a:gd name="vf" fmla="val 115470"/>
          </a:avLst>
        </a:prstGeom>
        <a:gradFill rotWithShape="0">
          <a:gsLst>
            <a:gs pos="0">
              <a:srgbClr val="4EA72E">
                <a:hueOff val="0"/>
                <a:satOff val="0"/>
                <a:lumOff val="0"/>
                <a:alphaOff val="0"/>
                <a:satMod val="103000"/>
                <a:lumMod val="102000"/>
                <a:tint val="94000"/>
              </a:srgbClr>
            </a:gs>
            <a:gs pos="50000">
              <a:srgbClr val="4EA72E">
                <a:hueOff val="0"/>
                <a:satOff val="0"/>
                <a:lumOff val="0"/>
                <a:alphaOff val="0"/>
                <a:satMod val="110000"/>
                <a:lumMod val="100000"/>
                <a:shade val="100000"/>
              </a:srgbClr>
            </a:gs>
            <a:gs pos="100000">
              <a:srgbClr val="4EA72E">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pPr>
            <a:buNone/>
          </a:pPr>
          <a:r>
            <a:rPr lang="en-GB" dirty="0">
              <a:solidFill>
                <a:sysClr val="window" lastClr="FFFFFF"/>
              </a:solidFill>
              <a:latin typeface="Aptos" panose="02110004020202020204"/>
              <a:ea typeface="+mn-ea"/>
              <a:cs typeface="+mn-cs"/>
            </a:rPr>
            <a:t>Waste of money</a:t>
          </a:r>
        </a:p>
        <a:p>
          <a:pPr>
            <a:buNone/>
          </a:pPr>
          <a:r>
            <a:rPr lang="en-US" dirty="0">
              <a:solidFill>
                <a:sysClr val="window" lastClr="FFFFFF"/>
              </a:solidFill>
              <a:latin typeface="Aptos" panose="02110004020202020204"/>
              <a:ea typeface="+mn-ea"/>
              <a:cs typeface="+mn-cs"/>
            </a:rPr>
            <a:t>Customer dissatisfaction</a:t>
          </a:r>
        </a:p>
      </dgm:t>
    </dgm:pt>
    <dgm:pt modelId="{048907B0-9AE8-48CF-9CA2-3FBB1169222B}" type="parTrans" cxnId="{D9D1DE26-4927-4E8E-9506-4B7F6CD969FE}">
      <dgm:prSet/>
      <dgm:spPr/>
      <dgm:t>
        <a:bodyPr/>
        <a:lstStyle/>
        <a:p>
          <a:endParaRPr lang="en-US"/>
        </a:p>
      </dgm:t>
    </dgm:pt>
    <dgm:pt modelId="{7C602446-D238-48C7-836F-B74E3E8FEFF5}" type="sibTrans" cxnId="{D9D1DE26-4927-4E8E-9506-4B7F6CD969FE}">
      <dgm:prSet/>
      <dgm:spPr>
        <a:xfrm rot="5400000">
          <a:off x="1365819" y="2985917"/>
          <a:ext cx="1693995" cy="1473776"/>
        </a:xfrm>
        <a:prstGeom prst="hexagon">
          <a:avLst>
            <a:gd name="adj" fmla="val 25000"/>
            <a:gd name="vf" fmla="val 115470"/>
          </a:avLst>
        </a:prstGeom>
        <a:gradFill rotWithShape="0">
          <a:gsLst>
            <a:gs pos="0">
              <a:srgbClr val="E97132">
                <a:hueOff val="0"/>
                <a:satOff val="0"/>
                <a:lumOff val="0"/>
                <a:alphaOff val="0"/>
                <a:satMod val="103000"/>
                <a:lumMod val="102000"/>
                <a:tint val="94000"/>
              </a:srgbClr>
            </a:gs>
            <a:gs pos="50000">
              <a:srgbClr val="E97132">
                <a:hueOff val="0"/>
                <a:satOff val="0"/>
                <a:lumOff val="0"/>
                <a:alphaOff val="0"/>
                <a:satMod val="110000"/>
                <a:lumMod val="100000"/>
                <a:shade val="100000"/>
              </a:srgbClr>
            </a:gs>
            <a:gs pos="100000">
              <a:srgbClr val="E97132">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pPr>
            <a:buNone/>
          </a:pPr>
          <a:endParaRPr lang="en-US">
            <a:solidFill>
              <a:sysClr val="window" lastClr="FFFFFF"/>
            </a:solidFill>
            <a:latin typeface="Aptos" panose="02110004020202020204"/>
            <a:ea typeface="+mn-ea"/>
            <a:cs typeface="+mn-cs"/>
          </a:endParaRPr>
        </a:p>
      </dgm:t>
    </dgm:pt>
    <dgm:pt modelId="{0E07231B-D572-4564-8703-8EBDEDE62C70}">
      <dgm:prSet phldrT="[Text]"/>
      <dgm:spPr>
        <a:xfrm>
          <a:off x="4586105" y="3214606"/>
          <a:ext cx="1890499" cy="1016397"/>
        </a:xfrm>
        <a:prstGeom prst="rect">
          <a:avLst/>
        </a:prstGeom>
        <a:noFill/>
        <a:ln>
          <a:noFill/>
        </a:ln>
        <a:effectLst/>
      </dgm:spPr>
      <dgm:t>
        <a:bodyPr/>
        <a:lstStyle/>
        <a:p>
          <a:pPr>
            <a:buNone/>
          </a:pPr>
          <a:r>
            <a:rPr lang="en-GB" b="1" dirty="0">
              <a:solidFill>
                <a:sysClr val="windowText" lastClr="000000">
                  <a:hueOff val="0"/>
                  <a:satOff val="0"/>
                  <a:lumOff val="0"/>
                  <a:alphaOff val="0"/>
                </a:sysClr>
              </a:solidFill>
              <a:latin typeface="Aptos" panose="02110004020202020204"/>
              <a:ea typeface="+mn-ea"/>
              <a:cs typeface="+mn-cs"/>
            </a:rPr>
            <a:t>SOCIAL</a:t>
          </a:r>
          <a:endParaRPr lang="en-US" dirty="0">
            <a:solidFill>
              <a:sysClr val="windowText" lastClr="000000">
                <a:hueOff val="0"/>
                <a:satOff val="0"/>
                <a:lumOff val="0"/>
                <a:alphaOff val="0"/>
              </a:sysClr>
            </a:solidFill>
            <a:latin typeface="Aptos" panose="02110004020202020204"/>
            <a:ea typeface="+mn-ea"/>
            <a:cs typeface="+mn-cs"/>
          </a:endParaRPr>
        </a:p>
      </dgm:t>
    </dgm:pt>
    <dgm:pt modelId="{63795864-E8D5-4B0F-8B4A-C67504DBE949}" type="sibTrans" cxnId="{8BC13FD9-4E53-4F32-94A6-EA259D03797D}">
      <dgm:prSet/>
      <dgm:spPr/>
      <dgm:t>
        <a:bodyPr/>
        <a:lstStyle/>
        <a:p>
          <a:endParaRPr lang="en-US"/>
        </a:p>
      </dgm:t>
    </dgm:pt>
    <dgm:pt modelId="{505DF8C7-A93D-4F8B-85C0-B28CC96AE79C}" type="parTrans" cxnId="{8BC13FD9-4E53-4F32-94A6-EA259D03797D}">
      <dgm:prSet/>
      <dgm:spPr/>
      <dgm:t>
        <a:bodyPr/>
        <a:lstStyle/>
        <a:p>
          <a:endParaRPr lang="en-US"/>
        </a:p>
      </dgm:t>
    </dgm:pt>
    <dgm:pt modelId="{4ABBBA40-BB16-4C71-9D76-9AB8C44AC9E0}" type="pres">
      <dgm:prSet presAssocID="{7476C05E-A13B-4839-B505-63AFF896AD26}" presName="Name0" presStyleCnt="0">
        <dgm:presLayoutVars>
          <dgm:chMax/>
          <dgm:chPref/>
          <dgm:dir/>
          <dgm:animLvl val="lvl"/>
        </dgm:presLayoutVars>
      </dgm:prSet>
      <dgm:spPr/>
    </dgm:pt>
    <dgm:pt modelId="{0481788C-BC3B-44E7-9CB9-9D7C7E20BD5F}" type="pres">
      <dgm:prSet presAssocID="{746B9C8D-4C99-4686-B350-79F5EAE1793F}" presName="composite" presStyleCnt="0"/>
      <dgm:spPr/>
    </dgm:pt>
    <dgm:pt modelId="{21A26DDC-E032-4123-B630-CBDA30309CD0}" type="pres">
      <dgm:prSet presAssocID="{746B9C8D-4C99-4686-B350-79F5EAE1793F}" presName="Parent1" presStyleLbl="node1" presStyleIdx="0" presStyleCnt="6">
        <dgm:presLayoutVars>
          <dgm:chMax val="1"/>
          <dgm:chPref val="1"/>
          <dgm:bulletEnabled val="1"/>
        </dgm:presLayoutVars>
      </dgm:prSet>
      <dgm:spPr/>
    </dgm:pt>
    <dgm:pt modelId="{6C89AF77-78CC-4A2C-BD73-68E135919958}" type="pres">
      <dgm:prSet presAssocID="{746B9C8D-4C99-4686-B350-79F5EAE1793F}" presName="Childtext1" presStyleLbl="revTx" presStyleIdx="0" presStyleCnt="3">
        <dgm:presLayoutVars>
          <dgm:chMax val="0"/>
          <dgm:chPref val="0"/>
          <dgm:bulletEnabled val="1"/>
        </dgm:presLayoutVars>
      </dgm:prSet>
      <dgm:spPr/>
    </dgm:pt>
    <dgm:pt modelId="{5F4809B1-5856-476C-8813-2250B38B75C9}" type="pres">
      <dgm:prSet presAssocID="{746B9C8D-4C99-4686-B350-79F5EAE1793F}" presName="BalanceSpacing" presStyleCnt="0"/>
      <dgm:spPr/>
    </dgm:pt>
    <dgm:pt modelId="{30E77F4B-E64D-4862-8D8B-BB0EF4BA23D3}" type="pres">
      <dgm:prSet presAssocID="{746B9C8D-4C99-4686-B350-79F5EAE1793F}" presName="BalanceSpacing1" presStyleCnt="0"/>
      <dgm:spPr/>
    </dgm:pt>
    <dgm:pt modelId="{02132D3F-0D5D-493D-AAD5-4C2C410A5E13}" type="pres">
      <dgm:prSet presAssocID="{685E0F1F-1BB1-4613-B0E7-EA4F352EBEB4}" presName="Accent1Text" presStyleLbl="node1" presStyleIdx="1" presStyleCnt="6"/>
      <dgm:spPr/>
    </dgm:pt>
    <dgm:pt modelId="{EE3FD7E9-E4D3-4378-BE5E-9812FF3E21E9}" type="pres">
      <dgm:prSet presAssocID="{685E0F1F-1BB1-4613-B0E7-EA4F352EBEB4}" presName="spaceBetweenRectangles" presStyleCnt="0"/>
      <dgm:spPr/>
    </dgm:pt>
    <dgm:pt modelId="{A525C840-C80B-4D9C-94D0-D41E42C192A5}" type="pres">
      <dgm:prSet presAssocID="{B3D621AA-37E0-41EC-8E9D-F57E6CE93B78}" presName="composite" presStyleCnt="0"/>
      <dgm:spPr/>
    </dgm:pt>
    <dgm:pt modelId="{4E32DBAD-F95D-4034-94E0-706FC5E94D6E}" type="pres">
      <dgm:prSet presAssocID="{B3D621AA-37E0-41EC-8E9D-F57E6CE93B78}" presName="Parent1" presStyleLbl="node1" presStyleIdx="2" presStyleCnt="6">
        <dgm:presLayoutVars>
          <dgm:chMax val="1"/>
          <dgm:chPref val="1"/>
          <dgm:bulletEnabled val="1"/>
        </dgm:presLayoutVars>
      </dgm:prSet>
      <dgm:spPr/>
    </dgm:pt>
    <dgm:pt modelId="{E1A0FA4C-E380-4599-8FB4-133B7280556C}" type="pres">
      <dgm:prSet presAssocID="{B3D621AA-37E0-41EC-8E9D-F57E6CE93B78}" presName="Childtext1" presStyleLbl="revTx" presStyleIdx="1" presStyleCnt="3">
        <dgm:presLayoutVars>
          <dgm:chMax val="0"/>
          <dgm:chPref val="0"/>
          <dgm:bulletEnabled val="1"/>
        </dgm:presLayoutVars>
      </dgm:prSet>
      <dgm:spPr/>
    </dgm:pt>
    <dgm:pt modelId="{67A27631-23DC-4740-BC13-64C5DB75E5C9}" type="pres">
      <dgm:prSet presAssocID="{B3D621AA-37E0-41EC-8E9D-F57E6CE93B78}" presName="BalanceSpacing" presStyleCnt="0"/>
      <dgm:spPr/>
    </dgm:pt>
    <dgm:pt modelId="{70B6BCBB-23BA-4A71-A52F-15B619AA5FD1}" type="pres">
      <dgm:prSet presAssocID="{B3D621AA-37E0-41EC-8E9D-F57E6CE93B78}" presName="BalanceSpacing1" presStyleCnt="0"/>
      <dgm:spPr/>
    </dgm:pt>
    <dgm:pt modelId="{0166F58E-F44C-4C52-99DA-0124B93FB492}" type="pres">
      <dgm:prSet presAssocID="{76BAE1C3-FCDA-4394-A6A3-AA8AAFD9DA21}" presName="Accent1Text" presStyleLbl="node1" presStyleIdx="3" presStyleCnt="6"/>
      <dgm:spPr/>
    </dgm:pt>
    <dgm:pt modelId="{49EE8C03-6BF6-439F-B3FE-3A5B146A1416}" type="pres">
      <dgm:prSet presAssocID="{76BAE1C3-FCDA-4394-A6A3-AA8AAFD9DA21}" presName="spaceBetweenRectangles" presStyleCnt="0"/>
      <dgm:spPr/>
    </dgm:pt>
    <dgm:pt modelId="{6C2F87E3-7298-4A3E-94A8-9D77109AE703}" type="pres">
      <dgm:prSet presAssocID="{F486CA89-67C9-41A0-A033-DA3A21526380}" presName="composite" presStyleCnt="0"/>
      <dgm:spPr/>
    </dgm:pt>
    <dgm:pt modelId="{A186E599-E4E3-47A9-A2EA-7A6FAA606791}" type="pres">
      <dgm:prSet presAssocID="{F486CA89-67C9-41A0-A033-DA3A21526380}" presName="Parent1" presStyleLbl="node1" presStyleIdx="4" presStyleCnt="6">
        <dgm:presLayoutVars>
          <dgm:chMax val="1"/>
          <dgm:chPref val="1"/>
          <dgm:bulletEnabled val="1"/>
        </dgm:presLayoutVars>
      </dgm:prSet>
      <dgm:spPr/>
    </dgm:pt>
    <dgm:pt modelId="{82F3311D-6C54-471B-BB24-8F0BDDF6BDB4}" type="pres">
      <dgm:prSet presAssocID="{F486CA89-67C9-41A0-A033-DA3A21526380}" presName="Childtext1" presStyleLbl="revTx" presStyleIdx="2" presStyleCnt="3">
        <dgm:presLayoutVars>
          <dgm:chMax val="0"/>
          <dgm:chPref val="0"/>
          <dgm:bulletEnabled val="1"/>
        </dgm:presLayoutVars>
      </dgm:prSet>
      <dgm:spPr/>
    </dgm:pt>
    <dgm:pt modelId="{B262D855-BAA8-4A3D-B8F7-714C580652CA}" type="pres">
      <dgm:prSet presAssocID="{F486CA89-67C9-41A0-A033-DA3A21526380}" presName="BalanceSpacing" presStyleCnt="0"/>
      <dgm:spPr/>
    </dgm:pt>
    <dgm:pt modelId="{AEE949E7-B75E-4C17-AD2A-23CB4BCD6484}" type="pres">
      <dgm:prSet presAssocID="{F486CA89-67C9-41A0-A033-DA3A21526380}" presName="BalanceSpacing1" presStyleCnt="0"/>
      <dgm:spPr/>
    </dgm:pt>
    <dgm:pt modelId="{A50F25F9-C65C-4087-878B-2B11A2604551}" type="pres">
      <dgm:prSet presAssocID="{7C602446-D238-48C7-836F-B74E3E8FEFF5}" presName="Accent1Text" presStyleLbl="node1" presStyleIdx="5" presStyleCnt="6"/>
      <dgm:spPr/>
    </dgm:pt>
  </dgm:ptLst>
  <dgm:cxnLst>
    <dgm:cxn modelId="{D9D1DE26-4927-4E8E-9506-4B7F6CD969FE}" srcId="{7476C05E-A13B-4839-B505-63AFF896AD26}" destId="{F486CA89-67C9-41A0-A033-DA3A21526380}" srcOrd="2" destOrd="0" parTransId="{048907B0-9AE8-48CF-9CA2-3FBB1169222B}" sibTransId="{7C602446-D238-48C7-836F-B74E3E8FEFF5}"/>
    <dgm:cxn modelId="{65329227-BA0D-4A74-A79C-30B68928F254}" srcId="{7476C05E-A13B-4839-B505-63AFF896AD26}" destId="{746B9C8D-4C99-4686-B350-79F5EAE1793F}" srcOrd="0" destOrd="0" parTransId="{35D8A783-7458-4B65-BAC7-48864529B73B}" sibTransId="{685E0F1F-1BB1-4613-B0E7-EA4F352EBEB4}"/>
    <dgm:cxn modelId="{D9000339-D77E-4F7B-9058-B99678977699}" type="presOf" srcId="{685E0F1F-1BB1-4613-B0E7-EA4F352EBEB4}" destId="{02132D3F-0D5D-493D-AAD5-4C2C410A5E13}" srcOrd="0" destOrd="0" presId="urn:microsoft.com/office/officeart/2008/layout/AlternatingHexagons"/>
    <dgm:cxn modelId="{C8D0C63E-A51B-45C1-950D-FD89DC49FDE4}" srcId="{B3D621AA-37E0-41EC-8E9D-F57E6CE93B78}" destId="{22D116A0-4848-4B49-8CB2-CBB983BDE202}" srcOrd="0" destOrd="0" parTransId="{F80A179E-C11B-42B9-976D-1DF71C3FE130}" sibTransId="{73C648DA-669A-43CD-BAAD-BFF4C8D358E1}"/>
    <dgm:cxn modelId="{4FA9725E-1B52-49A5-9999-E9DE9429999B}" type="presOf" srcId="{7476C05E-A13B-4839-B505-63AFF896AD26}" destId="{4ABBBA40-BB16-4C71-9D76-9AB8C44AC9E0}" srcOrd="0" destOrd="0" presId="urn:microsoft.com/office/officeart/2008/layout/AlternatingHexagons"/>
    <dgm:cxn modelId="{E1EE1642-2BCD-4F66-99EA-96798C196DC6}" type="presOf" srcId="{22D116A0-4848-4B49-8CB2-CBB983BDE202}" destId="{E1A0FA4C-E380-4599-8FB4-133B7280556C}" srcOrd="0" destOrd="0" presId="urn:microsoft.com/office/officeart/2008/layout/AlternatingHexagons"/>
    <dgm:cxn modelId="{51211A65-74AC-47CB-9FF3-6AEECC467510}" type="presOf" srcId="{EC4539B1-3470-490A-8DC6-A4D73581FA58}" destId="{6C89AF77-78CC-4A2C-BD73-68E135919958}" srcOrd="0" destOrd="0" presId="urn:microsoft.com/office/officeart/2008/layout/AlternatingHexagons"/>
    <dgm:cxn modelId="{F6579966-6A58-4F35-AEC8-EA4F24ED4430}" srcId="{7476C05E-A13B-4839-B505-63AFF896AD26}" destId="{B3D621AA-37E0-41EC-8E9D-F57E6CE93B78}" srcOrd="1" destOrd="0" parTransId="{3D876613-D0E8-4909-AF6E-C7D5AE93E1EB}" sibTransId="{76BAE1C3-FCDA-4394-A6A3-AA8AAFD9DA21}"/>
    <dgm:cxn modelId="{F9A1706A-3A2B-4EF6-9A65-51B2EA4B518F}" type="presOf" srcId="{7C602446-D238-48C7-836F-B74E3E8FEFF5}" destId="{A50F25F9-C65C-4087-878B-2B11A2604551}" srcOrd="0" destOrd="0" presId="urn:microsoft.com/office/officeart/2008/layout/AlternatingHexagons"/>
    <dgm:cxn modelId="{7E1D8C58-BE7C-4BD8-B255-5B2501E94011}" type="presOf" srcId="{76BAE1C3-FCDA-4394-A6A3-AA8AAFD9DA21}" destId="{0166F58E-F44C-4C52-99DA-0124B93FB492}" srcOrd="0" destOrd="0" presId="urn:microsoft.com/office/officeart/2008/layout/AlternatingHexagons"/>
    <dgm:cxn modelId="{E8D7128C-79D9-4120-A266-6967506BE2E3}" type="presOf" srcId="{746B9C8D-4C99-4686-B350-79F5EAE1793F}" destId="{21A26DDC-E032-4123-B630-CBDA30309CD0}" srcOrd="0" destOrd="0" presId="urn:microsoft.com/office/officeart/2008/layout/AlternatingHexagons"/>
    <dgm:cxn modelId="{F2CE91AC-BE52-46C3-AC4C-976515B9BE68}" type="presOf" srcId="{0E07231B-D572-4564-8703-8EBDEDE62C70}" destId="{82F3311D-6C54-471B-BB24-8F0BDDF6BDB4}" srcOrd="0" destOrd="0" presId="urn:microsoft.com/office/officeart/2008/layout/AlternatingHexagons"/>
    <dgm:cxn modelId="{0F6A8EAD-9183-4B67-A8EE-DE5A5C256354}" type="presOf" srcId="{F486CA89-67C9-41A0-A033-DA3A21526380}" destId="{A186E599-E4E3-47A9-A2EA-7A6FAA606791}" srcOrd="0" destOrd="0" presId="urn:microsoft.com/office/officeart/2008/layout/AlternatingHexagons"/>
    <dgm:cxn modelId="{AFEC3BB8-C8E1-4CA4-BFED-749B6F258F3D}" srcId="{746B9C8D-4C99-4686-B350-79F5EAE1793F}" destId="{EC4539B1-3470-490A-8DC6-A4D73581FA58}" srcOrd="0" destOrd="0" parTransId="{6FC639F8-233E-4E29-B7B2-9DC2DB967E66}" sibTransId="{28303528-AC8E-47F2-AC09-EFCA37DB7F46}"/>
    <dgm:cxn modelId="{4F008FCC-C069-4417-A22E-EAA8C015A675}" type="presOf" srcId="{B3D621AA-37E0-41EC-8E9D-F57E6CE93B78}" destId="{4E32DBAD-F95D-4034-94E0-706FC5E94D6E}" srcOrd="0" destOrd="0" presId="urn:microsoft.com/office/officeart/2008/layout/AlternatingHexagons"/>
    <dgm:cxn modelId="{8BC13FD9-4E53-4F32-94A6-EA259D03797D}" srcId="{F486CA89-67C9-41A0-A033-DA3A21526380}" destId="{0E07231B-D572-4564-8703-8EBDEDE62C70}" srcOrd="0" destOrd="0" parTransId="{505DF8C7-A93D-4F8B-85C0-B28CC96AE79C}" sibTransId="{63795864-E8D5-4B0F-8B4A-C67504DBE949}"/>
    <dgm:cxn modelId="{5AFF4EFC-D99F-4C48-B5F4-862A3F6C8C03}" type="presParOf" srcId="{4ABBBA40-BB16-4C71-9D76-9AB8C44AC9E0}" destId="{0481788C-BC3B-44E7-9CB9-9D7C7E20BD5F}" srcOrd="0" destOrd="0" presId="urn:microsoft.com/office/officeart/2008/layout/AlternatingHexagons"/>
    <dgm:cxn modelId="{E2C6177A-424C-405B-88EA-A8ADC0F1978A}" type="presParOf" srcId="{0481788C-BC3B-44E7-9CB9-9D7C7E20BD5F}" destId="{21A26DDC-E032-4123-B630-CBDA30309CD0}" srcOrd="0" destOrd="0" presId="urn:microsoft.com/office/officeart/2008/layout/AlternatingHexagons"/>
    <dgm:cxn modelId="{2DB49158-8BF4-41DC-A3D2-350AFD433D5F}" type="presParOf" srcId="{0481788C-BC3B-44E7-9CB9-9D7C7E20BD5F}" destId="{6C89AF77-78CC-4A2C-BD73-68E135919958}" srcOrd="1" destOrd="0" presId="urn:microsoft.com/office/officeart/2008/layout/AlternatingHexagons"/>
    <dgm:cxn modelId="{D1A234D6-054E-4812-A51A-F1D0E78C4C92}" type="presParOf" srcId="{0481788C-BC3B-44E7-9CB9-9D7C7E20BD5F}" destId="{5F4809B1-5856-476C-8813-2250B38B75C9}" srcOrd="2" destOrd="0" presId="urn:microsoft.com/office/officeart/2008/layout/AlternatingHexagons"/>
    <dgm:cxn modelId="{DBBEF20D-97E1-427A-8C35-417B44217837}" type="presParOf" srcId="{0481788C-BC3B-44E7-9CB9-9D7C7E20BD5F}" destId="{30E77F4B-E64D-4862-8D8B-BB0EF4BA23D3}" srcOrd="3" destOrd="0" presId="urn:microsoft.com/office/officeart/2008/layout/AlternatingHexagons"/>
    <dgm:cxn modelId="{DD5296E3-2FDE-4428-97FE-C078C6F9B5B4}" type="presParOf" srcId="{0481788C-BC3B-44E7-9CB9-9D7C7E20BD5F}" destId="{02132D3F-0D5D-493D-AAD5-4C2C410A5E13}" srcOrd="4" destOrd="0" presId="urn:microsoft.com/office/officeart/2008/layout/AlternatingHexagons"/>
    <dgm:cxn modelId="{356D0FCC-931A-4F2A-8C59-32A36E918893}" type="presParOf" srcId="{4ABBBA40-BB16-4C71-9D76-9AB8C44AC9E0}" destId="{EE3FD7E9-E4D3-4378-BE5E-9812FF3E21E9}" srcOrd="1" destOrd="0" presId="urn:microsoft.com/office/officeart/2008/layout/AlternatingHexagons"/>
    <dgm:cxn modelId="{88767E49-2199-4F8A-9537-B4874B6B281E}" type="presParOf" srcId="{4ABBBA40-BB16-4C71-9D76-9AB8C44AC9E0}" destId="{A525C840-C80B-4D9C-94D0-D41E42C192A5}" srcOrd="2" destOrd="0" presId="urn:microsoft.com/office/officeart/2008/layout/AlternatingHexagons"/>
    <dgm:cxn modelId="{C5781BC4-6314-4DEF-B235-9D8913AE8841}" type="presParOf" srcId="{A525C840-C80B-4D9C-94D0-D41E42C192A5}" destId="{4E32DBAD-F95D-4034-94E0-706FC5E94D6E}" srcOrd="0" destOrd="0" presId="urn:microsoft.com/office/officeart/2008/layout/AlternatingHexagons"/>
    <dgm:cxn modelId="{D8492E7B-F777-4F24-B7D8-936B0DC87F4C}" type="presParOf" srcId="{A525C840-C80B-4D9C-94D0-D41E42C192A5}" destId="{E1A0FA4C-E380-4599-8FB4-133B7280556C}" srcOrd="1" destOrd="0" presId="urn:microsoft.com/office/officeart/2008/layout/AlternatingHexagons"/>
    <dgm:cxn modelId="{48682874-0305-481A-A9AA-C88833350F28}" type="presParOf" srcId="{A525C840-C80B-4D9C-94D0-D41E42C192A5}" destId="{67A27631-23DC-4740-BC13-64C5DB75E5C9}" srcOrd="2" destOrd="0" presId="urn:microsoft.com/office/officeart/2008/layout/AlternatingHexagons"/>
    <dgm:cxn modelId="{987EC7B6-A141-411F-AF32-077A3984A24E}" type="presParOf" srcId="{A525C840-C80B-4D9C-94D0-D41E42C192A5}" destId="{70B6BCBB-23BA-4A71-A52F-15B619AA5FD1}" srcOrd="3" destOrd="0" presId="urn:microsoft.com/office/officeart/2008/layout/AlternatingHexagons"/>
    <dgm:cxn modelId="{4994E59E-6072-4B2D-96CA-0AA046BE91AD}" type="presParOf" srcId="{A525C840-C80B-4D9C-94D0-D41E42C192A5}" destId="{0166F58E-F44C-4C52-99DA-0124B93FB492}" srcOrd="4" destOrd="0" presId="urn:microsoft.com/office/officeart/2008/layout/AlternatingHexagons"/>
    <dgm:cxn modelId="{377AE422-3F17-4A7D-9251-61DE718D0973}" type="presParOf" srcId="{4ABBBA40-BB16-4C71-9D76-9AB8C44AC9E0}" destId="{49EE8C03-6BF6-439F-B3FE-3A5B146A1416}" srcOrd="3" destOrd="0" presId="urn:microsoft.com/office/officeart/2008/layout/AlternatingHexagons"/>
    <dgm:cxn modelId="{9E4457EC-41BC-4C1E-B0E8-7C931D336DFD}" type="presParOf" srcId="{4ABBBA40-BB16-4C71-9D76-9AB8C44AC9E0}" destId="{6C2F87E3-7298-4A3E-94A8-9D77109AE703}" srcOrd="4" destOrd="0" presId="urn:microsoft.com/office/officeart/2008/layout/AlternatingHexagons"/>
    <dgm:cxn modelId="{678D6932-CF25-4022-B888-2D6440E0997F}" type="presParOf" srcId="{6C2F87E3-7298-4A3E-94A8-9D77109AE703}" destId="{A186E599-E4E3-47A9-A2EA-7A6FAA606791}" srcOrd="0" destOrd="0" presId="urn:microsoft.com/office/officeart/2008/layout/AlternatingHexagons"/>
    <dgm:cxn modelId="{19CA1E9A-9901-4429-AF49-2ABF050F3ACC}" type="presParOf" srcId="{6C2F87E3-7298-4A3E-94A8-9D77109AE703}" destId="{82F3311D-6C54-471B-BB24-8F0BDDF6BDB4}" srcOrd="1" destOrd="0" presId="urn:microsoft.com/office/officeart/2008/layout/AlternatingHexagons"/>
    <dgm:cxn modelId="{6342B48D-9344-4AAB-9D55-BCAC65FE21F5}" type="presParOf" srcId="{6C2F87E3-7298-4A3E-94A8-9D77109AE703}" destId="{B262D855-BAA8-4A3D-B8F7-714C580652CA}" srcOrd="2" destOrd="0" presId="urn:microsoft.com/office/officeart/2008/layout/AlternatingHexagons"/>
    <dgm:cxn modelId="{76872EDF-5198-4AFC-A7E0-41A839195300}" type="presParOf" srcId="{6C2F87E3-7298-4A3E-94A8-9D77109AE703}" destId="{AEE949E7-B75E-4C17-AD2A-23CB4BCD6484}" srcOrd="3" destOrd="0" presId="urn:microsoft.com/office/officeart/2008/layout/AlternatingHexagons"/>
    <dgm:cxn modelId="{5A7CDDF7-DD33-48B0-A318-A0FFC91844F9}" type="presParOf" srcId="{6C2F87E3-7298-4A3E-94A8-9D77109AE703}" destId="{A50F25F9-C65C-4087-878B-2B11A2604551}"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455D5D-1347-43CC-B2B6-4F9D4B0D247F}"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n-GB"/>
        </a:p>
      </dgm:t>
    </dgm:pt>
    <dgm:pt modelId="{3765C4A5-8601-4E08-8320-5CB8CF6B32A6}">
      <dgm:prSet phldrT="[Text]" custT="1"/>
      <dgm:spPr>
        <a:solidFill>
          <a:srgbClr val="006A8E"/>
        </a:solidFill>
      </dgm:spPr>
      <dgm:t>
        <a:bodyPr/>
        <a:lstStyle/>
        <a:p>
          <a:pPr>
            <a:buFont typeface="Arial" panose="020B0604020202020204" pitchFamily="34" charset="0"/>
            <a:buChar char="•"/>
          </a:pPr>
          <a:r>
            <a:rPr lang="en-GB" sz="1800" b="1" dirty="0">
              <a:solidFill>
                <a:schemeClr val="bg1"/>
              </a:solidFill>
            </a:rPr>
            <a:t>How Communication Should Be:</a:t>
          </a:r>
        </a:p>
        <a:p>
          <a:pPr>
            <a:buFont typeface="Arial" panose="020B0604020202020204" pitchFamily="34" charset="0"/>
            <a:buChar char="•"/>
          </a:pPr>
          <a:r>
            <a:rPr lang="en-GB" sz="1800" dirty="0">
              <a:solidFill>
                <a:schemeClr val="bg1"/>
              </a:solidFill>
            </a:rPr>
            <a:t>Accessibility</a:t>
          </a:r>
        </a:p>
        <a:p>
          <a:pPr>
            <a:buFont typeface="Arial" panose="020B0604020202020204" pitchFamily="34" charset="0"/>
            <a:buChar char="•"/>
          </a:pPr>
          <a:r>
            <a:rPr lang="en-GB" sz="1800" dirty="0">
              <a:solidFill>
                <a:schemeClr val="bg1"/>
              </a:solidFill>
            </a:rPr>
            <a:t>Flexibility</a:t>
          </a:r>
        </a:p>
        <a:p>
          <a:pPr>
            <a:buFont typeface="Arial" panose="020B0604020202020204" pitchFamily="34" charset="0"/>
            <a:buChar char="•"/>
          </a:pPr>
          <a:r>
            <a:rPr lang="en-GB" sz="1800" dirty="0">
              <a:solidFill>
                <a:schemeClr val="bg1"/>
              </a:solidFill>
            </a:rPr>
            <a:t>Creativity</a:t>
          </a:r>
        </a:p>
        <a:p>
          <a:pPr>
            <a:buFont typeface="Arial" panose="020B0604020202020204" pitchFamily="34" charset="0"/>
            <a:buChar char="•"/>
          </a:pPr>
          <a:r>
            <a:rPr lang="en-GB" sz="1800" dirty="0">
              <a:solidFill>
                <a:schemeClr val="bg1"/>
              </a:solidFill>
            </a:rPr>
            <a:t>Engagement</a:t>
          </a:r>
        </a:p>
      </dgm:t>
    </dgm:pt>
    <dgm:pt modelId="{28678C3E-A27D-4E88-A534-542B091CA398}" type="parTrans" cxnId="{BE06493E-9F95-427C-9652-6C59F7CB9C60}">
      <dgm:prSet/>
      <dgm:spPr/>
      <dgm:t>
        <a:bodyPr/>
        <a:lstStyle/>
        <a:p>
          <a:endParaRPr lang="en-GB"/>
        </a:p>
      </dgm:t>
    </dgm:pt>
    <dgm:pt modelId="{4A30545B-7A49-40D7-9C51-FD7B5D220ACC}" type="sibTrans" cxnId="{BE06493E-9F95-427C-9652-6C59F7CB9C60}">
      <dgm:prSet/>
      <dgm:spPr/>
      <dgm:t>
        <a:bodyPr/>
        <a:lstStyle/>
        <a:p>
          <a:endParaRPr lang="en-GB"/>
        </a:p>
      </dgm:t>
    </dgm:pt>
    <dgm:pt modelId="{DC9E599F-FDCF-4EDC-BF54-990E9767E9DA}">
      <dgm:prSet phldrT="[Text]" custT="1"/>
      <dgm:spPr>
        <a:solidFill>
          <a:srgbClr val="006A8E"/>
        </a:solidFill>
      </dgm:spPr>
      <dgm:t>
        <a:bodyPr/>
        <a:lstStyle/>
        <a:p>
          <a:pPr>
            <a:buFont typeface="Arial" panose="020B0604020202020204" pitchFamily="34" charset="0"/>
            <a:buChar char="•"/>
          </a:pPr>
          <a:r>
            <a:rPr lang="en-GB" sz="1800" b="1" dirty="0">
              <a:solidFill>
                <a:schemeClr val="bg1"/>
              </a:solidFill>
            </a:rPr>
            <a:t>What Communication Tools Should Be Like:</a:t>
          </a:r>
        </a:p>
        <a:p>
          <a:pPr>
            <a:buFont typeface="Arial" panose="020B0604020202020204" pitchFamily="34" charset="0"/>
            <a:buChar char="•"/>
          </a:pPr>
          <a:r>
            <a:rPr lang="en-GB" sz="1800" dirty="0">
              <a:solidFill>
                <a:schemeClr val="bg1"/>
              </a:solidFill>
            </a:rPr>
            <a:t>Easy to Understand</a:t>
          </a:r>
        </a:p>
        <a:p>
          <a:pPr>
            <a:buFont typeface="Arial" panose="020B0604020202020204" pitchFamily="34" charset="0"/>
            <a:buChar char="•"/>
          </a:pPr>
          <a:r>
            <a:rPr lang="en-GB" sz="1800" dirty="0">
              <a:solidFill>
                <a:schemeClr val="bg1"/>
              </a:solidFill>
            </a:rPr>
            <a:t>Trust in Content</a:t>
          </a:r>
        </a:p>
        <a:p>
          <a:pPr>
            <a:buFont typeface="Arial" panose="020B0604020202020204" pitchFamily="34" charset="0"/>
            <a:buChar char="•"/>
          </a:pPr>
          <a:r>
            <a:rPr lang="en-GB" sz="1800" dirty="0">
              <a:solidFill>
                <a:schemeClr val="bg1"/>
              </a:solidFill>
            </a:rPr>
            <a:t>Human Connection</a:t>
          </a:r>
        </a:p>
      </dgm:t>
    </dgm:pt>
    <dgm:pt modelId="{BDAD3241-524F-4025-9976-73CF3DD8C9D9}" type="parTrans" cxnId="{DFC8B695-B968-41BA-B368-276CB252EC8C}">
      <dgm:prSet/>
      <dgm:spPr/>
      <dgm:t>
        <a:bodyPr/>
        <a:lstStyle/>
        <a:p>
          <a:endParaRPr lang="en-GB"/>
        </a:p>
      </dgm:t>
    </dgm:pt>
    <dgm:pt modelId="{F0D338F1-797E-485F-9D47-951DC25DEC2D}" type="sibTrans" cxnId="{DFC8B695-B968-41BA-B368-276CB252EC8C}">
      <dgm:prSet/>
      <dgm:spPr/>
      <dgm:t>
        <a:bodyPr/>
        <a:lstStyle/>
        <a:p>
          <a:endParaRPr lang="en-GB"/>
        </a:p>
      </dgm:t>
    </dgm:pt>
    <dgm:pt modelId="{1BE39C38-56DC-4571-8A62-BB75281BC883}" type="pres">
      <dgm:prSet presAssocID="{BE455D5D-1347-43CC-B2B6-4F9D4B0D247F}" presName="diagram" presStyleCnt="0">
        <dgm:presLayoutVars>
          <dgm:dir/>
          <dgm:resizeHandles val="exact"/>
        </dgm:presLayoutVars>
      </dgm:prSet>
      <dgm:spPr/>
    </dgm:pt>
    <dgm:pt modelId="{61CADA2D-8173-4185-B9FC-79B51F8FBEE6}" type="pres">
      <dgm:prSet presAssocID="{3765C4A5-8601-4E08-8320-5CB8CF6B32A6}" presName="node" presStyleLbl="node1" presStyleIdx="0" presStyleCnt="2">
        <dgm:presLayoutVars>
          <dgm:bulletEnabled val="1"/>
        </dgm:presLayoutVars>
      </dgm:prSet>
      <dgm:spPr/>
    </dgm:pt>
    <dgm:pt modelId="{A6F815DD-2B1A-4135-B9D0-E5F897A6F537}" type="pres">
      <dgm:prSet presAssocID="{4A30545B-7A49-40D7-9C51-FD7B5D220ACC}" presName="sibTrans" presStyleCnt="0"/>
      <dgm:spPr/>
    </dgm:pt>
    <dgm:pt modelId="{4088BE8A-2899-4F94-8CDD-9377B12EC48D}" type="pres">
      <dgm:prSet presAssocID="{DC9E599F-FDCF-4EDC-BF54-990E9767E9DA}" presName="node" presStyleLbl="node1" presStyleIdx="1" presStyleCnt="2">
        <dgm:presLayoutVars>
          <dgm:bulletEnabled val="1"/>
        </dgm:presLayoutVars>
      </dgm:prSet>
      <dgm:spPr/>
    </dgm:pt>
  </dgm:ptLst>
  <dgm:cxnLst>
    <dgm:cxn modelId="{1049B929-6700-48F3-BB5D-5EBC49A2A1F0}" type="presOf" srcId="{BE455D5D-1347-43CC-B2B6-4F9D4B0D247F}" destId="{1BE39C38-56DC-4571-8A62-BB75281BC883}" srcOrd="0" destOrd="0" presId="urn:microsoft.com/office/officeart/2005/8/layout/default"/>
    <dgm:cxn modelId="{BE06493E-9F95-427C-9652-6C59F7CB9C60}" srcId="{BE455D5D-1347-43CC-B2B6-4F9D4B0D247F}" destId="{3765C4A5-8601-4E08-8320-5CB8CF6B32A6}" srcOrd="0" destOrd="0" parTransId="{28678C3E-A27D-4E88-A534-542B091CA398}" sibTransId="{4A30545B-7A49-40D7-9C51-FD7B5D220ACC}"/>
    <dgm:cxn modelId="{31DD2564-7697-4FB3-A68B-5533F586D11F}" type="presOf" srcId="{3765C4A5-8601-4E08-8320-5CB8CF6B32A6}" destId="{61CADA2D-8173-4185-B9FC-79B51F8FBEE6}" srcOrd="0" destOrd="0" presId="urn:microsoft.com/office/officeart/2005/8/layout/default"/>
    <dgm:cxn modelId="{DFC8B695-B968-41BA-B368-276CB252EC8C}" srcId="{BE455D5D-1347-43CC-B2B6-4F9D4B0D247F}" destId="{DC9E599F-FDCF-4EDC-BF54-990E9767E9DA}" srcOrd="1" destOrd="0" parTransId="{BDAD3241-524F-4025-9976-73CF3DD8C9D9}" sibTransId="{F0D338F1-797E-485F-9D47-951DC25DEC2D}"/>
    <dgm:cxn modelId="{DB177596-D692-47A9-91B2-A027E74B83D9}" type="presOf" srcId="{DC9E599F-FDCF-4EDC-BF54-990E9767E9DA}" destId="{4088BE8A-2899-4F94-8CDD-9377B12EC48D}" srcOrd="0" destOrd="0" presId="urn:microsoft.com/office/officeart/2005/8/layout/default"/>
    <dgm:cxn modelId="{CFD1C7BD-C803-4732-B7C8-48B47037D426}" type="presParOf" srcId="{1BE39C38-56DC-4571-8A62-BB75281BC883}" destId="{61CADA2D-8173-4185-B9FC-79B51F8FBEE6}" srcOrd="0" destOrd="0" presId="urn:microsoft.com/office/officeart/2005/8/layout/default"/>
    <dgm:cxn modelId="{981E7F73-DD72-4150-A74B-67238713AFEB}" type="presParOf" srcId="{1BE39C38-56DC-4571-8A62-BB75281BC883}" destId="{A6F815DD-2B1A-4135-B9D0-E5F897A6F537}" srcOrd="1" destOrd="0" presId="urn:microsoft.com/office/officeart/2005/8/layout/default"/>
    <dgm:cxn modelId="{86F3BAEE-E8D4-4F9F-A416-1F5179FA20FE}" type="presParOf" srcId="{1BE39C38-56DC-4571-8A62-BB75281BC883}" destId="{4088BE8A-2899-4F94-8CDD-9377B12EC48D}" srcOrd="2" destOrd="0" presId="urn:microsoft.com/office/officeart/2005/8/layout/default"/>
  </dgm:cxnLst>
  <dgm:bg>
    <a:solidFill>
      <a:srgbClr val="548123"/>
    </a:solidFill>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9C6893-73B1-4A8C-A75D-FCBFED62213C}">
      <dsp:nvSpPr>
        <dsp:cNvPr id="0" name=""/>
        <dsp:cNvSpPr/>
      </dsp:nvSpPr>
      <dsp:spPr>
        <a:xfrm>
          <a:off x="696677" y="0"/>
          <a:ext cx="7895677" cy="4714453"/>
        </a:xfrm>
        <a:prstGeom prst="rightArrow">
          <a:avLst/>
        </a:prstGeom>
        <a:solidFill>
          <a:srgbClr val="16A085">
            <a:tint val="40000"/>
            <a:hueOff val="0"/>
            <a:satOff val="0"/>
            <a:lumOff val="0"/>
            <a:alphaOff val="0"/>
          </a:srgbClr>
        </a:solidFill>
        <a:ln>
          <a:noFill/>
        </a:ln>
        <a:effectLst/>
      </dsp:spPr>
      <dsp:style>
        <a:lnRef idx="0">
          <a:scrgbClr r="0" g="0" b="0"/>
        </a:lnRef>
        <a:fillRef idx="1">
          <a:scrgbClr r="0" g="0" b="0"/>
        </a:fillRef>
        <a:effectRef idx="2">
          <a:scrgbClr r="0" g="0" b="0"/>
        </a:effectRef>
        <a:fontRef idx="minor"/>
      </dsp:style>
    </dsp:sp>
    <dsp:sp modelId="{D114D26A-1DC5-49E3-AC2F-75D4A2A1961F}">
      <dsp:nvSpPr>
        <dsp:cNvPr id="0" name=""/>
        <dsp:cNvSpPr/>
      </dsp:nvSpPr>
      <dsp:spPr>
        <a:xfrm>
          <a:off x="112857" y="864583"/>
          <a:ext cx="4299394" cy="2985285"/>
        </a:xfrm>
        <a:prstGeom prst="roundRect">
          <a:avLst/>
        </a:prstGeom>
        <a:gradFill rotWithShape="0">
          <a:gsLst>
            <a:gs pos="0">
              <a:srgbClr val="9BBB59">
                <a:hueOff val="0"/>
                <a:satOff val="0"/>
                <a:lumOff val="0"/>
                <a:alphaOff val="0"/>
                <a:satMod val="103000"/>
                <a:lumMod val="102000"/>
                <a:tint val="94000"/>
              </a:srgbClr>
            </a:gs>
            <a:gs pos="50000">
              <a:srgbClr val="9BBB59">
                <a:hueOff val="0"/>
                <a:satOff val="0"/>
                <a:lumOff val="0"/>
                <a:alphaOff val="0"/>
                <a:satMod val="110000"/>
                <a:lumMod val="100000"/>
                <a:shade val="100000"/>
              </a:srgbClr>
            </a:gs>
            <a:gs pos="100000">
              <a:srgbClr val="9BBB59">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SI" sz="1800" u="sng" kern="1200" dirty="0">
              <a:solidFill>
                <a:schemeClr val="tx1"/>
              </a:solidFill>
            </a:rPr>
            <a:t>Finding </a:t>
          </a:r>
          <a:r>
            <a:rPr lang="en-GB" sz="1800" u="sng" kern="1200" dirty="0">
              <a:solidFill>
                <a:schemeClr val="tx1"/>
              </a:solidFill>
            </a:rPr>
            <a:t>This Opportunity</a:t>
          </a:r>
        </a:p>
        <a:p>
          <a:pPr marL="0" lvl="0" indent="0" algn="l" defTabSz="800100">
            <a:lnSpc>
              <a:spcPct val="90000"/>
            </a:lnSpc>
            <a:spcBef>
              <a:spcPct val="0"/>
            </a:spcBef>
            <a:spcAft>
              <a:spcPct val="35000"/>
            </a:spcAft>
            <a:buNone/>
          </a:pPr>
          <a:r>
            <a:rPr lang="en-GB" sz="1800" kern="1200" dirty="0">
              <a:solidFill>
                <a:schemeClr val="tx1"/>
              </a:solidFill>
            </a:rPr>
            <a:t>Online research (MSCA website, Funding and Tenders Portal)</a:t>
          </a:r>
        </a:p>
        <a:p>
          <a:pPr marL="0" lvl="0" indent="0" algn="l" defTabSz="800100">
            <a:lnSpc>
              <a:spcPct val="90000"/>
            </a:lnSpc>
            <a:spcBef>
              <a:spcPct val="0"/>
            </a:spcBef>
            <a:spcAft>
              <a:spcPct val="35000"/>
            </a:spcAft>
            <a:buNone/>
          </a:pPr>
          <a:r>
            <a:rPr lang="en-GB" sz="1800" kern="1200" dirty="0">
              <a:solidFill>
                <a:schemeClr val="tx1"/>
              </a:solidFill>
            </a:rPr>
            <a:t>University resources (research office, mentors)</a:t>
          </a:r>
        </a:p>
        <a:p>
          <a:pPr marL="0" lvl="0" indent="0" algn="l" defTabSz="800100">
            <a:lnSpc>
              <a:spcPct val="90000"/>
            </a:lnSpc>
            <a:spcBef>
              <a:spcPct val="0"/>
            </a:spcBef>
            <a:spcAft>
              <a:spcPct val="35000"/>
            </a:spcAft>
            <a:buNone/>
          </a:pPr>
          <a:r>
            <a:rPr lang="en-GB" sz="1800" kern="1200" dirty="0">
              <a:solidFill>
                <a:schemeClr val="tx1"/>
              </a:solidFill>
            </a:rPr>
            <a:t>EURAXESS portal (job listings, hosting offers)</a:t>
          </a:r>
          <a:endParaRPr lang="en-US" sz="1800" kern="1200" dirty="0">
            <a:solidFill>
              <a:schemeClr val="tx1"/>
            </a:solidFill>
            <a:latin typeface="Calibri" panose="020F0502020204030204"/>
            <a:ea typeface="+mn-ea"/>
            <a:cs typeface="+mn-cs"/>
          </a:endParaRPr>
        </a:p>
      </dsp:txBody>
      <dsp:txXfrm>
        <a:off x="258587" y="1010313"/>
        <a:ext cx="4007934" cy="2693825"/>
      </dsp:txXfrm>
    </dsp:sp>
    <dsp:sp modelId="{BADF9EF9-60FA-4FE2-9899-60AFCED19BAE}">
      <dsp:nvSpPr>
        <dsp:cNvPr id="0" name=""/>
        <dsp:cNvSpPr/>
      </dsp:nvSpPr>
      <dsp:spPr>
        <a:xfrm>
          <a:off x="4799143" y="864583"/>
          <a:ext cx="4377030" cy="2985285"/>
        </a:xfrm>
        <a:prstGeom prst="roundRect">
          <a:avLst/>
        </a:prstGeom>
        <a:solidFill>
          <a:srgbClr val="006A8E"/>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u="sng" kern="1200" dirty="0"/>
            <a:t>Application Process</a:t>
          </a:r>
        </a:p>
        <a:p>
          <a:pPr marL="0" lvl="0" indent="0" algn="ctr" defTabSz="711200">
            <a:lnSpc>
              <a:spcPct val="90000"/>
            </a:lnSpc>
            <a:spcBef>
              <a:spcPct val="0"/>
            </a:spcBef>
            <a:spcAft>
              <a:spcPct val="35000"/>
            </a:spcAft>
            <a:buNone/>
          </a:pPr>
          <a:r>
            <a:rPr lang="en-GB" sz="1600" kern="1200" dirty="0"/>
            <a:t>Researching the program and identifying suitable projects</a:t>
          </a:r>
        </a:p>
        <a:p>
          <a:pPr marL="0" lvl="0" indent="0" algn="ctr" defTabSz="711200">
            <a:lnSpc>
              <a:spcPct val="90000"/>
            </a:lnSpc>
            <a:spcBef>
              <a:spcPct val="0"/>
            </a:spcBef>
            <a:spcAft>
              <a:spcPct val="35000"/>
            </a:spcAft>
            <a:buNone/>
          </a:pPr>
          <a:r>
            <a:rPr lang="en-GB" sz="1600" kern="1200" dirty="0"/>
            <a:t>Preparing the application (CV, cover letter, research proposal, letters of recommendation)</a:t>
          </a:r>
        </a:p>
        <a:p>
          <a:pPr marL="0" lvl="0" indent="0" algn="ctr" defTabSz="711200">
            <a:lnSpc>
              <a:spcPct val="90000"/>
            </a:lnSpc>
            <a:spcBef>
              <a:spcPct val="0"/>
            </a:spcBef>
            <a:spcAft>
              <a:spcPct val="35000"/>
            </a:spcAft>
            <a:buNone/>
          </a:pPr>
          <a:r>
            <a:rPr lang="en-GB" sz="1600" kern="1200" dirty="0"/>
            <a:t>Seeking guidance (mentorship, institutional support)</a:t>
          </a:r>
        </a:p>
        <a:p>
          <a:pPr marL="0" lvl="0" indent="0" algn="ctr" defTabSz="711200">
            <a:lnSpc>
              <a:spcPct val="90000"/>
            </a:lnSpc>
            <a:spcBef>
              <a:spcPct val="0"/>
            </a:spcBef>
            <a:spcAft>
              <a:spcPct val="35000"/>
            </a:spcAft>
            <a:buNone/>
          </a:pPr>
          <a:r>
            <a:rPr lang="en-GB" sz="1600" kern="1200" dirty="0"/>
            <a:t>Submitting the application and preparing for interviews</a:t>
          </a:r>
          <a:endParaRPr lang="en-US" sz="1600" kern="1200" dirty="0">
            <a:solidFill>
              <a:sysClr val="window" lastClr="FFFFFF"/>
            </a:solidFill>
            <a:latin typeface="Calibri" panose="020F0502020204030204"/>
            <a:ea typeface="+mn-ea"/>
            <a:cs typeface="+mn-cs"/>
          </a:endParaRPr>
        </a:p>
      </dsp:txBody>
      <dsp:txXfrm>
        <a:off x="4944873" y="1010313"/>
        <a:ext cx="4085570" cy="26938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A26DDC-E032-4123-B630-CBDA30309CD0}">
      <dsp:nvSpPr>
        <dsp:cNvPr id="0" name=""/>
        <dsp:cNvSpPr/>
      </dsp:nvSpPr>
      <dsp:spPr>
        <a:xfrm rot="5400000">
          <a:off x="3085761" y="116074"/>
          <a:ext cx="1765214" cy="1535736"/>
        </a:xfrm>
        <a:prstGeom prst="hexagon">
          <a:avLst>
            <a:gd name="adj" fmla="val 25000"/>
            <a:gd name="vf" fmla="val 115470"/>
          </a:avLst>
        </a:prstGeom>
        <a:gradFill rotWithShape="0">
          <a:gsLst>
            <a:gs pos="0">
              <a:srgbClr val="E97132">
                <a:hueOff val="0"/>
                <a:satOff val="0"/>
                <a:lumOff val="0"/>
                <a:alphaOff val="0"/>
                <a:satMod val="103000"/>
                <a:lumMod val="102000"/>
                <a:tint val="94000"/>
              </a:srgbClr>
            </a:gs>
            <a:gs pos="50000">
              <a:srgbClr val="E97132">
                <a:hueOff val="0"/>
                <a:satOff val="0"/>
                <a:lumOff val="0"/>
                <a:alphaOff val="0"/>
                <a:satMod val="110000"/>
                <a:lumMod val="100000"/>
                <a:shade val="100000"/>
              </a:srgbClr>
            </a:gs>
            <a:gs pos="100000">
              <a:srgbClr val="E97132">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ysClr val="window" lastClr="FFFFFF"/>
              </a:solidFill>
              <a:latin typeface="Aptos" panose="02110004020202020204"/>
              <a:ea typeface="+mn-ea"/>
              <a:cs typeface="+mn-cs"/>
            </a:rPr>
            <a:t>Increased plastic waste</a:t>
          </a:r>
        </a:p>
        <a:p>
          <a:pPr marL="0" lvl="0" indent="0" algn="ctr" defTabSz="533400">
            <a:lnSpc>
              <a:spcPct val="90000"/>
            </a:lnSpc>
            <a:spcBef>
              <a:spcPct val="0"/>
            </a:spcBef>
            <a:spcAft>
              <a:spcPct val="35000"/>
            </a:spcAft>
            <a:buNone/>
          </a:pPr>
          <a:r>
            <a:rPr lang="en-US" sz="1200" kern="1200" dirty="0">
              <a:solidFill>
                <a:sysClr val="window" lastClr="FFFFFF"/>
              </a:solidFill>
              <a:latin typeface="Aptos" panose="02110004020202020204"/>
              <a:ea typeface="+mn-ea"/>
              <a:cs typeface="+mn-cs"/>
            </a:rPr>
            <a:t>Increased food waste</a:t>
          </a:r>
        </a:p>
      </dsp:txBody>
      <dsp:txXfrm rot="-5400000">
        <a:off x="3439819" y="276414"/>
        <a:ext cx="1057098" cy="1215056"/>
      </dsp:txXfrm>
    </dsp:sp>
    <dsp:sp modelId="{6C89AF77-78CC-4A2C-BD73-68E135919958}">
      <dsp:nvSpPr>
        <dsp:cNvPr id="0" name=""/>
        <dsp:cNvSpPr/>
      </dsp:nvSpPr>
      <dsp:spPr>
        <a:xfrm>
          <a:off x="4782839" y="354378"/>
          <a:ext cx="1969979" cy="1059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1" kern="1200" dirty="0">
              <a:solidFill>
                <a:sysClr val="windowText" lastClr="000000">
                  <a:hueOff val="0"/>
                  <a:satOff val="0"/>
                  <a:lumOff val="0"/>
                  <a:alphaOff val="0"/>
                </a:sysClr>
              </a:solidFill>
              <a:latin typeface="Aptos" panose="02110004020202020204"/>
              <a:ea typeface="+mn-ea"/>
              <a:cs typeface="+mn-cs"/>
            </a:rPr>
            <a:t>ENVIRONMENTAL</a:t>
          </a:r>
          <a:endParaRPr lang="en-US" sz="1200" kern="1200" dirty="0">
            <a:solidFill>
              <a:sysClr val="windowText" lastClr="000000">
                <a:hueOff val="0"/>
                <a:satOff val="0"/>
                <a:lumOff val="0"/>
                <a:alphaOff val="0"/>
              </a:sysClr>
            </a:solidFill>
            <a:latin typeface="Aptos" panose="02110004020202020204"/>
            <a:ea typeface="+mn-ea"/>
            <a:cs typeface="+mn-cs"/>
          </a:endParaRPr>
        </a:p>
      </dsp:txBody>
      <dsp:txXfrm>
        <a:off x="4782839" y="354378"/>
        <a:ext cx="1969979" cy="1059128"/>
      </dsp:txXfrm>
    </dsp:sp>
    <dsp:sp modelId="{02132D3F-0D5D-493D-AAD5-4C2C410A5E13}">
      <dsp:nvSpPr>
        <dsp:cNvPr id="0" name=""/>
        <dsp:cNvSpPr/>
      </dsp:nvSpPr>
      <dsp:spPr>
        <a:xfrm rot="5400000">
          <a:off x="1427166" y="116074"/>
          <a:ext cx="1765214" cy="1535736"/>
        </a:xfrm>
        <a:prstGeom prst="hexagon">
          <a:avLst>
            <a:gd name="adj" fmla="val 25000"/>
            <a:gd name="vf" fmla="val 115470"/>
          </a:avLst>
        </a:prstGeom>
        <a:gradFill rotWithShape="0">
          <a:gsLst>
            <a:gs pos="0">
              <a:srgbClr val="196B24">
                <a:hueOff val="0"/>
                <a:satOff val="0"/>
                <a:lumOff val="0"/>
                <a:alphaOff val="0"/>
                <a:satMod val="103000"/>
                <a:lumMod val="102000"/>
                <a:tint val="94000"/>
              </a:srgbClr>
            </a:gs>
            <a:gs pos="50000">
              <a:srgbClr val="196B24">
                <a:hueOff val="0"/>
                <a:satOff val="0"/>
                <a:lumOff val="0"/>
                <a:alphaOff val="0"/>
                <a:satMod val="110000"/>
                <a:lumMod val="100000"/>
                <a:shade val="100000"/>
              </a:srgbClr>
            </a:gs>
            <a:gs pos="100000">
              <a:srgbClr val="196B24">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solidFill>
              <a:sysClr val="window" lastClr="FFFFFF"/>
            </a:solidFill>
            <a:latin typeface="Aptos" panose="02110004020202020204"/>
            <a:ea typeface="+mn-ea"/>
            <a:cs typeface="+mn-cs"/>
          </a:endParaRPr>
        </a:p>
      </dsp:txBody>
      <dsp:txXfrm rot="-5400000">
        <a:off x="1781224" y="276414"/>
        <a:ext cx="1057098" cy="1215056"/>
      </dsp:txXfrm>
    </dsp:sp>
    <dsp:sp modelId="{4E32DBAD-F95D-4034-94E0-706FC5E94D6E}">
      <dsp:nvSpPr>
        <dsp:cNvPr id="0" name=""/>
        <dsp:cNvSpPr/>
      </dsp:nvSpPr>
      <dsp:spPr>
        <a:xfrm rot="5400000">
          <a:off x="2253286" y="1614389"/>
          <a:ext cx="1765214" cy="1535736"/>
        </a:xfrm>
        <a:prstGeom prst="hexagon">
          <a:avLst>
            <a:gd name="adj" fmla="val 25000"/>
            <a:gd name="vf" fmla="val 115470"/>
          </a:avLst>
        </a:prstGeom>
        <a:gradFill rotWithShape="0">
          <a:gsLst>
            <a:gs pos="0">
              <a:srgbClr val="0F9ED5">
                <a:hueOff val="0"/>
                <a:satOff val="0"/>
                <a:lumOff val="0"/>
                <a:alphaOff val="0"/>
                <a:satMod val="103000"/>
                <a:lumMod val="102000"/>
                <a:tint val="94000"/>
              </a:srgbClr>
            </a:gs>
            <a:gs pos="50000">
              <a:srgbClr val="0F9ED5">
                <a:hueOff val="0"/>
                <a:satOff val="0"/>
                <a:lumOff val="0"/>
                <a:alphaOff val="0"/>
                <a:satMod val="110000"/>
                <a:lumMod val="100000"/>
                <a:shade val="100000"/>
              </a:srgbClr>
            </a:gs>
            <a:gs pos="100000">
              <a:srgbClr val="0F9ED5">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solidFill>
                <a:sysClr val="window" lastClr="FFFFFF"/>
              </a:solidFill>
              <a:latin typeface="Aptos" panose="02110004020202020204"/>
              <a:ea typeface="+mn-ea"/>
              <a:cs typeface="+mn-cs"/>
            </a:rPr>
            <a:t>Loss for the companies</a:t>
          </a:r>
        </a:p>
        <a:p>
          <a:pPr marL="0" lvl="0" indent="0" algn="ctr" defTabSz="533400">
            <a:lnSpc>
              <a:spcPct val="90000"/>
            </a:lnSpc>
            <a:spcBef>
              <a:spcPct val="0"/>
            </a:spcBef>
            <a:spcAft>
              <a:spcPct val="35000"/>
            </a:spcAft>
            <a:buNone/>
          </a:pPr>
          <a:r>
            <a:rPr lang="en-US" sz="1200" kern="1200" dirty="0">
              <a:solidFill>
                <a:sysClr val="window" lastClr="FFFFFF"/>
              </a:solidFill>
              <a:latin typeface="Aptos" panose="02110004020202020204"/>
              <a:ea typeface="+mn-ea"/>
              <a:cs typeface="+mn-cs"/>
            </a:rPr>
            <a:t>Import </a:t>
          </a:r>
          <a:r>
            <a:rPr lang="en-GB" sz="1200" kern="1200" dirty="0">
              <a:solidFill>
                <a:sysClr val="window" lastClr="FFFFFF"/>
              </a:solidFill>
              <a:latin typeface="Aptos" panose="02110004020202020204"/>
              <a:ea typeface="+mn-ea"/>
              <a:cs typeface="+mn-cs"/>
            </a:rPr>
            <a:t>&amp; export of food to long distance</a:t>
          </a:r>
          <a:endParaRPr lang="en-US" sz="1200" kern="1200" dirty="0">
            <a:solidFill>
              <a:sysClr val="window" lastClr="FFFFFF"/>
            </a:solidFill>
            <a:latin typeface="Aptos" panose="02110004020202020204"/>
            <a:ea typeface="+mn-ea"/>
            <a:cs typeface="+mn-cs"/>
          </a:endParaRPr>
        </a:p>
      </dsp:txBody>
      <dsp:txXfrm rot="-5400000">
        <a:off x="2607344" y="1774729"/>
        <a:ext cx="1057098" cy="1215056"/>
      </dsp:txXfrm>
    </dsp:sp>
    <dsp:sp modelId="{E1A0FA4C-E380-4599-8FB4-133B7280556C}">
      <dsp:nvSpPr>
        <dsp:cNvPr id="0" name=""/>
        <dsp:cNvSpPr/>
      </dsp:nvSpPr>
      <dsp:spPr>
        <a:xfrm>
          <a:off x="398046" y="1852693"/>
          <a:ext cx="1906431" cy="1059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r" defTabSz="533400">
            <a:lnSpc>
              <a:spcPct val="90000"/>
            </a:lnSpc>
            <a:spcBef>
              <a:spcPct val="0"/>
            </a:spcBef>
            <a:spcAft>
              <a:spcPct val="35000"/>
            </a:spcAft>
            <a:buNone/>
          </a:pPr>
          <a:r>
            <a:rPr lang="en-GB" sz="1200" b="1" kern="1200" dirty="0">
              <a:solidFill>
                <a:sysClr val="windowText" lastClr="000000">
                  <a:hueOff val="0"/>
                  <a:satOff val="0"/>
                  <a:lumOff val="0"/>
                  <a:alphaOff val="0"/>
                </a:sysClr>
              </a:solidFill>
              <a:latin typeface="Aptos" panose="02110004020202020204"/>
              <a:ea typeface="+mn-ea"/>
              <a:cs typeface="+mn-cs"/>
            </a:rPr>
            <a:t>ECONOMICAL</a:t>
          </a:r>
          <a:endParaRPr lang="en-US" sz="1200" kern="1200" dirty="0">
            <a:solidFill>
              <a:sysClr val="windowText" lastClr="000000">
                <a:hueOff val="0"/>
                <a:satOff val="0"/>
                <a:lumOff val="0"/>
                <a:alphaOff val="0"/>
              </a:sysClr>
            </a:solidFill>
            <a:latin typeface="Aptos" panose="02110004020202020204"/>
            <a:ea typeface="+mn-ea"/>
            <a:cs typeface="+mn-cs"/>
          </a:endParaRPr>
        </a:p>
      </dsp:txBody>
      <dsp:txXfrm>
        <a:off x="398046" y="1852693"/>
        <a:ext cx="1906431" cy="1059128"/>
      </dsp:txXfrm>
    </dsp:sp>
    <dsp:sp modelId="{0166F58E-F44C-4C52-99DA-0124B93FB492}">
      <dsp:nvSpPr>
        <dsp:cNvPr id="0" name=""/>
        <dsp:cNvSpPr/>
      </dsp:nvSpPr>
      <dsp:spPr>
        <a:xfrm rot="5400000">
          <a:off x="3911882" y="1614389"/>
          <a:ext cx="1765214" cy="1535736"/>
        </a:xfrm>
        <a:prstGeom prst="hexagon">
          <a:avLst>
            <a:gd name="adj" fmla="val 25000"/>
            <a:gd name="vf" fmla="val 115470"/>
          </a:avLst>
        </a:prstGeom>
        <a:gradFill rotWithShape="0">
          <a:gsLst>
            <a:gs pos="0">
              <a:srgbClr val="A02B93">
                <a:hueOff val="0"/>
                <a:satOff val="0"/>
                <a:lumOff val="0"/>
                <a:alphaOff val="0"/>
                <a:satMod val="103000"/>
                <a:lumMod val="102000"/>
                <a:tint val="94000"/>
              </a:srgbClr>
            </a:gs>
            <a:gs pos="50000">
              <a:srgbClr val="A02B93">
                <a:hueOff val="0"/>
                <a:satOff val="0"/>
                <a:lumOff val="0"/>
                <a:alphaOff val="0"/>
                <a:satMod val="110000"/>
                <a:lumMod val="100000"/>
                <a:shade val="100000"/>
              </a:srgbClr>
            </a:gs>
            <a:gs pos="100000">
              <a:srgbClr val="A02B93">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solidFill>
              <a:sysClr val="window" lastClr="FFFFFF"/>
            </a:solidFill>
            <a:latin typeface="Aptos" panose="02110004020202020204"/>
            <a:ea typeface="+mn-ea"/>
            <a:cs typeface="+mn-cs"/>
          </a:endParaRPr>
        </a:p>
      </dsp:txBody>
      <dsp:txXfrm rot="-5400000">
        <a:off x="4265940" y="1774729"/>
        <a:ext cx="1057098" cy="1215056"/>
      </dsp:txXfrm>
    </dsp:sp>
    <dsp:sp modelId="{A186E599-E4E3-47A9-A2EA-7A6FAA606791}">
      <dsp:nvSpPr>
        <dsp:cNvPr id="0" name=""/>
        <dsp:cNvSpPr/>
      </dsp:nvSpPr>
      <dsp:spPr>
        <a:xfrm rot="5400000">
          <a:off x="3085761" y="3112703"/>
          <a:ext cx="1765214" cy="1535736"/>
        </a:xfrm>
        <a:prstGeom prst="hexagon">
          <a:avLst>
            <a:gd name="adj" fmla="val 25000"/>
            <a:gd name="vf" fmla="val 115470"/>
          </a:avLst>
        </a:prstGeom>
        <a:gradFill rotWithShape="0">
          <a:gsLst>
            <a:gs pos="0">
              <a:srgbClr val="4EA72E">
                <a:hueOff val="0"/>
                <a:satOff val="0"/>
                <a:lumOff val="0"/>
                <a:alphaOff val="0"/>
                <a:satMod val="103000"/>
                <a:lumMod val="102000"/>
                <a:tint val="94000"/>
              </a:srgbClr>
            </a:gs>
            <a:gs pos="50000">
              <a:srgbClr val="4EA72E">
                <a:hueOff val="0"/>
                <a:satOff val="0"/>
                <a:lumOff val="0"/>
                <a:alphaOff val="0"/>
                <a:satMod val="110000"/>
                <a:lumMod val="100000"/>
                <a:shade val="100000"/>
              </a:srgbClr>
            </a:gs>
            <a:gs pos="100000">
              <a:srgbClr val="4EA72E">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solidFill>
                <a:sysClr val="window" lastClr="FFFFFF"/>
              </a:solidFill>
              <a:latin typeface="Aptos" panose="02110004020202020204"/>
              <a:ea typeface="+mn-ea"/>
              <a:cs typeface="+mn-cs"/>
            </a:rPr>
            <a:t>Waste of money</a:t>
          </a:r>
        </a:p>
        <a:p>
          <a:pPr marL="0" lvl="0" indent="0" algn="ctr" defTabSz="533400">
            <a:lnSpc>
              <a:spcPct val="90000"/>
            </a:lnSpc>
            <a:spcBef>
              <a:spcPct val="0"/>
            </a:spcBef>
            <a:spcAft>
              <a:spcPct val="35000"/>
            </a:spcAft>
            <a:buNone/>
          </a:pPr>
          <a:r>
            <a:rPr lang="en-US" sz="1200" kern="1200" dirty="0">
              <a:solidFill>
                <a:sysClr val="window" lastClr="FFFFFF"/>
              </a:solidFill>
              <a:latin typeface="Aptos" panose="02110004020202020204"/>
              <a:ea typeface="+mn-ea"/>
              <a:cs typeface="+mn-cs"/>
            </a:rPr>
            <a:t>Customer dissatisfaction</a:t>
          </a:r>
        </a:p>
      </dsp:txBody>
      <dsp:txXfrm rot="-5400000">
        <a:off x="3439819" y="3273043"/>
        <a:ext cx="1057098" cy="1215056"/>
      </dsp:txXfrm>
    </dsp:sp>
    <dsp:sp modelId="{82F3311D-6C54-471B-BB24-8F0BDDF6BDB4}">
      <dsp:nvSpPr>
        <dsp:cNvPr id="0" name=""/>
        <dsp:cNvSpPr/>
      </dsp:nvSpPr>
      <dsp:spPr>
        <a:xfrm>
          <a:off x="4782839" y="3351007"/>
          <a:ext cx="1969979" cy="1059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1" kern="1200" dirty="0">
              <a:solidFill>
                <a:sysClr val="windowText" lastClr="000000">
                  <a:hueOff val="0"/>
                  <a:satOff val="0"/>
                  <a:lumOff val="0"/>
                  <a:alphaOff val="0"/>
                </a:sysClr>
              </a:solidFill>
              <a:latin typeface="Aptos" panose="02110004020202020204"/>
              <a:ea typeface="+mn-ea"/>
              <a:cs typeface="+mn-cs"/>
            </a:rPr>
            <a:t>SOCIAL</a:t>
          </a:r>
          <a:endParaRPr lang="en-US" sz="1200" kern="1200" dirty="0">
            <a:solidFill>
              <a:sysClr val="windowText" lastClr="000000">
                <a:hueOff val="0"/>
                <a:satOff val="0"/>
                <a:lumOff val="0"/>
                <a:alphaOff val="0"/>
              </a:sysClr>
            </a:solidFill>
            <a:latin typeface="Aptos" panose="02110004020202020204"/>
            <a:ea typeface="+mn-ea"/>
            <a:cs typeface="+mn-cs"/>
          </a:endParaRPr>
        </a:p>
      </dsp:txBody>
      <dsp:txXfrm>
        <a:off x="4782839" y="3351007"/>
        <a:ext cx="1969979" cy="1059128"/>
      </dsp:txXfrm>
    </dsp:sp>
    <dsp:sp modelId="{A50F25F9-C65C-4087-878B-2B11A2604551}">
      <dsp:nvSpPr>
        <dsp:cNvPr id="0" name=""/>
        <dsp:cNvSpPr/>
      </dsp:nvSpPr>
      <dsp:spPr>
        <a:xfrm rot="5400000">
          <a:off x="1427166" y="3112703"/>
          <a:ext cx="1765214" cy="1535736"/>
        </a:xfrm>
        <a:prstGeom prst="hexagon">
          <a:avLst>
            <a:gd name="adj" fmla="val 25000"/>
            <a:gd name="vf" fmla="val 115470"/>
          </a:avLst>
        </a:prstGeom>
        <a:gradFill rotWithShape="0">
          <a:gsLst>
            <a:gs pos="0">
              <a:srgbClr val="E97132">
                <a:hueOff val="0"/>
                <a:satOff val="0"/>
                <a:lumOff val="0"/>
                <a:alphaOff val="0"/>
                <a:satMod val="103000"/>
                <a:lumMod val="102000"/>
                <a:tint val="94000"/>
              </a:srgbClr>
            </a:gs>
            <a:gs pos="50000">
              <a:srgbClr val="E97132">
                <a:hueOff val="0"/>
                <a:satOff val="0"/>
                <a:lumOff val="0"/>
                <a:alphaOff val="0"/>
                <a:satMod val="110000"/>
                <a:lumMod val="100000"/>
                <a:shade val="100000"/>
              </a:srgbClr>
            </a:gs>
            <a:gs pos="100000">
              <a:srgbClr val="E97132">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solidFill>
              <a:sysClr val="window" lastClr="FFFFFF"/>
            </a:solidFill>
            <a:latin typeface="Aptos" panose="02110004020202020204"/>
            <a:ea typeface="+mn-ea"/>
            <a:cs typeface="+mn-cs"/>
          </a:endParaRPr>
        </a:p>
      </dsp:txBody>
      <dsp:txXfrm rot="-5400000">
        <a:off x="1781224" y="3273043"/>
        <a:ext cx="1057098" cy="12150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CADA2D-8173-4185-B9FC-79B51F8FBEE6}">
      <dsp:nvSpPr>
        <dsp:cNvPr id="0" name=""/>
        <dsp:cNvSpPr/>
      </dsp:nvSpPr>
      <dsp:spPr>
        <a:xfrm>
          <a:off x="83032" y="392"/>
          <a:ext cx="3234927" cy="1940956"/>
        </a:xfrm>
        <a:prstGeom prst="rect">
          <a:avLst/>
        </a:prstGeom>
        <a:solidFill>
          <a:srgbClr val="006A8E"/>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GB" sz="1800" b="1" kern="1200" dirty="0">
              <a:solidFill>
                <a:schemeClr val="bg1"/>
              </a:solidFill>
            </a:rPr>
            <a:t>How Communication Should Be:</a:t>
          </a:r>
        </a:p>
        <a:p>
          <a:pPr marL="0" lvl="0" indent="0" algn="ctr" defTabSz="800100">
            <a:lnSpc>
              <a:spcPct val="90000"/>
            </a:lnSpc>
            <a:spcBef>
              <a:spcPct val="0"/>
            </a:spcBef>
            <a:spcAft>
              <a:spcPct val="35000"/>
            </a:spcAft>
            <a:buFont typeface="Arial" panose="020B0604020202020204" pitchFamily="34" charset="0"/>
            <a:buNone/>
          </a:pPr>
          <a:r>
            <a:rPr lang="en-GB" sz="1800" kern="1200" dirty="0">
              <a:solidFill>
                <a:schemeClr val="bg1"/>
              </a:solidFill>
            </a:rPr>
            <a:t>Accessibility</a:t>
          </a:r>
        </a:p>
        <a:p>
          <a:pPr marL="0" lvl="0" indent="0" algn="ctr" defTabSz="800100">
            <a:lnSpc>
              <a:spcPct val="90000"/>
            </a:lnSpc>
            <a:spcBef>
              <a:spcPct val="0"/>
            </a:spcBef>
            <a:spcAft>
              <a:spcPct val="35000"/>
            </a:spcAft>
            <a:buFont typeface="Arial" panose="020B0604020202020204" pitchFamily="34" charset="0"/>
            <a:buNone/>
          </a:pPr>
          <a:r>
            <a:rPr lang="en-GB" sz="1800" kern="1200" dirty="0">
              <a:solidFill>
                <a:schemeClr val="bg1"/>
              </a:solidFill>
            </a:rPr>
            <a:t>Flexibility</a:t>
          </a:r>
        </a:p>
        <a:p>
          <a:pPr marL="0" lvl="0" indent="0" algn="ctr" defTabSz="800100">
            <a:lnSpc>
              <a:spcPct val="90000"/>
            </a:lnSpc>
            <a:spcBef>
              <a:spcPct val="0"/>
            </a:spcBef>
            <a:spcAft>
              <a:spcPct val="35000"/>
            </a:spcAft>
            <a:buFont typeface="Arial" panose="020B0604020202020204" pitchFamily="34" charset="0"/>
            <a:buNone/>
          </a:pPr>
          <a:r>
            <a:rPr lang="en-GB" sz="1800" kern="1200" dirty="0">
              <a:solidFill>
                <a:schemeClr val="bg1"/>
              </a:solidFill>
            </a:rPr>
            <a:t>Creativity</a:t>
          </a:r>
        </a:p>
        <a:p>
          <a:pPr marL="0" lvl="0" indent="0" algn="ctr" defTabSz="800100">
            <a:lnSpc>
              <a:spcPct val="90000"/>
            </a:lnSpc>
            <a:spcBef>
              <a:spcPct val="0"/>
            </a:spcBef>
            <a:spcAft>
              <a:spcPct val="35000"/>
            </a:spcAft>
            <a:buFont typeface="Arial" panose="020B0604020202020204" pitchFamily="34" charset="0"/>
            <a:buNone/>
          </a:pPr>
          <a:r>
            <a:rPr lang="en-GB" sz="1800" kern="1200" dirty="0">
              <a:solidFill>
                <a:schemeClr val="bg1"/>
              </a:solidFill>
            </a:rPr>
            <a:t>Engagement</a:t>
          </a:r>
        </a:p>
      </dsp:txBody>
      <dsp:txXfrm>
        <a:off x="83032" y="392"/>
        <a:ext cx="3234927" cy="1940956"/>
      </dsp:txXfrm>
    </dsp:sp>
    <dsp:sp modelId="{4088BE8A-2899-4F94-8CDD-9377B12EC48D}">
      <dsp:nvSpPr>
        <dsp:cNvPr id="0" name=""/>
        <dsp:cNvSpPr/>
      </dsp:nvSpPr>
      <dsp:spPr>
        <a:xfrm>
          <a:off x="83032" y="2264841"/>
          <a:ext cx="3234927" cy="1940956"/>
        </a:xfrm>
        <a:prstGeom prst="rect">
          <a:avLst/>
        </a:prstGeom>
        <a:solidFill>
          <a:srgbClr val="006A8E"/>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GB" sz="1800" b="1" kern="1200" dirty="0">
              <a:solidFill>
                <a:schemeClr val="bg1"/>
              </a:solidFill>
            </a:rPr>
            <a:t>What Communication Tools Should Be Like:</a:t>
          </a:r>
        </a:p>
        <a:p>
          <a:pPr marL="0" lvl="0" indent="0" algn="ctr" defTabSz="800100">
            <a:lnSpc>
              <a:spcPct val="90000"/>
            </a:lnSpc>
            <a:spcBef>
              <a:spcPct val="0"/>
            </a:spcBef>
            <a:spcAft>
              <a:spcPct val="35000"/>
            </a:spcAft>
            <a:buFont typeface="Arial" panose="020B0604020202020204" pitchFamily="34" charset="0"/>
            <a:buNone/>
          </a:pPr>
          <a:r>
            <a:rPr lang="en-GB" sz="1800" kern="1200" dirty="0">
              <a:solidFill>
                <a:schemeClr val="bg1"/>
              </a:solidFill>
            </a:rPr>
            <a:t>Easy to Understand</a:t>
          </a:r>
        </a:p>
        <a:p>
          <a:pPr marL="0" lvl="0" indent="0" algn="ctr" defTabSz="800100">
            <a:lnSpc>
              <a:spcPct val="90000"/>
            </a:lnSpc>
            <a:spcBef>
              <a:spcPct val="0"/>
            </a:spcBef>
            <a:spcAft>
              <a:spcPct val="35000"/>
            </a:spcAft>
            <a:buFont typeface="Arial" panose="020B0604020202020204" pitchFamily="34" charset="0"/>
            <a:buNone/>
          </a:pPr>
          <a:r>
            <a:rPr lang="en-GB" sz="1800" kern="1200" dirty="0">
              <a:solidFill>
                <a:schemeClr val="bg1"/>
              </a:solidFill>
            </a:rPr>
            <a:t>Trust in Content</a:t>
          </a:r>
        </a:p>
        <a:p>
          <a:pPr marL="0" lvl="0" indent="0" algn="ctr" defTabSz="800100">
            <a:lnSpc>
              <a:spcPct val="90000"/>
            </a:lnSpc>
            <a:spcBef>
              <a:spcPct val="0"/>
            </a:spcBef>
            <a:spcAft>
              <a:spcPct val="35000"/>
            </a:spcAft>
            <a:buFont typeface="Arial" panose="020B0604020202020204" pitchFamily="34" charset="0"/>
            <a:buNone/>
          </a:pPr>
          <a:r>
            <a:rPr lang="en-GB" sz="1800" kern="1200" dirty="0">
              <a:solidFill>
                <a:schemeClr val="bg1"/>
              </a:solidFill>
            </a:rPr>
            <a:t>Human Connection</a:t>
          </a:r>
        </a:p>
      </dsp:txBody>
      <dsp:txXfrm>
        <a:off x="83032" y="2264841"/>
        <a:ext cx="3234927" cy="194095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l-SI"/>
          </a:p>
        </p:txBody>
      </p:sp>
      <p:sp>
        <p:nvSpPr>
          <p:cNvPr id="3" name="Ograda datum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2507825-8529-4B4B-97B0-58DFFD3405C8}" type="datetimeFigureOut">
              <a:rPr lang="sl-SI" smtClean="0"/>
              <a:t>26. 09. 2024</a:t>
            </a:fld>
            <a:endParaRPr lang="sl-SI"/>
          </a:p>
        </p:txBody>
      </p:sp>
      <p:sp>
        <p:nvSpPr>
          <p:cNvPr id="4" name="Ograda no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l-SI"/>
          </a:p>
        </p:txBody>
      </p:sp>
      <p:sp>
        <p:nvSpPr>
          <p:cNvPr id="5" name="Ograda številke diapoz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E06B28D-31DF-4F79-8439-A95A0F237830}" type="slidenum">
              <a:rPr lang="sl-SI" smtClean="0"/>
              <a:t>‹#›</a:t>
            </a:fld>
            <a:endParaRPr lang="sl-SI"/>
          </a:p>
        </p:txBody>
      </p:sp>
    </p:spTree>
    <p:extLst>
      <p:ext uri="{BB962C8B-B14F-4D97-AF65-F5344CB8AC3E}">
        <p14:creationId xmlns:p14="http://schemas.microsoft.com/office/powerpoint/2010/main" val="9906273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l-SI"/>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F719EA-6195-4091-963B-595724FFC946}" type="datetimeFigureOut">
              <a:rPr lang="sl-SI" smtClean="0"/>
              <a:t>26. 09. 2024</a:t>
            </a:fld>
            <a:endParaRPr lang="sl-SI"/>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l-SI"/>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l-SI"/>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BB775F-F8D6-4738-A0EF-069010D5B146}" type="slidenum">
              <a:rPr lang="sl-SI" smtClean="0"/>
              <a:t>‹#›</a:t>
            </a:fld>
            <a:endParaRPr lang="sl-SI"/>
          </a:p>
        </p:txBody>
      </p:sp>
    </p:spTree>
    <p:extLst>
      <p:ext uri="{BB962C8B-B14F-4D97-AF65-F5344CB8AC3E}">
        <p14:creationId xmlns:p14="http://schemas.microsoft.com/office/powerpoint/2010/main" val="4272381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dirty="0"/>
              <a:t>A circular economy is a model of resource production and consumption in any economy that involves sharing, leasing, reusing, repairing, refurbishing, </a:t>
            </a:r>
            <a:endParaRPr lang="en-GB" sz="2800" dirty="0"/>
          </a:p>
        </p:txBody>
      </p:sp>
      <p:sp>
        <p:nvSpPr>
          <p:cNvPr id="4" name="Slide Number Placeholder 3"/>
          <p:cNvSpPr>
            <a:spLocks noGrp="1"/>
          </p:cNvSpPr>
          <p:nvPr>
            <p:ph type="sldNum" sz="quarter" idx="5"/>
          </p:nvPr>
        </p:nvSpPr>
        <p:spPr/>
        <p:txBody>
          <a:bodyPr/>
          <a:lstStyle/>
          <a:p>
            <a:fld id="{C5BB775F-F8D6-4738-A0EF-069010D5B146}" type="slidenum">
              <a:rPr lang="sl-SI" smtClean="0"/>
              <a:t>2</a:t>
            </a:fld>
            <a:endParaRPr lang="sl-SI"/>
          </a:p>
        </p:txBody>
      </p:sp>
    </p:spTree>
    <p:extLst>
      <p:ext uri="{BB962C8B-B14F-4D97-AF65-F5344CB8AC3E}">
        <p14:creationId xmlns:p14="http://schemas.microsoft.com/office/powerpoint/2010/main" val="1215928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2800" dirty="0"/>
          </a:p>
        </p:txBody>
      </p:sp>
      <p:sp>
        <p:nvSpPr>
          <p:cNvPr id="4" name="Slide Number Placeholder 3"/>
          <p:cNvSpPr>
            <a:spLocks noGrp="1"/>
          </p:cNvSpPr>
          <p:nvPr>
            <p:ph type="sldNum" sz="quarter" idx="5"/>
          </p:nvPr>
        </p:nvSpPr>
        <p:spPr/>
        <p:txBody>
          <a:bodyPr/>
          <a:lstStyle/>
          <a:p>
            <a:fld id="{C5BB775F-F8D6-4738-A0EF-069010D5B146}" type="slidenum">
              <a:rPr lang="sl-SI" smtClean="0"/>
              <a:t>16</a:t>
            </a:fld>
            <a:endParaRPr lang="sl-SI"/>
          </a:p>
        </p:txBody>
      </p:sp>
    </p:spTree>
    <p:extLst>
      <p:ext uri="{BB962C8B-B14F-4D97-AF65-F5344CB8AC3E}">
        <p14:creationId xmlns:p14="http://schemas.microsoft.com/office/powerpoint/2010/main" val="37421591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2800" dirty="0"/>
          </a:p>
        </p:txBody>
      </p:sp>
      <p:sp>
        <p:nvSpPr>
          <p:cNvPr id="4" name="Slide Number Placeholder 3"/>
          <p:cNvSpPr>
            <a:spLocks noGrp="1"/>
          </p:cNvSpPr>
          <p:nvPr>
            <p:ph type="sldNum" sz="quarter" idx="5"/>
          </p:nvPr>
        </p:nvSpPr>
        <p:spPr/>
        <p:txBody>
          <a:bodyPr/>
          <a:lstStyle/>
          <a:p>
            <a:fld id="{C5BB775F-F8D6-4738-A0EF-069010D5B146}" type="slidenum">
              <a:rPr lang="sl-SI" smtClean="0"/>
              <a:t>17</a:t>
            </a:fld>
            <a:endParaRPr lang="sl-SI"/>
          </a:p>
        </p:txBody>
      </p:sp>
    </p:spTree>
    <p:extLst>
      <p:ext uri="{BB962C8B-B14F-4D97-AF65-F5344CB8AC3E}">
        <p14:creationId xmlns:p14="http://schemas.microsoft.com/office/powerpoint/2010/main" val="603783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A circular economy is a model of resource production and consumption in any economy that involves sharing, leasing, reusing, repairing, refurbishing, </a:t>
            </a:r>
            <a:endParaRPr lang="en-SI"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One of the most valuable aspects of Marie Curie projects is secondment, which means a PhD candidate temporarily goes to another project's contributing </a:t>
            </a:r>
            <a:r>
              <a:rPr lang="en-US" sz="1200" dirty="0" err="1"/>
              <a:t>centre</a:t>
            </a:r>
            <a:r>
              <a:rPr lang="en-US" sz="1200" dirty="0"/>
              <a:t>.</a:t>
            </a:r>
          </a:p>
          <a:p>
            <a:r>
              <a:rPr lang="en-US" sz="1200" dirty="0"/>
              <a:t>which means a PhD candidate temporarily goes to another project's contributing </a:t>
            </a:r>
            <a:r>
              <a:rPr lang="en-US" sz="1200" dirty="0" err="1"/>
              <a:t>centre</a:t>
            </a:r>
            <a:r>
              <a:rPr lang="en-US" sz="1200" dirty="0"/>
              <a:t>.</a:t>
            </a:r>
            <a:endParaRPr lang="en-GB" sz="1000" dirty="0"/>
          </a:p>
          <a:p>
            <a:endParaRPr lang="en-US" dirty="0"/>
          </a:p>
        </p:txBody>
      </p:sp>
      <p:sp>
        <p:nvSpPr>
          <p:cNvPr id="4" name="Slide Number Placeholder 3"/>
          <p:cNvSpPr>
            <a:spLocks noGrp="1"/>
          </p:cNvSpPr>
          <p:nvPr>
            <p:ph type="sldNum" sz="quarter" idx="5"/>
          </p:nvPr>
        </p:nvSpPr>
        <p:spPr/>
        <p:txBody>
          <a:bodyPr/>
          <a:lstStyle/>
          <a:p>
            <a:fld id="{C5BB775F-F8D6-4738-A0EF-069010D5B146}" type="slidenum">
              <a:rPr lang="sl-SI" smtClean="0"/>
              <a:t>4</a:t>
            </a:fld>
            <a:endParaRPr lang="sl-SI"/>
          </a:p>
        </p:txBody>
      </p:sp>
    </p:spTree>
    <p:extLst>
      <p:ext uri="{BB962C8B-B14F-4D97-AF65-F5344CB8AC3E}">
        <p14:creationId xmlns:p14="http://schemas.microsoft.com/office/powerpoint/2010/main" val="914392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dirty="0"/>
              <a:t>How We Make Sure Our Food is Real</a:t>
            </a:r>
          </a:p>
          <a:p>
            <a:r>
              <a:rPr lang="en-US" sz="2800" dirty="0"/>
              <a:t>What Are Stable Isotopes?</a:t>
            </a:r>
          </a:p>
          <a:p>
            <a:endParaRPr lang="en-US" sz="2800" dirty="0"/>
          </a:p>
          <a:p>
            <a:r>
              <a:rPr lang="en-US" sz="2800" dirty="0"/>
              <a:t>Different “flavors” of the same element.</a:t>
            </a:r>
          </a:p>
          <a:p>
            <a:r>
              <a:rPr lang="en-US" sz="2800" dirty="0"/>
              <a:t>Why Do We Need a Database?</a:t>
            </a:r>
          </a:p>
          <a:p>
            <a:r>
              <a:rPr lang="en-US" sz="2800" dirty="0">
                <a:solidFill>
                  <a:srgbClr val="C00000"/>
                </a:solidFill>
                <a:latin typeface="+mn-lt"/>
              </a:rPr>
              <a:t>To ensure the food we buy is real and not fake</a:t>
            </a:r>
            <a:br>
              <a:rPr lang="en-GB" sz="2800" dirty="0">
                <a:solidFill>
                  <a:srgbClr val="C00000"/>
                </a:solidFill>
                <a:latin typeface="+mn-lt"/>
              </a:rPr>
            </a:br>
            <a:endParaRPr lang="en-US" sz="2800" dirty="0"/>
          </a:p>
          <a:p>
            <a:r>
              <a:rPr lang="en-US" sz="2800" dirty="0"/>
              <a:t>To ensure the food we buy is real and not fake.</a:t>
            </a:r>
          </a:p>
          <a:p>
            <a:r>
              <a:rPr lang="en-US" sz="2800" dirty="0"/>
              <a:t>How Do We Do It?</a:t>
            </a:r>
          </a:p>
          <a:p>
            <a:endParaRPr lang="en-US" sz="2800" dirty="0"/>
          </a:p>
          <a:p>
            <a:r>
              <a:rPr lang="en-US" sz="2800" dirty="0"/>
              <a:t>Collect Samples:</a:t>
            </a:r>
          </a:p>
          <a:p>
            <a:r>
              <a:rPr lang="en-US" sz="2800" dirty="0"/>
              <a:t>Take small pieces of real food from different places.</a:t>
            </a:r>
          </a:p>
          <a:p>
            <a:r>
              <a:rPr lang="en-US" sz="2800" dirty="0"/>
              <a:t>Analyze Isotopes:</a:t>
            </a:r>
          </a:p>
          <a:p>
            <a:r>
              <a:rPr lang="en-US" sz="2800" dirty="0"/>
              <a:t>Look at the “flavors” of elements in the food using special machines.</a:t>
            </a:r>
          </a:p>
          <a:p>
            <a:r>
              <a:rPr lang="en-US" sz="2800" dirty="0"/>
              <a:t>Build the Database:</a:t>
            </a:r>
          </a:p>
          <a:p>
            <a:r>
              <a:rPr lang="en-US" sz="2800" dirty="0"/>
              <a:t>Save all this information in a big, organized list.</a:t>
            </a:r>
          </a:p>
          <a:p>
            <a:r>
              <a:rPr lang="en-US" sz="2800" dirty="0"/>
              <a:t>Slide 2: Why Is This Important?</a:t>
            </a:r>
          </a:p>
          <a:p>
            <a:r>
              <a:rPr lang="en-US" sz="2800" dirty="0"/>
              <a:t>Traceability:</a:t>
            </a:r>
          </a:p>
          <a:p>
            <a:endParaRPr lang="en-US" sz="2800" dirty="0"/>
          </a:p>
          <a:p>
            <a:r>
              <a:rPr lang="en-US" sz="2800" dirty="0"/>
              <a:t>We can tell where the food came from.</a:t>
            </a:r>
          </a:p>
          <a:p>
            <a:r>
              <a:rPr lang="en-US" sz="2800" dirty="0"/>
              <a:t>Authenticity:</a:t>
            </a:r>
          </a:p>
          <a:p>
            <a:endParaRPr lang="en-US" sz="2800" dirty="0"/>
          </a:p>
          <a:p>
            <a:r>
              <a:rPr lang="en-US" sz="2800" dirty="0"/>
              <a:t>We can check if the food is real or if someone tried to cheat.</a:t>
            </a:r>
          </a:p>
          <a:p>
            <a:r>
              <a:rPr lang="en-US" sz="2800" dirty="0"/>
              <a:t>Trust:</a:t>
            </a:r>
          </a:p>
          <a:p>
            <a:endParaRPr lang="en-US" sz="2800" dirty="0"/>
          </a:p>
          <a:p>
            <a:r>
              <a:rPr lang="en-US" sz="2800" dirty="0"/>
              <a:t>People can feel safe knowing their food is what it says it is.</a:t>
            </a:r>
          </a:p>
          <a:p>
            <a:r>
              <a:rPr lang="en-US" sz="2800" dirty="0"/>
              <a:t>Conclusion:</a:t>
            </a:r>
          </a:p>
          <a:p>
            <a:endParaRPr lang="en-US" sz="2800" dirty="0"/>
          </a:p>
          <a:p>
            <a:r>
              <a:rPr lang="en-US" sz="2800" dirty="0"/>
              <a:t>This helps keep our food safe and honest!</a:t>
            </a:r>
            <a:endParaRPr lang="en-GB" sz="2800" dirty="0"/>
          </a:p>
        </p:txBody>
      </p:sp>
      <p:sp>
        <p:nvSpPr>
          <p:cNvPr id="4" name="Slide Number Placeholder 3"/>
          <p:cNvSpPr>
            <a:spLocks noGrp="1"/>
          </p:cNvSpPr>
          <p:nvPr>
            <p:ph type="sldNum" sz="quarter" idx="5"/>
          </p:nvPr>
        </p:nvSpPr>
        <p:spPr/>
        <p:txBody>
          <a:bodyPr/>
          <a:lstStyle/>
          <a:p>
            <a:fld id="{C5BB775F-F8D6-4738-A0EF-069010D5B146}" type="slidenum">
              <a:rPr lang="sl-SI" smtClean="0"/>
              <a:t>5</a:t>
            </a:fld>
            <a:endParaRPr lang="sl-SI"/>
          </a:p>
        </p:txBody>
      </p:sp>
    </p:spTree>
    <p:extLst>
      <p:ext uri="{BB962C8B-B14F-4D97-AF65-F5344CB8AC3E}">
        <p14:creationId xmlns:p14="http://schemas.microsoft.com/office/powerpoint/2010/main" val="28192257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dirty="0">
                <a:solidFill>
                  <a:schemeClr val="tx2"/>
                </a:solidFill>
                <a:latin typeface="+mn-lt"/>
              </a:rPr>
              <a:t>Stable isotopes are like a fingerprint for food</a:t>
            </a:r>
            <a:br>
              <a:rPr lang="en-SI" sz="4000" dirty="0">
                <a:solidFill>
                  <a:schemeClr val="tx2"/>
                </a:solidFill>
                <a:latin typeface="+mn-lt"/>
              </a:rPr>
            </a:br>
            <a:br>
              <a:rPr lang="en-US" sz="4000" dirty="0">
                <a:solidFill>
                  <a:schemeClr val="tx2"/>
                </a:solidFill>
                <a:latin typeface="+mn-lt"/>
              </a:rPr>
            </a:br>
            <a:r>
              <a:rPr lang="en-US" sz="2800" dirty="0"/>
              <a:t>How We Make Sure Our Food is Real</a:t>
            </a:r>
          </a:p>
          <a:p>
            <a:r>
              <a:rPr lang="en-US" sz="2800" dirty="0"/>
              <a:t>What Are Stable Isotopes?</a:t>
            </a:r>
          </a:p>
          <a:p>
            <a:endParaRPr lang="en-US" sz="2800" dirty="0"/>
          </a:p>
          <a:p>
            <a:r>
              <a:rPr lang="en-US" sz="2800" dirty="0"/>
              <a:t>Different “flavors” of the same element.</a:t>
            </a:r>
          </a:p>
          <a:p>
            <a:r>
              <a:rPr lang="en-US" sz="2800" dirty="0"/>
              <a:t>Why Do We Need a Database?</a:t>
            </a:r>
          </a:p>
          <a:p>
            <a:r>
              <a:rPr lang="en-US" sz="2800" dirty="0">
                <a:solidFill>
                  <a:srgbClr val="C00000"/>
                </a:solidFill>
                <a:latin typeface="+mn-lt"/>
              </a:rPr>
              <a:t>To ensure the food we buy is real and not fake</a:t>
            </a:r>
            <a:br>
              <a:rPr lang="en-GB" sz="2800" dirty="0">
                <a:solidFill>
                  <a:srgbClr val="C00000"/>
                </a:solidFill>
                <a:latin typeface="+mn-lt"/>
              </a:rPr>
            </a:br>
            <a:endParaRPr lang="en-US" sz="2800" dirty="0"/>
          </a:p>
          <a:p>
            <a:r>
              <a:rPr lang="en-US" sz="2800" dirty="0"/>
              <a:t>To ensure the food we buy is real and not fake.</a:t>
            </a:r>
          </a:p>
          <a:p>
            <a:r>
              <a:rPr lang="en-US" sz="2800" dirty="0"/>
              <a:t>How Do We Do It?</a:t>
            </a:r>
          </a:p>
          <a:p>
            <a:endParaRPr lang="en-US" sz="2800" dirty="0"/>
          </a:p>
          <a:p>
            <a:r>
              <a:rPr lang="en-US" sz="2800" dirty="0"/>
              <a:t>Collect Samples:</a:t>
            </a:r>
          </a:p>
          <a:p>
            <a:r>
              <a:rPr lang="en-US" sz="2800" dirty="0"/>
              <a:t>Take small pieces of real food from different places.</a:t>
            </a:r>
          </a:p>
          <a:p>
            <a:r>
              <a:rPr lang="en-US" sz="2800" dirty="0"/>
              <a:t>Analyze Isotopes:</a:t>
            </a:r>
          </a:p>
          <a:p>
            <a:r>
              <a:rPr lang="en-US" sz="2800" dirty="0"/>
              <a:t>Look at the “flavors” of elements in the food using special machines.</a:t>
            </a:r>
          </a:p>
          <a:p>
            <a:r>
              <a:rPr lang="en-US" sz="2800" dirty="0"/>
              <a:t>Build the Database:</a:t>
            </a:r>
          </a:p>
          <a:p>
            <a:r>
              <a:rPr lang="en-US" sz="2800" dirty="0"/>
              <a:t>Save all this information in a big, organized list.</a:t>
            </a:r>
          </a:p>
          <a:p>
            <a:r>
              <a:rPr lang="en-US" sz="2800" dirty="0"/>
              <a:t>Slide 2: Why Is This Important?</a:t>
            </a:r>
          </a:p>
          <a:p>
            <a:r>
              <a:rPr lang="en-US" sz="2800" dirty="0"/>
              <a:t>Traceability:</a:t>
            </a:r>
          </a:p>
          <a:p>
            <a:endParaRPr lang="en-US" sz="2800" dirty="0"/>
          </a:p>
          <a:p>
            <a:r>
              <a:rPr lang="en-US" sz="2800" dirty="0"/>
              <a:t>We can tell where the food came from.</a:t>
            </a:r>
          </a:p>
          <a:p>
            <a:r>
              <a:rPr lang="en-US" sz="2800" dirty="0"/>
              <a:t>Authenticity:</a:t>
            </a:r>
          </a:p>
          <a:p>
            <a:endParaRPr lang="en-US" sz="2800" dirty="0"/>
          </a:p>
          <a:p>
            <a:r>
              <a:rPr lang="en-US" sz="2800" dirty="0"/>
              <a:t>We can check if the food is real or if someone tried to cheat.</a:t>
            </a:r>
          </a:p>
          <a:p>
            <a:r>
              <a:rPr lang="en-US" sz="2800" dirty="0"/>
              <a:t>Trust:</a:t>
            </a:r>
          </a:p>
          <a:p>
            <a:endParaRPr lang="en-US" sz="2800" dirty="0"/>
          </a:p>
          <a:p>
            <a:r>
              <a:rPr lang="en-US" sz="2800" dirty="0"/>
              <a:t>People can feel safe knowing their food is what it says it is.</a:t>
            </a:r>
          </a:p>
          <a:p>
            <a:r>
              <a:rPr lang="en-US" sz="2800" dirty="0"/>
              <a:t>Conclusion:</a:t>
            </a:r>
          </a:p>
          <a:p>
            <a:endParaRPr lang="en-US" sz="2800" dirty="0"/>
          </a:p>
          <a:p>
            <a:r>
              <a:rPr lang="en-US" sz="2800" dirty="0"/>
              <a:t>This helps keep our food safe and honest!</a:t>
            </a:r>
            <a:endParaRPr lang="en-GB" sz="2800" dirty="0"/>
          </a:p>
        </p:txBody>
      </p:sp>
      <p:sp>
        <p:nvSpPr>
          <p:cNvPr id="4" name="Slide Number Placeholder 3"/>
          <p:cNvSpPr>
            <a:spLocks noGrp="1"/>
          </p:cNvSpPr>
          <p:nvPr>
            <p:ph type="sldNum" sz="quarter" idx="5"/>
          </p:nvPr>
        </p:nvSpPr>
        <p:spPr/>
        <p:txBody>
          <a:bodyPr/>
          <a:lstStyle/>
          <a:p>
            <a:fld id="{C5BB775F-F8D6-4738-A0EF-069010D5B146}" type="slidenum">
              <a:rPr lang="sl-SI" smtClean="0"/>
              <a:t>6</a:t>
            </a:fld>
            <a:endParaRPr lang="sl-SI"/>
          </a:p>
        </p:txBody>
      </p:sp>
    </p:spTree>
    <p:extLst>
      <p:ext uri="{BB962C8B-B14F-4D97-AF65-F5344CB8AC3E}">
        <p14:creationId xmlns:p14="http://schemas.microsoft.com/office/powerpoint/2010/main" val="233237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5BB775F-F8D6-4738-A0EF-069010D5B146}" type="slidenum">
              <a:rPr lang="sl-SI" smtClean="0"/>
              <a:t>9</a:t>
            </a:fld>
            <a:endParaRPr lang="sl-SI"/>
          </a:p>
        </p:txBody>
      </p:sp>
    </p:spTree>
    <p:extLst>
      <p:ext uri="{BB962C8B-B14F-4D97-AF65-F5344CB8AC3E}">
        <p14:creationId xmlns:p14="http://schemas.microsoft.com/office/powerpoint/2010/main" val="2680044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2800" dirty="0"/>
          </a:p>
        </p:txBody>
      </p:sp>
      <p:sp>
        <p:nvSpPr>
          <p:cNvPr id="4" name="Slide Number Placeholder 3"/>
          <p:cNvSpPr>
            <a:spLocks noGrp="1"/>
          </p:cNvSpPr>
          <p:nvPr>
            <p:ph type="sldNum" sz="quarter" idx="5"/>
          </p:nvPr>
        </p:nvSpPr>
        <p:spPr/>
        <p:txBody>
          <a:bodyPr/>
          <a:lstStyle/>
          <a:p>
            <a:fld id="{C5BB775F-F8D6-4738-A0EF-069010D5B146}" type="slidenum">
              <a:rPr lang="sl-SI" smtClean="0"/>
              <a:t>12</a:t>
            </a:fld>
            <a:endParaRPr lang="sl-SI"/>
          </a:p>
        </p:txBody>
      </p:sp>
    </p:spTree>
    <p:extLst>
      <p:ext uri="{BB962C8B-B14F-4D97-AF65-F5344CB8AC3E}">
        <p14:creationId xmlns:p14="http://schemas.microsoft.com/office/powerpoint/2010/main" val="3616138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2800" dirty="0"/>
          </a:p>
        </p:txBody>
      </p:sp>
      <p:sp>
        <p:nvSpPr>
          <p:cNvPr id="4" name="Slide Number Placeholder 3"/>
          <p:cNvSpPr>
            <a:spLocks noGrp="1"/>
          </p:cNvSpPr>
          <p:nvPr>
            <p:ph type="sldNum" sz="quarter" idx="5"/>
          </p:nvPr>
        </p:nvSpPr>
        <p:spPr/>
        <p:txBody>
          <a:bodyPr/>
          <a:lstStyle/>
          <a:p>
            <a:fld id="{C5BB775F-F8D6-4738-A0EF-069010D5B146}" type="slidenum">
              <a:rPr lang="sl-SI" smtClean="0"/>
              <a:t>13</a:t>
            </a:fld>
            <a:endParaRPr lang="sl-SI"/>
          </a:p>
        </p:txBody>
      </p:sp>
    </p:spTree>
    <p:extLst>
      <p:ext uri="{BB962C8B-B14F-4D97-AF65-F5344CB8AC3E}">
        <p14:creationId xmlns:p14="http://schemas.microsoft.com/office/powerpoint/2010/main" val="3463665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2800" dirty="0"/>
          </a:p>
        </p:txBody>
      </p:sp>
      <p:sp>
        <p:nvSpPr>
          <p:cNvPr id="4" name="Slide Number Placeholder 3"/>
          <p:cNvSpPr>
            <a:spLocks noGrp="1"/>
          </p:cNvSpPr>
          <p:nvPr>
            <p:ph type="sldNum" sz="quarter" idx="5"/>
          </p:nvPr>
        </p:nvSpPr>
        <p:spPr/>
        <p:txBody>
          <a:bodyPr/>
          <a:lstStyle/>
          <a:p>
            <a:fld id="{C5BB775F-F8D6-4738-A0EF-069010D5B146}" type="slidenum">
              <a:rPr lang="sl-SI" smtClean="0"/>
              <a:t>14</a:t>
            </a:fld>
            <a:endParaRPr lang="sl-SI"/>
          </a:p>
        </p:txBody>
      </p:sp>
    </p:spTree>
    <p:extLst>
      <p:ext uri="{BB962C8B-B14F-4D97-AF65-F5344CB8AC3E}">
        <p14:creationId xmlns:p14="http://schemas.microsoft.com/office/powerpoint/2010/main" val="35869558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2800" dirty="0"/>
          </a:p>
        </p:txBody>
      </p:sp>
      <p:sp>
        <p:nvSpPr>
          <p:cNvPr id="4" name="Slide Number Placeholder 3"/>
          <p:cNvSpPr>
            <a:spLocks noGrp="1"/>
          </p:cNvSpPr>
          <p:nvPr>
            <p:ph type="sldNum" sz="quarter" idx="5"/>
          </p:nvPr>
        </p:nvSpPr>
        <p:spPr/>
        <p:txBody>
          <a:bodyPr/>
          <a:lstStyle/>
          <a:p>
            <a:fld id="{C5BB775F-F8D6-4738-A0EF-069010D5B146}" type="slidenum">
              <a:rPr lang="sl-SI" smtClean="0"/>
              <a:t>15</a:t>
            </a:fld>
            <a:endParaRPr lang="sl-SI"/>
          </a:p>
        </p:txBody>
      </p:sp>
    </p:spTree>
    <p:extLst>
      <p:ext uri="{BB962C8B-B14F-4D97-AF65-F5344CB8AC3E}">
        <p14:creationId xmlns:p14="http://schemas.microsoft.com/office/powerpoint/2010/main" val="274641199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svg"/><Relationship Id="rId9" Type="http://schemas.openxmlformats.org/officeDocument/2006/relationships/image" Target="../media/image7.sv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svg"/><Relationship Id="rId9" Type="http://schemas.openxmlformats.org/officeDocument/2006/relationships/image" Target="../media/image7.sv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svg"/><Relationship Id="rId9" Type="http://schemas.openxmlformats.org/officeDocument/2006/relationships/image" Target="../media/image7.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svg"/><Relationship Id="rId9" Type="http://schemas.openxmlformats.org/officeDocument/2006/relationships/image" Target="../media/image7.sv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Naslovni diapozitiv">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152395C4-957D-5D85-4EB3-691C35080867}"/>
              </a:ext>
            </a:extLst>
          </p:cNvPr>
          <p:cNvSpPr/>
          <p:nvPr userDrawn="1"/>
        </p:nvSpPr>
        <p:spPr bwMode="auto">
          <a:xfrm>
            <a:off x="0" y="2027362"/>
            <a:ext cx="12192000" cy="3298358"/>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4" name="Grafika 3">
            <a:extLst>
              <a:ext uri="{FF2B5EF4-FFF2-40B4-BE49-F238E27FC236}">
                <a16:creationId xmlns:a16="http://schemas.microsoft.com/office/drawing/2014/main" id="{899AEB47-42A0-2C14-A3D9-37024EE048C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99456" y="836712"/>
            <a:ext cx="4062728" cy="1026843"/>
          </a:xfrm>
          <a:prstGeom prst="rect">
            <a:avLst/>
          </a:prstGeom>
        </p:spPr>
      </p:pic>
      <p:grpSp>
        <p:nvGrpSpPr>
          <p:cNvPr id="12" name="Skupina 11">
            <a:extLst>
              <a:ext uri="{FF2B5EF4-FFF2-40B4-BE49-F238E27FC236}">
                <a16:creationId xmlns:a16="http://schemas.microsoft.com/office/drawing/2014/main" id="{74E76724-4D71-CD4E-9EED-B58D7B2BE9EA}"/>
              </a:ext>
            </a:extLst>
          </p:cNvPr>
          <p:cNvGrpSpPr/>
          <p:nvPr userDrawn="1"/>
        </p:nvGrpSpPr>
        <p:grpSpPr>
          <a:xfrm>
            <a:off x="6280130" y="1440057"/>
            <a:ext cx="4845396" cy="423498"/>
            <a:chOff x="6280130" y="1440057"/>
            <a:chExt cx="4845396" cy="423498"/>
          </a:xfrm>
        </p:grpSpPr>
        <p:pic>
          <p:nvPicPr>
            <p:cNvPr id="13" name="Grafika 12">
              <a:extLst>
                <a:ext uri="{FF2B5EF4-FFF2-40B4-BE49-F238E27FC236}">
                  <a16:creationId xmlns:a16="http://schemas.microsoft.com/office/drawing/2014/main" id="{9935A648-F55D-A588-36BA-4D2A1C453036}"/>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13861" y="1455801"/>
              <a:ext cx="1056836" cy="392010"/>
            </a:xfrm>
            <a:prstGeom prst="rect">
              <a:avLst/>
            </a:prstGeom>
          </p:spPr>
        </p:pic>
        <p:pic>
          <p:nvPicPr>
            <p:cNvPr id="15" name="Slika 14" descr="Slika, ki vsebuje besede besedilo, pisava, grafika, grafično oblikovanje&#10;&#10;Opis je samodejno ustvarjen">
              <a:extLst>
                <a:ext uri="{FF2B5EF4-FFF2-40B4-BE49-F238E27FC236}">
                  <a16:creationId xmlns:a16="http://schemas.microsoft.com/office/drawing/2014/main" id="{101731D8-EDF0-4C15-2B61-46627C68A27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20" name="Grafika 19">
              <a:extLst>
                <a:ext uri="{FF2B5EF4-FFF2-40B4-BE49-F238E27FC236}">
                  <a16:creationId xmlns:a16="http://schemas.microsoft.com/office/drawing/2014/main" id="{90D91DF6-EC4B-BDF0-E792-035D7E361490}"/>
                </a:ext>
              </a:extLst>
            </p:cNvPr>
            <p:cNvPicPr>
              <a:picLocks noChangeAspect="1"/>
            </p:cNvPicPr>
            <p:nvPr userDrawn="1"/>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80130" y="1440057"/>
              <a:ext cx="744204" cy="423498"/>
            </a:xfrm>
            <a:prstGeom prst="rect">
              <a:avLst/>
            </a:prstGeom>
          </p:spPr>
        </p:pic>
        <p:pic>
          <p:nvPicPr>
            <p:cNvPr id="5" name="Slika 4" descr="Slika, ki vsebuje besede posnetek zaslona, pisava, električno modra, grafika&#10;&#10;Opis je samodejno ustvarjen">
              <a:extLst>
                <a:ext uri="{FF2B5EF4-FFF2-40B4-BE49-F238E27FC236}">
                  <a16:creationId xmlns:a16="http://schemas.microsoft.com/office/drawing/2014/main" id="{A86DE3C3-346F-B69B-5ADD-1F8545B0BD4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Tree>
  </p:cSld>
  <p:clrMapOvr>
    <a:masterClrMapping/>
  </p:clrMapOvr>
  <p:transition spd="slow">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amo naslov">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4" name="Slika 3" descr="Slika, ki vsebuje besede bela, sličica, oblikovanje, ilustracija&#10;&#10;Opis je samodejno ustvarjen">
            <a:extLst>
              <a:ext uri="{FF2B5EF4-FFF2-40B4-BE49-F238E27FC236}">
                <a16:creationId xmlns:a16="http://schemas.microsoft.com/office/drawing/2014/main" id="{F9E6E70E-E8D2-8679-06FC-D851D09688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5" name="Pravokotnik 4">
            <a:extLst>
              <a:ext uri="{FF2B5EF4-FFF2-40B4-BE49-F238E27FC236}">
                <a16:creationId xmlns:a16="http://schemas.microsoft.com/office/drawing/2014/main" id="{5583248E-CE77-F793-90D9-1A95CDE4E839}"/>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7" name="Grafika 6">
            <a:extLst>
              <a:ext uri="{FF2B5EF4-FFF2-40B4-BE49-F238E27FC236}">
                <a16:creationId xmlns:a16="http://schemas.microsoft.com/office/drawing/2014/main" id="{2CB1294F-419F-8292-E333-8F7ED7D7666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07904" y="168832"/>
            <a:ext cx="1974496" cy="499048"/>
          </a:xfrm>
          <a:prstGeom prst="rect">
            <a:avLst/>
          </a:prstGeom>
        </p:spPr>
      </p:pic>
      <p:sp>
        <p:nvSpPr>
          <p:cNvPr id="8" name="Rectangle 2">
            <a:extLst>
              <a:ext uri="{FF2B5EF4-FFF2-40B4-BE49-F238E27FC236}">
                <a16:creationId xmlns:a16="http://schemas.microsoft.com/office/drawing/2014/main" id="{F5F020AB-9829-C8D8-A939-4B5DE7147B9D}"/>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9" name="Title 12">
            <a:extLst>
              <a:ext uri="{FF2B5EF4-FFF2-40B4-BE49-F238E27FC236}">
                <a16:creationId xmlns:a16="http://schemas.microsoft.com/office/drawing/2014/main" id="{DE12758B-B28D-9054-0EB8-134F56EE3CB3}"/>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grpSp>
        <p:nvGrpSpPr>
          <p:cNvPr id="11" name="Skupina 10">
            <a:extLst>
              <a:ext uri="{FF2B5EF4-FFF2-40B4-BE49-F238E27FC236}">
                <a16:creationId xmlns:a16="http://schemas.microsoft.com/office/drawing/2014/main" id="{9C9F6765-D565-B8AA-4A0D-C03F85E6334D}"/>
              </a:ext>
            </a:extLst>
          </p:cNvPr>
          <p:cNvGrpSpPr/>
          <p:nvPr userDrawn="1"/>
        </p:nvGrpSpPr>
        <p:grpSpPr>
          <a:xfrm>
            <a:off x="914400" y="6252576"/>
            <a:ext cx="3741440" cy="327010"/>
            <a:chOff x="6280130" y="1440057"/>
            <a:chExt cx="4845396" cy="423498"/>
          </a:xfrm>
        </p:grpSpPr>
        <p:pic>
          <p:nvPicPr>
            <p:cNvPr id="12" name="Grafika 11">
              <a:extLst>
                <a:ext uri="{FF2B5EF4-FFF2-40B4-BE49-F238E27FC236}">
                  <a16:creationId xmlns:a16="http://schemas.microsoft.com/office/drawing/2014/main" id="{96D04B3F-3361-EAEA-D719-721C2C8DD299}"/>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13861" y="1455801"/>
              <a:ext cx="1056836" cy="392010"/>
            </a:xfrm>
            <a:prstGeom prst="rect">
              <a:avLst/>
            </a:prstGeom>
          </p:spPr>
        </p:pic>
        <p:pic>
          <p:nvPicPr>
            <p:cNvPr id="13" name="Slika 12" descr="Slika, ki vsebuje besede besedilo, pisava, grafika, grafično oblikovanje&#10;&#10;Opis je samodejno ustvarjen">
              <a:extLst>
                <a:ext uri="{FF2B5EF4-FFF2-40B4-BE49-F238E27FC236}">
                  <a16:creationId xmlns:a16="http://schemas.microsoft.com/office/drawing/2014/main" id="{DA8EF539-D5D6-D235-9DBD-B7C6E751F8A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4" name="Grafika 13">
              <a:extLst>
                <a:ext uri="{FF2B5EF4-FFF2-40B4-BE49-F238E27FC236}">
                  <a16:creationId xmlns:a16="http://schemas.microsoft.com/office/drawing/2014/main" id="{B7AAE6EA-29F7-F7A2-22A8-12C4BB630915}"/>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80130" y="1440057"/>
              <a:ext cx="744204" cy="423498"/>
            </a:xfrm>
            <a:prstGeom prst="rect">
              <a:avLst/>
            </a:prstGeom>
          </p:spPr>
        </p:pic>
        <p:pic>
          <p:nvPicPr>
            <p:cNvPr id="15" name="Slika 14" descr="Slika, ki vsebuje besede posnetek zaslona, pisava, električno modra, grafika&#10;&#10;Opis je samodejno ustvarjen">
              <a:extLst>
                <a:ext uri="{FF2B5EF4-FFF2-40B4-BE49-F238E27FC236}">
                  <a16:creationId xmlns:a16="http://schemas.microsoft.com/office/drawing/2014/main" id="{686A8C64-2230-E61C-7CEE-E5E082A5602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Tree>
    <p:extLst>
      <p:ext uri="{BB962C8B-B14F-4D97-AF65-F5344CB8AC3E}">
        <p14:creationId xmlns:p14="http://schemas.microsoft.com/office/powerpoint/2010/main" val="1130852255"/>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6FC1C95-87FF-2788-B04C-7D6AEA157506}"/>
              </a:ext>
            </a:extLst>
          </p:cNvPr>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5" name="Slika 4" descr="Slika, ki vsebuje besede bela, sličica, oblikovanje, ilustracija&#10;&#10;Opis je samodejno ustvarjen">
            <a:extLst>
              <a:ext uri="{FF2B5EF4-FFF2-40B4-BE49-F238E27FC236}">
                <a16:creationId xmlns:a16="http://schemas.microsoft.com/office/drawing/2014/main" id="{C3EB9DAF-816F-4CCA-26B9-FE1D213247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6" name="Pravokotnik 5">
            <a:extLst>
              <a:ext uri="{FF2B5EF4-FFF2-40B4-BE49-F238E27FC236}">
                <a16:creationId xmlns:a16="http://schemas.microsoft.com/office/drawing/2014/main" id="{3317BDEA-918E-C0F7-1B26-A8147BDC1548}"/>
              </a:ext>
            </a:extLst>
          </p:cNvPr>
          <p:cNvSpPr/>
          <p:nvPr userDrawn="1"/>
        </p:nvSpPr>
        <p:spPr bwMode="auto">
          <a:xfrm>
            <a:off x="0" y="0"/>
            <a:ext cx="12192000"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8" name="Rectangle 2">
            <a:extLst>
              <a:ext uri="{FF2B5EF4-FFF2-40B4-BE49-F238E27FC236}">
                <a16:creationId xmlns:a16="http://schemas.microsoft.com/office/drawing/2014/main" id="{3603FA1C-7BBF-CA58-6361-F23B4A7B1F04}"/>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9" name="Title 12">
            <a:extLst>
              <a:ext uri="{FF2B5EF4-FFF2-40B4-BE49-F238E27FC236}">
                <a16:creationId xmlns:a16="http://schemas.microsoft.com/office/drawing/2014/main" id="{0FD879D6-46DE-7621-AA6E-2E17A126DEA0}"/>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grpSp>
        <p:nvGrpSpPr>
          <p:cNvPr id="10" name="Skupina 9">
            <a:extLst>
              <a:ext uri="{FF2B5EF4-FFF2-40B4-BE49-F238E27FC236}">
                <a16:creationId xmlns:a16="http://schemas.microsoft.com/office/drawing/2014/main" id="{6B9F23D4-50B1-4092-9798-115B768F90E4}"/>
              </a:ext>
            </a:extLst>
          </p:cNvPr>
          <p:cNvGrpSpPr/>
          <p:nvPr userDrawn="1"/>
        </p:nvGrpSpPr>
        <p:grpSpPr>
          <a:xfrm>
            <a:off x="4367808" y="5852255"/>
            <a:ext cx="3741440" cy="327010"/>
            <a:chOff x="6280130" y="1440057"/>
            <a:chExt cx="4845396" cy="423498"/>
          </a:xfrm>
        </p:grpSpPr>
        <p:pic>
          <p:nvPicPr>
            <p:cNvPr id="11" name="Grafika 10">
              <a:extLst>
                <a:ext uri="{FF2B5EF4-FFF2-40B4-BE49-F238E27FC236}">
                  <a16:creationId xmlns:a16="http://schemas.microsoft.com/office/drawing/2014/main" id="{17720822-6814-41BE-0374-9A473A5CD2FC}"/>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2A15363-083E-ADA9-88ED-E7015465AAD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65A9848E-2C7A-F981-979A-679AF173A27C}"/>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0130" y="1440057"/>
              <a:ext cx="744204" cy="423498"/>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3E27AB7-5331-A0FD-D694-64A28DE022A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pic>
        <p:nvPicPr>
          <p:cNvPr id="16" name="Slika 15" descr="Slika, ki vsebuje besede besedilo, pisava, grafika, grafično oblikovanje&#10;&#10;Opis je samodejno ustvarjen">
            <a:extLst>
              <a:ext uri="{FF2B5EF4-FFF2-40B4-BE49-F238E27FC236}">
                <a16:creationId xmlns:a16="http://schemas.microsoft.com/office/drawing/2014/main" id="{1CC70B8E-474C-A132-7C15-8E4E1682585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014758" y="83768"/>
            <a:ext cx="2567642" cy="651644"/>
          </a:xfrm>
          <a:prstGeom prst="rect">
            <a:avLst/>
          </a:prstGeom>
        </p:spPr>
      </p:pic>
      <p:sp>
        <p:nvSpPr>
          <p:cNvPr id="17" name="PoljeZBesedilom 16">
            <a:extLst>
              <a:ext uri="{FF2B5EF4-FFF2-40B4-BE49-F238E27FC236}">
                <a16:creationId xmlns:a16="http://schemas.microsoft.com/office/drawing/2014/main" id="{381040DA-F921-684A-2478-CB6C093E07FA}"/>
              </a:ext>
            </a:extLst>
          </p:cNvPr>
          <p:cNvSpPr txBox="1"/>
          <p:nvPr userDrawn="1"/>
        </p:nvSpPr>
        <p:spPr>
          <a:xfrm>
            <a:off x="711200" y="6281410"/>
            <a:ext cx="10120338" cy="461665"/>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rgbClr val="00D5FE"/>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rgbClr val="00D5FE"/>
              </a:solidFill>
              <a:effectLst/>
              <a:latin typeface="Aptos" panose="020B0004020202020204" pitchFamily="34" charset="0"/>
              <a:ea typeface="Calibri" panose="020F0502020204030204" pitchFamily="34" charset="0"/>
              <a:cs typeface="Aptos" panose="020B0004020202020204" pitchFamily="34" charset="0"/>
            </a:endParaRPr>
          </a:p>
        </p:txBody>
      </p:sp>
    </p:spTree>
    <p:extLst>
      <p:ext uri="{BB962C8B-B14F-4D97-AF65-F5344CB8AC3E}">
        <p14:creationId xmlns:p14="http://schemas.microsoft.com/office/powerpoint/2010/main" val="2685880258"/>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6FC1C95-87FF-2788-B04C-7D6AEA157506}"/>
              </a:ext>
            </a:extLst>
          </p:cNvPr>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5" name="Slika 4" descr="Slika, ki vsebuje besede bela, sličica, oblikovanje, ilustracija&#10;&#10;Opis je samodejno ustvarjen">
            <a:extLst>
              <a:ext uri="{FF2B5EF4-FFF2-40B4-BE49-F238E27FC236}">
                <a16:creationId xmlns:a16="http://schemas.microsoft.com/office/drawing/2014/main" id="{C3EB9DAF-816F-4CCA-26B9-FE1D213247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6" name="Pravokotnik 5">
            <a:extLst>
              <a:ext uri="{FF2B5EF4-FFF2-40B4-BE49-F238E27FC236}">
                <a16:creationId xmlns:a16="http://schemas.microsoft.com/office/drawing/2014/main" id="{3317BDEA-918E-C0F7-1B26-A8147BDC1548}"/>
              </a:ext>
            </a:extLst>
          </p:cNvPr>
          <p:cNvSpPr/>
          <p:nvPr userDrawn="1"/>
        </p:nvSpPr>
        <p:spPr bwMode="auto">
          <a:xfrm>
            <a:off x="0" y="0"/>
            <a:ext cx="3935760" cy="6021288"/>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8" name="Rectangle 2">
            <a:extLst>
              <a:ext uri="{FF2B5EF4-FFF2-40B4-BE49-F238E27FC236}">
                <a16:creationId xmlns:a16="http://schemas.microsoft.com/office/drawing/2014/main" id="{3603FA1C-7BBF-CA58-6361-F23B4A7B1F04}"/>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9" name="Title 12">
            <a:extLst>
              <a:ext uri="{FF2B5EF4-FFF2-40B4-BE49-F238E27FC236}">
                <a16:creationId xmlns:a16="http://schemas.microsoft.com/office/drawing/2014/main" id="{0FD879D6-46DE-7621-AA6E-2E17A126DEA0}"/>
              </a:ext>
            </a:extLst>
          </p:cNvPr>
          <p:cNvSpPr>
            <a:spLocks noGrp="1"/>
          </p:cNvSpPr>
          <p:nvPr>
            <p:ph type="title" hasCustomPrompt="1"/>
          </p:nvPr>
        </p:nvSpPr>
        <p:spPr>
          <a:xfrm>
            <a:off x="839416" y="2036974"/>
            <a:ext cx="3096344" cy="3984314"/>
          </a:xfrm>
        </p:spPr>
        <p:txBody>
          <a:bodyPr anchor="t" anchorCtr="0"/>
          <a:lstStyle>
            <a:lvl1pPr>
              <a:defRPr sz="3600">
                <a:solidFill>
                  <a:schemeClr val="bg1"/>
                </a:solidFill>
              </a:defRPr>
            </a:lvl1pPr>
          </a:lstStyle>
          <a:p>
            <a:r>
              <a:rPr lang="en-US" dirty="0" err="1"/>
              <a:t>Naslov</a:t>
            </a:r>
            <a:r>
              <a:rPr lang="en-US" dirty="0"/>
              <a:t> </a:t>
            </a:r>
            <a:r>
              <a:rPr lang="en-US" dirty="0" err="1"/>
              <a:t>strani</a:t>
            </a:r>
            <a:endParaRPr lang="sl-SI" dirty="0"/>
          </a:p>
        </p:txBody>
      </p:sp>
      <p:grpSp>
        <p:nvGrpSpPr>
          <p:cNvPr id="10" name="Skupina 9">
            <a:extLst>
              <a:ext uri="{FF2B5EF4-FFF2-40B4-BE49-F238E27FC236}">
                <a16:creationId xmlns:a16="http://schemas.microsoft.com/office/drawing/2014/main" id="{6B9F23D4-50B1-4092-9798-115B768F90E4}"/>
              </a:ext>
            </a:extLst>
          </p:cNvPr>
          <p:cNvGrpSpPr/>
          <p:nvPr userDrawn="1"/>
        </p:nvGrpSpPr>
        <p:grpSpPr>
          <a:xfrm>
            <a:off x="194320" y="6250770"/>
            <a:ext cx="3741440" cy="327010"/>
            <a:chOff x="6280130" y="1440057"/>
            <a:chExt cx="4845396" cy="423498"/>
          </a:xfrm>
        </p:grpSpPr>
        <p:pic>
          <p:nvPicPr>
            <p:cNvPr id="11" name="Grafika 10">
              <a:extLst>
                <a:ext uri="{FF2B5EF4-FFF2-40B4-BE49-F238E27FC236}">
                  <a16:creationId xmlns:a16="http://schemas.microsoft.com/office/drawing/2014/main" id="{17720822-6814-41BE-0374-9A473A5CD2FC}"/>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2A15363-083E-ADA9-88ED-E7015465AAD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65A9848E-2C7A-F981-979A-679AF173A27C}"/>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0130" y="1440057"/>
              <a:ext cx="744204" cy="423498"/>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3E27AB7-5331-A0FD-D694-64A28DE022A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pic>
        <p:nvPicPr>
          <p:cNvPr id="16" name="Slika 15" descr="Slika, ki vsebuje besede besedilo, pisava, grafika, grafično oblikovanje&#10;&#10;Opis je samodejno ustvarjen">
            <a:extLst>
              <a:ext uri="{FF2B5EF4-FFF2-40B4-BE49-F238E27FC236}">
                <a16:creationId xmlns:a16="http://schemas.microsoft.com/office/drawing/2014/main" id="{1CC70B8E-474C-A132-7C15-8E4E1682585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88031" y="1124744"/>
            <a:ext cx="2567642" cy="651644"/>
          </a:xfrm>
          <a:prstGeom prst="rect">
            <a:avLst/>
          </a:prstGeom>
        </p:spPr>
      </p:pic>
      <p:sp>
        <p:nvSpPr>
          <p:cNvPr id="17" name="PoljeZBesedilom 16">
            <a:extLst>
              <a:ext uri="{FF2B5EF4-FFF2-40B4-BE49-F238E27FC236}">
                <a16:creationId xmlns:a16="http://schemas.microsoft.com/office/drawing/2014/main" id="{381040DA-F921-684A-2478-CB6C093E07FA}"/>
              </a:ext>
            </a:extLst>
          </p:cNvPr>
          <p:cNvSpPr txBox="1"/>
          <p:nvPr userDrawn="1"/>
        </p:nvSpPr>
        <p:spPr>
          <a:xfrm>
            <a:off x="4295800" y="6129441"/>
            <a:ext cx="6535738" cy="646331"/>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rgbClr val="00D5FE"/>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rgbClr val="00D5FE"/>
              </a:solidFill>
              <a:effectLst/>
              <a:latin typeface="Aptos" panose="020B0004020202020204" pitchFamily="34" charset="0"/>
              <a:ea typeface="Calibri" panose="020F0502020204030204" pitchFamily="34" charset="0"/>
              <a:cs typeface="Aptos" panose="020B0004020202020204" pitchFamily="34" charset="0"/>
            </a:endParaRPr>
          </a:p>
        </p:txBody>
      </p:sp>
      <p:sp>
        <p:nvSpPr>
          <p:cNvPr id="2" name="Content Placeholder 2">
            <a:extLst>
              <a:ext uri="{FF2B5EF4-FFF2-40B4-BE49-F238E27FC236}">
                <a16:creationId xmlns:a16="http://schemas.microsoft.com/office/drawing/2014/main" id="{55DB797F-75A8-73CE-6FAD-EBA173C8913F}"/>
              </a:ext>
            </a:extLst>
          </p:cNvPr>
          <p:cNvSpPr>
            <a:spLocks noGrp="1"/>
          </p:cNvSpPr>
          <p:nvPr>
            <p:ph idx="1" hasCustomPrompt="1"/>
          </p:nvPr>
        </p:nvSpPr>
        <p:spPr>
          <a:xfrm>
            <a:off x="4295800" y="1066675"/>
            <a:ext cx="6456074" cy="4954613"/>
          </a:xfrm>
        </p:spPr>
        <p:txBody>
          <a:bodyPr/>
          <a:lstStyle>
            <a:lvl1pPr>
              <a:buClr>
                <a:srgbClr val="FF6400"/>
              </a:buClr>
              <a:defRPr sz="3200">
                <a:solidFill>
                  <a:schemeClr val="bg2">
                    <a:lumMod val="75000"/>
                  </a:schemeClr>
                </a:solidFill>
              </a:defRPr>
            </a:lvl1pPr>
            <a:lvl2pPr>
              <a:buClr>
                <a:srgbClr val="FF6400"/>
              </a:buClr>
              <a:defRPr sz="2800">
                <a:solidFill>
                  <a:schemeClr val="bg2">
                    <a:lumMod val="75000"/>
                  </a:schemeClr>
                </a:solidFill>
              </a:defRPr>
            </a:lvl2pPr>
            <a:lvl3pPr>
              <a:buClr>
                <a:srgbClr val="FF6400"/>
              </a:buClr>
              <a:defRPr sz="2400">
                <a:solidFill>
                  <a:schemeClr val="bg2">
                    <a:lumMod val="75000"/>
                  </a:schemeClr>
                </a:solidFill>
              </a:defRPr>
            </a:lvl3pPr>
            <a:lvl4pPr>
              <a:defRPr sz="2000">
                <a:solidFill>
                  <a:schemeClr val="bg2">
                    <a:lumMod val="75000"/>
                  </a:schemeClr>
                </a:solidFill>
              </a:defRPr>
            </a:lvl4pPr>
            <a:lvl5pPr>
              <a:defRPr sz="2000">
                <a:solidFill>
                  <a:schemeClr val="bg2">
                    <a:lumMod val="75000"/>
                  </a:schemeClr>
                </a:solidFill>
              </a:defRPr>
            </a:lvl5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spTree>
    <p:extLst>
      <p:ext uri="{BB962C8B-B14F-4D97-AF65-F5344CB8AC3E}">
        <p14:creationId xmlns:p14="http://schemas.microsoft.com/office/powerpoint/2010/main" val="3973270743"/>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slov in vsebina">
    <p:spTree>
      <p:nvGrpSpPr>
        <p:cNvPr id="1" name=""/>
        <p:cNvGrpSpPr/>
        <p:nvPr/>
      </p:nvGrpSpPr>
      <p:grpSpPr>
        <a:xfrm>
          <a:off x="0" y="0"/>
          <a:ext cx="0" cy="0"/>
          <a:chOff x="0" y="0"/>
          <a:chExt cx="0" cy="0"/>
        </a:xfrm>
      </p:grpSpPr>
      <p:sp>
        <p:nvSpPr>
          <p:cNvPr id="14" name="Pravokotnik 13">
            <a:extLst>
              <a:ext uri="{FF2B5EF4-FFF2-40B4-BE49-F238E27FC236}">
                <a16:creationId xmlns:a16="http://schemas.microsoft.com/office/drawing/2014/main" id="{C610D9A8-D09F-A6FD-3561-55A61CCC2984}"/>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7"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sp>
        <p:nvSpPr>
          <p:cNvPr id="13" name="Title 12"/>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sp>
        <p:nvSpPr>
          <p:cNvPr id="8" name="Content Placeholder 2"/>
          <p:cNvSpPr>
            <a:spLocks noGrp="1"/>
          </p:cNvSpPr>
          <p:nvPr>
            <p:ph idx="1" hasCustomPrompt="1"/>
          </p:nvPr>
        </p:nvSpPr>
        <p:spPr>
          <a:xfrm>
            <a:off x="914400" y="1967104"/>
            <a:ext cx="10668000" cy="4270208"/>
          </a:xfrm>
        </p:spPr>
        <p:txBody>
          <a:bodyPr/>
          <a:lstStyle>
            <a:lvl1pPr>
              <a:buClr>
                <a:srgbClr val="FF6400"/>
              </a:buClr>
              <a:defRPr sz="3200">
                <a:solidFill>
                  <a:schemeClr val="bg2">
                    <a:lumMod val="75000"/>
                  </a:schemeClr>
                </a:solidFill>
              </a:defRPr>
            </a:lvl1pPr>
            <a:lvl2pPr>
              <a:buClr>
                <a:srgbClr val="FF6400"/>
              </a:buClr>
              <a:defRPr sz="2800">
                <a:solidFill>
                  <a:schemeClr val="bg2">
                    <a:lumMod val="75000"/>
                  </a:schemeClr>
                </a:solidFill>
              </a:defRPr>
            </a:lvl2pPr>
            <a:lvl3pPr>
              <a:buClr>
                <a:srgbClr val="FF6400"/>
              </a:buClr>
              <a:defRPr sz="2400">
                <a:solidFill>
                  <a:schemeClr val="bg2">
                    <a:lumMod val="75000"/>
                  </a:schemeClr>
                </a:solidFill>
              </a:defRPr>
            </a:lvl3pPr>
            <a:lvl4pPr>
              <a:defRPr sz="2000">
                <a:solidFill>
                  <a:schemeClr val="bg2">
                    <a:lumMod val="75000"/>
                  </a:schemeClr>
                </a:solidFill>
              </a:defRPr>
            </a:lvl4pPr>
            <a:lvl5pPr>
              <a:defRPr sz="2000">
                <a:solidFill>
                  <a:schemeClr val="bg2">
                    <a:lumMod val="75000"/>
                  </a:schemeClr>
                </a:solidFill>
              </a:defRPr>
            </a:lvl5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pic>
        <p:nvPicPr>
          <p:cNvPr id="4" name="Grafika 3">
            <a:extLst>
              <a:ext uri="{FF2B5EF4-FFF2-40B4-BE49-F238E27FC236}">
                <a16:creationId xmlns:a16="http://schemas.microsoft.com/office/drawing/2014/main" id="{A8C402B3-CA61-B7D5-5A80-53ADC15E8F8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07904" y="168832"/>
            <a:ext cx="1974496" cy="499048"/>
          </a:xfrm>
          <a:prstGeom prst="rect">
            <a:avLst/>
          </a:prstGeom>
        </p:spPr>
      </p:pic>
      <p:grpSp>
        <p:nvGrpSpPr>
          <p:cNvPr id="3" name="Skupina 2">
            <a:extLst>
              <a:ext uri="{FF2B5EF4-FFF2-40B4-BE49-F238E27FC236}">
                <a16:creationId xmlns:a16="http://schemas.microsoft.com/office/drawing/2014/main" id="{9DC7B5A1-592E-7D86-B962-B910BDA3D65B}"/>
              </a:ext>
            </a:extLst>
          </p:cNvPr>
          <p:cNvGrpSpPr/>
          <p:nvPr userDrawn="1"/>
        </p:nvGrpSpPr>
        <p:grpSpPr>
          <a:xfrm>
            <a:off x="914400" y="6252576"/>
            <a:ext cx="3741440" cy="327010"/>
            <a:chOff x="6280130" y="1440057"/>
            <a:chExt cx="4845396" cy="423498"/>
          </a:xfrm>
        </p:grpSpPr>
        <p:pic>
          <p:nvPicPr>
            <p:cNvPr id="5" name="Grafika 4">
              <a:extLst>
                <a:ext uri="{FF2B5EF4-FFF2-40B4-BE49-F238E27FC236}">
                  <a16:creationId xmlns:a16="http://schemas.microsoft.com/office/drawing/2014/main" id="{DF77726B-CEB8-406E-F06F-39242F502FC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13861" y="1455801"/>
              <a:ext cx="1056836" cy="392010"/>
            </a:xfrm>
            <a:prstGeom prst="rect">
              <a:avLst/>
            </a:prstGeom>
          </p:spPr>
        </p:pic>
        <p:pic>
          <p:nvPicPr>
            <p:cNvPr id="6" name="Slika 5" descr="Slika, ki vsebuje besede besedilo, pisava, grafika, grafično oblikovanje&#10;&#10;Opis je samodejno ustvarjen">
              <a:extLst>
                <a:ext uri="{FF2B5EF4-FFF2-40B4-BE49-F238E27FC236}">
                  <a16:creationId xmlns:a16="http://schemas.microsoft.com/office/drawing/2014/main" id="{46D73D90-C786-F919-B434-CFFE6637D31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9" name="Grafika 8">
              <a:extLst>
                <a:ext uri="{FF2B5EF4-FFF2-40B4-BE49-F238E27FC236}">
                  <a16:creationId xmlns:a16="http://schemas.microsoft.com/office/drawing/2014/main" id="{06FDABF4-E4B2-0325-9E6B-ECBC574BC21D}"/>
                </a:ext>
              </a:extLst>
            </p:cNvPr>
            <p:cNvPicPr>
              <a:picLocks noChangeAspect="1"/>
            </p:cNvPicPr>
            <p:nvPr userDrawn="1"/>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80130" y="1440057"/>
              <a:ext cx="744204" cy="423498"/>
            </a:xfrm>
            <a:prstGeom prst="rect">
              <a:avLst/>
            </a:prstGeom>
          </p:spPr>
        </p:pic>
        <p:pic>
          <p:nvPicPr>
            <p:cNvPr id="10" name="Slika 9" descr="Slika, ki vsebuje besede posnetek zaslona, pisava, električno modra, grafika&#10;&#10;Opis je samodejno ustvarjen">
              <a:extLst>
                <a:ext uri="{FF2B5EF4-FFF2-40B4-BE49-F238E27FC236}">
                  <a16:creationId xmlns:a16="http://schemas.microsoft.com/office/drawing/2014/main" id="{856BB06A-EFF7-E8FB-84DB-6658D8D518A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Tree>
    <p:extLst>
      <p:ext uri="{BB962C8B-B14F-4D97-AF65-F5344CB8AC3E}">
        <p14:creationId xmlns:p14="http://schemas.microsoft.com/office/powerpoint/2010/main" val="3072845381"/>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ve vsebini">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711200" y="1745552"/>
            <a:ext cx="5253608" cy="4491760"/>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sl-SI" dirty="0"/>
              <a:t>Tekst</a:t>
            </a:r>
            <a:endParaRPr lang="en-US" dirty="0"/>
          </a:p>
          <a:p>
            <a:pPr lvl="1"/>
            <a:r>
              <a:rPr lang="sl-SI" dirty="0"/>
              <a:t>Druga raven</a:t>
            </a:r>
            <a:endParaRPr lang="en-US" dirty="0"/>
          </a:p>
          <a:p>
            <a:pPr lvl="2"/>
            <a:r>
              <a:rPr lang="sl-SI"/>
              <a:t>Tretja raven</a:t>
            </a:r>
            <a:endParaRPr lang="en-US" dirty="0"/>
          </a:p>
          <a:p>
            <a:pPr lvl="3"/>
            <a:r>
              <a:rPr lang="sl-SI" dirty="0"/>
              <a:t>Četrta raven</a:t>
            </a:r>
            <a:endParaRPr lang="en-US" dirty="0"/>
          </a:p>
          <a:p>
            <a:pPr lvl="4"/>
            <a:r>
              <a:rPr lang="sl-SI" dirty="0"/>
              <a:t>Peta raven</a:t>
            </a:r>
          </a:p>
        </p:txBody>
      </p:sp>
      <p:sp>
        <p:nvSpPr>
          <p:cNvPr id="4" name="Content Placeholder 3"/>
          <p:cNvSpPr>
            <a:spLocks noGrp="1"/>
          </p:cNvSpPr>
          <p:nvPr>
            <p:ph sz="half" idx="2" hasCustomPrompt="1"/>
          </p:nvPr>
        </p:nvSpPr>
        <p:spPr>
          <a:xfrm>
            <a:off x="6341616" y="1745552"/>
            <a:ext cx="5226992" cy="4491760"/>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sp>
        <p:nvSpPr>
          <p:cNvPr id="10"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0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6" name="Slika 5" descr="Slika, ki vsebuje besede bela, sličica, oblikovanje, ilustracija&#10;&#10;Opis je samodejno ustvarjen">
            <a:extLst>
              <a:ext uri="{FF2B5EF4-FFF2-40B4-BE49-F238E27FC236}">
                <a16:creationId xmlns:a16="http://schemas.microsoft.com/office/drawing/2014/main" id="{21C2B1D8-E052-8DCB-322C-1BC8DF4BD6C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7" name="Pravokotnik 6">
            <a:extLst>
              <a:ext uri="{FF2B5EF4-FFF2-40B4-BE49-F238E27FC236}">
                <a16:creationId xmlns:a16="http://schemas.microsoft.com/office/drawing/2014/main" id="{CBC3D6C3-65DE-0092-AC80-91FEC0896BA1}"/>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8" name="Grafika 7">
            <a:extLst>
              <a:ext uri="{FF2B5EF4-FFF2-40B4-BE49-F238E27FC236}">
                <a16:creationId xmlns:a16="http://schemas.microsoft.com/office/drawing/2014/main" id="{6B7B3FC2-4B4C-5D0D-2D4E-5453B3A3EC6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07904" y="168832"/>
            <a:ext cx="1974496" cy="499048"/>
          </a:xfrm>
          <a:prstGeom prst="rect">
            <a:avLst/>
          </a:prstGeom>
        </p:spPr>
      </p:pic>
      <p:grpSp>
        <p:nvGrpSpPr>
          <p:cNvPr id="9" name="Skupina 8">
            <a:extLst>
              <a:ext uri="{FF2B5EF4-FFF2-40B4-BE49-F238E27FC236}">
                <a16:creationId xmlns:a16="http://schemas.microsoft.com/office/drawing/2014/main" id="{E91A3BB8-D2C5-C809-8D3C-C5CFF5DAB929}"/>
              </a:ext>
            </a:extLst>
          </p:cNvPr>
          <p:cNvGrpSpPr/>
          <p:nvPr userDrawn="1"/>
        </p:nvGrpSpPr>
        <p:grpSpPr>
          <a:xfrm>
            <a:off x="914400" y="6252576"/>
            <a:ext cx="3741440" cy="327010"/>
            <a:chOff x="6280130" y="1440057"/>
            <a:chExt cx="4845396" cy="423498"/>
          </a:xfrm>
        </p:grpSpPr>
        <p:pic>
          <p:nvPicPr>
            <p:cNvPr id="11" name="Grafika 10">
              <a:extLst>
                <a:ext uri="{FF2B5EF4-FFF2-40B4-BE49-F238E27FC236}">
                  <a16:creationId xmlns:a16="http://schemas.microsoft.com/office/drawing/2014/main" id="{934AF579-BC02-B59B-9C1E-C2024FB3EBAA}"/>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3227EAC-1B9E-29A6-B339-D62467EBE16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092518FF-F92C-E9F1-1B6E-EDFB52ED5EB7}"/>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80130" y="1440057"/>
              <a:ext cx="744204" cy="423498"/>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411C3C4-769A-A974-32CB-05308FA158F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16" name="Title 12">
            <a:extLst>
              <a:ext uri="{FF2B5EF4-FFF2-40B4-BE49-F238E27FC236}">
                <a16:creationId xmlns:a16="http://schemas.microsoft.com/office/drawing/2014/main" id="{B0967E05-7F75-02FF-5796-241BDDC762C1}"/>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spTree>
    <p:extLst>
      <p:ext uri="{BB962C8B-B14F-4D97-AF65-F5344CB8AC3E}">
        <p14:creationId xmlns:p14="http://schemas.microsoft.com/office/powerpoint/2010/main" val="1629327201"/>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amo naslov">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4" name="Slika 3" descr="Slika, ki vsebuje besede bela, sličica, oblikovanje, ilustracija&#10;&#10;Opis je samodejno ustvarjen">
            <a:extLst>
              <a:ext uri="{FF2B5EF4-FFF2-40B4-BE49-F238E27FC236}">
                <a16:creationId xmlns:a16="http://schemas.microsoft.com/office/drawing/2014/main" id="{F9E6E70E-E8D2-8679-06FC-D851D09688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5" name="Pravokotnik 4">
            <a:extLst>
              <a:ext uri="{FF2B5EF4-FFF2-40B4-BE49-F238E27FC236}">
                <a16:creationId xmlns:a16="http://schemas.microsoft.com/office/drawing/2014/main" id="{5583248E-CE77-F793-90D9-1A95CDE4E839}"/>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7" name="Grafika 6">
            <a:extLst>
              <a:ext uri="{FF2B5EF4-FFF2-40B4-BE49-F238E27FC236}">
                <a16:creationId xmlns:a16="http://schemas.microsoft.com/office/drawing/2014/main" id="{2CB1294F-419F-8292-E333-8F7ED7D7666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07904" y="168832"/>
            <a:ext cx="1974496" cy="499048"/>
          </a:xfrm>
          <a:prstGeom prst="rect">
            <a:avLst/>
          </a:prstGeom>
        </p:spPr>
      </p:pic>
      <p:sp>
        <p:nvSpPr>
          <p:cNvPr id="8" name="Rectangle 2">
            <a:extLst>
              <a:ext uri="{FF2B5EF4-FFF2-40B4-BE49-F238E27FC236}">
                <a16:creationId xmlns:a16="http://schemas.microsoft.com/office/drawing/2014/main" id="{F5F020AB-9829-C8D8-A939-4B5DE7147B9D}"/>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endParaRPr lang="en-GB" sz="4000" b="0" kern="0" dirty="0"/>
          </a:p>
        </p:txBody>
      </p:sp>
      <p:sp>
        <p:nvSpPr>
          <p:cNvPr id="9" name="Title 12">
            <a:extLst>
              <a:ext uri="{FF2B5EF4-FFF2-40B4-BE49-F238E27FC236}">
                <a16:creationId xmlns:a16="http://schemas.microsoft.com/office/drawing/2014/main" id="{DE12758B-B28D-9054-0EB8-134F56EE3CB3}"/>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grpSp>
        <p:nvGrpSpPr>
          <p:cNvPr id="11" name="Skupina 10">
            <a:extLst>
              <a:ext uri="{FF2B5EF4-FFF2-40B4-BE49-F238E27FC236}">
                <a16:creationId xmlns:a16="http://schemas.microsoft.com/office/drawing/2014/main" id="{9C9F6765-D565-B8AA-4A0D-C03F85E6334D}"/>
              </a:ext>
            </a:extLst>
          </p:cNvPr>
          <p:cNvGrpSpPr/>
          <p:nvPr userDrawn="1"/>
        </p:nvGrpSpPr>
        <p:grpSpPr>
          <a:xfrm>
            <a:off x="914400" y="6252576"/>
            <a:ext cx="3741440" cy="327010"/>
            <a:chOff x="6280130" y="1440057"/>
            <a:chExt cx="4845396" cy="423498"/>
          </a:xfrm>
        </p:grpSpPr>
        <p:pic>
          <p:nvPicPr>
            <p:cNvPr id="12" name="Grafika 11">
              <a:extLst>
                <a:ext uri="{FF2B5EF4-FFF2-40B4-BE49-F238E27FC236}">
                  <a16:creationId xmlns:a16="http://schemas.microsoft.com/office/drawing/2014/main" id="{96D04B3F-3361-EAEA-D719-721C2C8DD299}"/>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13861" y="1455801"/>
              <a:ext cx="1056836" cy="392010"/>
            </a:xfrm>
            <a:prstGeom prst="rect">
              <a:avLst/>
            </a:prstGeom>
          </p:spPr>
        </p:pic>
        <p:pic>
          <p:nvPicPr>
            <p:cNvPr id="13" name="Slika 12" descr="Slika, ki vsebuje besede besedilo, pisava, grafika, grafično oblikovanje&#10;&#10;Opis je samodejno ustvarjen">
              <a:extLst>
                <a:ext uri="{FF2B5EF4-FFF2-40B4-BE49-F238E27FC236}">
                  <a16:creationId xmlns:a16="http://schemas.microsoft.com/office/drawing/2014/main" id="{DA8EF539-D5D6-D235-9DBD-B7C6E751F8A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4" name="Grafika 13">
              <a:extLst>
                <a:ext uri="{FF2B5EF4-FFF2-40B4-BE49-F238E27FC236}">
                  <a16:creationId xmlns:a16="http://schemas.microsoft.com/office/drawing/2014/main" id="{B7AAE6EA-29F7-F7A2-22A8-12C4BB630915}"/>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80130" y="1440057"/>
              <a:ext cx="744204" cy="423498"/>
            </a:xfrm>
            <a:prstGeom prst="rect">
              <a:avLst/>
            </a:prstGeom>
          </p:spPr>
        </p:pic>
        <p:pic>
          <p:nvPicPr>
            <p:cNvPr id="15" name="Slika 14" descr="Slika, ki vsebuje besede posnetek zaslona, pisava, električno modra, grafika&#10;&#10;Opis je samodejno ustvarjen">
              <a:extLst>
                <a:ext uri="{FF2B5EF4-FFF2-40B4-BE49-F238E27FC236}">
                  <a16:creationId xmlns:a16="http://schemas.microsoft.com/office/drawing/2014/main" id="{686A8C64-2230-E61C-7CEE-E5E082A5602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Tree>
    <p:extLst>
      <p:ext uri="{BB962C8B-B14F-4D97-AF65-F5344CB8AC3E}">
        <p14:creationId xmlns:p14="http://schemas.microsoft.com/office/powerpoint/2010/main" val="2974955131"/>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6FC1C95-87FF-2788-B04C-7D6AEA157506}"/>
              </a:ext>
            </a:extLst>
          </p:cNvPr>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5" name="Slika 4" descr="Slika, ki vsebuje besede bela, sličica, oblikovanje, ilustracija&#10;&#10;Opis je samodejno ustvarjen">
            <a:extLst>
              <a:ext uri="{FF2B5EF4-FFF2-40B4-BE49-F238E27FC236}">
                <a16:creationId xmlns:a16="http://schemas.microsoft.com/office/drawing/2014/main" id="{C3EB9DAF-816F-4CCA-26B9-FE1D213247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6" name="Pravokotnik 5">
            <a:extLst>
              <a:ext uri="{FF2B5EF4-FFF2-40B4-BE49-F238E27FC236}">
                <a16:creationId xmlns:a16="http://schemas.microsoft.com/office/drawing/2014/main" id="{3317BDEA-918E-C0F7-1B26-A8147BDC1548}"/>
              </a:ext>
            </a:extLst>
          </p:cNvPr>
          <p:cNvSpPr/>
          <p:nvPr userDrawn="1"/>
        </p:nvSpPr>
        <p:spPr bwMode="auto">
          <a:xfrm>
            <a:off x="0" y="0"/>
            <a:ext cx="12192000"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8" name="Rectangle 2">
            <a:extLst>
              <a:ext uri="{FF2B5EF4-FFF2-40B4-BE49-F238E27FC236}">
                <a16:creationId xmlns:a16="http://schemas.microsoft.com/office/drawing/2014/main" id="{3603FA1C-7BBF-CA58-6361-F23B4A7B1F04}"/>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9" name="Title 12">
            <a:extLst>
              <a:ext uri="{FF2B5EF4-FFF2-40B4-BE49-F238E27FC236}">
                <a16:creationId xmlns:a16="http://schemas.microsoft.com/office/drawing/2014/main" id="{0FD879D6-46DE-7621-AA6E-2E17A126DEA0}"/>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grpSp>
        <p:nvGrpSpPr>
          <p:cNvPr id="10" name="Skupina 9">
            <a:extLst>
              <a:ext uri="{FF2B5EF4-FFF2-40B4-BE49-F238E27FC236}">
                <a16:creationId xmlns:a16="http://schemas.microsoft.com/office/drawing/2014/main" id="{6B9F23D4-50B1-4092-9798-115B768F90E4}"/>
              </a:ext>
            </a:extLst>
          </p:cNvPr>
          <p:cNvGrpSpPr/>
          <p:nvPr userDrawn="1"/>
        </p:nvGrpSpPr>
        <p:grpSpPr>
          <a:xfrm>
            <a:off x="4367808" y="5852255"/>
            <a:ext cx="3741440" cy="327010"/>
            <a:chOff x="6280130" y="1440057"/>
            <a:chExt cx="4845396" cy="423498"/>
          </a:xfrm>
        </p:grpSpPr>
        <p:pic>
          <p:nvPicPr>
            <p:cNvPr id="11" name="Grafika 10">
              <a:extLst>
                <a:ext uri="{FF2B5EF4-FFF2-40B4-BE49-F238E27FC236}">
                  <a16:creationId xmlns:a16="http://schemas.microsoft.com/office/drawing/2014/main" id="{17720822-6814-41BE-0374-9A473A5CD2FC}"/>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2A15363-083E-ADA9-88ED-E7015465AAD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65A9848E-2C7A-F981-979A-679AF173A27C}"/>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0130" y="1440057"/>
              <a:ext cx="744204" cy="423498"/>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3E27AB7-5331-A0FD-D694-64A28DE022A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pic>
        <p:nvPicPr>
          <p:cNvPr id="16" name="Slika 15" descr="Slika, ki vsebuje besede besedilo, pisava, grafika, grafično oblikovanje&#10;&#10;Opis je samodejno ustvarjen">
            <a:extLst>
              <a:ext uri="{FF2B5EF4-FFF2-40B4-BE49-F238E27FC236}">
                <a16:creationId xmlns:a16="http://schemas.microsoft.com/office/drawing/2014/main" id="{1CC70B8E-474C-A132-7C15-8E4E1682585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014758" y="83768"/>
            <a:ext cx="2567642" cy="651644"/>
          </a:xfrm>
          <a:prstGeom prst="rect">
            <a:avLst/>
          </a:prstGeom>
        </p:spPr>
      </p:pic>
      <p:sp>
        <p:nvSpPr>
          <p:cNvPr id="17" name="PoljeZBesedilom 16">
            <a:extLst>
              <a:ext uri="{FF2B5EF4-FFF2-40B4-BE49-F238E27FC236}">
                <a16:creationId xmlns:a16="http://schemas.microsoft.com/office/drawing/2014/main" id="{381040DA-F921-684A-2478-CB6C093E07FA}"/>
              </a:ext>
            </a:extLst>
          </p:cNvPr>
          <p:cNvSpPr txBox="1"/>
          <p:nvPr userDrawn="1"/>
        </p:nvSpPr>
        <p:spPr>
          <a:xfrm>
            <a:off x="711200" y="6281410"/>
            <a:ext cx="10120338" cy="461665"/>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rgbClr val="00D5FE"/>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rgbClr val="00D5FE"/>
              </a:solidFill>
              <a:effectLst/>
              <a:latin typeface="Aptos" panose="020B0004020202020204" pitchFamily="34" charset="0"/>
              <a:ea typeface="Calibri" panose="020F0502020204030204" pitchFamily="34" charset="0"/>
              <a:cs typeface="Aptos" panose="020B0004020202020204" pitchFamily="34" charset="0"/>
            </a:endParaRPr>
          </a:p>
        </p:txBody>
      </p:sp>
    </p:spTree>
    <p:extLst>
      <p:ext uri="{BB962C8B-B14F-4D97-AF65-F5344CB8AC3E}">
        <p14:creationId xmlns:p14="http://schemas.microsoft.com/office/powerpoint/2010/main" val="3173286015"/>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6FC1C95-87FF-2788-B04C-7D6AEA157506}"/>
              </a:ext>
            </a:extLst>
          </p:cNvPr>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5" name="Slika 4" descr="Slika, ki vsebuje besede bela, sličica, oblikovanje, ilustracija&#10;&#10;Opis je samodejno ustvarjen">
            <a:extLst>
              <a:ext uri="{FF2B5EF4-FFF2-40B4-BE49-F238E27FC236}">
                <a16:creationId xmlns:a16="http://schemas.microsoft.com/office/drawing/2014/main" id="{C3EB9DAF-816F-4CCA-26B9-FE1D213247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6" name="Pravokotnik 5">
            <a:extLst>
              <a:ext uri="{FF2B5EF4-FFF2-40B4-BE49-F238E27FC236}">
                <a16:creationId xmlns:a16="http://schemas.microsoft.com/office/drawing/2014/main" id="{3317BDEA-918E-C0F7-1B26-A8147BDC1548}"/>
              </a:ext>
            </a:extLst>
          </p:cNvPr>
          <p:cNvSpPr/>
          <p:nvPr userDrawn="1"/>
        </p:nvSpPr>
        <p:spPr bwMode="auto">
          <a:xfrm>
            <a:off x="0" y="0"/>
            <a:ext cx="3935760" cy="6021288"/>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grpSp>
        <p:nvGrpSpPr>
          <p:cNvPr id="10" name="Skupina 9">
            <a:extLst>
              <a:ext uri="{FF2B5EF4-FFF2-40B4-BE49-F238E27FC236}">
                <a16:creationId xmlns:a16="http://schemas.microsoft.com/office/drawing/2014/main" id="{6B9F23D4-50B1-4092-9798-115B768F90E4}"/>
              </a:ext>
            </a:extLst>
          </p:cNvPr>
          <p:cNvGrpSpPr/>
          <p:nvPr userDrawn="1"/>
        </p:nvGrpSpPr>
        <p:grpSpPr>
          <a:xfrm>
            <a:off x="194320" y="6250770"/>
            <a:ext cx="3741440" cy="327010"/>
            <a:chOff x="6280130" y="1440057"/>
            <a:chExt cx="4845396" cy="423498"/>
          </a:xfrm>
        </p:grpSpPr>
        <p:pic>
          <p:nvPicPr>
            <p:cNvPr id="11" name="Grafika 10">
              <a:extLst>
                <a:ext uri="{FF2B5EF4-FFF2-40B4-BE49-F238E27FC236}">
                  <a16:creationId xmlns:a16="http://schemas.microsoft.com/office/drawing/2014/main" id="{17720822-6814-41BE-0374-9A473A5CD2FC}"/>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2A15363-083E-ADA9-88ED-E7015465AAD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65A9848E-2C7A-F981-979A-679AF173A27C}"/>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0130" y="1440057"/>
              <a:ext cx="744204" cy="423498"/>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3E27AB7-5331-A0FD-D694-64A28DE022A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pic>
        <p:nvPicPr>
          <p:cNvPr id="16" name="Slika 15" descr="Slika, ki vsebuje besede besedilo, pisava, grafika, grafično oblikovanje&#10;&#10;Opis je samodejno ustvarjen">
            <a:extLst>
              <a:ext uri="{FF2B5EF4-FFF2-40B4-BE49-F238E27FC236}">
                <a16:creationId xmlns:a16="http://schemas.microsoft.com/office/drawing/2014/main" id="{1CC70B8E-474C-A132-7C15-8E4E1682585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81643" y="1066675"/>
            <a:ext cx="2567642" cy="651644"/>
          </a:xfrm>
          <a:prstGeom prst="rect">
            <a:avLst/>
          </a:prstGeom>
        </p:spPr>
      </p:pic>
      <p:sp>
        <p:nvSpPr>
          <p:cNvPr id="2" name="Content Placeholder 2">
            <a:extLst>
              <a:ext uri="{FF2B5EF4-FFF2-40B4-BE49-F238E27FC236}">
                <a16:creationId xmlns:a16="http://schemas.microsoft.com/office/drawing/2014/main" id="{55DB797F-75A8-73CE-6FAD-EBA173C8913F}"/>
              </a:ext>
            </a:extLst>
          </p:cNvPr>
          <p:cNvSpPr>
            <a:spLocks noGrp="1"/>
          </p:cNvSpPr>
          <p:nvPr>
            <p:ph idx="1" hasCustomPrompt="1"/>
          </p:nvPr>
        </p:nvSpPr>
        <p:spPr>
          <a:xfrm>
            <a:off x="4295800" y="1066675"/>
            <a:ext cx="6456074" cy="4954613"/>
          </a:xfrm>
        </p:spPr>
        <p:txBody>
          <a:bodyPr/>
          <a:lstStyle>
            <a:lvl1pPr>
              <a:buClr>
                <a:srgbClr val="FF6400"/>
              </a:buClr>
              <a:defRPr sz="3200">
                <a:solidFill>
                  <a:schemeClr val="bg2">
                    <a:lumMod val="75000"/>
                  </a:schemeClr>
                </a:solidFill>
              </a:defRPr>
            </a:lvl1pPr>
            <a:lvl2pPr>
              <a:buClr>
                <a:srgbClr val="FF6400"/>
              </a:buClr>
              <a:defRPr sz="2800">
                <a:solidFill>
                  <a:schemeClr val="bg2">
                    <a:lumMod val="75000"/>
                  </a:schemeClr>
                </a:solidFill>
              </a:defRPr>
            </a:lvl2pPr>
            <a:lvl3pPr>
              <a:buClr>
                <a:srgbClr val="FF6400"/>
              </a:buClr>
              <a:defRPr sz="2400">
                <a:solidFill>
                  <a:schemeClr val="bg2">
                    <a:lumMod val="75000"/>
                  </a:schemeClr>
                </a:solidFill>
              </a:defRPr>
            </a:lvl3pPr>
            <a:lvl4pPr>
              <a:defRPr sz="2000">
                <a:solidFill>
                  <a:schemeClr val="bg2">
                    <a:lumMod val="75000"/>
                  </a:schemeClr>
                </a:solidFill>
              </a:defRPr>
            </a:lvl4pPr>
            <a:lvl5pPr>
              <a:defRPr sz="2000">
                <a:solidFill>
                  <a:schemeClr val="bg2">
                    <a:lumMod val="75000"/>
                  </a:schemeClr>
                </a:solidFill>
              </a:defRPr>
            </a:lvl5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spTree>
    <p:extLst>
      <p:ext uri="{BB962C8B-B14F-4D97-AF65-F5344CB8AC3E}">
        <p14:creationId xmlns:p14="http://schemas.microsoft.com/office/powerpoint/2010/main" val="355576738"/>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preserve="1" userDrawn="1">
  <p:cSld name="Naslovni diapozitiv">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152395C4-957D-5D85-4EB3-691C35080867}"/>
              </a:ext>
            </a:extLst>
          </p:cNvPr>
          <p:cNvSpPr/>
          <p:nvPr userDrawn="1"/>
        </p:nvSpPr>
        <p:spPr bwMode="auto">
          <a:xfrm>
            <a:off x="0" y="2027362"/>
            <a:ext cx="12192000" cy="4830638"/>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4" name="Grafika 3">
            <a:extLst>
              <a:ext uri="{FF2B5EF4-FFF2-40B4-BE49-F238E27FC236}">
                <a16:creationId xmlns:a16="http://schemas.microsoft.com/office/drawing/2014/main" id="{899AEB47-42A0-2C14-A3D9-37024EE048C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99456" y="836712"/>
            <a:ext cx="4062728" cy="1026843"/>
          </a:xfrm>
          <a:prstGeom prst="rect">
            <a:avLst/>
          </a:prstGeom>
        </p:spPr>
      </p:pic>
      <p:grpSp>
        <p:nvGrpSpPr>
          <p:cNvPr id="12" name="Skupina 11">
            <a:extLst>
              <a:ext uri="{FF2B5EF4-FFF2-40B4-BE49-F238E27FC236}">
                <a16:creationId xmlns:a16="http://schemas.microsoft.com/office/drawing/2014/main" id="{74E76724-4D71-CD4E-9EED-B58D7B2BE9EA}"/>
              </a:ext>
            </a:extLst>
          </p:cNvPr>
          <p:cNvGrpSpPr/>
          <p:nvPr userDrawn="1"/>
        </p:nvGrpSpPr>
        <p:grpSpPr>
          <a:xfrm>
            <a:off x="6280130" y="1440057"/>
            <a:ext cx="4845396" cy="423498"/>
            <a:chOff x="6280130" y="1440057"/>
            <a:chExt cx="4845396" cy="423498"/>
          </a:xfrm>
        </p:grpSpPr>
        <p:pic>
          <p:nvPicPr>
            <p:cNvPr id="13" name="Grafika 12">
              <a:extLst>
                <a:ext uri="{FF2B5EF4-FFF2-40B4-BE49-F238E27FC236}">
                  <a16:creationId xmlns:a16="http://schemas.microsoft.com/office/drawing/2014/main" id="{9935A648-F55D-A588-36BA-4D2A1C453036}"/>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13861" y="1455801"/>
              <a:ext cx="1056836" cy="392010"/>
            </a:xfrm>
            <a:prstGeom prst="rect">
              <a:avLst/>
            </a:prstGeom>
          </p:spPr>
        </p:pic>
        <p:pic>
          <p:nvPicPr>
            <p:cNvPr id="15" name="Slika 14" descr="Slika, ki vsebuje besede besedilo, pisava, grafika, grafično oblikovanje&#10;&#10;Opis je samodejno ustvarjen">
              <a:extLst>
                <a:ext uri="{FF2B5EF4-FFF2-40B4-BE49-F238E27FC236}">
                  <a16:creationId xmlns:a16="http://schemas.microsoft.com/office/drawing/2014/main" id="{101731D8-EDF0-4C15-2B61-46627C68A27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20" name="Grafika 19">
              <a:extLst>
                <a:ext uri="{FF2B5EF4-FFF2-40B4-BE49-F238E27FC236}">
                  <a16:creationId xmlns:a16="http://schemas.microsoft.com/office/drawing/2014/main" id="{90D91DF6-EC4B-BDF0-E792-035D7E361490}"/>
                </a:ext>
              </a:extLst>
            </p:cNvPr>
            <p:cNvPicPr>
              <a:picLocks noChangeAspect="1"/>
            </p:cNvPicPr>
            <p:nvPr userDrawn="1"/>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80130" y="1440057"/>
              <a:ext cx="744204" cy="423498"/>
            </a:xfrm>
            <a:prstGeom prst="rect">
              <a:avLst/>
            </a:prstGeom>
          </p:spPr>
        </p:pic>
        <p:pic>
          <p:nvPicPr>
            <p:cNvPr id="5" name="Slika 4" descr="Slika, ki vsebuje besede posnetek zaslona, pisava, električno modra, grafika&#10;&#10;Opis je samodejno ustvarjen">
              <a:extLst>
                <a:ext uri="{FF2B5EF4-FFF2-40B4-BE49-F238E27FC236}">
                  <a16:creationId xmlns:a16="http://schemas.microsoft.com/office/drawing/2014/main" id="{A86DE3C3-346F-B69B-5ADD-1F8545B0BD4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7" name="Rectangle 2">
            <a:extLst>
              <a:ext uri="{FF2B5EF4-FFF2-40B4-BE49-F238E27FC236}">
                <a16:creationId xmlns:a16="http://schemas.microsoft.com/office/drawing/2014/main" id="{F2827C86-A4A3-8A0C-156F-CCA864E06CA2}"/>
              </a:ext>
            </a:extLst>
          </p:cNvPr>
          <p:cNvSpPr txBox="1">
            <a:spLocks noChangeArrowheads="1"/>
          </p:cNvSpPr>
          <p:nvPr userDrawn="1"/>
        </p:nvSpPr>
        <p:spPr bwMode="auto">
          <a:xfrm>
            <a:off x="1199456" y="3645024"/>
            <a:ext cx="9937104" cy="1016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ctr"/>
            <a:r>
              <a:rPr lang="en-GB" sz="4000" b="0" cap="none" spc="0" dirty="0">
                <a:ln w="0"/>
                <a:solidFill>
                  <a:schemeClr val="tx1"/>
                </a:solidFill>
                <a:effectLst>
                  <a:outerShdw blurRad="38100" dist="19050" dir="2700000" algn="tl" rotWithShape="0">
                    <a:schemeClr val="dk1">
                      <a:alpha val="40000"/>
                    </a:schemeClr>
                  </a:outerShdw>
                </a:effectLst>
              </a:rPr>
              <a:t>MSCA-ITN: </a:t>
            </a:r>
            <a:r>
              <a:rPr lang="en-GB" sz="4000" b="0" cap="none" spc="0" dirty="0" err="1">
                <a:ln w="0"/>
                <a:solidFill>
                  <a:schemeClr val="tx1"/>
                </a:solidFill>
                <a:effectLst>
                  <a:outerShdw blurRad="38100" dist="19050" dir="2700000" algn="tl" rotWithShape="0">
                    <a:schemeClr val="dk1">
                      <a:alpha val="40000"/>
                    </a:schemeClr>
                  </a:outerShdw>
                </a:effectLst>
              </a:rPr>
              <a:t>FoodTraNet</a:t>
            </a:r>
            <a:br>
              <a:rPr lang="en-GB" sz="4000" b="0" cap="none" spc="0" dirty="0">
                <a:ln w="0"/>
                <a:solidFill>
                  <a:schemeClr val="tx1"/>
                </a:solidFill>
                <a:effectLst>
                  <a:outerShdw blurRad="38100" dist="19050" dir="2700000" algn="tl" rotWithShape="0">
                    <a:schemeClr val="dk1">
                      <a:alpha val="40000"/>
                    </a:schemeClr>
                  </a:outerShdw>
                </a:effectLst>
              </a:rPr>
            </a:br>
            <a:r>
              <a:rPr lang="en-GB" sz="4000" b="0" cap="none" spc="0" dirty="0">
                <a:ln w="0"/>
                <a:solidFill>
                  <a:schemeClr val="tx1"/>
                </a:solidFill>
                <a:effectLst>
                  <a:outerShdw blurRad="38100" dist="19050" dir="2700000" algn="tl" rotWithShape="0">
                    <a:schemeClr val="dk1">
                      <a:alpha val="40000"/>
                    </a:schemeClr>
                  </a:outerShdw>
                </a:effectLst>
              </a:rPr>
              <a:t>(Advanced Research and Training Network in Food Quality, Safety and Security)</a:t>
            </a:r>
            <a:endParaRPr lang="en-GB" sz="4000" b="0" kern="0" cap="none" spc="0" dirty="0">
              <a:ln w="0"/>
              <a:solidFill>
                <a:schemeClr val="tx1"/>
              </a:solidFill>
              <a:effectLst>
                <a:outerShdw blurRad="38100" dist="19050" dir="2700000" algn="tl" rotWithShape="0">
                  <a:schemeClr val="dk1">
                    <a:alpha val="40000"/>
                  </a:schemeClr>
                </a:outerShdw>
              </a:effectLst>
            </a:endParaRPr>
          </a:p>
        </p:txBody>
      </p:sp>
      <p:sp>
        <p:nvSpPr>
          <p:cNvPr id="9" name="Rectangle 3">
            <a:extLst>
              <a:ext uri="{FF2B5EF4-FFF2-40B4-BE49-F238E27FC236}">
                <a16:creationId xmlns:a16="http://schemas.microsoft.com/office/drawing/2014/main" id="{22A56C81-D010-BC78-AD53-03ED51C208EB}"/>
              </a:ext>
            </a:extLst>
          </p:cNvPr>
          <p:cNvSpPr txBox="1">
            <a:spLocks noChangeArrowheads="1"/>
          </p:cNvSpPr>
          <p:nvPr userDrawn="1"/>
        </p:nvSpPr>
        <p:spPr bwMode="auto">
          <a:xfrm>
            <a:off x="1199456" y="4661105"/>
            <a:ext cx="9937104" cy="1223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t" anchorCtr="0" compatLnSpc="1">
            <a:prstTxWarp prst="textNoShape">
              <a:avLst/>
            </a:prstTxWarp>
          </a:bodyPr>
          <a:lstStyle>
            <a:lvl1pPr marL="0" indent="0" algn="r" rtl="0" eaLnBrk="1" fontAlgn="base" hangingPunct="1">
              <a:spcBef>
                <a:spcPct val="20000"/>
              </a:spcBef>
              <a:spcAft>
                <a:spcPct val="0"/>
              </a:spcAft>
              <a:buClr>
                <a:schemeClr val="tx1"/>
              </a:buClr>
              <a:buFont typeface="Wingdings" pitchFamily="2" charset="2"/>
              <a:buNone/>
              <a:defRPr sz="3200">
                <a:solidFill>
                  <a:srgbClr val="00D5FE"/>
                </a:solidFill>
                <a:latin typeface="Calibri" pitchFamily="34" charset="0"/>
                <a:ea typeface="+mn-ea"/>
                <a:cs typeface="+mn-cs"/>
              </a:defRPr>
            </a:lvl1pPr>
            <a:lvl2pPr marL="742950" indent="-285750" algn="l" rtl="0" eaLnBrk="1" fontAlgn="base" hangingPunct="1">
              <a:spcBef>
                <a:spcPct val="20000"/>
              </a:spcBef>
              <a:spcAft>
                <a:spcPct val="0"/>
              </a:spcAft>
              <a:buClr>
                <a:schemeClr val="tx1"/>
              </a:buClr>
              <a:buFont typeface="Wingdings" pitchFamily="2" charset="2"/>
              <a:buChar char="§"/>
              <a:defRPr sz="2800">
                <a:solidFill>
                  <a:schemeClr val="tx1"/>
                </a:solidFill>
                <a:latin typeface="Calibri" pitchFamily="34" charset="0"/>
              </a:defRPr>
            </a:lvl2pPr>
            <a:lvl3pPr marL="1143000" indent="-228600" algn="l" rtl="0" eaLnBrk="1" fontAlgn="base" hangingPunct="1">
              <a:spcBef>
                <a:spcPct val="20000"/>
              </a:spcBef>
              <a:spcAft>
                <a:spcPct val="0"/>
              </a:spcAft>
              <a:buClr>
                <a:schemeClr val="tx1"/>
              </a:buClr>
              <a:buFont typeface="Wingdings" pitchFamily="2" charset="2"/>
              <a:buChar char="§"/>
              <a:defRPr sz="2400">
                <a:solidFill>
                  <a:schemeClr val="tx1"/>
                </a:solidFill>
                <a:latin typeface="Calibri" pitchFamily="34" charset="0"/>
              </a:defRPr>
            </a:lvl3pPr>
            <a:lvl4pPr marL="1600200" indent="-228600" algn="l" rtl="0" eaLnBrk="1" fontAlgn="base" hangingPunct="1">
              <a:spcBef>
                <a:spcPct val="20000"/>
              </a:spcBef>
              <a:spcAft>
                <a:spcPct val="0"/>
              </a:spcAft>
              <a:buFont typeface="Arial" charset="0"/>
              <a:buChar char="–"/>
              <a:defRPr sz="2000">
                <a:solidFill>
                  <a:schemeClr val="tx1"/>
                </a:solidFill>
                <a:latin typeface="Calibri" pitchFamily="34" charset="0"/>
              </a:defRPr>
            </a:lvl4pPr>
            <a:lvl5pPr marL="2057400" indent="-228600" algn="l" rtl="0" eaLnBrk="1" fontAlgn="base" hangingPunct="1">
              <a:spcBef>
                <a:spcPct val="20000"/>
              </a:spcBef>
              <a:spcAft>
                <a:spcPct val="0"/>
              </a:spcAft>
              <a:buFont typeface="Arial" charset="0"/>
              <a:buChar char="–"/>
              <a:defRPr sz="2000" baseline="0">
                <a:solidFill>
                  <a:schemeClr val="tx1"/>
                </a:solidFill>
                <a:latin typeface="Calibri" pitchFamily="34" charset="0"/>
              </a:defRPr>
            </a:lvl5pPr>
            <a:lvl6pPr marL="2514600" indent="-228600" algn="l" rtl="0" eaLnBrk="1" fontAlgn="base" hangingPunct="1">
              <a:spcBef>
                <a:spcPct val="20000"/>
              </a:spcBef>
              <a:spcAft>
                <a:spcPct val="0"/>
              </a:spcAft>
              <a:buFont typeface="Arial" charset="0"/>
              <a:buChar char="–"/>
              <a:defRPr sz="2000">
                <a:solidFill>
                  <a:schemeClr val="tx1"/>
                </a:solidFill>
                <a:latin typeface="+mn-lt"/>
              </a:defRPr>
            </a:lvl6pPr>
            <a:lvl7pPr marL="2971800" indent="-228600" algn="l" rtl="0" eaLnBrk="1" fontAlgn="base" hangingPunct="1">
              <a:spcBef>
                <a:spcPct val="20000"/>
              </a:spcBef>
              <a:spcAft>
                <a:spcPct val="0"/>
              </a:spcAft>
              <a:buFont typeface="Arial" charset="0"/>
              <a:buChar char="–"/>
              <a:defRPr sz="2000">
                <a:solidFill>
                  <a:schemeClr val="tx1"/>
                </a:solidFill>
                <a:latin typeface="+mn-lt"/>
              </a:defRPr>
            </a:lvl7pPr>
            <a:lvl8pPr marL="3429000" indent="-228600" algn="l" rtl="0" eaLnBrk="1" fontAlgn="base" hangingPunct="1">
              <a:spcBef>
                <a:spcPct val="20000"/>
              </a:spcBef>
              <a:spcAft>
                <a:spcPct val="0"/>
              </a:spcAft>
              <a:buFont typeface="Arial" charset="0"/>
              <a:buChar char="–"/>
              <a:defRPr sz="2000">
                <a:solidFill>
                  <a:schemeClr val="tx1"/>
                </a:solidFill>
                <a:latin typeface="+mn-lt"/>
              </a:defRPr>
            </a:lvl8pPr>
            <a:lvl9pPr marL="3886200" indent="-228600" algn="l" rtl="0" eaLnBrk="1" fontAlgn="base" hangingPunct="1">
              <a:spcBef>
                <a:spcPct val="20000"/>
              </a:spcBef>
              <a:spcAft>
                <a:spcPct val="0"/>
              </a:spcAft>
              <a:buFont typeface="Arial" charset="0"/>
              <a:buChar char="–"/>
              <a:defRPr sz="2000">
                <a:solidFill>
                  <a:schemeClr val="tx1"/>
                </a:solidFill>
                <a:latin typeface="+mn-lt"/>
              </a:defRPr>
            </a:lvl9pPr>
          </a:lstStyle>
          <a:p>
            <a:pPr algn="ctr"/>
            <a:r>
              <a:rPr lang="en-GB" b="0" cap="none" spc="0" dirty="0">
                <a:ln w="0"/>
                <a:solidFill>
                  <a:schemeClr val="tx1"/>
                </a:solidFill>
                <a:effectLst>
                  <a:outerShdw blurRad="38100" dist="19050" dir="2700000" algn="tl" rotWithShape="0">
                    <a:schemeClr val="dk1">
                      <a:alpha val="40000"/>
                    </a:schemeClr>
                  </a:outerShdw>
                </a:effectLst>
              </a:rPr>
              <a:t>Coordinated by: </a:t>
            </a:r>
            <a:r>
              <a:rPr lang="en-GB" b="0" cap="none" spc="0" dirty="0" err="1">
                <a:ln w="0"/>
                <a:solidFill>
                  <a:schemeClr val="tx1"/>
                </a:solidFill>
                <a:effectLst>
                  <a:outerShdw blurRad="38100" dist="19050" dir="2700000" algn="tl" rotWithShape="0">
                    <a:schemeClr val="dk1">
                      <a:alpha val="40000"/>
                    </a:schemeClr>
                  </a:outerShdw>
                </a:effectLst>
              </a:rPr>
              <a:t>Jožef</a:t>
            </a:r>
            <a:r>
              <a:rPr lang="en-GB" b="0" cap="none" spc="0" dirty="0">
                <a:ln w="0"/>
                <a:solidFill>
                  <a:schemeClr val="tx1"/>
                </a:solidFill>
                <a:effectLst>
                  <a:outerShdw blurRad="38100" dist="19050" dir="2700000" algn="tl" rotWithShape="0">
                    <a:schemeClr val="dk1">
                      <a:alpha val="40000"/>
                    </a:schemeClr>
                  </a:outerShdw>
                </a:effectLst>
              </a:rPr>
              <a:t> Stefan Institute, Ljubljana, Slovenia</a:t>
            </a:r>
            <a:br>
              <a:rPr lang="en-GB" b="0" cap="none" spc="0" dirty="0">
                <a:ln w="0"/>
                <a:solidFill>
                  <a:schemeClr val="tx1"/>
                </a:solidFill>
                <a:effectLst>
                  <a:outerShdw blurRad="38100" dist="19050" dir="2700000" algn="tl" rotWithShape="0">
                    <a:schemeClr val="dk1">
                      <a:alpha val="40000"/>
                    </a:schemeClr>
                  </a:outerShdw>
                </a:effectLst>
              </a:rPr>
            </a:br>
            <a:r>
              <a:rPr lang="en-GB" b="0" cap="none" spc="0" dirty="0">
                <a:ln w="0"/>
                <a:solidFill>
                  <a:schemeClr val="tx1"/>
                </a:solidFill>
                <a:effectLst>
                  <a:outerShdw blurRad="38100" dist="19050" dir="2700000" algn="tl" rotWithShape="0">
                    <a:schemeClr val="dk1">
                      <a:alpha val="40000"/>
                    </a:schemeClr>
                  </a:outerShdw>
                </a:effectLst>
              </a:rPr>
              <a:t>Project Coordinator: Prof. </a:t>
            </a:r>
            <a:r>
              <a:rPr lang="en-GB" b="0" cap="none" spc="0" dirty="0" err="1">
                <a:ln w="0"/>
                <a:solidFill>
                  <a:schemeClr val="tx1"/>
                </a:solidFill>
                <a:effectLst>
                  <a:outerShdw blurRad="38100" dist="19050" dir="2700000" algn="tl" rotWithShape="0">
                    <a:schemeClr val="dk1">
                      <a:alpha val="40000"/>
                    </a:schemeClr>
                  </a:outerShdw>
                </a:effectLst>
              </a:rPr>
              <a:t>Dr.</a:t>
            </a:r>
            <a:r>
              <a:rPr lang="en-GB" b="0" cap="none" spc="0" dirty="0">
                <a:ln w="0"/>
                <a:solidFill>
                  <a:schemeClr val="tx1"/>
                </a:solidFill>
                <a:effectLst>
                  <a:outerShdw blurRad="38100" dist="19050" dir="2700000" algn="tl" rotWithShape="0">
                    <a:schemeClr val="dk1">
                      <a:alpha val="40000"/>
                    </a:schemeClr>
                  </a:outerShdw>
                </a:effectLst>
              </a:rPr>
              <a:t> </a:t>
            </a:r>
            <a:r>
              <a:rPr lang="en-GB" b="0" cap="none" spc="0" dirty="0" err="1">
                <a:ln w="0"/>
                <a:solidFill>
                  <a:schemeClr val="tx1"/>
                </a:solidFill>
                <a:effectLst>
                  <a:outerShdw blurRad="38100" dist="19050" dir="2700000" algn="tl" rotWithShape="0">
                    <a:schemeClr val="dk1">
                      <a:alpha val="40000"/>
                    </a:schemeClr>
                  </a:outerShdw>
                </a:effectLst>
              </a:rPr>
              <a:t>Nives</a:t>
            </a:r>
            <a:r>
              <a:rPr lang="en-GB" b="0" cap="none" spc="0" dirty="0">
                <a:ln w="0"/>
                <a:solidFill>
                  <a:schemeClr val="tx1"/>
                </a:solidFill>
                <a:effectLst>
                  <a:outerShdw blurRad="38100" dist="19050" dir="2700000" algn="tl" rotWithShape="0">
                    <a:schemeClr val="dk1">
                      <a:alpha val="40000"/>
                    </a:schemeClr>
                  </a:outerShdw>
                </a:effectLst>
              </a:rPr>
              <a:t> </a:t>
            </a:r>
            <a:r>
              <a:rPr lang="en-GB" b="0" cap="none" spc="0" dirty="0" err="1">
                <a:ln w="0"/>
                <a:solidFill>
                  <a:schemeClr val="tx1"/>
                </a:solidFill>
                <a:effectLst>
                  <a:outerShdw blurRad="38100" dist="19050" dir="2700000" algn="tl" rotWithShape="0">
                    <a:schemeClr val="dk1">
                      <a:alpha val="40000"/>
                    </a:schemeClr>
                  </a:outerShdw>
                </a:effectLst>
              </a:rPr>
              <a:t>Ogrinc</a:t>
            </a:r>
            <a:endParaRPr lang="en-GB" b="0" kern="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85730805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1"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aslov in vsebina">
    <p:spTree>
      <p:nvGrpSpPr>
        <p:cNvPr id="1" name=""/>
        <p:cNvGrpSpPr/>
        <p:nvPr/>
      </p:nvGrpSpPr>
      <p:grpSpPr>
        <a:xfrm>
          <a:off x="0" y="0"/>
          <a:ext cx="0" cy="0"/>
          <a:chOff x="0" y="0"/>
          <a:chExt cx="0" cy="0"/>
        </a:xfrm>
      </p:grpSpPr>
      <p:sp>
        <p:nvSpPr>
          <p:cNvPr id="14" name="Pravokotnik 13">
            <a:extLst>
              <a:ext uri="{FF2B5EF4-FFF2-40B4-BE49-F238E27FC236}">
                <a16:creationId xmlns:a16="http://schemas.microsoft.com/office/drawing/2014/main" id="{C610D9A8-D09F-A6FD-3561-55A61CCC2984}"/>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7"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sp>
        <p:nvSpPr>
          <p:cNvPr id="13" name="Title 12"/>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sp>
        <p:nvSpPr>
          <p:cNvPr id="8" name="Content Placeholder 2"/>
          <p:cNvSpPr>
            <a:spLocks noGrp="1"/>
          </p:cNvSpPr>
          <p:nvPr>
            <p:ph idx="1" hasCustomPrompt="1"/>
          </p:nvPr>
        </p:nvSpPr>
        <p:spPr>
          <a:xfrm>
            <a:off x="914400" y="1967104"/>
            <a:ext cx="10668000" cy="4270208"/>
          </a:xfrm>
        </p:spPr>
        <p:txBody>
          <a:bodyPr/>
          <a:lstStyle>
            <a:lvl1pPr>
              <a:buClr>
                <a:srgbClr val="FF6400"/>
              </a:buClr>
              <a:defRPr sz="3200">
                <a:solidFill>
                  <a:schemeClr val="bg2">
                    <a:lumMod val="75000"/>
                  </a:schemeClr>
                </a:solidFill>
              </a:defRPr>
            </a:lvl1pPr>
            <a:lvl2pPr>
              <a:buClr>
                <a:srgbClr val="FF6400"/>
              </a:buClr>
              <a:defRPr sz="2800">
                <a:solidFill>
                  <a:schemeClr val="bg2">
                    <a:lumMod val="75000"/>
                  </a:schemeClr>
                </a:solidFill>
              </a:defRPr>
            </a:lvl2pPr>
            <a:lvl3pPr>
              <a:buClr>
                <a:srgbClr val="FF6400"/>
              </a:buClr>
              <a:defRPr sz="2400">
                <a:solidFill>
                  <a:schemeClr val="bg2">
                    <a:lumMod val="75000"/>
                  </a:schemeClr>
                </a:solidFill>
              </a:defRPr>
            </a:lvl3pPr>
            <a:lvl4pPr>
              <a:defRPr sz="2000">
                <a:solidFill>
                  <a:schemeClr val="bg2">
                    <a:lumMod val="75000"/>
                  </a:schemeClr>
                </a:solidFill>
              </a:defRPr>
            </a:lvl4pPr>
            <a:lvl5pPr>
              <a:defRPr sz="2000">
                <a:solidFill>
                  <a:schemeClr val="bg2">
                    <a:lumMod val="75000"/>
                  </a:schemeClr>
                </a:solidFill>
              </a:defRPr>
            </a:lvl5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pic>
        <p:nvPicPr>
          <p:cNvPr id="4" name="Grafika 3">
            <a:extLst>
              <a:ext uri="{FF2B5EF4-FFF2-40B4-BE49-F238E27FC236}">
                <a16:creationId xmlns:a16="http://schemas.microsoft.com/office/drawing/2014/main" id="{A8C402B3-CA61-B7D5-5A80-53ADC15E8F8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07904" y="168832"/>
            <a:ext cx="1974496" cy="499048"/>
          </a:xfrm>
          <a:prstGeom prst="rect">
            <a:avLst/>
          </a:prstGeom>
        </p:spPr>
      </p:pic>
      <p:grpSp>
        <p:nvGrpSpPr>
          <p:cNvPr id="3" name="Skupina 2">
            <a:extLst>
              <a:ext uri="{FF2B5EF4-FFF2-40B4-BE49-F238E27FC236}">
                <a16:creationId xmlns:a16="http://schemas.microsoft.com/office/drawing/2014/main" id="{9DC7B5A1-592E-7D86-B962-B910BDA3D65B}"/>
              </a:ext>
            </a:extLst>
          </p:cNvPr>
          <p:cNvGrpSpPr/>
          <p:nvPr userDrawn="1"/>
        </p:nvGrpSpPr>
        <p:grpSpPr>
          <a:xfrm>
            <a:off x="914400" y="6252576"/>
            <a:ext cx="3741440" cy="327010"/>
            <a:chOff x="6280130" y="1440057"/>
            <a:chExt cx="4845396" cy="423498"/>
          </a:xfrm>
        </p:grpSpPr>
        <p:pic>
          <p:nvPicPr>
            <p:cNvPr id="5" name="Grafika 4">
              <a:extLst>
                <a:ext uri="{FF2B5EF4-FFF2-40B4-BE49-F238E27FC236}">
                  <a16:creationId xmlns:a16="http://schemas.microsoft.com/office/drawing/2014/main" id="{DF77726B-CEB8-406E-F06F-39242F502FC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13861" y="1455801"/>
              <a:ext cx="1056836" cy="392010"/>
            </a:xfrm>
            <a:prstGeom prst="rect">
              <a:avLst/>
            </a:prstGeom>
          </p:spPr>
        </p:pic>
        <p:pic>
          <p:nvPicPr>
            <p:cNvPr id="6" name="Slika 5" descr="Slika, ki vsebuje besede besedilo, pisava, grafika, grafično oblikovanje&#10;&#10;Opis je samodejno ustvarjen">
              <a:extLst>
                <a:ext uri="{FF2B5EF4-FFF2-40B4-BE49-F238E27FC236}">
                  <a16:creationId xmlns:a16="http://schemas.microsoft.com/office/drawing/2014/main" id="{46D73D90-C786-F919-B434-CFFE6637D31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9" name="Grafika 8">
              <a:extLst>
                <a:ext uri="{FF2B5EF4-FFF2-40B4-BE49-F238E27FC236}">
                  <a16:creationId xmlns:a16="http://schemas.microsoft.com/office/drawing/2014/main" id="{06FDABF4-E4B2-0325-9E6B-ECBC574BC21D}"/>
                </a:ext>
              </a:extLst>
            </p:cNvPr>
            <p:cNvPicPr>
              <a:picLocks noChangeAspect="1"/>
            </p:cNvPicPr>
            <p:nvPr userDrawn="1"/>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80130" y="1440057"/>
              <a:ext cx="744204" cy="423498"/>
            </a:xfrm>
            <a:prstGeom prst="rect">
              <a:avLst/>
            </a:prstGeom>
          </p:spPr>
        </p:pic>
        <p:pic>
          <p:nvPicPr>
            <p:cNvPr id="10" name="Slika 9" descr="Slika, ki vsebuje besede posnetek zaslona, pisava, električno modra, grafika&#10;&#10;Opis je samodejno ustvarjen">
              <a:extLst>
                <a:ext uri="{FF2B5EF4-FFF2-40B4-BE49-F238E27FC236}">
                  <a16:creationId xmlns:a16="http://schemas.microsoft.com/office/drawing/2014/main" id="{856BB06A-EFF7-E8FB-84DB-6658D8D518A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11" name="Rectangle 2">
            <a:extLst>
              <a:ext uri="{FF2B5EF4-FFF2-40B4-BE49-F238E27FC236}">
                <a16:creationId xmlns:a16="http://schemas.microsoft.com/office/drawing/2014/main" id="{05A87BB8-494B-040D-66CA-2CE809E527BF}"/>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Tree>
    <p:extLst>
      <p:ext uri="{BB962C8B-B14F-4D97-AF65-F5344CB8AC3E}">
        <p14:creationId xmlns:p14="http://schemas.microsoft.com/office/powerpoint/2010/main" val="2526041628"/>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ve vsebini">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711200" y="1745552"/>
            <a:ext cx="5253608" cy="4491760"/>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sl-SI" dirty="0"/>
              <a:t>Tekst</a:t>
            </a:r>
            <a:endParaRPr lang="en-US" dirty="0"/>
          </a:p>
          <a:p>
            <a:pPr lvl="1"/>
            <a:r>
              <a:rPr lang="sl-SI" dirty="0"/>
              <a:t>Druga raven</a:t>
            </a:r>
            <a:endParaRPr lang="en-US" dirty="0"/>
          </a:p>
          <a:p>
            <a:pPr lvl="2"/>
            <a:r>
              <a:rPr lang="sl-SI"/>
              <a:t>Tretja raven</a:t>
            </a:r>
            <a:endParaRPr lang="en-US" dirty="0"/>
          </a:p>
          <a:p>
            <a:pPr lvl="3"/>
            <a:r>
              <a:rPr lang="sl-SI" dirty="0"/>
              <a:t>Četrta raven</a:t>
            </a:r>
            <a:endParaRPr lang="en-US" dirty="0"/>
          </a:p>
          <a:p>
            <a:pPr lvl="4"/>
            <a:r>
              <a:rPr lang="sl-SI" dirty="0"/>
              <a:t>Peta raven</a:t>
            </a:r>
          </a:p>
        </p:txBody>
      </p:sp>
      <p:sp>
        <p:nvSpPr>
          <p:cNvPr id="4" name="Content Placeholder 3"/>
          <p:cNvSpPr>
            <a:spLocks noGrp="1"/>
          </p:cNvSpPr>
          <p:nvPr>
            <p:ph sz="half" idx="2" hasCustomPrompt="1"/>
          </p:nvPr>
        </p:nvSpPr>
        <p:spPr>
          <a:xfrm>
            <a:off x="6341616" y="1745552"/>
            <a:ext cx="5226992" cy="4491760"/>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sp>
        <p:nvSpPr>
          <p:cNvPr id="10"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0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6" name="Slika 5" descr="Slika, ki vsebuje besede bela, sličica, oblikovanje, ilustracija&#10;&#10;Opis je samodejno ustvarjen">
            <a:extLst>
              <a:ext uri="{FF2B5EF4-FFF2-40B4-BE49-F238E27FC236}">
                <a16:creationId xmlns:a16="http://schemas.microsoft.com/office/drawing/2014/main" id="{21C2B1D8-E052-8DCB-322C-1BC8DF4BD6C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7" name="Pravokotnik 6">
            <a:extLst>
              <a:ext uri="{FF2B5EF4-FFF2-40B4-BE49-F238E27FC236}">
                <a16:creationId xmlns:a16="http://schemas.microsoft.com/office/drawing/2014/main" id="{CBC3D6C3-65DE-0092-AC80-91FEC0896BA1}"/>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8" name="Grafika 7">
            <a:extLst>
              <a:ext uri="{FF2B5EF4-FFF2-40B4-BE49-F238E27FC236}">
                <a16:creationId xmlns:a16="http://schemas.microsoft.com/office/drawing/2014/main" id="{6B7B3FC2-4B4C-5D0D-2D4E-5453B3A3EC6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07904" y="168832"/>
            <a:ext cx="1974496" cy="499048"/>
          </a:xfrm>
          <a:prstGeom prst="rect">
            <a:avLst/>
          </a:prstGeom>
        </p:spPr>
      </p:pic>
      <p:grpSp>
        <p:nvGrpSpPr>
          <p:cNvPr id="9" name="Skupina 8">
            <a:extLst>
              <a:ext uri="{FF2B5EF4-FFF2-40B4-BE49-F238E27FC236}">
                <a16:creationId xmlns:a16="http://schemas.microsoft.com/office/drawing/2014/main" id="{E91A3BB8-D2C5-C809-8D3C-C5CFF5DAB929}"/>
              </a:ext>
            </a:extLst>
          </p:cNvPr>
          <p:cNvGrpSpPr/>
          <p:nvPr userDrawn="1"/>
        </p:nvGrpSpPr>
        <p:grpSpPr>
          <a:xfrm>
            <a:off x="914400" y="6252576"/>
            <a:ext cx="3741440" cy="327010"/>
            <a:chOff x="6280130" y="1440057"/>
            <a:chExt cx="4845396" cy="423498"/>
          </a:xfrm>
        </p:grpSpPr>
        <p:pic>
          <p:nvPicPr>
            <p:cNvPr id="11" name="Grafika 10">
              <a:extLst>
                <a:ext uri="{FF2B5EF4-FFF2-40B4-BE49-F238E27FC236}">
                  <a16:creationId xmlns:a16="http://schemas.microsoft.com/office/drawing/2014/main" id="{934AF579-BC02-B59B-9C1E-C2024FB3EBAA}"/>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3227EAC-1B9E-29A6-B339-D62467EBE16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092518FF-F92C-E9F1-1B6E-EDFB52ED5EB7}"/>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80130" y="1440057"/>
              <a:ext cx="744204" cy="423498"/>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411C3C4-769A-A974-32CB-05308FA158F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15" name="Rectangle 2">
            <a:extLst>
              <a:ext uri="{FF2B5EF4-FFF2-40B4-BE49-F238E27FC236}">
                <a16:creationId xmlns:a16="http://schemas.microsoft.com/office/drawing/2014/main" id="{570B74DD-0399-E63D-AABA-C8F1A3D708DE}"/>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16" name="Title 12">
            <a:extLst>
              <a:ext uri="{FF2B5EF4-FFF2-40B4-BE49-F238E27FC236}">
                <a16:creationId xmlns:a16="http://schemas.microsoft.com/office/drawing/2014/main" id="{B0967E05-7F75-02FF-5796-241BDDC762C1}"/>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spTree>
    <p:extLst>
      <p:ext uri="{BB962C8B-B14F-4D97-AF65-F5344CB8AC3E}">
        <p14:creationId xmlns:p14="http://schemas.microsoft.com/office/powerpoint/2010/main" val="505760487"/>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11200" y="476672"/>
            <a:ext cx="10871200" cy="104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p>
            <a:pPr lvl="0"/>
            <a:r>
              <a:rPr lang="sl-SI" dirty="0"/>
              <a:t>Naslov strani</a:t>
            </a:r>
            <a:endParaRPr lang="en-GB" dirty="0"/>
          </a:p>
        </p:txBody>
      </p:sp>
      <p:sp>
        <p:nvSpPr>
          <p:cNvPr id="1027" name="Rectangle 3"/>
          <p:cNvSpPr>
            <a:spLocks noGrp="1" noChangeArrowheads="1"/>
          </p:cNvSpPr>
          <p:nvPr>
            <p:ph type="body" idx="1"/>
          </p:nvPr>
        </p:nvSpPr>
        <p:spPr bwMode="auto">
          <a:xfrm>
            <a:off x="914400" y="1628800"/>
            <a:ext cx="10668000"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t" anchorCtr="0" compatLnSpc="1">
            <a:prstTxWarp prst="textNoShape">
              <a:avLst/>
            </a:prstTxWarp>
          </a:body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endParaRPr lang="en-GB" dirty="0"/>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2" r:id="rId3"/>
    <p:sldLayoutId id="2147483674" r:id="rId4"/>
    <p:sldLayoutId id="2147483677" r:id="rId5"/>
    <p:sldLayoutId id="2147483678" r:id="rId6"/>
  </p:sldLayoutIdLst>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Effect transition="in" filter="fade">
                                      <p:cBhvr>
                                        <p:cTn id="7" dur="500"/>
                                        <p:tgtEl>
                                          <p:spTgt spid="10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7">
                                            <p:txEl>
                                              <p:pRg st="1" end="1"/>
                                            </p:txEl>
                                          </p:spTgt>
                                        </p:tgtEl>
                                        <p:attrNameLst>
                                          <p:attrName>style.visibility</p:attrName>
                                        </p:attrNameLst>
                                      </p:cBhvr>
                                      <p:to>
                                        <p:strVal val="visible"/>
                                      </p:to>
                                    </p:set>
                                    <p:animEffect transition="in" filter="fade">
                                      <p:cBhvr>
                                        <p:cTn id="12" dur="500"/>
                                        <p:tgtEl>
                                          <p:spTgt spid="1027">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27">
                                            <p:txEl>
                                              <p:pRg st="2" end="2"/>
                                            </p:txEl>
                                          </p:spTgt>
                                        </p:tgtEl>
                                        <p:attrNameLst>
                                          <p:attrName>style.visibility</p:attrName>
                                        </p:attrNameLst>
                                      </p:cBhvr>
                                      <p:to>
                                        <p:strVal val="visible"/>
                                      </p:to>
                                    </p:set>
                                    <p:animEffect transition="in" filter="fade">
                                      <p:cBhvr>
                                        <p:cTn id="15" dur="500"/>
                                        <p:tgtEl>
                                          <p:spTgt spid="1027">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27">
                                            <p:txEl>
                                              <p:pRg st="3" end="3"/>
                                            </p:txEl>
                                          </p:spTgt>
                                        </p:tgtEl>
                                        <p:attrNameLst>
                                          <p:attrName>style.visibility</p:attrName>
                                        </p:attrNameLst>
                                      </p:cBhvr>
                                      <p:to>
                                        <p:strVal val="visible"/>
                                      </p:to>
                                    </p:set>
                                    <p:animEffect transition="in" filter="fade">
                                      <p:cBhvr>
                                        <p:cTn id="18" dur="500"/>
                                        <p:tgtEl>
                                          <p:spTgt spid="1027">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27">
                                            <p:txEl>
                                              <p:pRg st="4" end="4"/>
                                            </p:txEl>
                                          </p:spTgt>
                                        </p:tgtEl>
                                        <p:attrNameLst>
                                          <p:attrName>style.visibility</p:attrName>
                                        </p:attrNameLst>
                                      </p:cBhvr>
                                      <p:to>
                                        <p:strVal val="visible"/>
                                      </p:to>
                                    </p:set>
                                    <p:animEffect transition="in" filter="fade">
                                      <p:cBhvr>
                                        <p:cTn id="21" dur="500"/>
                                        <p:tgtEl>
                                          <p:spTgt spid="10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bldLvl="2">
        <p:tmplLst>
          <p:tmpl lvl="1">
            <p:tnLst>
              <p:par>
                <p:cTn presetID="10"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2">
            <p:tnLst>
              <p:par>
                <p:cTn presetID="10"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Lst>
      </p:bldP>
    </p:bldLst>
  </p:timing>
  <p:hf hdr="0" dt="0"/>
  <p:txStyles>
    <p:title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p:titleStyle>
    <p:bodyStyle>
      <a:lvl1pPr marL="342900" indent="-342900" algn="l" rtl="0" eaLnBrk="1" fontAlgn="base" hangingPunct="1">
        <a:spcBef>
          <a:spcPct val="20000"/>
        </a:spcBef>
        <a:spcAft>
          <a:spcPct val="0"/>
        </a:spcAft>
        <a:buClr>
          <a:schemeClr val="tx1"/>
        </a:buClr>
        <a:buFont typeface="Wingdings" pitchFamily="2" charset="2"/>
        <a:buChar char="n"/>
        <a:defRPr sz="3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lr>
          <a:schemeClr val="tx1"/>
        </a:buClr>
        <a:buFont typeface="Wingdings" pitchFamily="2" charset="2"/>
        <a:buChar char="§"/>
        <a:defRPr sz="2800">
          <a:solidFill>
            <a:schemeClr val="tx1"/>
          </a:solidFill>
          <a:latin typeface="Calibri" pitchFamily="34" charset="0"/>
        </a:defRPr>
      </a:lvl2pPr>
      <a:lvl3pPr marL="1143000" indent="-228600" algn="l" rtl="0" eaLnBrk="1" fontAlgn="base" hangingPunct="1">
        <a:spcBef>
          <a:spcPct val="20000"/>
        </a:spcBef>
        <a:spcAft>
          <a:spcPct val="0"/>
        </a:spcAft>
        <a:buClr>
          <a:schemeClr val="tx1"/>
        </a:buClr>
        <a:buFont typeface="Wingdings" pitchFamily="2" charset="2"/>
        <a:buChar char="§"/>
        <a:defRPr sz="2400">
          <a:solidFill>
            <a:schemeClr val="tx1"/>
          </a:solidFill>
          <a:latin typeface="Calibri" pitchFamily="34" charset="0"/>
        </a:defRPr>
      </a:lvl3pPr>
      <a:lvl4pPr marL="1600200" indent="-228600" algn="l" rtl="0" eaLnBrk="1" fontAlgn="base" hangingPunct="1">
        <a:spcBef>
          <a:spcPct val="20000"/>
        </a:spcBef>
        <a:spcAft>
          <a:spcPct val="0"/>
        </a:spcAft>
        <a:buFont typeface="Arial" charset="0"/>
        <a:buChar char="–"/>
        <a:defRPr sz="2000">
          <a:solidFill>
            <a:schemeClr val="tx1"/>
          </a:solidFill>
          <a:latin typeface="Calibri" pitchFamily="34" charset="0"/>
        </a:defRPr>
      </a:lvl4pPr>
      <a:lvl5pPr marL="2057400" indent="-228600" algn="l" rtl="0" eaLnBrk="1" fontAlgn="base" hangingPunct="1">
        <a:spcBef>
          <a:spcPct val="20000"/>
        </a:spcBef>
        <a:spcAft>
          <a:spcPct val="0"/>
        </a:spcAft>
        <a:buFont typeface="Arial" charset="0"/>
        <a:buChar char="–"/>
        <a:defRPr sz="2000" baseline="0">
          <a:solidFill>
            <a:schemeClr val="tx1"/>
          </a:solidFill>
          <a:latin typeface="Calibri" pitchFamily="34" charset="0"/>
        </a:defRPr>
      </a:lvl5pPr>
      <a:lvl6pPr marL="2514600" indent="-228600" algn="l" rtl="0" eaLnBrk="1" fontAlgn="base" hangingPunct="1">
        <a:spcBef>
          <a:spcPct val="20000"/>
        </a:spcBef>
        <a:spcAft>
          <a:spcPct val="0"/>
        </a:spcAft>
        <a:buFont typeface="Arial" charset="0"/>
        <a:buChar char="–"/>
        <a:defRPr sz="2000">
          <a:solidFill>
            <a:schemeClr val="tx1"/>
          </a:solidFill>
          <a:latin typeface="+mn-lt"/>
        </a:defRPr>
      </a:lvl6pPr>
      <a:lvl7pPr marL="2971800" indent="-228600" algn="l" rtl="0" eaLnBrk="1" fontAlgn="base" hangingPunct="1">
        <a:spcBef>
          <a:spcPct val="20000"/>
        </a:spcBef>
        <a:spcAft>
          <a:spcPct val="0"/>
        </a:spcAft>
        <a:buFont typeface="Arial" charset="0"/>
        <a:buChar char="–"/>
        <a:defRPr sz="2000">
          <a:solidFill>
            <a:schemeClr val="tx1"/>
          </a:solidFill>
          <a:latin typeface="+mn-lt"/>
        </a:defRPr>
      </a:lvl7pPr>
      <a:lvl8pPr marL="3429000" indent="-228600" algn="l" rtl="0" eaLnBrk="1" fontAlgn="base" hangingPunct="1">
        <a:spcBef>
          <a:spcPct val="20000"/>
        </a:spcBef>
        <a:spcAft>
          <a:spcPct val="0"/>
        </a:spcAft>
        <a:buFont typeface="Arial" charset="0"/>
        <a:buChar char="–"/>
        <a:defRPr sz="2000">
          <a:solidFill>
            <a:schemeClr val="tx1"/>
          </a:solidFill>
          <a:latin typeface="+mn-lt"/>
        </a:defRPr>
      </a:lvl8pPr>
      <a:lvl9pPr marL="3886200" indent="-228600" algn="l" rtl="0" eaLnBrk="1" fontAlgn="base" hangingPunct="1">
        <a:spcBef>
          <a:spcPct val="20000"/>
        </a:spcBef>
        <a:spcAft>
          <a:spcPct val="0"/>
        </a:spcAft>
        <a:buFont typeface="Arial" charset="0"/>
        <a:buChar char="–"/>
        <a:defRPr sz="2000">
          <a:solidFill>
            <a:schemeClr val="tx1"/>
          </a:solidFill>
          <a:latin typeface="+mn-lt"/>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11200" y="476672"/>
            <a:ext cx="10871200" cy="104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p>
            <a:pPr lvl="0"/>
            <a:r>
              <a:rPr lang="sl-SI" dirty="0"/>
              <a:t>Naslov strani</a:t>
            </a:r>
            <a:endParaRPr lang="en-GB" dirty="0"/>
          </a:p>
        </p:txBody>
      </p:sp>
      <p:sp>
        <p:nvSpPr>
          <p:cNvPr id="1027" name="Rectangle 3"/>
          <p:cNvSpPr>
            <a:spLocks noGrp="1" noChangeArrowheads="1"/>
          </p:cNvSpPr>
          <p:nvPr>
            <p:ph type="body" idx="1"/>
          </p:nvPr>
        </p:nvSpPr>
        <p:spPr bwMode="auto">
          <a:xfrm>
            <a:off x="914400" y="1628800"/>
            <a:ext cx="10668000"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t" anchorCtr="0" compatLnSpc="1">
            <a:prstTxWarp prst="textNoShape">
              <a:avLst/>
            </a:prstTxWarp>
          </a:body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endParaRPr lang="en-GB" dirty="0"/>
          </a:p>
        </p:txBody>
      </p:sp>
    </p:spTree>
    <p:extLst>
      <p:ext uri="{BB962C8B-B14F-4D97-AF65-F5344CB8AC3E}">
        <p14:creationId xmlns:p14="http://schemas.microsoft.com/office/powerpoint/2010/main" val="3217638158"/>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Lst>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Effect transition="in" filter="fade">
                                      <p:cBhvr>
                                        <p:cTn id="7" dur="500"/>
                                        <p:tgtEl>
                                          <p:spTgt spid="10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7">
                                            <p:txEl>
                                              <p:pRg st="1" end="1"/>
                                            </p:txEl>
                                          </p:spTgt>
                                        </p:tgtEl>
                                        <p:attrNameLst>
                                          <p:attrName>style.visibility</p:attrName>
                                        </p:attrNameLst>
                                      </p:cBhvr>
                                      <p:to>
                                        <p:strVal val="visible"/>
                                      </p:to>
                                    </p:set>
                                    <p:animEffect transition="in" filter="fade">
                                      <p:cBhvr>
                                        <p:cTn id="12" dur="500"/>
                                        <p:tgtEl>
                                          <p:spTgt spid="1027">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27">
                                            <p:txEl>
                                              <p:pRg st="2" end="2"/>
                                            </p:txEl>
                                          </p:spTgt>
                                        </p:tgtEl>
                                        <p:attrNameLst>
                                          <p:attrName>style.visibility</p:attrName>
                                        </p:attrNameLst>
                                      </p:cBhvr>
                                      <p:to>
                                        <p:strVal val="visible"/>
                                      </p:to>
                                    </p:set>
                                    <p:animEffect transition="in" filter="fade">
                                      <p:cBhvr>
                                        <p:cTn id="15" dur="500"/>
                                        <p:tgtEl>
                                          <p:spTgt spid="1027">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27">
                                            <p:txEl>
                                              <p:pRg st="3" end="3"/>
                                            </p:txEl>
                                          </p:spTgt>
                                        </p:tgtEl>
                                        <p:attrNameLst>
                                          <p:attrName>style.visibility</p:attrName>
                                        </p:attrNameLst>
                                      </p:cBhvr>
                                      <p:to>
                                        <p:strVal val="visible"/>
                                      </p:to>
                                    </p:set>
                                    <p:animEffect transition="in" filter="fade">
                                      <p:cBhvr>
                                        <p:cTn id="18" dur="500"/>
                                        <p:tgtEl>
                                          <p:spTgt spid="1027">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27">
                                            <p:txEl>
                                              <p:pRg st="4" end="4"/>
                                            </p:txEl>
                                          </p:spTgt>
                                        </p:tgtEl>
                                        <p:attrNameLst>
                                          <p:attrName>style.visibility</p:attrName>
                                        </p:attrNameLst>
                                      </p:cBhvr>
                                      <p:to>
                                        <p:strVal val="visible"/>
                                      </p:to>
                                    </p:set>
                                    <p:animEffect transition="in" filter="fade">
                                      <p:cBhvr>
                                        <p:cTn id="21" dur="500"/>
                                        <p:tgtEl>
                                          <p:spTgt spid="10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bldLvl="2">
        <p:tmplLst>
          <p:tmpl lvl="1">
            <p:tnLst>
              <p:par>
                <p:cTn presetID="10"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2">
            <p:tnLst>
              <p:par>
                <p:cTn presetID="10"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Lst>
      </p:bldP>
    </p:bldLst>
  </p:timing>
  <p:hf hdr="0" dt="0"/>
  <p:txStyles>
    <p:title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p:titleStyle>
    <p:bodyStyle>
      <a:lvl1pPr marL="342900" indent="-342900" algn="l" rtl="0" eaLnBrk="1" fontAlgn="base" hangingPunct="1">
        <a:spcBef>
          <a:spcPct val="20000"/>
        </a:spcBef>
        <a:spcAft>
          <a:spcPct val="0"/>
        </a:spcAft>
        <a:buClr>
          <a:schemeClr val="tx1"/>
        </a:buClr>
        <a:buFont typeface="Wingdings" pitchFamily="2" charset="2"/>
        <a:buChar char="n"/>
        <a:defRPr sz="3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lr>
          <a:schemeClr val="tx1"/>
        </a:buClr>
        <a:buFont typeface="Wingdings" pitchFamily="2" charset="2"/>
        <a:buChar char="§"/>
        <a:defRPr sz="2800">
          <a:solidFill>
            <a:schemeClr val="tx1"/>
          </a:solidFill>
          <a:latin typeface="Calibri" pitchFamily="34" charset="0"/>
        </a:defRPr>
      </a:lvl2pPr>
      <a:lvl3pPr marL="1143000" indent="-228600" algn="l" rtl="0" eaLnBrk="1" fontAlgn="base" hangingPunct="1">
        <a:spcBef>
          <a:spcPct val="20000"/>
        </a:spcBef>
        <a:spcAft>
          <a:spcPct val="0"/>
        </a:spcAft>
        <a:buClr>
          <a:schemeClr val="tx1"/>
        </a:buClr>
        <a:buFont typeface="Wingdings" pitchFamily="2" charset="2"/>
        <a:buChar char="§"/>
        <a:defRPr sz="2400">
          <a:solidFill>
            <a:schemeClr val="tx1"/>
          </a:solidFill>
          <a:latin typeface="Calibri" pitchFamily="34" charset="0"/>
        </a:defRPr>
      </a:lvl3pPr>
      <a:lvl4pPr marL="1600200" indent="-228600" algn="l" rtl="0" eaLnBrk="1" fontAlgn="base" hangingPunct="1">
        <a:spcBef>
          <a:spcPct val="20000"/>
        </a:spcBef>
        <a:spcAft>
          <a:spcPct val="0"/>
        </a:spcAft>
        <a:buFont typeface="Arial" charset="0"/>
        <a:buChar char="–"/>
        <a:defRPr sz="2000">
          <a:solidFill>
            <a:schemeClr val="tx1"/>
          </a:solidFill>
          <a:latin typeface="Calibri" pitchFamily="34" charset="0"/>
        </a:defRPr>
      </a:lvl4pPr>
      <a:lvl5pPr marL="2057400" indent="-228600" algn="l" rtl="0" eaLnBrk="1" fontAlgn="base" hangingPunct="1">
        <a:spcBef>
          <a:spcPct val="20000"/>
        </a:spcBef>
        <a:spcAft>
          <a:spcPct val="0"/>
        </a:spcAft>
        <a:buFont typeface="Arial" charset="0"/>
        <a:buChar char="–"/>
        <a:defRPr sz="2000" baseline="0">
          <a:solidFill>
            <a:schemeClr val="tx1"/>
          </a:solidFill>
          <a:latin typeface="Calibri" pitchFamily="34" charset="0"/>
        </a:defRPr>
      </a:lvl5pPr>
      <a:lvl6pPr marL="2514600" indent="-228600" algn="l" rtl="0" eaLnBrk="1" fontAlgn="base" hangingPunct="1">
        <a:spcBef>
          <a:spcPct val="20000"/>
        </a:spcBef>
        <a:spcAft>
          <a:spcPct val="0"/>
        </a:spcAft>
        <a:buFont typeface="Arial" charset="0"/>
        <a:buChar char="–"/>
        <a:defRPr sz="2000">
          <a:solidFill>
            <a:schemeClr val="tx1"/>
          </a:solidFill>
          <a:latin typeface="+mn-lt"/>
        </a:defRPr>
      </a:lvl6pPr>
      <a:lvl7pPr marL="2971800" indent="-228600" algn="l" rtl="0" eaLnBrk="1" fontAlgn="base" hangingPunct="1">
        <a:spcBef>
          <a:spcPct val="20000"/>
        </a:spcBef>
        <a:spcAft>
          <a:spcPct val="0"/>
        </a:spcAft>
        <a:buFont typeface="Arial" charset="0"/>
        <a:buChar char="–"/>
        <a:defRPr sz="2000">
          <a:solidFill>
            <a:schemeClr val="tx1"/>
          </a:solidFill>
          <a:latin typeface="+mn-lt"/>
        </a:defRPr>
      </a:lvl7pPr>
      <a:lvl8pPr marL="3429000" indent="-228600" algn="l" rtl="0" eaLnBrk="1" fontAlgn="base" hangingPunct="1">
        <a:spcBef>
          <a:spcPct val="20000"/>
        </a:spcBef>
        <a:spcAft>
          <a:spcPct val="0"/>
        </a:spcAft>
        <a:buFont typeface="Arial" charset="0"/>
        <a:buChar char="–"/>
        <a:defRPr sz="2000">
          <a:solidFill>
            <a:schemeClr val="tx1"/>
          </a:solidFill>
          <a:latin typeface="+mn-lt"/>
        </a:defRPr>
      </a:lvl8pPr>
      <a:lvl9pPr marL="3886200" indent="-228600" algn="l" rtl="0" eaLnBrk="1" fontAlgn="base" hangingPunct="1">
        <a:spcBef>
          <a:spcPct val="20000"/>
        </a:spcBef>
        <a:spcAft>
          <a:spcPct val="0"/>
        </a:spcAft>
        <a:buFont typeface="Arial" charset="0"/>
        <a:buChar char="–"/>
        <a:defRPr sz="2000">
          <a:solidFill>
            <a:schemeClr val="tx1"/>
          </a:solidFill>
          <a:latin typeface="+mn-lt"/>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jpe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1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69.jpeg"/><Relationship Id="rId18" Type="http://schemas.microsoft.com/office/2007/relationships/hdphoto" Target="../media/hdphoto3.wdp"/><Relationship Id="rId3" Type="http://schemas.openxmlformats.org/officeDocument/2006/relationships/image" Target="../media/image29.png"/><Relationship Id="rId7" Type="http://schemas.openxmlformats.org/officeDocument/2006/relationships/image" Target="../media/image64.png"/><Relationship Id="rId12" Type="http://schemas.openxmlformats.org/officeDocument/2006/relationships/image" Target="../media/image68.png"/><Relationship Id="rId17" Type="http://schemas.openxmlformats.org/officeDocument/2006/relationships/image" Target="../media/image73.png"/><Relationship Id="rId2" Type="http://schemas.openxmlformats.org/officeDocument/2006/relationships/notesSlide" Target="../notesSlides/notesSlide6.xml"/><Relationship Id="rId16" Type="http://schemas.openxmlformats.org/officeDocument/2006/relationships/image" Target="../media/image72.jpeg"/><Relationship Id="rId20" Type="http://schemas.openxmlformats.org/officeDocument/2006/relationships/image" Target="../media/image75.jpe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67.png"/><Relationship Id="rId5" Type="http://schemas.openxmlformats.org/officeDocument/2006/relationships/image" Target="../media/image21.png"/><Relationship Id="rId15" Type="http://schemas.openxmlformats.org/officeDocument/2006/relationships/image" Target="../media/image71.jpeg"/><Relationship Id="rId10" Type="http://schemas.openxmlformats.org/officeDocument/2006/relationships/image" Target="../media/image66.jpeg"/><Relationship Id="rId19" Type="http://schemas.openxmlformats.org/officeDocument/2006/relationships/image" Target="../media/image74.png"/><Relationship Id="rId4" Type="http://schemas.openxmlformats.org/officeDocument/2006/relationships/image" Target="../media/image63.png"/><Relationship Id="rId9" Type="http://schemas.openxmlformats.org/officeDocument/2006/relationships/image" Target="../media/image65.png"/><Relationship Id="rId14" Type="http://schemas.openxmlformats.org/officeDocument/2006/relationships/image" Target="../media/image70.png"/></Relationships>
</file>

<file path=ppt/slides/_rels/slide13.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34.png"/><Relationship Id="rId3" Type="http://schemas.openxmlformats.org/officeDocument/2006/relationships/image" Target="../media/image76.jpeg"/><Relationship Id="rId7" Type="http://schemas.openxmlformats.org/officeDocument/2006/relationships/image" Target="../media/image15.png"/><Relationship Id="rId12" Type="http://schemas.openxmlformats.org/officeDocument/2006/relationships/image" Target="../media/image33.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32.png"/><Relationship Id="rId5" Type="http://schemas.openxmlformats.org/officeDocument/2006/relationships/image" Target="../media/image63.png"/><Relationship Id="rId15" Type="http://schemas.openxmlformats.org/officeDocument/2006/relationships/image" Target="../media/image20.png"/><Relationship Id="rId10" Type="http://schemas.openxmlformats.org/officeDocument/2006/relationships/image" Target="../media/image31.svg"/><Relationship Id="rId4" Type="http://schemas.openxmlformats.org/officeDocument/2006/relationships/image" Target="../media/image29.png"/><Relationship Id="rId9" Type="http://schemas.openxmlformats.org/officeDocument/2006/relationships/image" Target="../media/image30.png"/><Relationship Id="rId14" Type="http://schemas.openxmlformats.org/officeDocument/2006/relationships/image" Target="../media/image35.svg"/></Relationships>
</file>

<file path=ppt/slides/_rels/slide14.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diagramColors" Target="../diagrams/colors3.xml"/><Relationship Id="rId3" Type="http://schemas.openxmlformats.org/officeDocument/2006/relationships/image" Target="../media/image77.png"/><Relationship Id="rId7" Type="http://schemas.openxmlformats.org/officeDocument/2006/relationships/image" Target="../media/image20.png"/><Relationship Id="rId12" Type="http://schemas.openxmlformats.org/officeDocument/2006/relationships/diagramQuickStyle" Target="../diagrams/quickStyle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diagramLayout" Target="../diagrams/layout3.xml"/><Relationship Id="rId5" Type="http://schemas.openxmlformats.org/officeDocument/2006/relationships/image" Target="../media/image63.png"/><Relationship Id="rId10" Type="http://schemas.openxmlformats.org/officeDocument/2006/relationships/diagramData" Target="../diagrams/data3.xml"/><Relationship Id="rId4" Type="http://schemas.openxmlformats.org/officeDocument/2006/relationships/image" Target="../media/image29.png"/><Relationship Id="rId9" Type="http://schemas.openxmlformats.org/officeDocument/2006/relationships/image" Target="../media/image79.svg"/><Relationship Id="rId14" Type="http://schemas.microsoft.com/office/2007/relationships/diagramDrawing" Target="../diagrams/drawing3.xml"/></Relationships>
</file>

<file path=ppt/slides/_rels/slide15.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29.png"/><Relationship Id="rId7" Type="http://schemas.openxmlformats.org/officeDocument/2006/relationships/image" Target="../media/image8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21.png"/><Relationship Id="rId4" Type="http://schemas.openxmlformats.org/officeDocument/2006/relationships/image" Target="../media/image63.png"/><Relationship Id="rId9" Type="http://schemas.openxmlformats.org/officeDocument/2006/relationships/image" Target="../media/image82.jpeg"/></Relationships>
</file>

<file path=ppt/slides/_rels/slide16.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84.jpeg"/><Relationship Id="rId7" Type="http://schemas.openxmlformats.org/officeDocument/2006/relationships/image" Target="../media/image88.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86.jpeg"/><Relationship Id="rId4" Type="http://schemas.openxmlformats.org/officeDocument/2006/relationships/image" Target="../media/image85.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sv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29.png"/><Relationship Id="rId3" Type="http://schemas.openxmlformats.org/officeDocument/2006/relationships/image" Target="../media/image20.png"/><Relationship Id="rId7" Type="http://schemas.openxmlformats.org/officeDocument/2006/relationships/image" Target="../media/image24.jpeg"/><Relationship Id="rId12" Type="http://schemas.openxmlformats.org/officeDocument/2006/relationships/image" Target="../media/image28.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23.jpeg"/><Relationship Id="rId11" Type="http://schemas.openxmlformats.org/officeDocument/2006/relationships/image" Target="../media/image27.png"/><Relationship Id="rId5" Type="http://schemas.openxmlformats.org/officeDocument/2006/relationships/image" Target="../media/image22.png"/><Relationship Id="rId10" Type="http://schemas.openxmlformats.org/officeDocument/2006/relationships/image" Target="../media/image26.png"/><Relationship Id="rId4" Type="http://schemas.openxmlformats.org/officeDocument/2006/relationships/image" Target="../media/image21.png"/><Relationship Id="rId9"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37.png"/><Relationship Id="rId3" Type="http://schemas.openxmlformats.org/officeDocument/2006/relationships/image" Target="../media/image29.png"/><Relationship Id="rId7" Type="http://schemas.openxmlformats.org/officeDocument/2006/relationships/image" Target="../media/image32.png"/><Relationship Id="rId12"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1.svg"/><Relationship Id="rId11" Type="http://schemas.openxmlformats.org/officeDocument/2006/relationships/image" Target="../media/image20.png"/><Relationship Id="rId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21.png"/><Relationship Id="rId9" Type="http://schemas.openxmlformats.org/officeDocument/2006/relationships/image" Target="../media/image34.png"/><Relationship Id="rId14" Type="http://schemas.openxmlformats.org/officeDocument/2006/relationships/image" Target="../media/image38.svg"/></Relationships>
</file>

<file path=ppt/slides/_rels/slide6.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29.pn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5" Type="http://schemas.openxmlformats.org/officeDocument/2006/relationships/image" Target="../media/image20.png"/><Relationship Id="rId10" Type="http://schemas.openxmlformats.org/officeDocument/2006/relationships/image" Target="../media/image46.png"/><Relationship Id="rId4" Type="http://schemas.openxmlformats.org/officeDocument/2006/relationships/image" Target="../media/image40.svg"/><Relationship Id="rId9" Type="http://schemas.openxmlformats.org/officeDocument/2006/relationships/image" Target="../media/image45.png"/><Relationship Id="rId1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4.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ontact FoodTraNet">
            <a:extLst>
              <a:ext uri="{FF2B5EF4-FFF2-40B4-BE49-F238E27FC236}">
                <a16:creationId xmlns:a16="http://schemas.microsoft.com/office/drawing/2014/main" id="{BB9047F1-1064-2316-6881-B7EADEACE7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163" y="2175706"/>
            <a:ext cx="3410911" cy="821246"/>
          </a:xfrm>
          <a:prstGeom prst="rect">
            <a:avLst/>
          </a:prstGeom>
          <a:noFill/>
          <a:extLst>
            <a:ext uri="{909E8E84-426E-40DD-AFC4-6F175D3DCCD1}">
              <a14:hiddenFill xmlns:a14="http://schemas.microsoft.com/office/drawing/2010/main">
                <a:solidFill>
                  <a:srgbClr val="FFFFFF"/>
                </a:solidFill>
              </a14:hiddenFill>
            </a:ext>
          </a:extLst>
        </p:spPr>
      </p:pic>
      <p:sp>
        <p:nvSpPr>
          <p:cNvPr id="5" name="PoljeZBesedilom 9">
            <a:extLst>
              <a:ext uri="{FF2B5EF4-FFF2-40B4-BE49-F238E27FC236}">
                <a16:creationId xmlns:a16="http://schemas.microsoft.com/office/drawing/2014/main" id="{9F357E2C-E5D5-8591-6635-94C21CD02511}"/>
              </a:ext>
            </a:extLst>
          </p:cNvPr>
          <p:cNvSpPr txBox="1"/>
          <p:nvPr/>
        </p:nvSpPr>
        <p:spPr>
          <a:xfrm>
            <a:off x="3047645" y="5994896"/>
            <a:ext cx="7776864" cy="523220"/>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GB" sz="1400" b="1" i="0" dirty="0">
                <a:effectLst/>
                <a:latin typeface="Lato" panose="020F0502020204030204" pitchFamily="34" charset="0"/>
              </a:rPr>
              <a:t>This project has received funding from the European Union's Horizon 2020 research and innovation programme under the Marie Sklodowska-Curie grant agreement no. 956265.</a:t>
            </a:r>
            <a:endParaRPr lang="en-SI" sz="1400" b="1" dirty="0">
              <a:effectLst/>
              <a:latin typeface="Aptos" panose="020B0004020202020204" pitchFamily="34" charset="0"/>
              <a:ea typeface="Calibri" panose="020F0502020204030204" pitchFamily="34" charset="0"/>
              <a:cs typeface="Aptos" panose="020B0004020202020204" pitchFamily="34" charset="0"/>
            </a:endParaRPr>
          </a:p>
        </p:txBody>
      </p:sp>
      <p:pic>
        <p:nvPicPr>
          <p:cNvPr id="6" name="Picture 4" descr="High-Quality European Union Flag - Durable Outdoor Nylon | Flagsource  Southeast">
            <a:extLst>
              <a:ext uri="{FF2B5EF4-FFF2-40B4-BE49-F238E27FC236}">
                <a16:creationId xmlns:a16="http://schemas.microsoft.com/office/drawing/2014/main" id="{AAF0FA80-77E6-3C81-ADA2-AF08623C5E7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01" t="17451" r="1701" b="17451"/>
          <a:stretch/>
        </p:blipFill>
        <p:spPr bwMode="auto">
          <a:xfrm>
            <a:off x="2135560" y="6027286"/>
            <a:ext cx="680266" cy="45844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nstitut &quot;Jožef Stefan&quot; - In-JeT ApS">
            <a:extLst>
              <a:ext uri="{FF2B5EF4-FFF2-40B4-BE49-F238E27FC236}">
                <a16:creationId xmlns:a16="http://schemas.microsoft.com/office/drawing/2014/main" id="{D969B5DA-521E-9F4E-A990-BED70D2D27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20336" y="1714500"/>
            <a:ext cx="285750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9468381"/>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text, screenshot, circle&#10;&#10;Description automatically generated">
            <a:extLst>
              <a:ext uri="{FF2B5EF4-FFF2-40B4-BE49-F238E27FC236}">
                <a16:creationId xmlns:a16="http://schemas.microsoft.com/office/drawing/2014/main" id="{D429768D-0739-2056-8F2E-8A0D044BFE0F}"/>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11241" t="7462" r="14763" b="6968"/>
          <a:stretch/>
        </p:blipFill>
        <p:spPr>
          <a:xfrm>
            <a:off x="3035660" y="951704"/>
            <a:ext cx="6120680" cy="4954592"/>
          </a:xfrm>
          <a:prstGeom prst="rect">
            <a:avLst/>
          </a:prstGeom>
          <a:noFill/>
        </p:spPr>
      </p:pic>
      <p:sp>
        <p:nvSpPr>
          <p:cNvPr id="2" name="Slide Number Placeholder 1">
            <a:extLst>
              <a:ext uri="{FF2B5EF4-FFF2-40B4-BE49-F238E27FC236}">
                <a16:creationId xmlns:a16="http://schemas.microsoft.com/office/drawing/2014/main" id="{4BC2A37D-6D36-0197-24E2-81A9796803D9}"/>
              </a:ext>
            </a:extLst>
          </p:cNvPr>
          <p:cNvSpPr>
            <a:spLocks noGrp="1"/>
          </p:cNvSpPr>
          <p:nvPr>
            <p:ph type="sldNum" sz="quarter" idx="4"/>
          </p:nvPr>
        </p:nvSpPr>
        <p:spPr>
          <a:xfrm>
            <a:off x="10884527" y="6381328"/>
            <a:ext cx="1198212" cy="392904"/>
          </a:xfrm>
        </p:spPr>
        <p:txBody>
          <a:bodyPr vert="horz" lIns="91440" tIns="45720" rIns="91440" bIns="45720" rtlCol="0" anchor="ctr">
            <a:normAutofit/>
          </a:bodyPr>
          <a:lstStyle/>
          <a:p>
            <a:pPr>
              <a:lnSpc>
                <a:spcPct val="90000"/>
              </a:lnSpc>
              <a:spcAft>
                <a:spcPts val="600"/>
              </a:spcAft>
              <a:defRPr/>
            </a:pPr>
            <a:fld id="{869A43B6-4A72-4A6E-B3BC-4E1A4B5DD1B6}" type="slidenum">
              <a:rPr lang="en-US" smtClean="0"/>
              <a:pPr>
                <a:lnSpc>
                  <a:spcPct val="90000"/>
                </a:lnSpc>
                <a:spcAft>
                  <a:spcPts val="600"/>
                </a:spcAft>
                <a:defRPr/>
              </a:pPr>
              <a:t>10</a:t>
            </a:fld>
            <a:endParaRPr lang="en-US"/>
          </a:p>
        </p:txBody>
      </p:sp>
      <p:sp>
        <p:nvSpPr>
          <p:cNvPr id="6" name="Title 1">
            <a:extLst>
              <a:ext uri="{FF2B5EF4-FFF2-40B4-BE49-F238E27FC236}">
                <a16:creationId xmlns:a16="http://schemas.microsoft.com/office/drawing/2014/main" id="{953C8B81-D897-CF13-E632-E2F4B3A69BDD}"/>
              </a:ext>
            </a:extLst>
          </p:cNvPr>
          <p:cNvSpPr txBox="1">
            <a:spLocks/>
          </p:cNvSpPr>
          <p:nvPr/>
        </p:nvSpPr>
        <p:spPr bwMode="auto">
          <a:xfrm>
            <a:off x="0" y="44624"/>
            <a:ext cx="8832304"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r>
              <a:rPr lang="en-GB" sz="3600" b="1" kern="0" dirty="0">
                <a:solidFill>
                  <a:schemeClr val="tx1"/>
                </a:solidFill>
                <a:latin typeface="+mj-lt"/>
              </a:rPr>
              <a:t>My work</a:t>
            </a:r>
            <a:endParaRPr lang="sl-SI" sz="3600" kern="0" dirty="0">
              <a:solidFill>
                <a:schemeClr val="tx1"/>
              </a:solidFill>
              <a:latin typeface="+mj-lt"/>
            </a:endParaRPr>
          </a:p>
        </p:txBody>
      </p:sp>
    </p:spTree>
    <p:extLst>
      <p:ext uri="{BB962C8B-B14F-4D97-AF65-F5344CB8AC3E}">
        <p14:creationId xmlns:p14="http://schemas.microsoft.com/office/powerpoint/2010/main" val="1947656594"/>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7981BC-A75F-70DF-EC23-C36CD832F2EC}"/>
              </a:ext>
            </a:extLst>
          </p:cNvPr>
          <p:cNvSpPr>
            <a:spLocks noGrp="1"/>
          </p:cNvSpPr>
          <p:nvPr>
            <p:ph type="sldNum" sz="quarter" idx="4"/>
          </p:nvPr>
        </p:nvSpPr>
        <p:spPr/>
        <p:txBody>
          <a:bodyPr/>
          <a:lstStyle/>
          <a:p>
            <a:pPr>
              <a:defRPr/>
            </a:pPr>
            <a:fld id="{869A43B6-4A72-4A6E-B3BC-4E1A4B5DD1B6}" type="slidenum">
              <a:rPr lang="en-US" smtClean="0"/>
              <a:pPr>
                <a:defRPr/>
              </a:pPr>
              <a:t>11</a:t>
            </a:fld>
            <a:endParaRPr lang="en-US" dirty="0"/>
          </a:p>
        </p:txBody>
      </p:sp>
      <p:pic>
        <p:nvPicPr>
          <p:cNvPr id="8" name="Picture 7">
            <a:extLst>
              <a:ext uri="{FF2B5EF4-FFF2-40B4-BE49-F238E27FC236}">
                <a16:creationId xmlns:a16="http://schemas.microsoft.com/office/drawing/2014/main" id="{C4F0DACC-8B3F-A510-EDD5-17AE544D10FF}"/>
              </a:ext>
            </a:extLst>
          </p:cNvPr>
          <p:cNvPicPr>
            <a:picLocks noChangeAspect="1"/>
          </p:cNvPicPr>
          <p:nvPr/>
        </p:nvPicPr>
        <p:blipFill>
          <a:blip r:embed="rId2"/>
          <a:srcRect t="7378" r="3" b="18964"/>
          <a:stretch/>
        </p:blipFill>
        <p:spPr>
          <a:xfrm>
            <a:off x="7536160" y="4762589"/>
            <a:ext cx="2293571" cy="1689471"/>
          </a:xfrm>
          <a:custGeom>
            <a:avLst/>
            <a:gdLst/>
            <a:ahLst/>
            <a:cxnLst/>
            <a:rect l="l" t="t" r="r" b="b"/>
            <a:pathLst>
              <a:path w="3854161" h="2839019">
                <a:moveTo>
                  <a:pt x="1927081" y="0"/>
                </a:moveTo>
                <a:cubicBezTo>
                  <a:pt x="2991378" y="0"/>
                  <a:pt x="3854161" y="862783"/>
                  <a:pt x="3854161" y="1927081"/>
                </a:cubicBezTo>
                <a:cubicBezTo>
                  <a:pt x="3854161" y="2193155"/>
                  <a:pt x="3800237" y="2446635"/>
                  <a:pt x="3702722" y="2677188"/>
                </a:cubicBezTo>
                <a:lnTo>
                  <a:pt x="3624763" y="2839019"/>
                </a:lnTo>
                <a:lnTo>
                  <a:pt x="229398" y="2839019"/>
                </a:lnTo>
                <a:lnTo>
                  <a:pt x="151440" y="2677188"/>
                </a:lnTo>
                <a:cubicBezTo>
                  <a:pt x="53924" y="2446635"/>
                  <a:pt x="0" y="2193155"/>
                  <a:pt x="0" y="1927081"/>
                </a:cubicBezTo>
                <a:cubicBezTo>
                  <a:pt x="0" y="862783"/>
                  <a:pt x="862783" y="0"/>
                  <a:pt x="1927081" y="0"/>
                </a:cubicBezTo>
                <a:close/>
              </a:path>
            </a:pathLst>
          </a:custGeom>
        </p:spPr>
      </p:pic>
      <p:pic>
        <p:nvPicPr>
          <p:cNvPr id="9" name="Picture 8">
            <a:extLst>
              <a:ext uri="{FF2B5EF4-FFF2-40B4-BE49-F238E27FC236}">
                <a16:creationId xmlns:a16="http://schemas.microsoft.com/office/drawing/2014/main" id="{180ECC4B-DDB4-1CF6-C9DB-93C433C53609}"/>
              </a:ext>
            </a:extLst>
          </p:cNvPr>
          <p:cNvPicPr>
            <a:picLocks noChangeAspect="1"/>
          </p:cNvPicPr>
          <p:nvPr/>
        </p:nvPicPr>
        <p:blipFill>
          <a:blip r:embed="rId3"/>
          <a:srcRect r="-6" b="-6"/>
          <a:stretch/>
        </p:blipFill>
        <p:spPr>
          <a:xfrm>
            <a:off x="8753000" y="732615"/>
            <a:ext cx="1362795" cy="1362795"/>
          </a:xfrm>
          <a:custGeom>
            <a:avLst/>
            <a:gdLst/>
            <a:ahLst/>
            <a:cxnLst/>
            <a:rect l="l" t="t" r="r" b="b"/>
            <a:pathLst>
              <a:path w="2581968" h="2581968">
                <a:moveTo>
                  <a:pt x="1290984" y="0"/>
                </a:moveTo>
                <a:cubicBezTo>
                  <a:pt x="2003975" y="0"/>
                  <a:pt x="2581968" y="577993"/>
                  <a:pt x="2581968" y="1290984"/>
                </a:cubicBezTo>
                <a:cubicBezTo>
                  <a:pt x="2581968" y="2003975"/>
                  <a:pt x="2003975" y="2581968"/>
                  <a:pt x="1290984" y="2581968"/>
                </a:cubicBezTo>
                <a:cubicBezTo>
                  <a:pt x="577993" y="2581968"/>
                  <a:pt x="0" y="2003975"/>
                  <a:pt x="0" y="1290984"/>
                </a:cubicBezTo>
                <a:cubicBezTo>
                  <a:pt x="0" y="577993"/>
                  <a:pt x="577993" y="0"/>
                  <a:pt x="1290984" y="0"/>
                </a:cubicBezTo>
                <a:close/>
              </a:path>
            </a:pathLst>
          </a:custGeom>
        </p:spPr>
      </p:pic>
      <p:pic>
        <p:nvPicPr>
          <p:cNvPr id="10" name="Picture 9">
            <a:extLst>
              <a:ext uri="{FF2B5EF4-FFF2-40B4-BE49-F238E27FC236}">
                <a16:creationId xmlns:a16="http://schemas.microsoft.com/office/drawing/2014/main" id="{632DF42E-4AD0-A529-10DF-0EA95825521C}"/>
              </a:ext>
            </a:extLst>
          </p:cNvPr>
          <p:cNvPicPr>
            <a:picLocks noChangeAspect="1"/>
          </p:cNvPicPr>
          <p:nvPr/>
        </p:nvPicPr>
        <p:blipFill>
          <a:blip r:embed="rId4"/>
          <a:srcRect r="2" b="2"/>
          <a:stretch/>
        </p:blipFill>
        <p:spPr>
          <a:xfrm>
            <a:off x="10230705" y="1861890"/>
            <a:ext cx="1804401" cy="1761228"/>
          </a:xfrm>
          <a:custGeom>
            <a:avLst/>
            <a:gdLst/>
            <a:ahLst/>
            <a:cxnLst/>
            <a:rect l="l" t="t" r="r" b="b"/>
            <a:pathLst>
              <a:path w="1924906" h="1924906">
                <a:moveTo>
                  <a:pt x="962453" y="0"/>
                </a:moveTo>
                <a:cubicBezTo>
                  <a:pt x="1494001" y="0"/>
                  <a:pt x="1924906" y="430905"/>
                  <a:pt x="1924906" y="962453"/>
                </a:cubicBezTo>
                <a:cubicBezTo>
                  <a:pt x="1924906" y="1494001"/>
                  <a:pt x="1494001" y="1924906"/>
                  <a:pt x="962453" y="1924906"/>
                </a:cubicBezTo>
                <a:cubicBezTo>
                  <a:pt x="430905" y="1924906"/>
                  <a:pt x="0" y="1494001"/>
                  <a:pt x="0" y="962453"/>
                </a:cubicBezTo>
                <a:cubicBezTo>
                  <a:pt x="0" y="430905"/>
                  <a:pt x="430905" y="0"/>
                  <a:pt x="962453" y="0"/>
                </a:cubicBezTo>
                <a:close/>
              </a:path>
            </a:pathLst>
          </a:custGeom>
        </p:spPr>
      </p:pic>
      <p:pic>
        <p:nvPicPr>
          <p:cNvPr id="11" name="Content Placeholder 8">
            <a:extLst>
              <a:ext uri="{FF2B5EF4-FFF2-40B4-BE49-F238E27FC236}">
                <a16:creationId xmlns:a16="http://schemas.microsoft.com/office/drawing/2014/main" id="{6B969242-6C64-AE2E-354C-C2DF1C42C454}"/>
              </a:ext>
            </a:extLst>
          </p:cNvPr>
          <p:cNvPicPr>
            <a:picLocks noChangeAspect="1"/>
          </p:cNvPicPr>
          <p:nvPr/>
        </p:nvPicPr>
        <p:blipFill>
          <a:blip r:embed="rId5"/>
          <a:srcRect t="20813" r="3" b="6935"/>
          <a:stretch/>
        </p:blipFill>
        <p:spPr bwMode="auto">
          <a:xfrm>
            <a:off x="9956397" y="4950097"/>
            <a:ext cx="1856259" cy="1470875"/>
          </a:xfrm>
          <a:custGeom>
            <a:avLst/>
            <a:gdLst/>
            <a:ahLst/>
            <a:cxnLst/>
            <a:rect l="l" t="t" r="r" b="b"/>
            <a:pathLst>
              <a:path w="3555818" h="2817584">
                <a:moveTo>
                  <a:pt x="1777909" y="0"/>
                </a:moveTo>
                <a:cubicBezTo>
                  <a:pt x="2759821" y="0"/>
                  <a:pt x="3555818" y="795997"/>
                  <a:pt x="3555818" y="1777909"/>
                </a:cubicBezTo>
                <a:cubicBezTo>
                  <a:pt x="3555818" y="2146126"/>
                  <a:pt x="3443881" y="2488199"/>
                  <a:pt x="3252179" y="2771955"/>
                </a:cubicBezTo>
                <a:lnTo>
                  <a:pt x="3218058" y="2817584"/>
                </a:lnTo>
                <a:lnTo>
                  <a:pt x="337760" y="2817584"/>
                </a:lnTo>
                <a:lnTo>
                  <a:pt x="303639" y="2771955"/>
                </a:lnTo>
                <a:cubicBezTo>
                  <a:pt x="111937" y="2488199"/>
                  <a:pt x="0" y="2146126"/>
                  <a:pt x="0" y="1777909"/>
                </a:cubicBezTo>
                <a:cubicBezTo>
                  <a:pt x="0" y="795997"/>
                  <a:pt x="795997" y="0"/>
                  <a:pt x="1777909" y="0"/>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pic>
      <p:pic>
        <p:nvPicPr>
          <p:cNvPr id="12" name="Picture 11">
            <a:extLst>
              <a:ext uri="{FF2B5EF4-FFF2-40B4-BE49-F238E27FC236}">
                <a16:creationId xmlns:a16="http://schemas.microsoft.com/office/drawing/2014/main" id="{E3CF4885-0E1F-38F1-5C2A-CD6755F2147D}"/>
              </a:ext>
            </a:extLst>
          </p:cNvPr>
          <p:cNvPicPr>
            <a:picLocks noChangeAspect="1"/>
          </p:cNvPicPr>
          <p:nvPr/>
        </p:nvPicPr>
        <p:blipFill rotWithShape="1">
          <a:blip r:embed="rId6"/>
          <a:srcRect l="2408" r="15674"/>
          <a:stretch/>
        </p:blipFill>
        <p:spPr>
          <a:xfrm>
            <a:off x="6262650" y="1172466"/>
            <a:ext cx="2227791" cy="1761228"/>
          </a:xfrm>
          <a:prstGeom prst="ellipse">
            <a:avLst/>
          </a:prstGeom>
          <a:ln w="63500" cap="rnd">
            <a:noFill/>
          </a:ln>
          <a:effectLst>
            <a:glow rad="101600">
              <a:schemeClr val="bg2">
                <a:lumMod val="60000"/>
                <a:lumOff val="40000"/>
                <a:alpha val="60000"/>
              </a:schemeClr>
            </a:glow>
            <a:outerShdw blurRad="381000" dist="292100" dir="5400000" sx="-80000" sy="-18000" rotWithShape="0">
              <a:srgbClr val="000000">
                <a:alpha val="22000"/>
              </a:srgbClr>
            </a:outerShdw>
            <a:softEdge rad="317500"/>
          </a:effectLst>
          <a:scene3d>
            <a:camera prst="orthographicFront"/>
            <a:lightRig rig="contrasting" dir="t">
              <a:rot lat="0" lon="0" rev="3000000"/>
            </a:lightRig>
          </a:scene3d>
          <a:sp3d contourW="7620">
            <a:bevelT w="95250" h="31750"/>
            <a:contourClr>
              <a:srgbClr val="333333"/>
            </a:contourClr>
          </a:sp3d>
        </p:spPr>
      </p:pic>
      <p:pic>
        <p:nvPicPr>
          <p:cNvPr id="13" name="Content Placeholder 10" descr="A laboratory with many pipes and equipment&#10;&#10;Description automatically generated with medium confidence">
            <a:extLst>
              <a:ext uri="{FF2B5EF4-FFF2-40B4-BE49-F238E27FC236}">
                <a16:creationId xmlns:a16="http://schemas.microsoft.com/office/drawing/2014/main" id="{2E906F2D-3519-6C11-8889-8763D37FEAA1}"/>
              </a:ext>
            </a:extLst>
          </p:cNvPr>
          <p:cNvPicPr>
            <a:picLocks noChangeAspect="1"/>
          </p:cNvPicPr>
          <p:nvPr/>
        </p:nvPicPr>
        <p:blipFill>
          <a:blip r:embed="rId7" cstate="print">
            <a:extLst>
              <a:ext uri="{28A0092B-C50C-407E-A947-70E740481C1C}">
                <a14:useLocalDpi xmlns:a14="http://schemas.microsoft.com/office/drawing/2010/main" val="0"/>
              </a:ext>
            </a:extLst>
          </a:blip>
          <a:srcRect l="34320" t="1101" r="15038" b="21739"/>
          <a:stretch/>
        </p:blipFill>
        <p:spPr bwMode="auto">
          <a:xfrm>
            <a:off x="8266163" y="2792217"/>
            <a:ext cx="2090966" cy="2058454"/>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pic>
      <p:sp>
        <p:nvSpPr>
          <p:cNvPr id="15" name="TextBox 14">
            <a:extLst>
              <a:ext uri="{FF2B5EF4-FFF2-40B4-BE49-F238E27FC236}">
                <a16:creationId xmlns:a16="http://schemas.microsoft.com/office/drawing/2014/main" id="{B66C948E-79D2-7BDF-068F-BD03D0205FBC}"/>
              </a:ext>
            </a:extLst>
          </p:cNvPr>
          <p:cNvSpPr txBox="1"/>
          <p:nvPr/>
        </p:nvSpPr>
        <p:spPr>
          <a:xfrm>
            <a:off x="469064" y="1454763"/>
            <a:ext cx="5460288" cy="4190891"/>
          </a:xfrm>
          <a:prstGeom prst="rect">
            <a:avLst/>
          </a:prstGeom>
          <a:noFill/>
        </p:spPr>
        <p:txBody>
          <a:bodyPr wrap="square">
            <a:spAutoFit/>
          </a:bodyPr>
          <a:lstStyle/>
          <a:p>
            <a:pPr marL="285750" indent="-285750">
              <a:lnSpc>
                <a:spcPct val="150000"/>
              </a:lnSpc>
              <a:buClr>
                <a:srgbClr val="FF6400"/>
              </a:buClr>
              <a:buFont typeface="Wingdings" panose="05000000000000000000" pitchFamily="2" charset="2"/>
              <a:buChar char="q"/>
            </a:pPr>
            <a:r>
              <a:rPr lang="en-GB" dirty="0">
                <a:latin typeface="+mn-lt"/>
                <a:ea typeface="Calibri" panose="020F0502020204030204" pitchFamily="34" charset="0"/>
                <a:cs typeface="Calibri" panose="020F0502020204030204" pitchFamily="34" charset="0"/>
              </a:rPr>
              <a:t>Synthesis of novel biodegradable packaging material</a:t>
            </a:r>
          </a:p>
          <a:p>
            <a:pPr marL="285750" indent="-285750">
              <a:lnSpc>
                <a:spcPct val="150000"/>
              </a:lnSpc>
              <a:buClr>
                <a:srgbClr val="FF6400"/>
              </a:buClr>
              <a:buFont typeface="Wingdings" panose="05000000000000000000" pitchFamily="2" charset="2"/>
              <a:buChar char="q"/>
            </a:pPr>
            <a:r>
              <a:rPr lang="en-GB" dirty="0">
                <a:latin typeface="+mn-lt"/>
                <a:ea typeface="Calibri" panose="020F0502020204030204" pitchFamily="34" charset="0"/>
                <a:cs typeface="Calibri" panose="020F0502020204030204" pitchFamily="34" charset="0"/>
              </a:rPr>
              <a:t>Development of monolayer food packaging films evaluation of their properties following  ASTM/ISO standards.</a:t>
            </a:r>
          </a:p>
          <a:p>
            <a:pPr marL="285750" indent="-285750">
              <a:lnSpc>
                <a:spcPct val="150000"/>
              </a:lnSpc>
              <a:buClr>
                <a:srgbClr val="FF6400"/>
              </a:buClr>
              <a:buFont typeface="Wingdings" panose="05000000000000000000" pitchFamily="2" charset="2"/>
              <a:buChar char="q"/>
            </a:pPr>
            <a:r>
              <a:rPr lang="en-GB" dirty="0">
                <a:latin typeface="+mn-lt"/>
                <a:ea typeface="Calibri" panose="020F0502020204030204" pitchFamily="34" charset="0"/>
                <a:cs typeface="Calibri" panose="020F0502020204030204" pitchFamily="34" charset="0"/>
              </a:rPr>
              <a:t>Formulation of coatings from natural sources to impart antibacterial and antioxidative properties</a:t>
            </a:r>
          </a:p>
          <a:p>
            <a:pPr marL="285750" indent="-285750">
              <a:lnSpc>
                <a:spcPct val="150000"/>
              </a:lnSpc>
              <a:buClr>
                <a:srgbClr val="FF6400"/>
              </a:buClr>
              <a:buFont typeface="Wingdings" panose="05000000000000000000" pitchFamily="2" charset="2"/>
              <a:buChar char="q"/>
            </a:pPr>
            <a:r>
              <a:rPr lang="en-GB" dirty="0">
                <a:latin typeface="+mn-lt"/>
                <a:ea typeface="Calibri" panose="020F0502020204030204" pitchFamily="34" charset="0"/>
                <a:cs typeface="Calibri" panose="020F0502020204030204" pitchFamily="34" charset="0"/>
              </a:rPr>
              <a:t>Validation of packaging films. </a:t>
            </a:r>
          </a:p>
          <a:p>
            <a:pPr marL="285750" indent="-285750">
              <a:lnSpc>
                <a:spcPct val="150000"/>
              </a:lnSpc>
              <a:buClr>
                <a:srgbClr val="FF6400"/>
              </a:buClr>
              <a:buFont typeface="Wingdings" panose="05000000000000000000" pitchFamily="2" charset="2"/>
              <a:buChar char="q"/>
            </a:pPr>
            <a:r>
              <a:rPr lang="en-GB" dirty="0">
                <a:latin typeface="+mn-lt"/>
                <a:ea typeface="Calibri" panose="020F0502020204030204" pitchFamily="34" charset="0"/>
                <a:cs typeface="Calibri" panose="020F0502020204030204" pitchFamily="34" charset="0"/>
              </a:rPr>
              <a:t>Evaluation of material safety, biodegradability,  compostability.</a:t>
            </a:r>
          </a:p>
        </p:txBody>
      </p:sp>
      <p:sp>
        <p:nvSpPr>
          <p:cNvPr id="5" name="Title 1">
            <a:extLst>
              <a:ext uri="{FF2B5EF4-FFF2-40B4-BE49-F238E27FC236}">
                <a16:creationId xmlns:a16="http://schemas.microsoft.com/office/drawing/2014/main" id="{4725B7D1-F7D5-EB31-FDCD-B047D9EEE0EE}"/>
              </a:ext>
            </a:extLst>
          </p:cNvPr>
          <p:cNvSpPr txBox="1">
            <a:spLocks/>
          </p:cNvSpPr>
          <p:nvPr/>
        </p:nvSpPr>
        <p:spPr bwMode="auto">
          <a:xfrm>
            <a:off x="0" y="44624"/>
            <a:ext cx="8832304"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r>
              <a:rPr lang="en-GB" sz="3600" b="1" kern="0" dirty="0">
                <a:solidFill>
                  <a:schemeClr val="tx1"/>
                </a:solidFill>
                <a:latin typeface="+mj-lt"/>
              </a:rPr>
              <a:t>What I do</a:t>
            </a:r>
            <a:endParaRPr lang="sl-SI" sz="3600" kern="0" dirty="0">
              <a:solidFill>
                <a:schemeClr val="tx1"/>
              </a:solidFill>
              <a:latin typeface="+mj-lt"/>
            </a:endParaRPr>
          </a:p>
        </p:txBody>
      </p:sp>
    </p:spTree>
    <p:extLst>
      <p:ext uri="{BB962C8B-B14F-4D97-AF65-F5344CB8AC3E}">
        <p14:creationId xmlns:p14="http://schemas.microsoft.com/office/powerpoint/2010/main" val="3920859252"/>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8680A0-B578-4116-D9B3-B8827985CC7F}"/>
              </a:ext>
            </a:extLst>
          </p:cNvPr>
          <p:cNvSpPr>
            <a:spLocks noGrp="1"/>
          </p:cNvSpPr>
          <p:nvPr>
            <p:ph type="sldNum" sz="quarter" idx="4"/>
          </p:nvPr>
        </p:nvSpPr>
        <p:spPr/>
        <p:txBody>
          <a:bodyPr/>
          <a:lstStyle/>
          <a:p>
            <a:pPr>
              <a:defRPr/>
            </a:pPr>
            <a:fld id="{869A43B6-4A72-4A6E-B3BC-4E1A4B5DD1B6}" type="slidenum">
              <a:rPr lang="en-US" smtClean="0"/>
              <a:pPr>
                <a:defRPr/>
              </a:pPr>
              <a:t>12</a:t>
            </a:fld>
            <a:endParaRPr lang="en-US" dirty="0"/>
          </a:p>
        </p:txBody>
      </p:sp>
      <p:sp>
        <p:nvSpPr>
          <p:cNvPr id="5" name="Title 1">
            <a:extLst>
              <a:ext uri="{FF2B5EF4-FFF2-40B4-BE49-F238E27FC236}">
                <a16:creationId xmlns:a16="http://schemas.microsoft.com/office/drawing/2014/main" id="{93DB527C-A937-2500-EC37-51C3FE64E97B}"/>
              </a:ext>
            </a:extLst>
          </p:cNvPr>
          <p:cNvSpPr txBox="1">
            <a:spLocks/>
          </p:cNvSpPr>
          <p:nvPr/>
        </p:nvSpPr>
        <p:spPr bwMode="auto">
          <a:xfrm>
            <a:off x="0" y="44624"/>
            <a:ext cx="8832304"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r>
              <a:rPr lang="en-GB" sz="3600" b="1" kern="0" dirty="0">
                <a:solidFill>
                  <a:schemeClr val="tx1"/>
                </a:solidFill>
                <a:latin typeface="+mj-lt"/>
              </a:rPr>
              <a:t>ESR15: About me and my journey</a:t>
            </a:r>
            <a:endParaRPr lang="sl-SI" sz="3600" kern="0" dirty="0">
              <a:solidFill>
                <a:schemeClr val="tx1"/>
              </a:solidFill>
              <a:latin typeface="+mj-lt"/>
            </a:endParaRPr>
          </a:p>
        </p:txBody>
      </p:sp>
      <p:pic>
        <p:nvPicPr>
          <p:cNvPr id="4" name="Picture 4" descr="Contact FoodTraNet">
            <a:extLst>
              <a:ext uri="{FF2B5EF4-FFF2-40B4-BE49-F238E27FC236}">
                <a16:creationId xmlns:a16="http://schemas.microsoft.com/office/drawing/2014/main" id="{4DAB2C15-A11E-24AA-AC44-ACE72EC36BE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42775" y="6219924"/>
            <a:ext cx="1321378" cy="31814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Privacy Policy">
            <a:extLst>
              <a:ext uri="{FF2B5EF4-FFF2-40B4-BE49-F238E27FC236}">
                <a16:creationId xmlns:a16="http://schemas.microsoft.com/office/drawing/2014/main" id="{FF97EC46-CFF8-E946-C39B-890B214745E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89205" y="6222916"/>
            <a:ext cx="1088946" cy="3121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Jožef Stefan International Postgraduate School">
            <a:extLst>
              <a:ext uri="{FF2B5EF4-FFF2-40B4-BE49-F238E27FC236}">
                <a16:creationId xmlns:a16="http://schemas.microsoft.com/office/drawing/2014/main" id="{84089ADB-5C32-E609-BE5E-D7A47368497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88378" y="6234980"/>
            <a:ext cx="960123" cy="28803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Institut &quot;Jožef Stefan&quot; - In-JeT ApS">
            <a:extLst>
              <a:ext uri="{FF2B5EF4-FFF2-40B4-BE49-F238E27FC236}">
                <a16:creationId xmlns:a16="http://schemas.microsoft.com/office/drawing/2014/main" id="{8CCAF56A-E796-A28D-29BC-353A71D4C8CD}"/>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3670" b="22997"/>
          <a:stretch/>
        </p:blipFill>
        <p:spPr bwMode="auto">
          <a:xfrm>
            <a:off x="9203203" y="6225379"/>
            <a:ext cx="960123" cy="307239"/>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3">
            <a:extLst>
              <a:ext uri="{FF2B5EF4-FFF2-40B4-BE49-F238E27FC236}">
                <a16:creationId xmlns:a16="http://schemas.microsoft.com/office/drawing/2014/main" id="{F80647FF-96A8-B353-424E-D9B6664DF88D}"/>
              </a:ext>
            </a:extLst>
          </p:cNvPr>
          <p:cNvSpPr txBox="1"/>
          <p:nvPr/>
        </p:nvSpPr>
        <p:spPr>
          <a:xfrm>
            <a:off x="8234960" y="1774781"/>
            <a:ext cx="1872218" cy="1045864"/>
          </a:xfrm>
          <a:prstGeom prst="rect">
            <a:avLst/>
          </a:prstGeom>
        </p:spPr>
        <p:txBody>
          <a:bodyPr lIns="0" tIns="0" rIns="0" bIns="0" rtlCol="0" anchor="t">
            <a:spAutoFit/>
          </a:bodyPr>
          <a:lstStyle/>
          <a:p>
            <a:pPr algn="ctr">
              <a:lnSpc>
                <a:spcPts val="2800"/>
              </a:lnSpc>
            </a:pPr>
            <a:r>
              <a:rPr lang="en-US" sz="2000" dirty="0">
                <a:solidFill>
                  <a:srgbClr val="FFFFFF"/>
                </a:solidFill>
                <a:latin typeface="Inter"/>
                <a:ea typeface="Inter"/>
                <a:cs typeface="Inter"/>
                <a:sym typeface="Inter"/>
              </a:rPr>
              <a:t>Addressing the communication gap</a:t>
            </a:r>
          </a:p>
        </p:txBody>
      </p:sp>
      <p:sp>
        <p:nvSpPr>
          <p:cNvPr id="46" name="TextBox 7">
            <a:extLst>
              <a:ext uri="{FF2B5EF4-FFF2-40B4-BE49-F238E27FC236}">
                <a16:creationId xmlns:a16="http://schemas.microsoft.com/office/drawing/2014/main" id="{4F4CB66A-9829-999A-C5BC-C304AE37DE39}"/>
              </a:ext>
            </a:extLst>
          </p:cNvPr>
          <p:cNvSpPr txBox="1"/>
          <p:nvPr/>
        </p:nvSpPr>
        <p:spPr>
          <a:xfrm>
            <a:off x="9509626" y="4140734"/>
            <a:ext cx="1922775" cy="859787"/>
          </a:xfrm>
          <a:prstGeom prst="rect">
            <a:avLst/>
          </a:prstGeom>
        </p:spPr>
        <p:txBody>
          <a:bodyPr lIns="0" tIns="0" rIns="0" bIns="0" rtlCol="0" anchor="t">
            <a:spAutoFit/>
          </a:bodyPr>
          <a:lstStyle/>
          <a:p>
            <a:pPr algn="ctr">
              <a:lnSpc>
                <a:spcPts val="2333"/>
              </a:lnSpc>
            </a:pPr>
            <a:r>
              <a:rPr lang="en-US" sz="1667" dirty="0">
                <a:solidFill>
                  <a:srgbClr val="FFFFFF"/>
                </a:solidFill>
                <a:latin typeface="Inter"/>
                <a:ea typeface="Inter"/>
                <a:cs typeface="Inter"/>
                <a:sym typeface="Inter"/>
              </a:rPr>
              <a:t>Easy to understand</a:t>
            </a:r>
          </a:p>
          <a:p>
            <a:pPr algn="ctr">
              <a:lnSpc>
                <a:spcPts val="2333"/>
              </a:lnSpc>
            </a:pPr>
            <a:r>
              <a:rPr lang="en-US" sz="1667" dirty="0">
                <a:solidFill>
                  <a:srgbClr val="FFFFFF"/>
                </a:solidFill>
                <a:latin typeface="Inter"/>
                <a:ea typeface="Inter"/>
                <a:cs typeface="Inter"/>
                <a:sym typeface="Inter"/>
              </a:rPr>
              <a:t>Trust in content</a:t>
            </a:r>
          </a:p>
          <a:p>
            <a:pPr algn="ctr">
              <a:lnSpc>
                <a:spcPts val="2333"/>
              </a:lnSpc>
            </a:pPr>
            <a:r>
              <a:rPr lang="en-US" sz="1667" dirty="0">
                <a:solidFill>
                  <a:srgbClr val="FFFFFF"/>
                </a:solidFill>
                <a:latin typeface="Inter"/>
                <a:ea typeface="Inter"/>
                <a:cs typeface="Inter"/>
                <a:sym typeface="Inter"/>
              </a:rPr>
              <a:t>Human connection</a:t>
            </a:r>
          </a:p>
        </p:txBody>
      </p:sp>
      <p:pic>
        <p:nvPicPr>
          <p:cNvPr id="3" name="Picture 2" descr="Map&#10;&#10;Description automatically generated">
            <a:extLst>
              <a:ext uri="{FF2B5EF4-FFF2-40B4-BE49-F238E27FC236}">
                <a16:creationId xmlns:a16="http://schemas.microsoft.com/office/drawing/2014/main" id="{4F70E5E9-BD9A-7967-1EF3-ACCA211FBC63}"/>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11152" r="59763" b="64945"/>
          <a:stretch/>
        </p:blipFill>
        <p:spPr>
          <a:xfrm>
            <a:off x="9364059" y="4124713"/>
            <a:ext cx="1938875" cy="1441398"/>
          </a:xfrm>
          <a:prstGeom prst="rect">
            <a:avLst/>
          </a:prstGeom>
        </p:spPr>
      </p:pic>
      <p:cxnSp>
        <p:nvCxnSpPr>
          <p:cNvPr id="7" name="Straight Arrow Connector 6">
            <a:extLst>
              <a:ext uri="{FF2B5EF4-FFF2-40B4-BE49-F238E27FC236}">
                <a16:creationId xmlns:a16="http://schemas.microsoft.com/office/drawing/2014/main" id="{F05A1338-28F5-4603-7867-657D29647B99}"/>
              </a:ext>
            </a:extLst>
          </p:cNvPr>
          <p:cNvCxnSpPr>
            <a:cxnSpLocks/>
          </p:cNvCxnSpPr>
          <p:nvPr/>
        </p:nvCxnSpPr>
        <p:spPr>
          <a:xfrm>
            <a:off x="10603497" y="3404868"/>
            <a:ext cx="1588503" cy="0"/>
          </a:xfrm>
          <a:prstGeom prst="straightConnector1">
            <a:avLst/>
          </a:prstGeom>
          <a:noFill/>
          <a:ln w="12700" cap="flat" cmpd="sng" algn="ctr">
            <a:solidFill>
              <a:sysClr val="window" lastClr="FFFFFF">
                <a:lumMod val="75000"/>
              </a:sysClr>
            </a:solidFill>
            <a:prstDash val="solid"/>
            <a:miter lim="800000"/>
            <a:tailEnd type="triangle"/>
          </a:ln>
          <a:effectLst/>
        </p:spPr>
      </p:cxnSp>
      <p:cxnSp>
        <p:nvCxnSpPr>
          <p:cNvPr id="9" name="Straight Connector 8">
            <a:extLst>
              <a:ext uri="{FF2B5EF4-FFF2-40B4-BE49-F238E27FC236}">
                <a16:creationId xmlns:a16="http://schemas.microsoft.com/office/drawing/2014/main" id="{6B7D1E22-3C89-AA41-A3BC-8EDE41EAD79D}"/>
              </a:ext>
            </a:extLst>
          </p:cNvPr>
          <p:cNvCxnSpPr>
            <a:cxnSpLocks/>
          </p:cNvCxnSpPr>
          <p:nvPr/>
        </p:nvCxnSpPr>
        <p:spPr>
          <a:xfrm>
            <a:off x="0" y="3432901"/>
            <a:ext cx="1048122" cy="3691"/>
          </a:xfrm>
          <a:prstGeom prst="line">
            <a:avLst/>
          </a:prstGeom>
          <a:noFill/>
          <a:ln w="12700" cap="flat" cmpd="sng" algn="ctr">
            <a:solidFill>
              <a:sysClr val="window" lastClr="FFFFFF">
                <a:lumMod val="75000"/>
              </a:sysClr>
            </a:solidFill>
            <a:prstDash val="solid"/>
            <a:miter lim="800000"/>
          </a:ln>
          <a:effectLst/>
        </p:spPr>
      </p:cxnSp>
      <p:sp>
        <p:nvSpPr>
          <p:cNvPr id="10" name="Connector 6">
            <a:extLst>
              <a:ext uri="{FF2B5EF4-FFF2-40B4-BE49-F238E27FC236}">
                <a16:creationId xmlns:a16="http://schemas.microsoft.com/office/drawing/2014/main" id="{DC318D85-BFC7-4BD0-C552-51F6A5B12FAA}"/>
              </a:ext>
            </a:extLst>
          </p:cNvPr>
          <p:cNvSpPr/>
          <p:nvPr/>
        </p:nvSpPr>
        <p:spPr>
          <a:xfrm>
            <a:off x="1147378" y="3229409"/>
            <a:ext cx="360000" cy="360000"/>
          </a:xfrm>
          <a:prstGeom prst="flowChartConnector">
            <a:avLst/>
          </a:prstGeom>
          <a:gradFill flip="none" rotWithShape="1">
            <a:gsLst>
              <a:gs pos="0">
                <a:srgbClr val="207191">
                  <a:shade val="30000"/>
                  <a:satMod val="115000"/>
                </a:srgbClr>
              </a:gs>
              <a:gs pos="50000">
                <a:srgbClr val="207191">
                  <a:shade val="67500"/>
                  <a:satMod val="115000"/>
                </a:srgbClr>
              </a:gs>
              <a:gs pos="100000">
                <a:srgbClr val="207191">
                  <a:shade val="100000"/>
                  <a:satMod val="115000"/>
                </a:srgbClr>
              </a:gs>
            </a:gsLst>
            <a:lin ang="13500000" scaled="1"/>
            <a:tileRect/>
          </a:gradFill>
          <a:ln w="9525" cap="flat" cmpd="sng" algn="ctr">
            <a:solidFill>
              <a:srgbClr val="4682A7">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pex New Light"/>
              <a:ea typeface="+mn-ea"/>
              <a:cs typeface="+mn-cs"/>
            </a:endParaRPr>
          </a:p>
        </p:txBody>
      </p:sp>
      <p:sp>
        <p:nvSpPr>
          <p:cNvPr id="11" name="Oval 10">
            <a:extLst>
              <a:ext uri="{FF2B5EF4-FFF2-40B4-BE49-F238E27FC236}">
                <a16:creationId xmlns:a16="http://schemas.microsoft.com/office/drawing/2014/main" id="{D01764D8-A5B7-82B9-1B63-54F8DCA0320E}"/>
              </a:ext>
            </a:extLst>
          </p:cNvPr>
          <p:cNvSpPr/>
          <p:nvPr/>
        </p:nvSpPr>
        <p:spPr>
          <a:xfrm>
            <a:off x="990002" y="2783541"/>
            <a:ext cx="793377" cy="766483"/>
          </a:xfrm>
          <a:prstGeom prst="ellipse">
            <a:avLst/>
          </a:prstGeom>
          <a:no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pex New Light"/>
              <a:ea typeface="+mn-ea"/>
              <a:cs typeface="+mn-cs"/>
            </a:endParaRPr>
          </a:p>
        </p:txBody>
      </p:sp>
      <p:sp>
        <p:nvSpPr>
          <p:cNvPr id="12" name="Doughnut 11">
            <a:extLst>
              <a:ext uri="{FF2B5EF4-FFF2-40B4-BE49-F238E27FC236}">
                <a16:creationId xmlns:a16="http://schemas.microsoft.com/office/drawing/2014/main" id="{D48E38BB-4A5F-1873-4D39-6FD0C9D60C91}"/>
              </a:ext>
            </a:extLst>
          </p:cNvPr>
          <p:cNvSpPr/>
          <p:nvPr/>
        </p:nvSpPr>
        <p:spPr>
          <a:xfrm>
            <a:off x="1049809" y="3139457"/>
            <a:ext cx="540000" cy="540000"/>
          </a:xfrm>
          <a:prstGeom prst="donut">
            <a:avLst>
              <a:gd name="adj" fmla="val 7999"/>
            </a:avLst>
          </a:prstGeom>
          <a:gradFill flip="none" rotWithShape="1">
            <a:gsLst>
              <a:gs pos="0">
                <a:sysClr val="window" lastClr="FFFFFF">
                  <a:lumMod val="75000"/>
                  <a:shade val="30000"/>
                  <a:satMod val="115000"/>
                </a:sysClr>
              </a:gs>
              <a:gs pos="50000">
                <a:sysClr val="window" lastClr="FFFFFF">
                  <a:lumMod val="75000"/>
                  <a:shade val="67500"/>
                  <a:satMod val="115000"/>
                </a:sysClr>
              </a:gs>
              <a:gs pos="100000">
                <a:sysClr val="window" lastClr="FFFFFF">
                  <a:lumMod val="75000"/>
                  <a:shade val="100000"/>
                  <a:satMod val="115000"/>
                </a:sysClr>
              </a:gs>
            </a:gsLst>
            <a:lin ang="5400000" scaled="1"/>
            <a:tileRect/>
          </a:gradFill>
          <a:ln w="12700" cap="flat" cmpd="sng" algn="ctr">
            <a:solidFill>
              <a:sysClr val="window" lastClr="FFFFFF">
                <a:lumMod val="75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682A7"/>
              </a:solidFill>
              <a:effectLst/>
              <a:uLnTx/>
              <a:uFillTx/>
              <a:latin typeface="Apex New Light"/>
              <a:ea typeface="+mn-ea"/>
              <a:cs typeface="+mn-cs"/>
            </a:endParaRPr>
          </a:p>
        </p:txBody>
      </p:sp>
      <p:cxnSp>
        <p:nvCxnSpPr>
          <p:cNvPr id="13" name="Straight Connector 12">
            <a:extLst>
              <a:ext uri="{FF2B5EF4-FFF2-40B4-BE49-F238E27FC236}">
                <a16:creationId xmlns:a16="http://schemas.microsoft.com/office/drawing/2014/main" id="{2059E415-22AB-0C5D-712B-750901714FB8}"/>
              </a:ext>
            </a:extLst>
          </p:cNvPr>
          <p:cNvCxnSpPr>
            <a:cxnSpLocks/>
          </p:cNvCxnSpPr>
          <p:nvPr/>
        </p:nvCxnSpPr>
        <p:spPr>
          <a:xfrm>
            <a:off x="1316755" y="2639651"/>
            <a:ext cx="3054" cy="499806"/>
          </a:xfrm>
          <a:prstGeom prst="line">
            <a:avLst/>
          </a:prstGeom>
          <a:noFill/>
          <a:ln w="12700" cap="flat" cmpd="sng" algn="ctr">
            <a:solidFill>
              <a:sysClr val="window" lastClr="FFFFFF">
                <a:lumMod val="75000"/>
              </a:sysClr>
            </a:solidFill>
            <a:prstDash val="solid"/>
            <a:miter lim="800000"/>
          </a:ln>
          <a:effectLst/>
        </p:spPr>
      </p:cxnSp>
      <p:sp>
        <p:nvSpPr>
          <p:cNvPr id="14" name="Block Arc 13">
            <a:extLst>
              <a:ext uri="{FF2B5EF4-FFF2-40B4-BE49-F238E27FC236}">
                <a16:creationId xmlns:a16="http://schemas.microsoft.com/office/drawing/2014/main" id="{43F05A5B-FFE0-754D-B4D0-7D0A7469813A}"/>
              </a:ext>
            </a:extLst>
          </p:cNvPr>
          <p:cNvSpPr/>
          <p:nvPr/>
        </p:nvSpPr>
        <p:spPr>
          <a:xfrm flipV="1">
            <a:off x="987712" y="3065315"/>
            <a:ext cx="720000" cy="720000"/>
          </a:xfrm>
          <a:prstGeom prst="blockArc">
            <a:avLst>
              <a:gd name="adj1" fmla="val 5716367"/>
              <a:gd name="adj2" fmla="val 10769623"/>
              <a:gd name="adj3" fmla="val 0"/>
            </a:avLst>
          </a:prstGeom>
          <a:solidFill>
            <a:sysClr val="window" lastClr="FFFFFF">
              <a:lumMod val="85000"/>
            </a:sysClr>
          </a:solidFill>
          <a:ln w="12700" cap="flat" cmpd="sng" algn="ctr">
            <a:solidFill>
              <a:srgbClr val="207191">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682A7"/>
              </a:solidFill>
              <a:effectLst/>
              <a:uLnTx/>
              <a:uFillTx/>
              <a:latin typeface="Apex New Light"/>
              <a:ea typeface="+mn-ea"/>
              <a:cs typeface="+mn-cs"/>
            </a:endParaRPr>
          </a:p>
        </p:txBody>
      </p:sp>
      <p:sp>
        <p:nvSpPr>
          <p:cNvPr id="15" name="Connector 27">
            <a:extLst>
              <a:ext uri="{FF2B5EF4-FFF2-40B4-BE49-F238E27FC236}">
                <a16:creationId xmlns:a16="http://schemas.microsoft.com/office/drawing/2014/main" id="{98CCD7CF-8B0F-AA21-814E-8248EA4BB435}"/>
              </a:ext>
            </a:extLst>
          </p:cNvPr>
          <p:cNvSpPr/>
          <p:nvPr/>
        </p:nvSpPr>
        <p:spPr>
          <a:xfrm>
            <a:off x="2944354" y="3245474"/>
            <a:ext cx="360000" cy="360000"/>
          </a:xfrm>
          <a:prstGeom prst="flowChartConnector">
            <a:avLst/>
          </a:prstGeom>
          <a:gradFill flip="none" rotWithShape="1">
            <a:gsLst>
              <a:gs pos="0">
                <a:srgbClr val="207191">
                  <a:shade val="30000"/>
                  <a:satMod val="115000"/>
                </a:srgbClr>
              </a:gs>
              <a:gs pos="50000">
                <a:srgbClr val="207191">
                  <a:shade val="67500"/>
                  <a:satMod val="115000"/>
                </a:srgbClr>
              </a:gs>
              <a:gs pos="100000">
                <a:srgbClr val="207191">
                  <a:shade val="100000"/>
                  <a:satMod val="115000"/>
                </a:srgbClr>
              </a:gs>
            </a:gsLst>
            <a:lin ang="13500000" scaled="1"/>
            <a:tileRect/>
          </a:gradFill>
          <a:ln w="9525" cap="flat" cmpd="sng" algn="ctr">
            <a:solidFill>
              <a:srgbClr val="4682A7">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pex New Light"/>
              <a:ea typeface="+mn-ea"/>
              <a:cs typeface="+mn-cs"/>
            </a:endParaRPr>
          </a:p>
        </p:txBody>
      </p:sp>
      <p:cxnSp>
        <p:nvCxnSpPr>
          <p:cNvPr id="16" name="Straight Connector 15">
            <a:extLst>
              <a:ext uri="{FF2B5EF4-FFF2-40B4-BE49-F238E27FC236}">
                <a16:creationId xmlns:a16="http://schemas.microsoft.com/office/drawing/2014/main" id="{8507CB74-880B-172B-64D4-9DF719EE9598}"/>
              </a:ext>
            </a:extLst>
          </p:cNvPr>
          <p:cNvCxnSpPr>
            <a:cxnSpLocks/>
            <a:stCxn id="21" idx="4"/>
          </p:cNvCxnSpPr>
          <p:nvPr/>
        </p:nvCxnSpPr>
        <p:spPr>
          <a:xfrm flipH="1">
            <a:off x="3121467" y="3693581"/>
            <a:ext cx="1068" cy="494477"/>
          </a:xfrm>
          <a:prstGeom prst="line">
            <a:avLst/>
          </a:prstGeom>
          <a:noFill/>
          <a:ln w="12700" cap="flat" cmpd="sng" algn="ctr">
            <a:solidFill>
              <a:sysClr val="window" lastClr="FFFFFF">
                <a:lumMod val="75000"/>
              </a:sysClr>
            </a:solidFill>
            <a:prstDash val="solid"/>
            <a:miter lim="800000"/>
          </a:ln>
          <a:effectLst/>
        </p:spPr>
      </p:cxnSp>
      <p:sp>
        <p:nvSpPr>
          <p:cNvPr id="18" name="Block Arc 17">
            <a:extLst>
              <a:ext uri="{FF2B5EF4-FFF2-40B4-BE49-F238E27FC236}">
                <a16:creationId xmlns:a16="http://schemas.microsoft.com/office/drawing/2014/main" id="{26908E60-9A17-9279-9224-00071DCB9890}"/>
              </a:ext>
            </a:extLst>
          </p:cNvPr>
          <p:cNvSpPr/>
          <p:nvPr/>
        </p:nvSpPr>
        <p:spPr>
          <a:xfrm flipV="1">
            <a:off x="2751336" y="3065315"/>
            <a:ext cx="720000" cy="720000"/>
          </a:xfrm>
          <a:prstGeom prst="blockArc">
            <a:avLst>
              <a:gd name="adj1" fmla="val 10800000"/>
              <a:gd name="adj2" fmla="val 16092493"/>
              <a:gd name="adj3" fmla="val 403"/>
            </a:avLst>
          </a:prstGeom>
          <a:solidFill>
            <a:srgbClr val="207191"/>
          </a:solidFill>
          <a:ln w="12700" cap="flat" cmpd="sng" algn="ctr">
            <a:solidFill>
              <a:srgbClr val="207191">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682A7"/>
              </a:solidFill>
              <a:effectLst/>
              <a:uLnTx/>
              <a:uFillTx/>
              <a:latin typeface="Apex New Light"/>
              <a:ea typeface="+mn-ea"/>
              <a:cs typeface="+mn-cs"/>
            </a:endParaRPr>
          </a:p>
        </p:txBody>
      </p:sp>
      <p:sp>
        <p:nvSpPr>
          <p:cNvPr id="19" name="Connector 36">
            <a:extLst>
              <a:ext uri="{FF2B5EF4-FFF2-40B4-BE49-F238E27FC236}">
                <a16:creationId xmlns:a16="http://schemas.microsoft.com/office/drawing/2014/main" id="{6F7AC1EB-ED66-9426-5B15-A9334D4ABF3F}"/>
              </a:ext>
            </a:extLst>
          </p:cNvPr>
          <p:cNvSpPr/>
          <p:nvPr/>
        </p:nvSpPr>
        <p:spPr>
          <a:xfrm>
            <a:off x="4829488" y="3257614"/>
            <a:ext cx="360000" cy="360000"/>
          </a:xfrm>
          <a:prstGeom prst="flowChartConnector">
            <a:avLst/>
          </a:prstGeom>
          <a:gradFill flip="none" rotWithShape="1">
            <a:gsLst>
              <a:gs pos="0">
                <a:srgbClr val="207191">
                  <a:shade val="30000"/>
                  <a:satMod val="115000"/>
                </a:srgbClr>
              </a:gs>
              <a:gs pos="50000">
                <a:srgbClr val="207191">
                  <a:shade val="67500"/>
                  <a:satMod val="115000"/>
                </a:srgbClr>
              </a:gs>
              <a:gs pos="100000">
                <a:srgbClr val="207191">
                  <a:shade val="100000"/>
                  <a:satMod val="115000"/>
                </a:srgbClr>
              </a:gs>
            </a:gsLst>
            <a:lin ang="13500000" scaled="1"/>
            <a:tileRect/>
          </a:gradFill>
          <a:ln w="9525" cap="flat" cmpd="sng" algn="ctr">
            <a:solidFill>
              <a:srgbClr val="4682A7">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pex New Light"/>
              <a:ea typeface="+mn-ea"/>
              <a:cs typeface="+mn-cs"/>
            </a:endParaRPr>
          </a:p>
        </p:txBody>
      </p:sp>
      <p:sp>
        <p:nvSpPr>
          <p:cNvPr id="20" name="Doughnut 37">
            <a:extLst>
              <a:ext uri="{FF2B5EF4-FFF2-40B4-BE49-F238E27FC236}">
                <a16:creationId xmlns:a16="http://schemas.microsoft.com/office/drawing/2014/main" id="{375DF1BB-4FA9-EB0D-CA1C-831CD550FE8D}"/>
              </a:ext>
            </a:extLst>
          </p:cNvPr>
          <p:cNvSpPr/>
          <p:nvPr/>
        </p:nvSpPr>
        <p:spPr>
          <a:xfrm>
            <a:off x="4735424" y="3162902"/>
            <a:ext cx="540000" cy="540000"/>
          </a:xfrm>
          <a:prstGeom prst="donut">
            <a:avLst>
              <a:gd name="adj" fmla="val 7999"/>
            </a:avLst>
          </a:prstGeom>
          <a:gradFill flip="none" rotWithShape="1">
            <a:gsLst>
              <a:gs pos="0">
                <a:sysClr val="window" lastClr="FFFFFF">
                  <a:lumMod val="75000"/>
                  <a:shade val="30000"/>
                  <a:satMod val="115000"/>
                </a:sysClr>
              </a:gs>
              <a:gs pos="50000">
                <a:sysClr val="window" lastClr="FFFFFF">
                  <a:lumMod val="75000"/>
                  <a:shade val="67500"/>
                  <a:satMod val="115000"/>
                </a:sysClr>
              </a:gs>
              <a:gs pos="100000">
                <a:sysClr val="window" lastClr="FFFFFF">
                  <a:lumMod val="75000"/>
                  <a:shade val="100000"/>
                  <a:satMod val="115000"/>
                </a:sysClr>
              </a:gs>
            </a:gsLst>
            <a:lin ang="5400000" scaled="1"/>
            <a:tileRect/>
          </a:gradFill>
          <a:ln w="12700" cap="flat" cmpd="sng" algn="ctr">
            <a:solidFill>
              <a:sysClr val="window" lastClr="FFFFFF">
                <a:lumMod val="75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682A7"/>
              </a:solidFill>
              <a:effectLst/>
              <a:uLnTx/>
              <a:uFillTx/>
              <a:latin typeface="Apex New Light"/>
              <a:ea typeface="+mn-ea"/>
              <a:cs typeface="+mn-cs"/>
            </a:endParaRPr>
          </a:p>
        </p:txBody>
      </p:sp>
      <p:sp>
        <p:nvSpPr>
          <p:cNvPr id="21" name="Doughnut 39">
            <a:extLst>
              <a:ext uri="{FF2B5EF4-FFF2-40B4-BE49-F238E27FC236}">
                <a16:creationId xmlns:a16="http://schemas.microsoft.com/office/drawing/2014/main" id="{79C8FE5C-B4D7-4376-AE8A-5DA19CB978EC}"/>
              </a:ext>
            </a:extLst>
          </p:cNvPr>
          <p:cNvSpPr/>
          <p:nvPr/>
        </p:nvSpPr>
        <p:spPr>
          <a:xfrm>
            <a:off x="2852535" y="3153581"/>
            <a:ext cx="540000" cy="540000"/>
          </a:xfrm>
          <a:prstGeom prst="donut">
            <a:avLst>
              <a:gd name="adj" fmla="val 7999"/>
            </a:avLst>
          </a:prstGeom>
          <a:gradFill flip="none" rotWithShape="1">
            <a:gsLst>
              <a:gs pos="0">
                <a:sysClr val="window" lastClr="FFFFFF">
                  <a:lumMod val="75000"/>
                  <a:shade val="30000"/>
                  <a:satMod val="115000"/>
                </a:sysClr>
              </a:gs>
              <a:gs pos="50000">
                <a:sysClr val="window" lastClr="FFFFFF">
                  <a:lumMod val="75000"/>
                  <a:shade val="67500"/>
                  <a:satMod val="115000"/>
                </a:sysClr>
              </a:gs>
              <a:gs pos="100000">
                <a:sysClr val="window" lastClr="FFFFFF">
                  <a:lumMod val="75000"/>
                  <a:shade val="100000"/>
                  <a:satMod val="115000"/>
                </a:sysClr>
              </a:gs>
            </a:gsLst>
            <a:lin ang="5400000" scaled="1"/>
            <a:tileRect/>
          </a:gradFill>
          <a:ln w="12700" cap="flat" cmpd="sng" algn="ctr">
            <a:solidFill>
              <a:sysClr val="window" lastClr="FFFFFF">
                <a:lumMod val="75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682A7"/>
              </a:solidFill>
              <a:effectLst/>
              <a:uLnTx/>
              <a:uFillTx/>
              <a:latin typeface="Apex New Light"/>
              <a:ea typeface="+mn-ea"/>
              <a:cs typeface="+mn-cs"/>
            </a:endParaRPr>
          </a:p>
        </p:txBody>
      </p:sp>
      <p:sp>
        <p:nvSpPr>
          <p:cNvPr id="22" name="Connector 42">
            <a:extLst>
              <a:ext uri="{FF2B5EF4-FFF2-40B4-BE49-F238E27FC236}">
                <a16:creationId xmlns:a16="http://schemas.microsoft.com/office/drawing/2014/main" id="{5A48BA6E-94B0-6480-4A64-528F30F32A52}"/>
              </a:ext>
            </a:extLst>
          </p:cNvPr>
          <p:cNvSpPr/>
          <p:nvPr/>
        </p:nvSpPr>
        <p:spPr>
          <a:xfrm>
            <a:off x="6586334" y="3261448"/>
            <a:ext cx="360000" cy="360000"/>
          </a:xfrm>
          <a:prstGeom prst="flowChartConnector">
            <a:avLst/>
          </a:prstGeom>
          <a:gradFill flip="none" rotWithShape="1">
            <a:gsLst>
              <a:gs pos="0">
                <a:srgbClr val="207191">
                  <a:shade val="30000"/>
                  <a:satMod val="115000"/>
                </a:srgbClr>
              </a:gs>
              <a:gs pos="50000">
                <a:srgbClr val="207191">
                  <a:shade val="67500"/>
                  <a:satMod val="115000"/>
                </a:srgbClr>
              </a:gs>
              <a:gs pos="100000">
                <a:srgbClr val="207191">
                  <a:shade val="100000"/>
                  <a:satMod val="115000"/>
                </a:srgbClr>
              </a:gs>
            </a:gsLst>
            <a:lin ang="13500000" scaled="1"/>
            <a:tileRect/>
          </a:gradFill>
          <a:ln w="9525" cap="flat" cmpd="sng" algn="ctr">
            <a:solidFill>
              <a:srgbClr val="4682A7">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pex New Light"/>
              <a:ea typeface="+mn-ea"/>
              <a:cs typeface="+mn-cs"/>
            </a:endParaRPr>
          </a:p>
        </p:txBody>
      </p:sp>
      <p:sp>
        <p:nvSpPr>
          <p:cNvPr id="23" name="Doughnut 43">
            <a:extLst>
              <a:ext uri="{FF2B5EF4-FFF2-40B4-BE49-F238E27FC236}">
                <a16:creationId xmlns:a16="http://schemas.microsoft.com/office/drawing/2014/main" id="{7F6EC301-60CF-2E54-21E8-02603FD5970F}"/>
              </a:ext>
            </a:extLst>
          </p:cNvPr>
          <p:cNvSpPr/>
          <p:nvPr/>
        </p:nvSpPr>
        <p:spPr>
          <a:xfrm>
            <a:off x="6491684" y="3168049"/>
            <a:ext cx="540000" cy="540000"/>
          </a:xfrm>
          <a:prstGeom prst="donut">
            <a:avLst>
              <a:gd name="adj" fmla="val 7999"/>
            </a:avLst>
          </a:prstGeom>
          <a:gradFill flip="none" rotWithShape="1">
            <a:gsLst>
              <a:gs pos="0">
                <a:sysClr val="window" lastClr="FFFFFF">
                  <a:lumMod val="75000"/>
                  <a:shade val="30000"/>
                  <a:satMod val="115000"/>
                </a:sysClr>
              </a:gs>
              <a:gs pos="50000">
                <a:sysClr val="window" lastClr="FFFFFF">
                  <a:lumMod val="75000"/>
                  <a:shade val="67500"/>
                  <a:satMod val="115000"/>
                </a:sysClr>
              </a:gs>
              <a:gs pos="100000">
                <a:sysClr val="window" lastClr="FFFFFF">
                  <a:lumMod val="75000"/>
                  <a:shade val="100000"/>
                  <a:satMod val="115000"/>
                </a:sysClr>
              </a:gs>
            </a:gsLst>
            <a:lin ang="5400000" scaled="1"/>
            <a:tileRect/>
          </a:gradFill>
          <a:ln w="12700" cap="flat" cmpd="sng" algn="ctr">
            <a:solidFill>
              <a:sysClr val="window" lastClr="FFFFFF">
                <a:lumMod val="75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682A7"/>
              </a:solidFill>
              <a:effectLst/>
              <a:uLnTx/>
              <a:uFillTx/>
              <a:latin typeface="Apex New Light"/>
              <a:ea typeface="+mn-ea"/>
              <a:cs typeface="+mn-cs"/>
            </a:endParaRPr>
          </a:p>
        </p:txBody>
      </p:sp>
      <p:sp>
        <p:nvSpPr>
          <p:cNvPr id="24" name="Connector 50">
            <a:extLst>
              <a:ext uri="{FF2B5EF4-FFF2-40B4-BE49-F238E27FC236}">
                <a16:creationId xmlns:a16="http://schemas.microsoft.com/office/drawing/2014/main" id="{9B3B5023-919B-953B-2D41-B0A61F22E93F}"/>
              </a:ext>
            </a:extLst>
          </p:cNvPr>
          <p:cNvSpPr/>
          <p:nvPr/>
        </p:nvSpPr>
        <p:spPr>
          <a:xfrm>
            <a:off x="8228515" y="3229409"/>
            <a:ext cx="360000" cy="360000"/>
          </a:xfrm>
          <a:prstGeom prst="flowChartConnector">
            <a:avLst/>
          </a:prstGeom>
          <a:gradFill flip="none" rotWithShape="1">
            <a:gsLst>
              <a:gs pos="0">
                <a:srgbClr val="207191">
                  <a:shade val="30000"/>
                  <a:satMod val="115000"/>
                </a:srgbClr>
              </a:gs>
              <a:gs pos="50000">
                <a:srgbClr val="207191">
                  <a:shade val="67500"/>
                  <a:satMod val="115000"/>
                </a:srgbClr>
              </a:gs>
              <a:gs pos="100000">
                <a:srgbClr val="207191">
                  <a:shade val="100000"/>
                  <a:satMod val="115000"/>
                </a:srgbClr>
              </a:gs>
            </a:gsLst>
            <a:lin ang="13500000" scaled="1"/>
            <a:tileRect/>
          </a:gradFill>
          <a:ln w="9525" cap="flat" cmpd="sng" algn="ctr">
            <a:solidFill>
              <a:srgbClr val="4682A7">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pex New Light"/>
              <a:ea typeface="+mn-ea"/>
              <a:cs typeface="+mn-cs"/>
            </a:endParaRPr>
          </a:p>
        </p:txBody>
      </p:sp>
      <p:sp>
        <p:nvSpPr>
          <p:cNvPr id="25" name="Doughnut 51">
            <a:extLst>
              <a:ext uri="{FF2B5EF4-FFF2-40B4-BE49-F238E27FC236}">
                <a16:creationId xmlns:a16="http://schemas.microsoft.com/office/drawing/2014/main" id="{FE8E49C7-6B03-2D60-894C-94E60A3A9FED}"/>
              </a:ext>
            </a:extLst>
          </p:cNvPr>
          <p:cNvSpPr/>
          <p:nvPr/>
        </p:nvSpPr>
        <p:spPr>
          <a:xfrm>
            <a:off x="8137575" y="3144260"/>
            <a:ext cx="540000" cy="540000"/>
          </a:xfrm>
          <a:prstGeom prst="donut">
            <a:avLst>
              <a:gd name="adj" fmla="val 7999"/>
            </a:avLst>
          </a:prstGeom>
          <a:gradFill flip="none" rotWithShape="1">
            <a:gsLst>
              <a:gs pos="0">
                <a:sysClr val="window" lastClr="FFFFFF">
                  <a:lumMod val="75000"/>
                  <a:shade val="30000"/>
                  <a:satMod val="115000"/>
                </a:sysClr>
              </a:gs>
              <a:gs pos="50000">
                <a:sysClr val="window" lastClr="FFFFFF">
                  <a:lumMod val="75000"/>
                  <a:shade val="67500"/>
                  <a:satMod val="115000"/>
                </a:sysClr>
              </a:gs>
              <a:gs pos="100000">
                <a:sysClr val="window" lastClr="FFFFFF">
                  <a:lumMod val="75000"/>
                  <a:shade val="100000"/>
                  <a:satMod val="115000"/>
                </a:sysClr>
              </a:gs>
            </a:gsLst>
            <a:lin ang="5400000" scaled="1"/>
            <a:tileRect/>
          </a:gradFill>
          <a:ln w="12700" cap="flat" cmpd="sng" algn="ctr">
            <a:solidFill>
              <a:sysClr val="window" lastClr="FFFFFF">
                <a:lumMod val="75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682A7"/>
              </a:solidFill>
              <a:effectLst/>
              <a:uLnTx/>
              <a:uFillTx/>
              <a:latin typeface="Apex New Light"/>
              <a:ea typeface="+mn-ea"/>
              <a:cs typeface="+mn-cs"/>
            </a:endParaRPr>
          </a:p>
        </p:txBody>
      </p:sp>
      <p:sp>
        <p:nvSpPr>
          <p:cNvPr id="29" name="TextBox 28">
            <a:extLst>
              <a:ext uri="{FF2B5EF4-FFF2-40B4-BE49-F238E27FC236}">
                <a16:creationId xmlns:a16="http://schemas.microsoft.com/office/drawing/2014/main" id="{85D5D1DF-4F31-3FF6-7FA6-8DE12D55A8F8}"/>
              </a:ext>
            </a:extLst>
          </p:cNvPr>
          <p:cNvSpPr txBox="1"/>
          <p:nvPr/>
        </p:nvSpPr>
        <p:spPr>
          <a:xfrm>
            <a:off x="623392" y="3651546"/>
            <a:ext cx="1544409" cy="369332"/>
          </a:xfrm>
          <a:prstGeom prst="rect">
            <a:avLst/>
          </a:prstGeom>
          <a:noFill/>
        </p:spPr>
        <p:txBody>
          <a:bodyPr wrap="square" rtlCol="0">
            <a:spAutoFit/>
          </a:bodyPr>
          <a:lstStyle/>
          <a:p>
            <a:pPr defTabSz="457200" fontAlgn="auto">
              <a:spcBef>
                <a:spcPts val="0"/>
              </a:spcBef>
              <a:spcAft>
                <a:spcPts val="0"/>
              </a:spcAft>
            </a:pPr>
            <a:r>
              <a:rPr lang="en-US" dirty="0">
                <a:gradFill flip="none" rotWithShape="1">
                  <a:gsLst>
                    <a:gs pos="0">
                      <a:srgbClr val="4682A7">
                        <a:shade val="30000"/>
                        <a:satMod val="115000"/>
                      </a:srgbClr>
                    </a:gs>
                    <a:gs pos="50000">
                      <a:srgbClr val="4682A7">
                        <a:shade val="67500"/>
                        <a:satMod val="115000"/>
                      </a:srgbClr>
                    </a:gs>
                    <a:gs pos="100000">
                      <a:srgbClr val="4682A7">
                        <a:shade val="100000"/>
                        <a:satMod val="115000"/>
                      </a:srgbClr>
                    </a:gs>
                  </a:gsLst>
                  <a:path path="circle">
                    <a:fillToRect l="100000" b="100000"/>
                  </a:path>
                  <a:tileRect t="-100000" r="-100000"/>
                </a:gradFill>
                <a:latin typeface="+mn-lt"/>
              </a:rPr>
              <a:t>2012 – 2016</a:t>
            </a:r>
            <a:endParaRPr lang="en-GB" dirty="0">
              <a:gradFill flip="none" rotWithShape="1">
                <a:gsLst>
                  <a:gs pos="0">
                    <a:srgbClr val="4682A7">
                      <a:shade val="30000"/>
                      <a:satMod val="115000"/>
                    </a:srgbClr>
                  </a:gs>
                  <a:gs pos="50000">
                    <a:srgbClr val="4682A7">
                      <a:shade val="67500"/>
                      <a:satMod val="115000"/>
                    </a:srgbClr>
                  </a:gs>
                  <a:gs pos="100000">
                    <a:srgbClr val="4682A7">
                      <a:shade val="100000"/>
                      <a:satMod val="115000"/>
                    </a:srgbClr>
                  </a:gs>
                </a:gsLst>
                <a:path path="circle">
                  <a:fillToRect l="100000" b="100000"/>
                </a:path>
                <a:tileRect t="-100000" r="-100000"/>
              </a:gradFill>
              <a:latin typeface="+mn-lt"/>
            </a:endParaRPr>
          </a:p>
        </p:txBody>
      </p:sp>
      <p:sp>
        <p:nvSpPr>
          <p:cNvPr id="31" name="TextBox 30">
            <a:extLst>
              <a:ext uri="{FF2B5EF4-FFF2-40B4-BE49-F238E27FC236}">
                <a16:creationId xmlns:a16="http://schemas.microsoft.com/office/drawing/2014/main" id="{EE193A1D-CB2C-56D5-396E-467B95A14FE3}"/>
              </a:ext>
            </a:extLst>
          </p:cNvPr>
          <p:cNvSpPr txBox="1"/>
          <p:nvPr/>
        </p:nvSpPr>
        <p:spPr>
          <a:xfrm>
            <a:off x="9582126" y="2829026"/>
            <a:ext cx="1511437" cy="369332"/>
          </a:xfrm>
          <a:prstGeom prst="rect">
            <a:avLst/>
          </a:prstGeom>
          <a:noFill/>
        </p:spPr>
        <p:txBody>
          <a:bodyPr wrap="square" rtlCol="0">
            <a:spAutoFit/>
          </a:bodyPr>
          <a:lstStyle/>
          <a:p>
            <a:pPr defTabSz="457200" fontAlgn="auto">
              <a:spcBef>
                <a:spcPts val="0"/>
              </a:spcBef>
              <a:spcAft>
                <a:spcPts val="0"/>
              </a:spcAft>
            </a:pPr>
            <a:r>
              <a:rPr lang="en-US" dirty="0">
                <a:gradFill flip="none" rotWithShape="1">
                  <a:gsLst>
                    <a:gs pos="0">
                      <a:srgbClr val="4682A7">
                        <a:shade val="30000"/>
                        <a:satMod val="115000"/>
                      </a:srgbClr>
                    </a:gs>
                    <a:gs pos="50000">
                      <a:srgbClr val="4682A7">
                        <a:shade val="67500"/>
                        <a:satMod val="115000"/>
                      </a:srgbClr>
                    </a:gs>
                    <a:gs pos="100000">
                      <a:srgbClr val="4682A7">
                        <a:shade val="100000"/>
                        <a:satMod val="115000"/>
                      </a:srgbClr>
                    </a:gs>
                  </a:gsLst>
                  <a:path path="circle">
                    <a:fillToRect l="100000" b="100000"/>
                  </a:path>
                  <a:tileRect t="-100000" r="-100000"/>
                </a:gradFill>
                <a:latin typeface="+mn-lt"/>
              </a:rPr>
              <a:t>2021 – 2025</a:t>
            </a:r>
            <a:endParaRPr lang="en-GB" dirty="0">
              <a:gradFill flip="none" rotWithShape="1">
                <a:gsLst>
                  <a:gs pos="0">
                    <a:srgbClr val="4682A7">
                      <a:shade val="30000"/>
                      <a:satMod val="115000"/>
                    </a:srgbClr>
                  </a:gs>
                  <a:gs pos="50000">
                    <a:srgbClr val="4682A7">
                      <a:shade val="67500"/>
                      <a:satMod val="115000"/>
                    </a:srgbClr>
                  </a:gs>
                  <a:gs pos="100000">
                    <a:srgbClr val="4682A7">
                      <a:shade val="100000"/>
                      <a:satMod val="115000"/>
                    </a:srgbClr>
                  </a:gs>
                </a:gsLst>
                <a:path path="circle">
                  <a:fillToRect l="100000" b="100000"/>
                </a:path>
                <a:tileRect t="-100000" r="-100000"/>
              </a:gradFill>
              <a:latin typeface="+mn-lt"/>
            </a:endParaRPr>
          </a:p>
        </p:txBody>
      </p:sp>
      <p:sp>
        <p:nvSpPr>
          <p:cNvPr id="32" name="TextBox 31">
            <a:extLst>
              <a:ext uri="{FF2B5EF4-FFF2-40B4-BE49-F238E27FC236}">
                <a16:creationId xmlns:a16="http://schemas.microsoft.com/office/drawing/2014/main" id="{6C04B43F-4311-02C9-92EB-F73B343493FB}"/>
              </a:ext>
            </a:extLst>
          </p:cNvPr>
          <p:cNvSpPr txBox="1"/>
          <p:nvPr/>
        </p:nvSpPr>
        <p:spPr>
          <a:xfrm>
            <a:off x="7689648" y="3632849"/>
            <a:ext cx="1511437" cy="369332"/>
          </a:xfrm>
          <a:prstGeom prst="rect">
            <a:avLst/>
          </a:prstGeom>
          <a:noFill/>
        </p:spPr>
        <p:txBody>
          <a:bodyPr wrap="square" rtlCol="0">
            <a:spAutoFit/>
          </a:bodyPr>
          <a:lstStyle/>
          <a:p>
            <a:pPr defTabSz="457200" fontAlgn="auto">
              <a:spcBef>
                <a:spcPts val="0"/>
              </a:spcBef>
              <a:spcAft>
                <a:spcPts val="0"/>
              </a:spcAft>
            </a:pPr>
            <a:r>
              <a:rPr lang="en-US" dirty="0">
                <a:gradFill flip="none" rotWithShape="1">
                  <a:gsLst>
                    <a:gs pos="0">
                      <a:srgbClr val="4682A7">
                        <a:shade val="30000"/>
                        <a:satMod val="115000"/>
                      </a:srgbClr>
                    </a:gs>
                    <a:gs pos="50000">
                      <a:srgbClr val="4682A7">
                        <a:shade val="67500"/>
                        <a:satMod val="115000"/>
                      </a:srgbClr>
                    </a:gs>
                    <a:gs pos="100000">
                      <a:srgbClr val="4682A7">
                        <a:shade val="100000"/>
                        <a:satMod val="115000"/>
                      </a:srgbClr>
                    </a:gs>
                  </a:gsLst>
                  <a:path path="circle">
                    <a:fillToRect l="100000" b="100000"/>
                  </a:path>
                  <a:tileRect t="-100000" r="-100000"/>
                </a:gradFill>
                <a:latin typeface="+mn-lt"/>
              </a:rPr>
              <a:t>2019 – 2021</a:t>
            </a:r>
            <a:endParaRPr lang="en-GB" dirty="0">
              <a:gradFill flip="none" rotWithShape="1">
                <a:gsLst>
                  <a:gs pos="0">
                    <a:srgbClr val="4682A7">
                      <a:shade val="30000"/>
                      <a:satMod val="115000"/>
                    </a:srgbClr>
                  </a:gs>
                  <a:gs pos="50000">
                    <a:srgbClr val="4682A7">
                      <a:shade val="67500"/>
                      <a:satMod val="115000"/>
                    </a:srgbClr>
                  </a:gs>
                  <a:gs pos="100000">
                    <a:srgbClr val="4682A7">
                      <a:shade val="100000"/>
                      <a:satMod val="115000"/>
                    </a:srgbClr>
                  </a:gs>
                </a:gsLst>
                <a:path path="circle">
                  <a:fillToRect l="100000" b="100000"/>
                </a:path>
                <a:tileRect t="-100000" r="-100000"/>
              </a:gradFill>
              <a:latin typeface="+mn-lt"/>
            </a:endParaRPr>
          </a:p>
        </p:txBody>
      </p:sp>
      <p:sp>
        <p:nvSpPr>
          <p:cNvPr id="33" name="TextBox 32">
            <a:extLst>
              <a:ext uri="{FF2B5EF4-FFF2-40B4-BE49-F238E27FC236}">
                <a16:creationId xmlns:a16="http://schemas.microsoft.com/office/drawing/2014/main" id="{85C24315-F8AC-E89C-F0A5-3B979149C3E9}"/>
              </a:ext>
            </a:extLst>
          </p:cNvPr>
          <p:cNvSpPr txBox="1"/>
          <p:nvPr/>
        </p:nvSpPr>
        <p:spPr>
          <a:xfrm>
            <a:off x="6008525" y="2809746"/>
            <a:ext cx="1503590" cy="369332"/>
          </a:xfrm>
          <a:prstGeom prst="rect">
            <a:avLst/>
          </a:prstGeom>
          <a:noFill/>
        </p:spPr>
        <p:txBody>
          <a:bodyPr wrap="square" rtlCol="0">
            <a:spAutoFit/>
          </a:bodyPr>
          <a:lstStyle/>
          <a:p>
            <a:pPr defTabSz="457200" fontAlgn="auto">
              <a:spcBef>
                <a:spcPts val="0"/>
              </a:spcBef>
              <a:spcAft>
                <a:spcPts val="0"/>
              </a:spcAft>
            </a:pPr>
            <a:r>
              <a:rPr lang="en-US" dirty="0">
                <a:gradFill flip="none" rotWithShape="1">
                  <a:gsLst>
                    <a:gs pos="0">
                      <a:srgbClr val="4682A7">
                        <a:shade val="30000"/>
                        <a:satMod val="115000"/>
                      </a:srgbClr>
                    </a:gs>
                    <a:gs pos="50000">
                      <a:srgbClr val="4682A7">
                        <a:shade val="67500"/>
                        <a:satMod val="115000"/>
                      </a:srgbClr>
                    </a:gs>
                    <a:gs pos="100000">
                      <a:srgbClr val="4682A7">
                        <a:shade val="100000"/>
                        <a:satMod val="115000"/>
                      </a:srgbClr>
                    </a:gs>
                  </a:gsLst>
                  <a:path path="circle">
                    <a:fillToRect l="100000" b="100000"/>
                  </a:path>
                  <a:tileRect t="-100000" r="-100000"/>
                </a:gradFill>
                <a:latin typeface="+mn-lt"/>
              </a:rPr>
              <a:t>2017 – 2021</a:t>
            </a:r>
            <a:endParaRPr lang="en-GB" dirty="0">
              <a:gradFill flip="none" rotWithShape="1">
                <a:gsLst>
                  <a:gs pos="0">
                    <a:srgbClr val="4682A7">
                      <a:shade val="30000"/>
                      <a:satMod val="115000"/>
                    </a:srgbClr>
                  </a:gs>
                  <a:gs pos="50000">
                    <a:srgbClr val="4682A7">
                      <a:shade val="67500"/>
                      <a:satMod val="115000"/>
                    </a:srgbClr>
                  </a:gs>
                  <a:gs pos="100000">
                    <a:srgbClr val="4682A7">
                      <a:shade val="100000"/>
                      <a:satMod val="115000"/>
                    </a:srgbClr>
                  </a:gs>
                </a:gsLst>
                <a:path path="circle">
                  <a:fillToRect l="100000" b="100000"/>
                </a:path>
                <a:tileRect t="-100000" r="-100000"/>
              </a:gradFill>
              <a:latin typeface="+mn-lt"/>
            </a:endParaRPr>
          </a:p>
        </p:txBody>
      </p:sp>
      <p:sp>
        <p:nvSpPr>
          <p:cNvPr id="34" name="TextBox 33">
            <a:extLst>
              <a:ext uri="{FF2B5EF4-FFF2-40B4-BE49-F238E27FC236}">
                <a16:creationId xmlns:a16="http://schemas.microsoft.com/office/drawing/2014/main" id="{E61E4959-C7CA-E11A-B3AF-8D3F0C740FFE}"/>
              </a:ext>
            </a:extLst>
          </p:cNvPr>
          <p:cNvSpPr txBox="1"/>
          <p:nvPr/>
        </p:nvSpPr>
        <p:spPr>
          <a:xfrm>
            <a:off x="4330891" y="3709757"/>
            <a:ext cx="1537291" cy="369332"/>
          </a:xfrm>
          <a:prstGeom prst="rect">
            <a:avLst/>
          </a:prstGeom>
          <a:noFill/>
        </p:spPr>
        <p:txBody>
          <a:bodyPr wrap="square" rtlCol="0">
            <a:spAutoFit/>
          </a:bodyPr>
          <a:lstStyle/>
          <a:p>
            <a:pPr defTabSz="457200" fontAlgn="auto">
              <a:spcBef>
                <a:spcPts val="0"/>
              </a:spcBef>
              <a:spcAft>
                <a:spcPts val="0"/>
              </a:spcAft>
            </a:pPr>
            <a:r>
              <a:rPr lang="en-US" dirty="0">
                <a:gradFill flip="none" rotWithShape="1">
                  <a:gsLst>
                    <a:gs pos="0">
                      <a:srgbClr val="4682A7">
                        <a:shade val="30000"/>
                        <a:satMod val="115000"/>
                      </a:srgbClr>
                    </a:gs>
                    <a:gs pos="50000">
                      <a:srgbClr val="4682A7">
                        <a:shade val="67500"/>
                        <a:satMod val="115000"/>
                      </a:srgbClr>
                    </a:gs>
                    <a:gs pos="100000">
                      <a:srgbClr val="4682A7">
                        <a:shade val="100000"/>
                        <a:satMod val="115000"/>
                      </a:srgbClr>
                    </a:gs>
                  </a:gsLst>
                  <a:path path="circle">
                    <a:fillToRect l="100000" b="100000"/>
                  </a:path>
                  <a:tileRect t="-100000" r="-100000"/>
                </a:gradFill>
                <a:latin typeface="+mn-lt"/>
              </a:rPr>
              <a:t>2015 – 2016</a:t>
            </a:r>
          </a:p>
        </p:txBody>
      </p:sp>
      <p:sp>
        <p:nvSpPr>
          <p:cNvPr id="35" name="TextBox 34">
            <a:extLst>
              <a:ext uri="{FF2B5EF4-FFF2-40B4-BE49-F238E27FC236}">
                <a16:creationId xmlns:a16="http://schemas.microsoft.com/office/drawing/2014/main" id="{FB8EC129-842C-42D4-6C45-D350B06C7A24}"/>
              </a:ext>
            </a:extLst>
          </p:cNvPr>
          <p:cNvSpPr txBox="1"/>
          <p:nvPr/>
        </p:nvSpPr>
        <p:spPr>
          <a:xfrm>
            <a:off x="2338623" y="2826526"/>
            <a:ext cx="1561692" cy="369332"/>
          </a:xfrm>
          <a:prstGeom prst="rect">
            <a:avLst/>
          </a:prstGeom>
          <a:noFill/>
        </p:spPr>
        <p:txBody>
          <a:bodyPr wrap="square" rtlCol="0">
            <a:spAutoFit/>
          </a:bodyPr>
          <a:lstStyle/>
          <a:p>
            <a:pPr defTabSz="457200" fontAlgn="auto">
              <a:spcBef>
                <a:spcPts val="0"/>
              </a:spcBef>
              <a:spcAft>
                <a:spcPts val="0"/>
              </a:spcAft>
            </a:pPr>
            <a:r>
              <a:rPr lang="en-US" dirty="0">
                <a:gradFill flip="none" rotWithShape="1">
                  <a:gsLst>
                    <a:gs pos="0">
                      <a:srgbClr val="4682A7">
                        <a:shade val="30000"/>
                        <a:satMod val="115000"/>
                      </a:srgbClr>
                    </a:gs>
                    <a:gs pos="50000">
                      <a:srgbClr val="4682A7">
                        <a:shade val="67500"/>
                        <a:satMod val="115000"/>
                      </a:srgbClr>
                    </a:gs>
                    <a:gs pos="100000">
                      <a:srgbClr val="4682A7">
                        <a:shade val="100000"/>
                        <a:satMod val="115000"/>
                      </a:srgbClr>
                    </a:gs>
                  </a:gsLst>
                  <a:path path="circle">
                    <a:fillToRect l="100000" b="100000"/>
                  </a:path>
                  <a:tileRect t="-100000" r="-100000"/>
                </a:gradFill>
                <a:latin typeface="+mn-lt"/>
              </a:rPr>
              <a:t>2013 – 2014</a:t>
            </a:r>
          </a:p>
        </p:txBody>
      </p:sp>
      <p:cxnSp>
        <p:nvCxnSpPr>
          <p:cNvPr id="36" name="Straight Connector 35">
            <a:extLst>
              <a:ext uri="{FF2B5EF4-FFF2-40B4-BE49-F238E27FC236}">
                <a16:creationId xmlns:a16="http://schemas.microsoft.com/office/drawing/2014/main" id="{65571980-4D58-DFD4-D816-D77479D02B40}"/>
              </a:ext>
            </a:extLst>
          </p:cNvPr>
          <p:cNvCxnSpPr>
            <a:cxnSpLocks/>
            <a:endCxn id="21" idx="2"/>
          </p:cNvCxnSpPr>
          <p:nvPr/>
        </p:nvCxnSpPr>
        <p:spPr>
          <a:xfrm flipV="1">
            <a:off x="1589052" y="3423581"/>
            <a:ext cx="1263483" cy="12296"/>
          </a:xfrm>
          <a:prstGeom prst="line">
            <a:avLst/>
          </a:prstGeom>
          <a:noFill/>
          <a:ln w="12700" cap="flat" cmpd="sng" algn="ctr">
            <a:solidFill>
              <a:sysClr val="window" lastClr="FFFFFF">
                <a:lumMod val="75000"/>
              </a:sysClr>
            </a:solidFill>
            <a:prstDash val="solid"/>
            <a:miter lim="800000"/>
          </a:ln>
          <a:effectLst/>
        </p:spPr>
      </p:cxnSp>
      <p:cxnSp>
        <p:nvCxnSpPr>
          <p:cNvPr id="37" name="Straight Connector 36">
            <a:extLst>
              <a:ext uri="{FF2B5EF4-FFF2-40B4-BE49-F238E27FC236}">
                <a16:creationId xmlns:a16="http://schemas.microsoft.com/office/drawing/2014/main" id="{C99372E9-9A67-2E2F-6EB2-B57007B9360C}"/>
              </a:ext>
            </a:extLst>
          </p:cNvPr>
          <p:cNvCxnSpPr>
            <a:cxnSpLocks/>
            <a:stCxn id="21" idx="6"/>
            <a:endCxn id="20" idx="2"/>
          </p:cNvCxnSpPr>
          <p:nvPr/>
        </p:nvCxnSpPr>
        <p:spPr>
          <a:xfrm>
            <a:off x="3392535" y="3423581"/>
            <a:ext cx="1342889" cy="9321"/>
          </a:xfrm>
          <a:prstGeom prst="line">
            <a:avLst/>
          </a:prstGeom>
          <a:noFill/>
          <a:ln w="12700" cap="flat" cmpd="sng" algn="ctr">
            <a:solidFill>
              <a:sysClr val="window" lastClr="FFFFFF">
                <a:lumMod val="75000"/>
              </a:sysClr>
            </a:solidFill>
            <a:prstDash val="solid"/>
            <a:miter lim="800000"/>
          </a:ln>
          <a:effectLst/>
        </p:spPr>
      </p:cxnSp>
      <p:cxnSp>
        <p:nvCxnSpPr>
          <p:cNvPr id="38" name="Straight Connector 37">
            <a:extLst>
              <a:ext uri="{FF2B5EF4-FFF2-40B4-BE49-F238E27FC236}">
                <a16:creationId xmlns:a16="http://schemas.microsoft.com/office/drawing/2014/main" id="{66A7BA3D-5F25-BCF5-3336-D6C1A997B4B3}"/>
              </a:ext>
            </a:extLst>
          </p:cNvPr>
          <p:cNvCxnSpPr>
            <a:cxnSpLocks/>
            <a:stCxn id="20" idx="6"/>
            <a:endCxn id="23" idx="2"/>
          </p:cNvCxnSpPr>
          <p:nvPr/>
        </p:nvCxnSpPr>
        <p:spPr>
          <a:xfrm>
            <a:off x="5275424" y="3432902"/>
            <a:ext cx="1216260" cy="5147"/>
          </a:xfrm>
          <a:prstGeom prst="line">
            <a:avLst/>
          </a:prstGeom>
          <a:noFill/>
          <a:ln w="12700" cap="flat" cmpd="sng" algn="ctr">
            <a:solidFill>
              <a:sysClr val="window" lastClr="FFFFFF">
                <a:lumMod val="75000"/>
              </a:sysClr>
            </a:solidFill>
            <a:prstDash val="solid"/>
            <a:miter lim="800000"/>
          </a:ln>
          <a:effectLst/>
        </p:spPr>
      </p:cxnSp>
      <p:cxnSp>
        <p:nvCxnSpPr>
          <p:cNvPr id="39" name="Straight Connector 38">
            <a:extLst>
              <a:ext uri="{FF2B5EF4-FFF2-40B4-BE49-F238E27FC236}">
                <a16:creationId xmlns:a16="http://schemas.microsoft.com/office/drawing/2014/main" id="{F54BB64E-C453-3124-CF6E-4CF3BDC9F1B6}"/>
              </a:ext>
            </a:extLst>
          </p:cNvPr>
          <p:cNvCxnSpPr>
            <a:cxnSpLocks/>
            <a:stCxn id="23" idx="6"/>
            <a:endCxn id="25" idx="2"/>
          </p:cNvCxnSpPr>
          <p:nvPr/>
        </p:nvCxnSpPr>
        <p:spPr>
          <a:xfrm flipV="1">
            <a:off x="7031684" y="3414260"/>
            <a:ext cx="1105891" cy="23789"/>
          </a:xfrm>
          <a:prstGeom prst="line">
            <a:avLst/>
          </a:prstGeom>
          <a:noFill/>
          <a:ln w="12700" cap="flat" cmpd="sng" algn="ctr">
            <a:solidFill>
              <a:sysClr val="window" lastClr="FFFFFF">
                <a:lumMod val="75000"/>
              </a:sysClr>
            </a:solidFill>
            <a:prstDash val="solid"/>
            <a:miter lim="800000"/>
          </a:ln>
          <a:effectLst/>
        </p:spPr>
      </p:cxnSp>
      <p:cxnSp>
        <p:nvCxnSpPr>
          <p:cNvPr id="40" name="Straight Connector 39">
            <a:extLst>
              <a:ext uri="{FF2B5EF4-FFF2-40B4-BE49-F238E27FC236}">
                <a16:creationId xmlns:a16="http://schemas.microsoft.com/office/drawing/2014/main" id="{A247632C-1E31-D506-0147-3F9F8972F994}"/>
              </a:ext>
            </a:extLst>
          </p:cNvPr>
          <p:cNvCxnSpPr>
            <a:cxnSpLocks/>
            <a:stCxn id="25" idx="6"/>
          </p:cNvCxnSpPr>
          <p:nvPr/>
        </p:nvCxnSpPr>
        <p:spPr>
          <a:xfrm flipV="1">
            <a:off x="8677575" y="3395830"/>
            <a:ext cx="1372586" cy="18430"/>
          </a:xfrm>
          <a:prstGeom prst="line">
            <a:avLst/>
          </a:prstGeom>
          <a:noFill/>
          <a:ln w="12700" cap="flat" cmpd="sng" algn="ctr">
            <a:solidFill>
              <a:sysClr val="window" lastClr="FFFFFF">
                <a:lumMod val="75000"/>
              </a:sysClr>
            </a:solidFill>
            <a:prstDash val="solid"/>
            <a:miter lim="800000"/>
          </a:ln>
          <a:effectLst/>
        </p:spPr>
      </p:cxnSp>
      <p:cxnSp>
        <p:nvCxnSpPr>
          <p:cNvPr id="41" name="Straight Connector 40">
            <a:extLst>
              <a:ext uri="{FF2B5EF4-FFF2-40B4-BE49-F238E27FC236}">
                <a16:creationId xmlns:a16="http://schemas.microsoft.com/office/drawing/2014/main" id="{9A7338E7-F05D-6401-EBBB-41E50E68C2D9}"/>
              </a:ext>
            </a:extLst>
          </p:cNvPr>
          <p:cNvCxnSpPr>
            <a:cxnSpLocks/>
          </p:cNvCxnSpPr>
          <p:nvPr/>
        </p:nvCxnSpPr>
        <p:spPr>
          <a:xfrm>
            <a:off x="4997934" y="2663095"/>
            <a:ext cx="3054" cy="499806"/>
          </a:xfrm>
          <a:prstGeom prst="line">
            <a:avLst/>
          </a:prstGeom>
          <a:noFill/>
          <a:ln w="12700" cap="flat" cmpd="sng" algn="ctr">
            <a:solidFill>
              <a:sysClr val="window" lastClr="FFFFFF">
                <a:lumMod val="75000"/>
              </a:sysClr>
            </a:solidFill>
            <a:prstDash val="solid"/>
            <a:miter lim="800000"/>
          </a:ln>
          <a:effectLst/>
        </p:spPr>
      </p:cxnSp>
      <p:sp>
        <p:nvSpPr>
          <p:cNvPr id="47" name="Block Arc 46">
            <a:extLst>
              <a:ext uri="{FF2B5EF4-FFF2-40B4-BE49-F238E27FC236}">
                <a16:creationId xmlns:a16="http://schemas.microsoft.com/office/drawing/2014/main" id="{F2DEEBE9-4EF2-6850-B37F-2B5D0B9489CB}"/>
              </a:ext>
            </a:extLst>
          </p:cNvPr>
          <p:cNvSpPr/>
          <p:nvPr/>
        </p:nvSpPr>
        <p:spPr>
          <a:xfrm flipV="1">
            <a:off x="4668891" y="3088759"/>
            <a:ext cx="720000" cy="720000"/>
          </a:xfrm>
          <a:prstGeom prst="blockArc">
            <a:avLst>
              <a:gd name="adj1" fmla="val 5716367"/>
              <a:gd name="adj2" fmla="val 10769623"/>
              <a:gd name="adj3" fmla="val 0"/>
            </a:avLst>
          </a:prstGeom>
          <a:solidFill>
            <a:sysClr val="window" lastClr="FFFFFF">
              <a:lumMod val="85000"/>
            </a:sysClr>
          </a:solidFill>
          <a:ln w="12700" cap="flat" cmpd="sng" algn="ctr">
            <a:solidFill>
              <a:srgbClr val="207191">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682A7"/>
              </a:solidFill>
              <a:effectLst/>
              <a:uLnTx/>
              <a:uFillTx/>
              <a:latin typeface="Apex New Light"/>
              <a:ea typeface="+mn-ea"/>
              <a:cs typeface="+mn-cs"/>
            </a:endParaRPr>
          </a:p>
        </p:txBody>
      </p:sp>
      <p:cxnSp>
        <p:nvCxnSpPr>
          <p:cNvPr id="48" name="Straight Connector 47">
            <a:extLst>
              <a:ext uri="{FF2B5EF4-FFF2-40B4-BE49-F238E27FC236}">
                <a16:creationId xmlns:a16="http://schemas.microsoft.com/office/drawing/2014/main" id="{E343CAC3-CE8F-3AB7-9399-4153A05B40DD}"/>
              </a:ext>
            </a:extLst>
          </p:cNvPr>
          <p:cNvCxnSpPr>
            <a:cxnSpLocks/>
          </p:cNvCxnSpPr>
          <p:nvPr/>
        </p:nvCxnSpPr>
        <p:spPr>
          <a:xfrm>
            <a:off x="8373086" y="2639651"/>
            <a:ext cx="3054" cy="499806"/>
          </a:xfrm>
          <a:prstGeom prst="line">
            <a:avLst/>
          </a:prstGeom>
          <a:noFill/>
          <a:ln w="12700" cap="flat" cmpd="sng" algn="ctr">
            <a:solidFill>
              <a:sysClr val="window" lastClr="FFFFFF">
                <a:lumMod val="75000"/>
              </a:sysClr>
            </a:solidFill>
            <a:prstDash val="solid"/>
            <a:miter lim="800000"/>
          </a:ln>
          <a:effectLst/>
        </p:spPr>
      </p:cxnSp>
      <p:sp>
        <p:nvSpPr>
          <p:cNvPr id="49" name="Block Arc 48">
            <a:extLst>
              <a:ext uri="{FF2B5EF4-FFF2-40B4-BE49-F238E27FC236}">
                <a16:creationId xmlns:a16="http://schemas.microsoft.com/office/drawing/2014/main" id="{233E2DD2-7D7D-E009-9708-FF4AC7286607}"/>
              </a:ext>
            </a:extLst>
          </p:cNvPr>
          <p:cNvSpPr/>
          <p:nvPr/>
        </p:nvSpPr>
        <p:spPr>
          <a:xfrm flipV="1">
            <a:off x="8044043" y="3065315"/>
            <a:ext cx="720000" cy="720000"/>
          </a:xfrm>
          <a:prstGeom prst="blockArc">
            <a:avLst>
              <a:gd name="adj1" fmla="val 5716367"/>
              <a:gd name="adj2" fmla="val 10769623"/>
              <a:gd name="adj3" fmla="val 0"/>
            </a:avLst>
          </a:prstGeom>
          <a:solidFill>
            <a:sysClr val="window" lastClr="FFFFFF">
              <a:lumMod val="85000"/>
            </a:sysClr>
          </a:solidFill>
          <a:ln w="12700" cap="flat" cmpd="sng" algn="ctr">
            <a:solidFill>
              <a:srgbClr val="207191">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682A7"/>
              </a:solidFill>
              <a:effectLst/>
              <a:uLnTx/>
              <a:uFillTx/>
              <a:latin typeface="Apex New Light"/>
              <a:ea typeface="+mn-ea"/>
              <a:cs typeface="+mn-cs"/>
            </a:endParaRPr>
          </a:p>
        </p:txBody>
      </p:sp>
      <p:cxnSp>
        <p:nvCxnSpPr>
          <p:cNvPr id="50" name="Straight Connector 49">
            <a:extLst>
              <a:ext uri="{FF2B5EF4-FFF2-40B4-BE49-F238E27FC236}">
                <a16:creationId xmlns:a16="http://schemas.microsoft.com/office/drawing/2014/main" id="{03A6B362-0777-F2F8-D1E9-6327E6A6556F}"/>
              </a:ext>
            </a:extLst>
          </p:cNvPr>
          <p:cNvCxnSpPr>
            <a:cxnSpLocks/>
            <a:stCxn id="23" idx="4"/>
          </p:cNvCxnSpPr>
          <p:nvPr/>
        </p:nvCxnSpPr>
        <p:spPr>
          <a:xfrm>
            <a:off x="6761684" y="3708049"/>
            <a:ext cx="0" cy="426789"/>
          </a:xfrm>
          <a:prstGeom prst="line">
            <a:avLst/>
          </a:prstGeom>
          <a:noFill/>
          <a:ln w="12700" cap="flat" cmpd="sng" algn="ctr">
            <a:solidFill>
              <a:sysClr val="window" lastClr="FFFFFF">
                <a:lumMod val="75000"/>
              </a:sysClr>
            </a:solidFill>
            <a:prstDash val="solid"/>
            <a:miter lim="800000"/>
          </a:ln>
          <a:effectLst/>
        </p:spPr>
      </p:cxnSp>
      <p:sp>
        <p:nvSpPr>
          <p:cNvPr id="51" name="Block Arc 50">
            <a:extLst>
              <a:ext uri="{FF2B5EF4-FFF2-40B4-BE49-F238E27FC236}">
                <a16:creationId xmlns:a16="http://schemas.microsoft.com/office/drawing/2014/main" id="{E9150A70-32F2-03F8-A887-9A11DE915E22}"/>
              </a:ext>
            </a:extLst>
          </p:cNvPr>
          <p:cNvSpPr/>
          <p:nvPr/>
        </p:nvSpPr>
        <p:spPr>
          <a:xfrm flipV="1">
            <a:off x="6414743" y="3081448"/>
            <a:ext cx="720000" cy="720000"/>
          </a:xfrm>
          <a:prstGeom prst="blockArc">
            <a:avLst>
              <a:gd name="adj1" fmla="val 10800000"/>
              <a:gd name="adj2" fmla="val 16092493"/>
              <a:gd name="adj3" fmla="val 403"/>
            </a:avLst>
          </a:prstGeom>
          <a:solidFill>
            <a:srgbClr val="207191"/>
          </a:solidFill>
          <a:ln w="12700" cap="flat" cmpd="sng" algn="ctr">
            <a:solidFill>
              <a:srgbClr val="207191">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682A7"/>
              </a:solidFill>
              <a:effectLst/>
              <a:uLnTx/>
              <a:uFillTx/>
              <a:latin typeface="Apex New Light"/>
              <a:ea typeface="+mn-ea"/>
              <a:cs typeface="+mn-cs"/>
            </a:endParaRPr>
          </a:p>
        </p:txBody>
      </p:sp>
      <p:cxnSp>
        <p:nvCxnSpPr>
          <p:cNvPr id="52" name="Straight Connector 51">
            <a:extLst>
              <a:ext uri="{FF2B5EF4-FFF2-40B4-BE49-F238E27FC236}">
                <a16:creationId xmlns:a16="http://schemas.microsoft.com/office/drawing/2014/main" id="{CDBF4F8A-AA61-EA97-AF22-6125BE512A47}"/>
              </a:ext>
            </a:extLst>
          </p:cNvPr>
          <p:cNvCxnSpPr>
            <a:cxnSpLocks/>
          </p:cNvCxnSpPr>
          <p:nvPr/>
        </p:nvCxnSpPr>
        <p:spPr>
          <a:xfrm>
            <a:off x="10333497" y="3691916"/>
            <a:ext cx="0" cy="426789"/>
          </a:xfrm>
          <a:prstGeom prst="line">
            <a:avLst/>
          </a:prstGeom>
          <a:noFill/>
          <a:ln w="12700" cap="flat" cmpd="sng" algn="ctr">
            <a:solidFill>
              <a:sysClr val="window" lastClr="FFFFFF">
                <a:lumMod val="75000"/>
              </a:sysClr>
            </a:solidFill>
            <a:prstDash val="solid"/>
            <a:miter lim="800000"/>
          </a:ln>
          <a:effectLst/>
        </p:spPr>
      </p:cxnSp>
      <p:sp>
        <p:nvSpPr>
          <p:cNvPr id="53" name="Block Arc 52">
            <a:extLst>
              <a:ext uri="{FF2B5EF4-FFF2-40B4-BE49-F238E27FC236}">
                <a16:creationId xmlns:a16="http://schemas.microsoft.com/office/drawing/2014/main" id="{F693D541-71F6-282E-926D-D80596A5C1EF}"/>
              </a:ext>
            </a:extLst>
          </p:cNvPr>
          <p:cNvSpPr/>
          <p:nvPr/>
        </p:nvSpPr>
        <p:spPr>
          <a:xfrm flipV="1">
            <a:off x="9986556" y="3065315"/>
            <a:ext cx="720000" cy="720000"/>
          </a:xfrm>
          <a:prstGeom prst="blockArc">
            <a:avLst>
              <a:gd name="adj1" fmla="val 10800000"/>
              <a:gd name="adj2" fmla="val 16092493"/>
              <a:gd name="adj3" fmla="val 403"/>
            </a:avLst>
          </a:prstGeom>
          <a:solidFill>
            <a:srgbClr val="207191"/>
          </a:solidFill>
          <a:ln w="12700" cap="flat" cmpd="sng" algn="ctr">
            <a:solidFill>
              <a:srgbClr val="207191">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682A7"/>
              </a:solidFill>
              <a:effectLst/>
              <a:uLnTx/>
              <a:uFillTx/>
              <a:latin typeface="Apex New Light"/>
              <a:ea typeface="+mn-ea"/>
              <a:cs typeface="+mn-cs"/>
            </a:endParaRPr>
          </a:p>
        </p:txBody>
      </p:sp>
      <p:sp>
        <p:nvSpPr>
          <p:cNvPr id="54" name="Connector 50">
            <a:extLst>
              <a:ext uri="{FF2B5EF4-FFF2-40B4-BE49-F238E27FC236}">
                <a16:creationId xmlns:a16="http://schemas.microsoft.com/office/drawing/2014/main" id="{8E92A42E-2A6B-40DD-1D78-48E3C32284B3}"/>
              </a:ext>
            </a:extLst>
          </p:cNvPr>
          <p:cNvSpPr/>
          <p:nvPr/>
        </p:nvSpPr>
        <p:spPr>
          <a:xfrm>
            <a:off x="10155212" y="3272060"/>
            <a:ext cx="360000" cy="360000"/>
          </a:xfrm>
          <a:prstGeom prst="flowChartConnector">
            <a:avLst/>
          </a:prstGeom>
          <a:gradFill flip="none" rotWithShape="1">
            <a:gsLst>
              <a:gs pos="0">
                <a:srgbClr val="207191">
                  <a:shade val="30000"/>
                  <a:satMod val="115000"/>
                </a:srgbClr>
              </a:gs>
              <a:gs pos="50000">
                <a:srgbClr val="207191">
                  <a:shade val="67500"/>
                  <a:satMod val="115000"/>
                </a:srgbClr>
              </a:gs>
              <a:gs pos="100000">
                <a:srgbClr val="207191">
                  <a:shade val="100000"/>
                  <a:satMod val="115000"/>
                </a:srgbClr>
              </a:gs>
            </a:gsLst>
            <a:lin ang="13500000" scaled="1"/>
            <a:tileRect/>
          </a:gradFill>
          <a:ln w="9525" cap="flat" cmpd="sng" algn="ctr">
            <a:solidFill>
              <a:srgbClr val="4682A7">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pex New Light"/>
              <a:ea typeface="+mn-ea"/>
              <a:cs typeface="+mn-cs"/>
            </a:endParaRPr>
          </a:p>
        </p:txBody>
      </p:sp>
      <p:sp>
        <p:nvSpPr>
          <p:cNvPr id="55" name="Doughnut 51">
            <a:extLst>
              <a:ext uri="{FF2B5EF4-FFF2-40B4-BE49-F238E27FC236}">
                <a16:creationId xmlns:a16="http://schemas.microsoft.com/office/drawing/2014/main" id="{231D38E5-C08D-A943-0447-B8C8CE5F218A}"/>
              </a:ext>
            </a:extLst>
          </p:cNvPr>
          <p:cNvSpPr/>
          <p:nvPr/>
        </p:nvSpPr>
        <p:spPr>
          <a:xfrm>
            <a:off x="10063497" y="3185459"/>
            <a:ext cx="540000" cy="540000"/>
          </a:xfrm>
          <a:prstGeom prst="donut">
            <a:avLst>
              <a:gd name="adj" fmla="val 7999"/>
            </a:avLst>
          </a:prstGeom>
          <a:gradFill flip="none" rotWithShape="1">
            <a:gsLst>
              <a:gs pos="0">
                <a:sysClr val="window" lastClr="FFFFFF">
                  <a:lumMod val="75000"/>
                  <a:shade val="30000"/>
                  <a:satMod val="115000"/>
                </a:sysClr>
              </a:gs>
              <a:gs pos="50000">
                <a:sysClr val="window" lastClr="FFFFFF">
                  <a:lumMod val="75000"/>
                  <a:shade val="67500"/>
                  <a:satMod val="115000"/>
                </a:sysClr>
              </a:gs>
              <a:gs pos="100000">
                <a:sysClr val="window" lastClr="FFFFFF">
                  <a:lumMod val="75000"/>
                  <a:shade val="100000"/>
                  <a:satMod val="115000"/>
                </a:sysClr>
              </a:gs>
            </a:gsLst>
            <a:lin ang="5400000" scaled="1"/>
            <a:tileRect/>
          </a:gradFill>
          <a:ln w="12700" cap="flat" cmpd="sng" algn="ctr">
            <a:solidFill>
              <a:sysClr val="window" lastClr="FFFFFF">
                <a:lumMod val="75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682A7"/>
              </a:solidFill>
              <a:effectLst/>
              <a:uLnTx/>
              <a:uFillTx/>
              <a:latin typeface="Apex New Light"/>
              <a:ea typeface="+mn-ea"/>
              <a:cs typeface="+mn-cs"/>
            </a:endParaRPr>
          </a:p>
        </p:txBody>
      </p:sp>
      <p:pic>
        <p:nvPicPr>
          <p:cNvPr id="56" name="Picture 55">
            <a:extLst>
              <a:ext uri="{FF2B5EF4-FFF2-40B4-BE49-F238E27FC236}">
                <a16:creationId xmlns:a16="http://schemas.microsoft.com/office/drawing/2014/main" id="{ADD13421-C2EC-9680-BAD2-E4D23428A070}"/>
              </a:ext>
            </a:extLst>
          </p:cNvPr>
          <p:cNvPicPr>
            <a:picLocks noChangeAspect="1"/>
          </p:cNvPicPr>
          <p:nvPr/>
        </p:nvPicPr>
        <p:blipFill>
          <a:blip r:embed="rId9"/>
          <a:stretch>
            <a:fillRect/>
          </a:stretch>
        </p:blipFill>
        <p:spPr>
          <a:xfrm>
            <a:off x="10181327" y="3309679"/>
            <a:ext cx="310875" cy="310875"/>
          </a:xfrm>
          <a:prstGeom prst="rect">
            <a:avLst/>
          </a:prstGeom>
        </p:spPr>
      </p:pic>
      <p:pic>
        <p:nvPicPr>
          <p:cNvPr id="57" name="Picture 4" descr="WRG EUROPE LTD (GrantCraft and GrantPlus) | LinkedIn">
            <a:extLst>
              <a:ext uri="{FF2B5EF4-FFF2-40B4-BE49-F238E27FC236}">
                <a16:creationId xmlns:a16="http://schemas.microsoft.com/office/drawing/2014/main" id="{89023DA9-4253-EC94-CF9F-5D4794361963}"/>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4154" r="14319" b="30065"/>
          <a:stretch/>
        </p:blipFill>
        <p:spPr bwMode="auto">
          <a:xfrm>
            <a:off x="10560496" y="4588182"/>
            <a:ext cx="133173" cy="130208"/>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57">
            <a:extLst>
              <a:ext uri="{FF2B5EF4-FFF2-40B4-BE49-F238E27FC236}">
                <a16:creationId xmlns:a16="http://schemas.microsoft.com/office/drawing/2014/main" id="{1B8682B7-2722-0413-C18D-09D930E4E44F}"/>
              </a:ext>
            </a:extLst>
          </p:cNvPr>
          <p:cNvPicPr>
            <a:picLocks noChangeAspect="1"/>
          </p:cNvPicPr>
          <p:nvPr/>
        </p:nvPicPr>
        <p:blipFill>
          <a:blip r:embed="rId11"/>
          <a:stretch>
            <a:fillRect/>
          </a:stretch>
        </p:blipFill>
        <p:spPr>
          <a:xfrm>
            <a:off x="7967179" y="2283922"/>
            <a:ext cx="956374" cy="325167"/>
          </a:xfrm>
          <a:prstGeom prst="rect">
            <a:avLst/>
          </a:prstGeom>
        </p:spPr>
      </p:pic>
      <p:pic>
        <p:nvPicPr>
          <p:cNvPr id="59" name="Picture 14">
            <a:extLst>
              <a:ext uri="{FF2B5EF4-FFF2-40B4-BE49-F238E27FC236}">
                <a16:creationId xmlns:a16="http://schemas.microsoft.com/office/drawing/2014/main" id="{5B0A7AB7-5A71-7FCC-6810-EEFADBE51B39}"/>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160139" y="4252653"/>
            <a:ext cx="1229208" cy="266008"/>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16" descr="Hochschule Fulda - MATLAB Access for Everyone - MATLAB &amp;amp; Simulink">
            <a:extLst>
              <a:ext uri="{FF2B5EF4-FFF2-40B4-BE49-F238E27FC236}">
                <a16:creationId xmlns:a16="http://schemas.microsoft.com/office/drawing/2014/main" id="{062485A2-5B7A-7649-4D9A-45DCE7E71EB2}"/>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055735" y="4541051"/>
            <a:ext cx="1417234" cy="354678"/>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18" descr="Dalda Foods Ltd.">
            <a:extLst>
              <a:ext uri="{FF2B5EF4-FFF2-40B4-BE49-F238E27FC236}">
                <a16:creationId xmlns:a16="http://schemas.microsoft.com/office/drawing/2014/main" id="{379D5733-D313-2E32-42AD-32D04BE5BA18}"/>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705760" y="2175346"/>
            <a:ext cx="584348" cy="433743"/>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20" descr="Shezan International Limited - BR Research - Business Recorder">
            <a:extLst>
              <a:ext uri="{FF2B5EF4-FFF2-40B4-BE49-F238E27FC236}">
                <a16:creationId xmlns:a16="http://schemas.microsoft.com/office/drawing/2014/main" id="{2C389FF0-7433-474B-84D6-4E750F3004B8}"/>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816064" y="4215975"/>
            <a:ext cx="590544" cy="442908"/>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30" descr="Home">
            <a:extLst>
              <a:ext uri="{FF2B5EF4-FFF2-40B4-BE49-F238E27FC236}">
                <a16:creationId xmlns:a16="http://schemas.microsoft.com/office/drawing/2014/main" id="{7C42C0B3-E264-DE8D-595A-0B44C11CF7B0}"/>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r="30010" b="-2592"/>
          <a:stretch/>
        </p:blipFill>
        <p:spPr bwMode="auto">
          <a:xfrm>
            <a:off x="778064" y="2322131"/>
            <a:ext cx="1139295" cy="31978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399FB892-D694-FDB3-7A8A-DAE310BCDB3F}"/>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2041" b="97846" l="10000" r="98492">
                        <a14:foregroundMark x1="63730" y1="7710" x2="66667" y2="2154"/>
                        <a14:foregroundMark x1="26984" y1="95805" x2="68016" y2="96599"/>
                        <a14:foregroundMark x1="68016" y1="96599" x2="20159" y2="95805"/>
                        <a14:foregroundMark x1="88651" y1="67800" x2="98492" y2="97846"/>
                        <a14:foregroundMark x1="57381" y1="56009" x2="51032" y2="56009"/>
                        <a14:foregroundMark x1="86270" y1="36395" x2="88175" y2="58050"/>
                      </a14:backgroundRemoval>
                    </a14:imgEffect>
                  </a14:imgLayer>
                </a14:imgProps>
              </a:ext>
            </a:extLst>
          </a:blip>
          <a:srcRect l="10724"/>
          <a:stretch/>
        </p:blipFill>
        <p:spPr>
          <a:xfrm>
            <a:off x="9450823" y="1138114"/>
            <a:ext cx="1737582" cy="1362413"/>
          </a:xfrm>
          <a:prstGeom prst="rect">
            <a:avLst/>
          </a:prstGeom>
        </p:spPr>
      </p:pic>
      <p:pic>
        <p:nvPicPr>
          <p:cNvPr id="1026" name="Picture 2" descr="Natural Food &amp; Beverage Ingredients ...">
            <a:extLst>
              <a:ext uri="{FF2B5EF4-FFF2-40B4-BE49-F238E27FC236}">
                <a16:creationId xmlns:a16="http://schemas.microsoft.com/office/drawing/2014/main" id="{DB4F9700-8604-A59F-B1A0-E61697FD92F3}"/>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8021009" y="2030719"/>
            <a:ext cx="668569" cy="26479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ropentag | Agrinatura">
            <a:extLst>
              <a:ext uri="{FF2B5EF4-FFF2-40B4-BE49-F238E27FC236}">
                <a16:creationId xmlns:a16="http://schemas.microsoft.com/office/drawing/2014/main" id="{3A2CA2AE-8125-3A55-3210-6EC32C61AC9B}"/>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8725852" y="2081499"/>
            <a:ext cx="197701" cy="203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0126322"/>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8680A0-B578-4116-D9B3-B8827985CC7F}"/>
              </a:ext>
            </a:extLst>
          </p:cNvPr>
          <p:cNvSpPr>
            <a:spLocks noGrp="1"/>
          </p:cNvSpPr>
          <p:nvPr>
            <p:ph type="sldNum" sz="quarter" idx="4"/>
          </p:nvPr>
        </p:nvSpPr>
        <p:spPr/>
        <p:txBody>
          <a:bodyPr/>
          <a:lstStyle/>
          <a:p>
            <a:pPr>
              <a:defRPr/>
            </a:pPr>
            <a:fld id="{869A43B6-4A72-4A6E-B3BC-4E1A4B5DD1B6}" type="slidenum">
              <a:rPr lang="en-US" smtClean="0"/>
              <a:pPr>
                <a:defRPr/>
              </a:pPr>
              <a:t>13</a:t>
            </a:fld>
            <a:endParaRPr lang="en-US" dirty="0"/>
          </a:p>
        </p:txBody>
      </p:sp>
      <p:sp>
        <p:nvSpPr>
          <p:cNvPr id="3" name="Title 2">
            <a:extLst>
              <a:ext uri="{FF2B5EF4-FFF2-40B4-BE49-F238E27FC236}">
                <a16:creationId xmlns:a16="http://schemas.microsoft.com/office/drawing/2014/main" id="{10A2A2EB-7992-7629-A59B-FEA6F347FDA5}"/>
              </a:ext>
            </a:extLst>
          </p:cNvPr>
          <p:cNvSpPr>
            <a:spLocks noGrp="1"/>
          </p:cNvSpPr>
          <p:nvPr>
            <p:ph type="title"/>
          </p:nvPr>
        </p:nvSpPr>
        <p:spPr>
          <a:xfrm>
            <a:off x="720635" y="1790070"/>
            <a:ext cx="5328592" cy="3708412"/>
          </a:xfrm>
        </p:spPr>
        <p:txBody>
          <a:bodyPr/>
          <a:lstStyle/>
          <a:p>
            <a:r>
              <a:rPr lang="en-GB" sz="2200" b="1" dirty="0">
                <a:solidFill>
                  <a:schemeClr val="tx1"/>
                </a:solidFill>
                <a:latin typeface="+mj-lt"/>
              </a:rPr>
              <a:t>Overarching Aim  </a:t>
            </a:r>
            <a:br>
              <a:rPr lang="en-GB" sz="2200" b="1" dirty="0">
                <a:solidFill>
                  <a:schemeClr val="tx1"/>
                </a:solidFill>
                <a:latin typeface="+mj-lt"/>
              </a:rPr>
            </a:br>
            <a:r>
              <a:rPr lang="en-GB" sz="2200" dirty="0">
                <a:solidFill>
                  <a:srgbClr val="C00000"/>
                </a:solidFill>
                <a:latin typeface="+mn-lt"/>
              </a:rPr>
              <a:t>To develop new methods and models for more effective consumer communication.</a:t>
            </a:r>
            <a:br>
              <a:rPr lang="en-GB" sz="2200" dirty="0">
                <a:solidFill>
                  <a:srgbClr val="C00000"/>
                </a:solidFill>
                <a:latin typeface="+mn-lt"/>
              </a:rPr>
            </a:br>
            <a:br>
              <a:rPr lang="en-GB" sz="2200" dirty="0">
                <a:solidFill>
                  <a:srgbClr val="C00000"/>
                </a:solidFill>
                <a:latin typeface="+mn-lt"/>
              </a:rPr>
            </a:br>
            <a:r>
              <a:rPr lang="en-GB" sz="2200" b="1" dirty="0">
                <a:solidFill>
                  <a:schemeClr val="tx1"/>
                </a:solidFill>
                <a:latin typeface="+mj-lt"/>
              </a:rPr>
              <a:t>4-Phase Plan</a:t>
            </a:r>
            <a:br>
              <a:rPr lang="en-GB" sz="2200" dirty="0">
                <a:solidFill>
                  <a:srgbClr val="C00000"/>
                </a:solidFill>
                <a:latin typeface="+mn-lt"/>
              </a:rPr>
            </a:br>
            <a:r>
              <a:rPr lang="en-GB" sz="2200" dirty="0">
                <a:solidFill>
                  <a:srgbClr val="C00000"/>
                </a:solidFill>
                <a:latin typeface="+mn-lt"/>
              </a:rPr>
              <a:t>Phase I: Quantitative methods</a:t>
            </a:r>
            <a:br>
              <a:rPr lang="en-GB" sz="2200" dirty="0">
                <a:solidFill>
                  <a:srgbClr val="C00000"/>
                </a:solidFill>
                <a:latin typeface="+mn-lt"/>
              </a:rPr>
            </a:br>
            <a:r>
              <a:rPr lang="en-GB" sz="2200" dirty="0">
                <a:solidFill>
                  <a:srgbClr val="C00000"/>
                </a:solidFill>
                <a:latin typeface="+mn-lt"/>
              </a:rPr>
              <a:t>Phase II: Qualitative methods</a:t>
            </a:r>
            <a:br>
              <a:rPr lang="en-GB" sz="2200" dirty="0">
                <a:solidFill>
                  <a:srgbClr val="C00000"/>
                </a:solidFill>
                <a:latin typeface="+mn-lt"/>
              </a:rPr>
            </a:br>
            <a:r>
              <a:rPr lang="en-GB" sz="2200" dirty="0">
                <a:solidFill>
                  <a:srgbClr val="C00000"/>
                </a:solidFill>
                <a:latin typeface="+mn-lt"/>
              </a:rPr>
              <a:t>Phase III: Modern communication tools</a:t>
            </a:r>
            <a:br>
              <a:rPr lang="en-GB" sz="2200" dirty="0">
                <a:solidFill>
                  <a:srgbClr val="C00000"/>
                </a:solidFill>
                <a:latin typeface="+mn-lt"/>
              </a:rPr>
            </a:br>
            <a:r>
              <a:rPr lang="en-GB" sz="2200" dirty="0">
                <a:solidFill>
                  <a:srgbClr val="C00000"/>
                </a:solidFill>
                <a:latin typeface="+mn-lt"/>
              </a:rPr>
              <a:t>Phase IV: Communication framework</a:t>
            </a:r>
          </a:p>
        </p:txBody>
      </p:sp>
      <p:pic>
        <p:nvPicPr>
          <p:cNvPr id="7" name="Picture 6" descr="Close-up of hamburger">
            <a:extLst>
              <a:ext uri="{FF2B5EF4-FFF2-40B4-BE49-F238E27FC236}">
                <a16:creationId xmlns:a16="http://schemas.microsoft.com/office/drawing/2014/main" id="{4A2C4DC6-F356-0A61-5017-D29AD97A83C7}"/>
              </a:ext>
            </a:extLst>
          </p:cNvPr>
          <p:cNvPicPr>
            <a:picLocks noChangeAspect="1"/>
          </p:cNvPicPr>
          <p:nvPr/>
        </p:nvPicPr>
        <p:blipFill>
          <a:blip r:embed="rId3" cstate="print">
            <a:extLst>
              <a:ext uri="{28A0092B-C50C-407E-A947-70E740481C1C}">
                <a14:useLocalDpi xmlns:a14="http://schemas.microsoft.com/office/drawing/2010/main" val="0"/>
              </a:ext>
            </a:extLst>
          </a:blip>
          <a:srcRect l="14694"/>
          <a:stretch/>
        </p:blipFill>
        <p:spPr>
          <a:xfrm>
            <a:off x="6123746" y="1570111"/>
            <a:ext cx="5347619" cy="4163146"/>
          </a:xfrm>
          <a:prstGeom prst="rect">
            <a:avLst/>
          </a:prstGeom>
        </p:spPr>
      </p:pic>
      <p:sp>
        <p:nvSpPr>
          <p:cNvPr id="5" name="Title 1">
            <a:extLst>
              <a:ext uri="{FF2B5EF4-FFF2-40B4-BE49-F238E27FC236}">
                <a16:creationId xmlns:a16="http://schemas.microsoft.com/office/drawing/2014/main" id="{93DB527C-A937-2500-EC37-51C3FE64E97B}"/>
              </a:ext>
            </a:extLst>
          </p:cNvPr>
          <p:cNvSpPr txBox="1">
            <a:spLocks/>
          </p:cNvSpPr>
          <p:nvPr/>
        </p:nvSpPr>
        <p:spPr bwMode="auto">
          <a:xfrm>
            <a:off x="0" y="44624"/>
            <a:ext cx="8832304"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r>
              <a:rPr lang="en-GB" sz="3600" b="1" kern="0" dirty="0">
                <a:solidFill>
                  <a:schemeClr val="tx1"/>
                </a:solidFill>
                <a:latin typeface="+mj-lt"/>
              </a:rPr>
              <a:t>Consumer awareness and perception</a:t>
            </a:r>
            <a:endParaRPr lang="sl-SI" sz="3600" kern="0" dirty="0">
              <a:solidFill>
                <a:schemeClr val="tx1"/>
              </a:solidFill>
              <a:latin typeface="+mj-lt"/>
            </a:endParaRPr>
          </a:p>
        </p:txBody>
      </p:sp>
      <p:pic>
        <p:nvPicPr>
          <p:cNvPr id="4" name="Picture 4" descr="Contact FoodTraNet">
            <a:extLst>
              <a:ext uri="{FF2B5EF4-FFF2-40B4-BE49-F238E27FC236}">
                <a16:creationId xmlns:a16="http://schemas.microsoft.com/office/drawing/2014/main" id="{4DAB2C15-A11E-24AA-AC44-ACE72EC36BE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42775" y="6219924"/>
            <a:ext cx="1321378" cy="31814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Privacy Policy">
            <a:extLst>
              <a:ext uri="{FF2B5EF4-FFF2-40B4-BE49-F238E27FC236}">
                <a16:creationId xmlns:a16="http://schemas.microsoft.com/office/drawing/2014/main" id="{FF97EC46-CFF8-E946-C39B-890B214745E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89205" y="6222916"/>
            <a:ext cx="1088946" cy="3121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Jožef Stefan International Postgraduate School">
            <a:extLst>
              <a:ext uri="{FF2B5EF4-FFF2-40B4-BE49-F238E27FC236}">
                <a16:creationId xmlns:a16="http://schemas.microsoft.com/office/drawing/2014/main" id="{84089ADB-5C32-E609-BE5E-D7A47368497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88378" y="6234980"/>
            <a:ext cx="960123" cy="288037"/>
          </a:xfrm>
          <a:prstGeom prst="rect">
            <a:avLst/>
          </a:prstGeom>
          <a:noFill/>
          <a:extLst>
            <a:ext uri="{909E8E84-426E-40DD-AFC4-6F175D3DCCD1}">
              <a14:hiddenFill xmlns:a14="http://schemas.microsoft.com/office/drawing/2010/main">
                <a:solidFill>
                  <a:srgbClr val="FFFFFF"/>
                </a:solidFill>
              </a14:hiddenFill>
            </a:ext>
          </a:extLst>
        </p:spPr>
      </p:pic>
      <p:pic>
        <p:nvPicPr>
          <p:cNvPr id="10" name="Graphic 9" descr="Leaf with solid fill">
            <a:extLst>
              <a:ext uri="{FF2B5EF4-FFF2-40B4-BE49-F238E27FC236}">
                <a16:creationId xmlns:a16="http://schemas.microsoft.com/office/drawing/2014/main" id="{F626D191-1529-0774-6EAD-EF8444BD7D6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41401" y="1769288"/>
            <a:ext cx="914400" cy="914400"/>
          </a:xfrm>
          <a:prstGeom prst="rect">
            <a:avLst/>
          </a:prstGeom>
        </p:spPr>
      </p:pic>
      <p:pic>
        <p:nvPicPr>
          <p:cNvPr id="12" name="Graphic 11" descr="Beetle with solid fill">
            <a:extLst>
              <a:ext uri="{FF2B5EF4-FFF2-40B4-BE49-F238E27FC236}">
                <a16:creationId xmlns:a16="http://schemas.microsoft.com/office/drawing/2014/main" id="{780D1EFF-CF60-241A-47AC-EB6EDCC9D50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241401" y="2716994"/>
            <a:ext cx="914400" cy="914400"/>
          </a:xfrm>
          <a:prstGeom prst="rect">
            <a:avLst/>
          </a:prstGeom>
        </p:spPr>
      </p:pic>
      <p:pic>
        <p:nvPicPr>
          <p:cNvPr id="14" name="Graphic 13" descr="Beaker with solid fill">
            <a:extLst>
              <a:ext uri="{FF2B5EF4-FFF2-40B4-BE49-F238E27FC236}">
                <a16:creationId xmlns:a16="http://schemas.microsoft.com/office/drawing/2014/main" id="{E40099D4-4316-51DD-2219-EC92DCB8969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241401" y="3664700"/>
            <a:ext cx="914400" cy="914400"/>
          </a:xfrm>
          <a:prstGeom prst="rect">
            <a:avLst/>
          </a:prstGeom>
        </p:spPr>
      </p:pic>
      <p:pic>
        <p:nvPicPr>
          <p:cNvPr id="16" name="Graphic 15" descr="Seaweed with solid fill">
            <a:extLst>
              <a:ext uri="{FF2B5EF4-FFF2-40B4-BE49-F238E27FC236}">
                <a16:creationId xmlns:a16="http://schemas.microsoft.com/office/drawing/2014/main" id="{18F89F3A-24FE-65B8-6A81-524544B5C78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241401" y="4612407"/>
            <a:ext cx="914400" cy="914400"/>
          </a:xfrm>
          <a:prstGeom prst="rect">
            <a:avLst/>
          </a:prstGeom>
        </p:spPr>
      </p:pic>
      <p:pic>
        <p:nvPicPr>
          <p:cNvPr id="17" name="Picture 4" descr="Institut &quot;Jožef Stefan&quot; - In-JeT ApS">
            <a:extLst>
              <a:ext uri="{FF2B5EF4-FFF2-40B4-BE49-F238E27FC236}">
                <a16:creationId xmlns:a16="http://schemas.microsoft.com/office/drawing/2014/main" id="{8CCAF56A-E796-A28D-29BC-353A71D4C8CD}"/>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t="23670" b="22997"/>
          <a:stretch/>
        </p:blipFill>
        <p:spPr bwMode="auto">
          <a:xfrm>
            <a:off x="9203203" y="6225379"/>
            <a:ext cx="960123" cy="307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607670"/>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reeform 12">
            <a:extLst>
              <a:ext uri="{FF2B5EF4-FFF2-40B4-BE49-F238E27FC236}">
                <a16:creationId xmlns:a16="http://schemas.microsoft.com/office/drawing/2014/main" id="{23804E14-7598-74EA-CC5C-1227BA387287}"/>
              </a:ext>
            </a:extLst>
          </p:cNvPr>
          <p:cNvSpPr/>
          <p:nvPr/>
        </p:nvSpPr>
        <p:spPr>
          <a:xfrm>
            <a:off x="771640" y="1351719"/>
            <a:ext cx="6192688" cy="4097503"/>
          </a:xfrm>
          <a:custGeom>
            <a:avLst/>
            <a:gdLst/>
            <a:ahLst/>
            <a:cxnLst/>
            <a:rect l="l" t="t" r="r" b="b"/>
            <a:pathLst>
              <a:path w="9582199" h="6042246">
                <a:moveTo>
                  <a:pt x="0" y="0"/>
                </a:moveTo>
                <a:lnTo>
                  <a:pt x="9582200" y="0"/>
                </a:lnTo>
                <a:lnTo>
                  <a:pt x="9582200" y="6042246"/>
                </a:lnTo>
                <a:lnTo>
                  <a:pt x="0" y="6042246"/>
                </a:lnTo>
                <a:lnTo>
                  <a:pt x="0" y="0"/>
                </a:lnTo>
                <a:close/>
              </a:path>
            </a:pathLst>
          </a:custGeom>
          <a:blipFill>
            <a:blip r:embed="rId3"/>
            <a:stretch>
              <a:fillRect l="-2121" t="2948" r="2198" b="1"/>
            </a:stretch>
          </a:blipFill>
        </p:spPr>
        <p:txBody>
          <a:bodyPr/>
          <a:lstStyle/>
          <a:p>
            <a:endParaRPr lang="en-GB" dirty="0"/>
          </a:p>
        </p:txBody>
      </p:sp>
      <p:sp>
        <p:nvSpPr>
          <p:cNvPr id="2" name="Slide Number Placeholder 1">
            <a:extLst>
              <a:ext uri="{FF2B5EF4-FFF2-40B4-BE49-F238E27FC236}">
                <a16:creationId xmlns:a16="http://schemas.microsoft.com/office/drawing/2014/main" id="{118680A0-B578-4116-D9B3-B8827985CC7F}"/>
              </a:ext>
            </a:extLst>
          </p:cNvPr>
          <p:cNvSpPr>
            <a:spLocks noGrp="1"/>
          </p:cNvSpPr>
          <p:nvPr>
            <p:ph type="sldNum" sz="quarter" idx="4"/>
          </p:nvPr>
        </p:nvSpPr>
        <p:spPr/>
        <p:txBody>
          <a:bodyPr/>
          <a:lstStyle/>
          <a:p>
            <a:pPr>
              <a:defRPr/>
            </a:pPr>
            <a:fld id="{869A43B6-4A72-4A6E-B3BC-4E1A4B5DD1B6}" type="slidenum">
              <a:rPr lang="en-US" smtClean="0"/>
              <a:pPr>
                <a:defRPr/>
              </a:pPr>
              <a:t>14</a:t>
            </a:fld>
            <a:endParaRPr lang="en-US" dirty="0"/>
          </a:p>
        </p:txBody>
      </p:sp>
      <p:sp>
        <p:nvSpPr>
          <p:cNvPr id="5" name="Title 1">
            <a:extLst>
              <a:ext uri="{FF2B5EF4-FFF2-40B4-BE49-F238E27FC236}">
                <a16:creationId xmlns:a16="http://schemas.microsoft.com/office/drawing/2014/main" id="{93DB527C-A937-2500-EC37-51C3FE64E97B}"/>
              </a:ext>
            </a:extLst>
          </p:cNvPr>
          <p:cNvSpPr txBox="1">
            <a:spLocks/>
          </p:cNvSpPr>
          <p:nvPr/>
        </p:nvSpPr>
        <p:spPr bwMode="auto">
          <a:xfrm>
            <a:off x="0" y="44624"/>
            <a:ext cx="8832304"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r>
              <a:rPr lang="en-GB" sz="3200" b="1" kern="0" dirty="0">
                <a:solidFill>
                  <a:schemeClr val="tx1"/>
                </a:solidFill>
                <a:latin typeface="+mj-lt"/>
              </a:rPr>
              <a:t>Communicating sciences to the public I</a:t>
            </a:r>
            <a:endParaRPr lang="sl-SI" sz="3200" kern="0" dirty="0">
              <a:solidFill>
                <a:schemeClr val="tx1"/>
              </a:solidFill>
              <a:latin typeface="+mj-lt"/>
            </a:endParaRPr>
          </a:p>
        </p:txBody>
      </p:sp>
      <p:pic>
        <p:nvPicPr>
          <p:cNvPr id="4" name="Picture 4" descr="Contact FoodTraNet">
            <a:extLst>
              <a:ext uri="{FF2B5EF4-FFF2-40B4-BE49-F238E27FC236}">
                <a16:creationId xmlns:a16="http://schemas.microsoft.com/office/drawing/2014/main" id="{4DAB2C15-A11E-24AA-AC44-ACE72EC36BE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42775" y="6219924"/>
            <a:ext cx="1321378" cy="31814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Privacy Policy">
            <a:extLst>
              <a:ext uri="{FF2B5EF4-FFF2-40B4-BE49-F238E27FC236}">
                <a16:creationId xmlns:a16="http://schemas.microsoft.com/office/drawing/2014/main" id="{FF97EC46-CFF8-E946-C39B-890B214745E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89205" y="6222916"/>
            <a:ext cx="1088946" cy="3121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Jožef Stefan International Postgraduate School">
            <a:extLst>
              <a:ext uri="{FF2B5EF4-FFF2-40B4-BE49-F238E27FC236}">
                <a16:creationId xmlns:a16="http://schemas.microsoft.com/office/drawing/2014/main" id="{84089ADB-5C32-E609-BE5E-D7A47368497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88378" y="6234980"/>
            <a:ext cx="960123" cy="28803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Institut &quot;Jožef Stefan&quot; - In-JeT ApS">
            <a:extLst>
              <a:ext uri="{FF2B5EF4-FFF2-40B4-BE49-F238E27FC236}">
                <a16:creationId xmlns:a16="http://schemas.microsoft.com/office/drawing/2014/main" id="{8CCAF56A-E796-A28D-29BC-353A71D4C8CD}"/>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23670" b="22997"/>
          <a:stretch/>
        </p:blipFill>
        <p:spPr bwMode="auto">
          <a:xfrm>
            <a:off x="9203203" y="6225379"/>
            <a:ext cx="960123" cy="307239"/>
          </a:xfrm>
          <a:prstGeom prst="rect">
            <a:avLst/>
          </a:prstGeom>
          <a:noFill/>
          <a:extLst>
            <a:ext uri="{909E8E84-426E-40DD-AFC4-6F175D3DCCD1}">
              <a14:hiddenFill xmlns:a14="http://schemas.microsoft.com/office/drawing/2010/main">
                <a:solidFill>
                  <a:srgbClr val="FFFFFF"/>
                </a:solidFill>
              </a14:hiddenFill>
            </a:ext>
          </a:extLst>
        </p:spPr>
      </p:pic>
      <p:sp>
        <p:nvSpPr>
          <p:cNvPr id="44" name="Freeform 4">
            <a:extLst>
              <a:ext uri="{FF2B5EF4-FFF2-40B4-BE49-F238E27FC236}">
                <a16:creationId xmlns:a16="http://schemas.microsoft.com/office/drawing/2014/main" id="{1B128689-EDBA-6A55-186A-D42380562B62}"/>
              </a:ext>
            </a:extLst>
          </p:cNvPr>
          <p:cNvSpPr/>
          <p:nvPr/>
        </p:nvSpPr>
        <p:spPr>
          <a:xfrm rot="20760836">
            <a:off x="5781345" y="4638956"/>
            <a:ext cx="1137598" cy="515105"/>
          </a:xfrm>
          <a:custGeom>
            <a:avLst/>
            <a:gdLst/>
            <a:ahLst/>
            <a:cxnLst/>
            <a:rect l="l" t="t" r="r" b="b"/>
            <a:pathLst>
              <a:path w="785248" h="559489">
                <a:moveTo>
                  <a:pt x="0" y="0"/>
                </a:moveTo>
                <a:lnTo>
                  <a:pt x="785248" y="0"/>
                </a:lnTo>
                <a:lnTo>
                  <a:pt x="785248" y="559489"/>
                </a:lnTo>
                <a:lnTo>
                  <a:pt x="0" y="55948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graphicFrame>
        <p:nvGraphicFramePr>
          <p:cNvPr id="7" name="Diagram 6">
            <a:extLst>
              <a:ext uri="{FF2B5EF4-FFF2-40B4-BE49-F238E27FC236}">
                <a16:creationId xmlns:a16="http://schemas.microsoft.com/office/drawing/2014/main" id="{18E57295-B11B-C820-C29C-83E45519EF05}"/>
              </a:ext>
            </a:extLst>
          </p:cNvPr>
          <p:cNvGraphicFramePr/>
          <p:nvPr>
            <p:extLst>
              <p:ext uri="{D42A27DB-BD31-4B8C-83A1-F6EECF244321}">
                <p14:modId xmlns:p14="http://schemas.microsoft.com/office/powerpoint/2010/main" val="1395540746"/>
              </p:ext>
            </p:extLst>
          </p:nvPr>
        </p:nvGraphicFramePr>
        <p:xfrm>
          <a:off x="7253895" y="1297374"/>
          <a:ext cx="3400992" cy="4206191"/>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2021990794"/>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8680A0-B578-4116-D9B3-B8827985CC7F}"/>
              </a:ext>
            </a:extLst>
          </p:cNvPr>
          <p:cNvSpPr>
            <a:spLocks noGrp="1"/>
          </p:cNvSpPr>
          <p:nvPr>
            <p:ph type="sldNum" sz="quarter" idx="4"/>
          </p:nvPr>
        </p:nvSpPr>
        <p:spPr/>
        <p:txBody>
          <a:bodyPr/>
          <a:lstStyle/>
          <a:p>
            <a:pPr>
              <a:defRPr/>
            </a:pPr>
            <a:fld id="{869A43B6-4A72-4A6E-B3BC-4E1A4B5DD1B6}" type="slidenum">
              <a:rPr lang="en-US" smtClean="0"/>
              <a:pPr>
                <a:defRPr/>
              </a:pPr>
              <a:t>15</a:t>
            </a:fld>
            <a:endParaRPr lang="en-US" dirty="0"/>
          </a:p>
        </p:txBody>
      </p:sp>
      <p:sp>
        <p:nvSpPr>
          <p:cNvPr id="5" name="Title 1">
            <a:extLst>
              <a:ext uri="{FF2B5EF4-FFF2-40B4-BE49-F238E27FC236}">
                <a16:creationId xmlns:a16="http://schemas.microsoft.com/office/drawing/2014/main" id="{93DB527C-A937-2500-EC37-51C3FE64E97B}"/>
              </a:ext>
            </a:extLst>
          </p:cNvPr>
          <p:cNvSpPr txBox="1">
            <a:spLocks/>
          </p:cNvSpPr>
          <p:nvPr/>
        </p:nvSpPr>
        <p:spPr bwMode="auto">
          <a:xfrm>
            <a:off x="0" y="44624"/>
            <a:ext cx="8832304"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r>
              <a:rPr lang="en-GB" sz="3200" b="1" kern="0" dirty="0">
                <a:solidFill>
                  <a:schemeClr val="tx1"/>
                </a:solidFill>
                <a:latin typeface="+mj-lt"/>
              </a:rPr>
              <a:t>Communicating sciences to the public II</a:t>
            </a:r>
            <a:endParaRPr lang="sl-SI" sz="3200" kern="0" dirty="0">
              <a:solidFill>
                <a:schemeClr val="tx1"/>
              </a:solidFill>
              <a:latin typeface="+mj-lt"/>
            </a:endParaRPr>
          </a:p>
        </p:txBody>
      </p:sp>
      <p:pic>
        <p:nvPicPr>
          <p:cNvPr id="4" name="Picture 4" descr="Contact FoodTraNet">
            <a:extLst>
              <a:ext uri="{FF2B5EF4-FFF2-40B4-BE49-F238E27FC236}">
                <a16:creationId xmlns:a16="http://schemas.microsoft.com/office/drawing/2014/main" id="{4DAB2C15-A11E-24AA-AC44-ACE72EC36BE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42775" y="6219924"/>
            <a:ext cx="1321378" cy="31814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Privacy Policy">
            <a:extLst>
              <a:ext uri="{FF2B5EF4-FFF2-40B4-BE49-F238E27FC236}">
                <a16:creationId xmlns:a16="http://schemas.microsoft.com/office/drawing/2014/main" id="{FF97EC46-CFF8-E946-C39B-890B214745E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89205" y="6222916"/>
            <a:ext cx="1088946" cy="3121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Jožef Stefan International Postgraduate School">
            <a:extLst>
              <a:ext uri="{FF2B5EF4-FFF2-40B4-BE49-F238E27FC236}">
                <a16:creationId xmlns:a16="http://schemas.microsoft.com/office/drawing/2014/main" id="{84089ADB-5C32-E609-BE5E-D7A47368497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88378" y="6234980"/>
            <a:ext cx="960123" cy="28803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Institut &quot;Jožef Stefan&quot; - In-JeT ApS">
            <a:extLst>
              <a:ext uri="{FF2B5EF4-FFF2-40B4-BE49-F238E27FC236}">
                <a16:creationId xmlns:a16="http://schemas.microsoft.com/office/drawing/2014/main" id="{8CCAF56A-E796-A28D-29BC-353A71D4C8CD}"/>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3670" b="22997"/>
          <a:stretch/>
        </p:blipFill>
        <p:spPr bwMode="auto">
          <a:xfrm>
            <a:off x="9203203" y="6225379"/>
            <a:ext cx="960123" cy="30723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2">
            <a:extLst>
              <a:ext uri="{FF2B5EF4-FFF2-40B4-BE49-F238E27FC236}">
                <a16:creationId xmlns:a16="http://schemas.microsoft.com/office/drawing/2014/main" id="{0F6F4497-9532-F2B3-F634-47AE5B858117}"/>
              </a:ext>
            </a:extLst>
          </p:cNvPr>
          <p:cNvSpPr/>
          <p:nvPr/>
        </p:nvSpPr>
        <p:spPr>
          <a:xfrm>
            <a:off x="4563282" y="1787238"/>
            <a:ext cx="3037564" cy="2825641"/>
          </a:xfrm>
          <a:custGeom>
            <a:avLst/>
            <a:gdLst/>
            <a:ahLst/>
            <a:cxnLst/>
            <a:rect l="l" t="t" r="r" b="b"/>
            <a:pathLst>
              <a:path w="4556346" h="4238462">
                <a:moveTo>
                  <a:pt x="0" y="0"/>
                </a:moveTo>
                <a:lnTo>
                  <a:pt x="4556346" y="0"/>
                </a:lnTo>
                <a:lnTo>
                  <a:pt x="4556346" y="4238462"/>
                </a:lnTo>
                <a:lnTo>
                  <a:pt x="0" y="4238462"/>
                </a:lnTo>
                <a:lnTo>
                  <a:pt x="0" y="0"/>
                </a:lnTo>
                <a:close/>
              </a:path>
            </a:pathLst>
          </a:custGeom>
          <a:blipFill>
            <a:blip r:embed="rId7"/>
            <a:stretch>
              <a:fillRect l="-60542" t="-21359" r="-58775" b="-11259"/>
            </a:stretch>
          </a:blipFill>
        </p:spPr>
        <p:txBody>
          <a:bodyPr/>
          <a:lstStyle/>
          <a:p>
            <a:endParaRPr lang="en-GB"/>
          </a:p>
        </p:txBody>
      </p:sp>
      <p:sp>
        <p:nvSpPr>
          <p:cNvPr id="13" name="Freeform 4">
            <a:extLst>
              <a:ext uri="{FF2B5EF4-FFF2-40B4-BE49-F238E27FC236}">
                <a16:creationId xmlns:a16="http://schemas.microsoft.com/office/drawing/2014/main" id="{5A549E9A-2456-3261-1893-C2D80B2E1AEE}"/>
              </a:ext>
            </a:extLst>
          </p:cNvPr>
          <p:cNvSpPr/>
          <p:nvPr/>
        </p:nvSpPr>
        <p:spPr>
          <a:xfrm>
            <a:off x="8389411" y="1787238"/>
            <a:ext cx="3037564" cy="2825641"/>
          </a:xfrm>
          <a:custGeom>
            <a:avLst/>
            <a:gdLst/>
            <a:ahLst/>
            <a:cxnLst/>
            <a:rect l="l" t="t" r="r" b="b"/>
            <a:pathLst>
              <a:path w="4556346" h="4238462">
                <a:moveTo>
                  <a:pt x="0" y="0"/>
                </a:moveTo>
                <a:lnTo>
                  <a:pt x="4556346" y="0"/>
                </a:lnTo>
                <a:lnTo>
                  <a:pt x="4556346" y="4238462"/>
                </a:lnTo>
                <a:lnTo>
                  <a:pt x="0" y="4238462"/>
                </a:lnTo>
                <a:lnTo>
                  <a:pt x="0" y="0"/>
                </a:lnTo>
                <a:close/>
              </a:path>
            </a:pathLst>
          </a:custGeom>
          <a:blipFill>
            <a:blip r:embed="rId8"/>
            <a:stretch>
              <a:fillRect l="-20605" r="-20605"/>
            </a:stretch>
          </a:blipFill>
        </p:spPr>
        <p:txBody>
          <a:bodyPr/>
          <a:lstStyle/>
          <a:p>
            <a:endParaRPr lang="en-GB"/>
          </a:p>
        </p:txBody>
      </p:sp>
      <p:sp>
        <p:nvSpPr>
          <p:cNvPr id="15" name="TextBox 5">
            <a:extLst>
              <a:ext uri="{FF2B5EF4-FFF2-40B4-BE49-F238E27FC236}">
                <a16:creationId xmlns:a16="http://schemas.microsoft.com/office/drawing/2014/main" id="{13AD2F70-3B32-1EB9-1231-DB46A06D756A}"/>
              </a:ext>
            </a:extLst>
          </p:cNvPr>
          <p:cNvSpPr txBox="1"/>
          <p:nvPr/>
        </p:nvSpPr>
        <p:spPr>
          <a:xfrm>
            <a:off x="606575" y="4581128"/>
            <a:ext cx="3168143" cy="817981"/>
          </a:xfrm>
          <a:prstGeom prst="rect">
            <a:avLst/>
          </a:prstGeom>
        </p:spPr>
        <p:txBody>
          <a:bodyPr lIns="0" tIns="0" rIns="0" bIns="0" rtlCol="0" anchor="t">
            <a:spAutoFit/>
          </a:bodyPr>
          <a:lstStyle/>
          <a:p>
            <a:pPr algn="ctr">
              <a:lnSpc>
                <a:spcPts val="2239"/>
              </a:lnSpc>
            </a:pPr>
            <a:r>
              <a:rPr lang="en-US" sz="1600" dirty="0">
                <a:solidFill>
                  <a:srgbClr val="000000"/>
                </a:solidFill>
                <a:latin typeface="+mj-lt"/>
                <a:ea typeface="Inter"/>
                <a:cs typeface="Inter"/>
                <a:sym typeface="Inter"/>
              </a:rPr>
              <a:t>Podcast Series: Mass Spectrometry Podcasts – Communicating highly specialized sciences to the public</a:t>
            </a:r>
          </a:p>
        </p:txBody>
      </p:sp>
      <p:sp>
        <p:nvSpPr>
          <p:cNvPr id="18" name="TextBox 6">
            <a:extLst>
              <a:ext uri="{FF2B5EF4-FFF2-40B4-BE49-F238E27FC236}">
                <a16:creationId xmlns:a16="http://schemas.microsoft.com/office/drawing/2014/main" id="{0D6A7067-830F-D124-437E-1D9E8A655383}"/>
              </a:ext>
            </a:extLst>
          </p:cNvPr>
          <p:cNvSpPr txBox="1"/>
          <p:nvPr/>
        </p:nvSpPr>
        <p:spPr>
          <a:xfrm>
            <a:off x="4411073" y="4581128"/>
            <a:ext cx="3341983" cy="540404"/>
          </a:xfrm>
          <a:prstGeom prst="rect">
            <a:avLst/>
          </a:prstGeom>
        </p:spPr>
        <p:txBody>
          <a:bodyPr lIns="0" tIns="0" rIns="0" bIns="0" rtlCol="0" anchor="t">
            <a:spAutoFit/>
          </a:bodyPr>
          <a:lstStyle/>
          <a:p>
            <a:pPr algn="ctr">
              <a:lnSpc>
                <a:spcPts val="2239"/>
              </a:lnSpc>
            </a:pPr>
            <a:r>
              <a:rPr lang="en-US" sz="1600" dirty="0">
                <a:solidFill>
                  <a:srgbClr val="000000"/>
                </a:solidFill>
                <a:latin typeface="+mj-lt"/>
                <a:ea typeface="Inter"/>
                <a:cs typeface="Inter"/>
                <a:sym typeface="Inter"/>
              </a:rPr>
              <a:t>Interactive survey for children</a:t>
            </a:r>
            <a:br>
              <a:rPr lang="en-US" sz="1600" dirty="0">
                <a:solidFill>
                  <a:srgbClr val="000000"/>
                </a:solidFill>
                <a:latin typeface="+mj-lt"/>
                <a:ea typeface="Inter"/>
                <a:cs typeface="Inter"/>
                <a:sym typeface="Inter"/>
              </a:rPr>
            </a:br>
            <a:r>
              <a:rPr lang="en-US" sz="1600" dirty="0">
                <a:solidFill>
                  <a:srgbClr val="000000"/>
                </a:solidFill>
                <a:latin typeface="+mj-lt"/>
                <a:ea typeface="Inter"/>
                <a:cs typeface="Inter"/>
                <a:sym typeface="Inter"/>
              </a:rPr>
              <a:t>on food traceability</a:t>
            </a:r>
          </a:p>
        </p:txBody>
      </p:sp>
      <p:sp>
        <p:nvSpPr>
          <p:cNvPr id="19" name="TextBox 7">
            <a:extLst>
              <a:ext uri="{FF2B5EF4-FFF2-40B4-BE49-F238E27FC236}">
                <a16:creationId xmlns:a16="http://schemas.microsoft.com/office/drawing/2014/main" id="{7D835CF1-F142-B86E-E12C-11C634750E1F}"/>
              </a:ext>
            </a:extLst>
          </p:cNvPr>
          <p:cNvSpPr txBox="1"/>
          <p:nvPr/>
        </p:nvSpPr>
        <p:spPr>
          <a:xfrm>
            <a:off x="8389411" y="4581128"/>
            <a:ext cx="3037564" cy="822533"/>
          </a:xfrm>
          <a:prstGeom prst="rect">
            <a:avLst/>
          </a:prstGeom>
        </p:spPr>
        <p:txBody>
          <a:bodyPr lIns="0" tIns="0" rIns="0" bIns="0" rtlCol="0" anchor="t">
            <a:spAutoFit/>
          </a:bodyPr>
          <a:lstStyle/>
          <a:p>
            <a:pPr algn="ctr">
              <a:lnSpc>
                <a:spcPts val="2239"/>
              </a:lnSpc>
            </a:pPr>
            <a:r>
              <a:rPr lang="en-US" sz="1600" dirty="0">
                <a:solidFill>
                  <a:srgbClr val="000000"/>
                </a:solidFill>
                <a:latin typeface="+mj-lt"/>
                <a:ea typeface="Inter"/>
                <a:cs typeface="Inter"/>
                <a:sym typeface="Inter"/>
              </a:rPr>
              <a:t>Podcast Series: Industrial Liaison Group - Academic to Industry Perspective</a:t>
            </a:r>
          </a:p>
        </p:txBody>
      </p:sp>
      <p:grpSp>
        <p:nvGrpSpPr>
          <p:cNvPr id="21" name="Group 20">
            <a:extLst>
              <a:ext uri="{FF2B5EF4-FFF2-40B4-BE49-F238E27FC236}">
                <a16:creationId xmlns:a16="http://schemas.microsoft.com/office/drawing/2014/main" id="{4ED6CD65-27F1-94C0-6043-87B1F046691E}"/>
              </a:ext>
            </a:extLst>
          </p:cNvPr>
          <p:cNvGrpSpPr/>
          <p:nvPr/>
        </p:nvGrpSpPr>
        <p:grpSpPr>
          <a:xfrm>
            <a:off x="606574" y="1787237"/>
            <a:ext cx="3168143" cy="2825642"/>
            <a:chOff x="-98099" y="-48082"/>
            <a:chExt cx="4461285" cy="4384078"/>
          </a:xfrm>
        </p:grpSpPr>
        <p:pic>
          <p:nvPicPr>
            <p:cNvPr id="22" name="Picture 21">
              <a:extLst>
                <a:ext uri="{FF2B5EF4-FFF2-40B4-BE49-F238E27FC236}">
                  <a16:creationId xmlns:a16="http://schemas.microsoft.com/office/drawing/2014/main" id="{FA19C667-486A-C763-1639-C57AB1177FC4}"/>
                </a:ext>
              </a:extLst>
            </p:cNvPr>
            <p:cNvPicPr>
              <a:picLocks noChangeAspect="1"/>
            </p:cNvPicPr>
            <p:nvPr/>
          </p:nvPicPr>
          <p:blipFill>
            <a:blip r:embed="rId9"/>
            <a:srcRect t="1523" r="34268" b="1523"/>
            <a:stretch/>
          </p:blipFill>
          <p:spPr>
            <a:xfrm>
              <a:off x="-98099" y="-48082"/>
              <a:ext cx="4461285" cy="4384078"/>
            </a:xfrm>
            <a:prstGeom prst="rect">
              <a:avLst/>
            </a:prstGeom>
          </p:spPr>
        </p:pic>
      </p:grpSp>
    </p:spTree>
    <p:extLst>
      <p:ext uri="{BB962C8B-B14F-4D97-AF65-F5344CB8AC3E}">
        <p14:creationId xmlns:p14="http://schemas.microsoft.com/office/powerpoint/2010/main" val="276266314"/>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8680A0-B578-4116-D9B3-B8827985CC7F}"/>
              </a:ext>
            </a:extLst>
          </p:cNvPr>
          <p:cNvSpPr>
            <a:spLocks noGrp="1"/>
          </p:cNvSpPr>
          <p:nvPr>
            <p:ph type="sldNum" sz="quarter" idx="4"/>
          </p:nvPr>
        </p:nvSpPr>
        <p:spPr/>
        <p:txBody>
          <a:bodyPr/>
          <a:lstStyle/>
          <a:p>
            <a:pPr>
              <a:defRPr/>
            </a:pPr>
            <a:fld id="{869A43B6-4A72-4A6E-B3BC-4E1A4B5DD1B6}" type="slidenum">
              <a:rPr lang="en-US" smtClean="0"/>
              <a:pPr>
                <a:defRPr/>
              </a:pPr>
              <a:t>16</a:t>
            </a:fld>
            <a:endParaRPr lang="en-US" dirty="0"/>
          </a:p>
        </p:txBody>
      </p:sp>
      <p:pic>
        <p:nvPicPr>
          <p:cNvPr id="8" name="Content Placeholder 7" descr="A collage of several images of people&#10;&#10;Description automatically generated">
            <a:extLst>
              <a:ext uri="{FF2B5EF4-FFF2-40B4-BE49-F238E27FC236}">
                <a16:creationId xmlns:a16="http://schemas.microsoft.com/office/drawing/2014/main" id="{E4B6DB04-0A15-AD03-1182-04325998967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03713" y="-1"/>
            <a:ext cx="8570724" cy="6856581"/>
          </a:xfrm>
        </p:spPr>
      </p:pic>
      <p:sp>
        <p:nvSpPr>
          <p:cNvPr id="9" name="TextBox 8">
            <a:extLst>
              <a:ext uri="{FF2B5EF4-FFF2-40B4-BE49-F238E27FC236}">
                <a16:creationId xmlns:a16="http://schemas.microsoft.com/office/drawing/2014/main" id="{92407803-BD93-5F1A-541B-5316148D1F41}"/>
              </a:ext>
            </a:extLst>
          </p:cNvPr>
          <p:cNvSpPr txBox="1"/>
          <p:nvPr/>
        </p:nvSpPr>
        <p:spPr>
          <a:xfrm>
            <a:off x="133698" y="1988840"/>
            <a:ext cx="3232059" cy="3693319"/>
          </a:xfrm>
          <a:prstGeom prst="rect">
            <a:avLst/>
          </a:prstGeom>
          <a:noFill/>
        </p:spPr>
        <p:txBody>
          <a:bodyPr wrap="square" rtlCol="0">
            <a:spAutoFit/>
          </a:bodyPr>
          <a:lstStyle/>
          <a:p>
            <a:pPr algn="just"/>
            <a:r>
              <a:rPr lang="en-GB" b="1" dirty="0">
                <a:latin typeface="+mn-lt"/>
              </a:rPr>
              <a:t>Summer &amp; Winter School: </a:t>
            </a:r>
          </a:p>
          <a:p>
            <a:pPr algn="just"/>
            <a:r>
              <a:rPr lang="en-GB" b="0" i="0" dirty="0">
                <a:effectLst/>
                <a:latin typeface="+mn-lt"/>
              </a:rPr>
              <a:t>Advanced approaches for food quality, authenticity and traceability</a:t>
            </a:r>
          </a:p>
          <a:p>
            <a:pPr algn="just"/>
            <a:r>
              <a:rPr lang="en-GB" b="0" i="0" dirty="0">
                <a:effectLst/>
                <a:latin typeface="+mn-lt"/>
              </a:rPr>
              <a:t>Advanced </a:t>
            </a:r>
            <a:r>
              <a:rPr lang="en-SI" dirty="0">
                <a:latin typeface="+mn-lt"/>
              </a:rPr>
              <a:t>s</a:t>
            </a:r>
            <a:r>
              <a:rPr lang="en-GB" b="0" i="0" dirty="0" err="1">
                <a:effectLst/>
                <a:latin typeface="+mn-lt"/>
              </a:rPr>
              <a:t>olutions</a:t>
            </a:r>
            <a:r>
              <a:rPr lang="en-GB" b="0" i="0" dirty="0">
                <a:effectLst/>
                <a:latin typeface="+mn-lt"/>
              </a:rPr>
              <a:t> in food production and safety</a:t>
            </a:r>
            <a:endParaRPr lang="en-SI" b="0" i="0" dirty="0">
              <a:effectLst/>
              <a:latin typeface="+mn-lt"/>
            </a:endParaRPr>
          </a:p>
          <a:p>
            <a:pPr algn="just"/>
            <a:r>
              <a:rPr lang="en-US" b="0" i="0" dirty="0">
                <a:effectLst/>
                <a:latin typeface="+mn-lt"/>
              </a:rPr>
              <a:t>Advanced materials in food science</a:t>
            </a:r>
            <a:endParaRPr lang="en-GB" dirty="0">
              <a:latin typeface="+mn-lt"/>
            </a:endParaRPr>
          </a:p>
          <a:p>
            <a:pPr algn="just"/>
            <a:r>
              <a:rPr lang="en-GB" b="1" dirty="0">
                <a:latin typeface="+mn-lt"/>
              </a:rPr>
              <a:t>Teambuilding events: </a:t>
            </a:r>
          </a:p>
          <a:p>
            <a:pPr algn="just"/>
            <a:r>
              <a:rPr lang="en-GB" dirty="0">
                <a:latin typeface="+mn-lt"/>
              </a:rPr>
              <a:t>Barilla and Rafting</a:t>
            </a:r>
          </a:p>
          <a:p>
            <a:pPr algn="just"/>
            <a:endParaRPr lang="en-GB" dirty="0">
              <a:latin typeface="+mn-lt"/>
            </a:endParaRPr>
          </a:p>
          <a:p>
            <a:pPr algn="just"/>
            <a:r>
              <a:rPr lang="en-GB" b="1" dirty="0">
                <a:latin typeface="+mn-lt"/>
              </a:rPr>
              <a:t>Final event: </a:t>
            </a:r>
          </a:p>
          <a:p>
            <a:pPr algn="just"/>
            <a:r>
              <a:rPr lang="en-GB" dirty="0" err="1">
                <a:latin typeface="+mn-lt"/>
              </a:rPr>
              <a:t>FoodTraNet</a:t>
            </a:r>
            <a:r>
              <a:rPr lang="en-GB" dirty="0">
                <a:latin typeface="+mn-lt"/>
              </a:rPr>
              <a:t> Conference 2024</a:t>
            </a:r>
          </a:p>
        </p:txBody>
      </p:sp>
    </p:spTree>
    <p:extLst>
      <p:ext uri="{BB962C8B-B14F-4D97-AF65-F5344CB8AC3E}">
        <p14:creationId xmlns:p14="http://schemas.microsoft.com/office/powerpoint/2010/main" val="1064396968"/>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3D emoticons against yellow background">
            <a:extLst>
              <a:ext uri="{FF2B5EF4-FFF2-40B4-BE49-F238E27FC236}">
                <a16:creationId xmlns:a16="http://schemas.microsoft.com/office/drawing/2014/main" id="{517270CB-E846-0731-25AB-7617314E5ECF}"/>
              </a:ext>
            </a:extLst>
          </p:cNvPr>
          <p:cNvPicPr>
            <a:picLocks noChangeAspect="1"/>
          </p:cNvPicPr>
          <p:nvPr/>
        </p:nvPicPr>
        <p:blipFill>
          <a:blip r:embed="rId3" cstate="print">
            <a:extLst>
              <a:ext uri="{28A0092B-C50C-407E-A947-70E740481C1C}">
                <a14:useLocalDpi xmlns:a14="http://schemas.microsoft.com/office/drawing/2010/main" val="0"/>
              </a:ext>
            </a:extLst>
          </a:blip>
          <a:srcRect l="21827" r="18701"/>
          <a:stretch/>
        </p:blipFill>
        <p:spPr>
          <a:xfrm>
            <a:off x="2973164" y="3212976"/>
            <a:ext cx="1893940" cy="1736367"/>
          </a:xfrm>
          <a:prstGeom prst="rect">
            <a:avLst/>
          </a:prstGeom>
        </p:spPr>
      </p:pic>
      <p:sp>
        <p:nvSpPr>
          <p:cNvPr id="2" name="Slide Number Placeholder 1">
            <a:extLst>
              <a:ext uri="{FF2B5EF4-FFF2-40B4-BE49-F238E27FC236}">
                <a16:creationId xmlns:a16="http://schemas.microsoft.com/office/drawing/2014/main" id="{118680A0-B578-4116-D9B3-B8827985CC7F}"/>
              </a:ext>
            </a:extLst>
          </p:cNvPr>
          <p:cNvSpPr>
            <a:spLocks noGrp="1"/>
          </p:cNvSpPr>
          <p:nvPr>
            <p:ph type="sldNum" sz="quarter" idx="4"/>
          </p:nvPr>
        </p:nvSpPr>
        <p:spPr/>
        <p:txBody>
          <a:bodyPr/>
          <a:lstStyle/>
          <a:p>
            <a:pPr>
              <a:defRPr/>
            </a:pPr>
            <a:fld id="{869A43B6-4A72-4A6E-B3BC-4E1A4B5DD1B6}" type="slidenum">
              <a:rPr lang="en-US" smtClean="0"/>
              <a:pPr>
                <a:defRPr/>
              </a:pPr>
              <a:t>17</a:t>
            </a:fld>
            <a:endParaRPr lang="en-US" dirty="0"/>
          </a:p>
        </p:txBody>
      </p:sp>
      <p:sp>
        <p:nvSpPr>
          <p:cNvPr id="5" name="Title 1">
            <a:extLst>
              <a:ext uri="{FF2B5EF4-FFF2-40B4-BE49-F238E27FC236}">
                <a16:creationId xmlns:a16="http://schemas.microsoft.com/office/drawing/2014/main" id="{93DB527C-A937-2500-EC37-51C3FE64E97B}"/>
              </a:ext>
            </a:extLst>
          </p:cNvPr>
          <p:cNvSpPr txBox="1">
            <a:spLocks/>
          </p:cNvSpPr>
          <p:nvPr/>
        </p:nvSpPr>
        <p:spPr bwMode="auto">
          <a:xfrm>
            <a:off x="0" y="44624"/>
            <a:ext cx="8832304"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r>
              <a:rPr lang="en-GB" sz="3600" b="1" kern="0" dirty="0">
                <a:solidFill>
                  <a:schemeClr val="tx1"/>
                </a:solidFill>
                <a:latin typeface="+mj-lt"/>
              </a:rPr>
              <a:t>Outreach and dissemination</a:t>
            </a:r>
            <a:endParaRPr lang="sl-SI" sz="3600" kern="0" dirty="0">
              <a:solidFill>
                <a:schemeClr val="tx1"/>
              </a:solidFill>
              <a:latin typeface="+mj-lt"/>
            </a:endParaRPr>
          </a:p>
        </p:txBody>
      </p:sp>
      <p:sp>
        <p:nvSpPr>
          <p:cNvPr id="7" name="TextBox 3">
            <a:extLst>
              <a:ext uri="{FF2B5EF4-FFF2-40B4-BE49-F238E27FC236}">
                <a16:creationId xmlns:a16="http://schemas.microsoft.com/office/drawing/2014/main" id="{6CA40E9D-11F1-6414-74D8-96BA942AE76F}"/>
              </a:ext>
            </a:extLst>
          </p:cNvPr>
          <p:cNvSpPr txBox="1"/>
          <p:nvPr/>
        </p:nvSpPr>
        <p:spPr>
          <a:xfrm>
            <a:off x="2916814" y="5152552"/>
            <a:ext cx="2006640" cy="564257"/>
          </a:xfrm>
          <a:prstGeom prst="rect">
            <a:avLst/>
          </a:prstGeom>
        </p:spPr>
        <p:txBody>
          <a:bodyPr wrap="square" lIns="0" tIns="0" rIns="0" bIns="0" rtlCol="0" anchor="t">
            <a:spAutoFit/>
          </a:bodyPr>
          <a:lstStyle/>
          <a:p>
            <a:pPr algn="ctr">
              <a:lnSpc>
                <a:spcPts val="2239"/>
              </a:lnSpc>
            </a:pPr>
            <a:r>
              <a:rPr lang="en-US" sz="2000" dirty="0">
                <a:solidFill>
                  <a:srgbClr val="000000"/>
                </a:solidFill>
                <a:latin typeface="+mn-lt"/>
                <a:ea typeface="Inter"/>
                <a:cs typeface="Inter"/>
                <a:sym typeface="Inter"/>
              </a:rPr>
              <a:t>Social media channels</a:t>
            </a:r>
          </a:p>
        </p:txBody>
      </p:sp>
      <p:sp>
        <p:nvSpPr>
          <p:cNvPr id="9" name="Freeform 4">
            <a:extLst>
              <a:ext uri="{FF2B5EF4-FFF2-40B4-BE49-F238E27FC236}">
                <a16:creationId xmlns:a16="http://schemas.microsoft.com/office/drawing/2014/main" id="{84D3D30B-7492-6533-8574-9315DE5B2F88}"/>
              </a:ext>
            </a:extLst>
          </p:cNvPr>
          <p:cNvSpPr/>
          <p:nvPr/>
        </p:nvSpPr>
        <p:spPr>
          <a:xfrm>
            <a:off x="7463369" y="3212976"/>
            <a:ext cx="1880740" cy="1749525"/>
          </a:xfrm>
          <a:custGeom>
            <a:avLst/>
            <a:gdLst/>
            <a:ahLst/>
            <a:cxnLst/>
            <a:rect l="l" t="t" r="r" b="b"/>
            <a:pathLst>
              <a:path w="2821110" h="2624288">
                <a:moveTo>
                  <a:pt x="0" y="0"/>
                </a:moveTo>
                <a:lnTo>
                  <a:pt x="2821109" y="0"/>
                </a:lnTo>
                <a:lnTo>
                  <a:pt x="2821109" y="2624288"/>
                </a:lnTo>
                <a:lnTo>
                  <a:pt x="0" y="2624288"/>
                </a:lnTo>
                <a:lnTo>
                  <a:pt x="0" y="0"/>
                </a:lnTo>
                <a:close/>
              </a:path>
            </a:pathLst>
          </a:custGeom>
          <a:blipFill>
            <a:blip r:embed="rId4"/>
            <a:stretch>
              <a:fillRect l="-60542" t="-21359" r="-58775" b="-11259"/>
            </a:stretch>
          </a:blipFill>
        </p:spPr>
        <p:txBody>
          <a:bodyPr/>
          <a:lstStyle/>
          <a:p>
            <a:endParaRPr lang="en-GB" sz="2400"/>
          </a:p>
        </p:txBody>
      </p:sp>
      <p:sp>
        <p:nvSpPr>
          <p:cNvPr id="10" name="TextBox 5">
            <a:extLst>
              <a:ext uri="{FF2B5EF4-FFF2-40B4-BE49-F238E27FC236}">
                <a16:creationId xmlns:a16="http://schemas.microsoft.com/office/drawing/2014/main" id="{9825CCD4-C3E4-D085-D4F5-B44E6896EB05}"/>
              </a:ext>
            </a:extLst>
          </p:cNvPr>
          <p:cNvSpPr txBox="1"/>
          <p:nvPr/>
        </p:nvSpPr>
        <p:spPr>
          <a:xfrm>
            <a:off x="7432934" y="5147198"/>
            <a:ext cx="2006640" cy="564257"/>
          </a:xfrm>
          <a:prstGeom prst="rect">
            <a:avLst/>
          </a:prstGeom>
        </p:spPr>
        <p:txBody>
          <a:bodyPr wrap="square" lIns="0" tIns="0" rIns="0" bIns="0" rtlCol="0" anchor="t">
            <a:spAutoFit/>
          </a:bodyPr>
          <a:lstStyle/>
          <a:p>
            <a:pPr algn="ctr">
              <a:lnSpc>
                <a:spcPts val="2239"/>
              </a:lnSpc>
            </a:pPr>
            <a:r>
              <a:rPr lang="en-US" sz="2000" dirty="0">
                <a:solidFill>
                  <a:srgbClr val="000000"/>
                </a:solidFill>
                <a:latin typeface="+mn-lt"/>
                <a:ea typeface="Inter"/>
                <a:cs typeface="Inter"/>
                <a:sym typeface="Inter"/>
              </a:rPr>
              <a:t>Newsletters and scientific blogging</a:t>
            </a:r>
          </a:p>
        </p:txBody>
      </p:sp>
      <p:sp>
        <p:nvSpPr>
          <p:cNvPr id="12" name="Freeform 6">
            <a:extLst>
              <a:ext uri="{FF2B5EF4-FFF2-40B4-BE49-F238E27FC236}">
                <a16:creationId xmlns:a16="http://schemas.microsoft.com/office/drawing/2014/main" id="{51606309-1C8F-3406-6815-DE4385C3E1DF}"/>
              </a:ext>
            </a:extLst>
          </p:cNvPr>
          <p:cNvSpPr/>
          <p:nvPr/>
        </p:nvSpPr>
        <p:spPr>
          <a:xfrm>
            <a:off x="9501571" y="1847419"/>
            <a:ext cx="1880740" cy="1749525"/>
          </a:xfrm>
          <a:custGeom>
            <a:avLst/>
            <a:gdLst/>
            <a:ahLst/>
            <a:cxnLst/>
            <a:rect l="l" t="t" r="r" b="b"/>
            <a:pathLst>
              <a:path w="2821110" h="2624288">
                <a:moveTo>
                  <a:pt x="0" y="0"/>
                </a:moveTo>
                <a:lnTo>
                  <a:pt x="2821110" y="0"/>
                </a:lnTo>
                <a:lnTo>
                  <a:pt x="2821110" y="2624288"/>
                </a:lnTo>
                <a:lnTo>
                  <a:pt x="0" y="2624288"/>
                </a:lnTo>
                <a:lnTo>
                  <a:pt x="0" y="0"/>
                </a:lnTo>
                <a:close/>
              </a:path>
            </a:pathLst>
          </a:custGeom>
          <a:blipFill>
            <a:blip r:embed="rId5"/>
            <a:stretch>
              <a:fillRect l="-2149" t="-2100" r="-40473" b="-48"/>
            </a:stretch>
          </a:blipFill>
        </p:spPr>
        <p:txBody>
          <a:bodyPr/>
          <a:lstStyle/>
          <a:p>
            <a:endParaRPr lang="en-GB" sz="2400"/>
          </a:p>
        </p:txBody>
      </p:sp>
      <p:sp>
        <p:nvSpPr>
          <p:cNvPr id="14" name="TextBox 7">
            <a:extLst>
              <a:ext uri="{FF2B5EF4-FFF2-40B4-BE49-F238E27FC236}">
                <a16:creationId xmlns:a16="http://schemas.microsoft.com/office/drawing/2014/main" id="{1B0A1E24-A539-801C-E1F1-0C7F76279A81}"/>
              </a:ext>
            </a:extLst>
          </p:cNvPr>
          <p:cNvSpPr txBox="1"/>
          <p:nvPr/>
        </p:nvSpPr>
        <p:spPr>
          <a:xfrm>
            <a:off x="9634236" y="3702824"/>
            <a:ext cx="1799711" cy="1139223"/>
          </a:xfrm>
          <a:prstGeom prst="rect">
            <a:avLst/>
          </a:prstGeom>
        </p:spPr>
        <p:txBody>
          <a:bodyPr lIns="0" tIns="0" rIns="0" bIns="0" rtlCol="0" anchor="t">
            <a:spAutoFit/>
          </a:bodyPr>
          <a:lstStyle/>
          <a:p>
            <a:pPr algn="ctr">
              <a:lnSpc>
                <a:spcPts val="2240"/>
              </a:lnSpc>
            </a:pPr>
            <a:r>
              <a:rPr lang="en-US" sz="2000" dirty="0">
                <a:solidFill>
                  <a:srgbClr val="000000"/>
                </a:solidFill>
                <a:latin typeface="+mn-lt"/>
                <a:ea typeface="Inter"/>
                <a:cs typeface="Inter"/>
                <a:sym typeface="Inter"/>
              </a:rPr>
              <a:t>International and regional academic conferences</a:t>
            </a:r>
          </a:p>
        </p:txBody>
      </p:sp>
      <p:sp>
        <p:nvSpPr>
          <p:cNvPr id="23" name="Freeform 10">
            <a:extLst>
              <a:ext uri="{FF2B5EF4-FFF2-40B4-BE49-F238E27FC236}">
                <a16:creationId xmlns:a16="http://schemas.microsoft.com/office/drawing/2014/main" id="{D66774AB-1CD5-FC3A-0D30-FEBBC4635344}"/>
              </a:ext>
            </a:extLst>
          </p:cNvPr>
          <p:cNvSpPr/>
          <p:nvPr/>
        </p:nvSpPr>
        <p:spPr>
          <a:xfrm>
            <a:off x="5155630" y="1847420"/>
            <a:ext cx="1880740" cy="1749525"/>
          </a:xfrm>
          <a:custGeom>
            <a:avLst/>
            <a:gdLst/>
            <a:ahLst/>
            <a:cxnLst/>
            <a:rect l="l" t="t" r="r" b="b"/>
            <a:pathLst>
              <a:path w="2821110" h="2624288">
                <a:moveTo>
                  <a:pt x="0" y="0"/>
                </a:moveTo>
                <a:lnTo>
                  <a:pt x="2821110" y="0"/>
                </a:lnTo>
                <a:lnTo>
                  <a:pt x="2821110" y="2624288"/>
                </a:lnTo>
                <a:lnTo>
                  <a:pt x="0" y="2624288"/>
                </a:lnTo>
                <a:lnTo>
                  <a:pt x="0" y="0"/>
                </a:lnTo>
                <a:close/>
              </a:path>
            </a:pathLst>
          </a:custGeom>
          <a:blipFill>
            <a:blip r:embed="rId6"/>
            <a:stretch>
              <a:fillRect t="-33333" b="-33333"/>
            </a:stretch>
          </a:blipFill>
        </p:spPr>
        <p:txBody>
          <a:bodyPr/>
          <a:lstStyle/>
          <a:p>
            <a:endParaRPr lang="en-GB" sz="2400"/>
          </a:p>
        </p:txBody>
      </p:sp>
      <p:sp>
        <p:nvSpPr>
          <p:cNvPr id="24" name="TextBox 11">
            <a:extLst>
              <a:ext uri="{FF2B5EF4-FFF2-40B4-BE49-F238E27FC236}">
                <a16:creationId xmlns:a16="http://schemas.microsoft.com/office/drawing/2014/main" id="{EAF9CEB6-7317-1F7C-D4C7-C424F9F76687}"/>
              </a:ext>
            </a:extLst>
          </p:cNvPr>
          <p:cNvSpPr txBox="1"/>
          <p:nvPr/>
        </p:nvSpPr>
        <p:spPr>
          <a:xfrm>
            <a:off x="5297371" y="3702824"/>
            <a:ext cx="1875871" cy="1139223"/>
          </a:xfrm>
          <a:prstGeom prst="rect">
            <a:avLst/>
          </a:prstGeom>
        </p:spPr>
        <p:txBody>
          <a:bodyPr lIns="0" tIns="0" rIns="0" bIns="0" rtlCol="0" anchor="t">
            <a:spAutoFit/>
          </a:bodyPr>
          <a:lstStyle/>
          <a:p>
            <a:pPr algn="ctr">
              <a:lnSpc>
                <a:spcPts val="2239"/>
              </a:lnSpc>
            </a:pPr>
            <a:r>
              <a:rPr lang="en-US" sz="2000" b="1" dirty="0">
                <a:solidFill>
                  <a:srgbClr val="000000"/>
                </a:solidFill>
                <a:latin typeface="+mn-lt"/>
                <a:ea typeface="Inter"/>
                <a:cs typeface="Inter"/>
                <a:sym typeface="Inter"/>
              </a:rPr>
              <a:t>Scientific publications </a:t>
            </a:r>
            <a:r>
              <a:rPr lang="en-US" sz="2000" dirty="0">
                <a:solidFill>
                  <a:srgbClr val="000000"/>
                </a:solidFill>
                <a:latin typeface="+mn-lt"/>
                <a:ea typeface="Inter"/>
                <a:cs typeface="Inter"/>
                <a:sym typeface="Inter"/>
              </a:rPr>
              <a:t>and public deliverables </a:t>
            </a:r>
          </a:p>
        </p:txBody>
      </p:sp>
      <p:sp>
        <p:nvSpPr>
          <p:cNvPr id="25" name="Freeform 12">
            <a:extLst>
              <a:ext uri="{FF2B5EF4-FFF2-40B4-BE49-F238E27FC236}">
                <a16:creationId xmlns:a16="http://schemas.microsoft.com/office/drawing/2014/main" id="{08AECCC1-8239-D979-A3C1-7B6B26EA7D64}"/>
              </a:ext>
            </a:extLst>
          </p:cNvPr>
          <p:cNvSpPr/>
          <p:nvPr/>
        </p:nvSpPr>
        <p:spPr>
          <a:xfrm>
            <a:off x="809689" y="1847420"/>
            <a:ext cx="1880740" cy="1749525"/>
          </a:xfrm>
          <a:custGeom>
            <a:avLst/>
            <a:gdLst/>
            <a:ahLst/>
            <a:cxnLst/>
            <a:rect l="l" t="t" r="r" b="b"/>
            <a:pathLst>
              <a:path w="2821110" h="2624288">
                <a:moveTo>
                  <a:pt x="0" y="0"/>
                </a:moveTo>
                <a:lnTo>
                  <a:pt x="2821110" y="0"/>
                </a:lnTo>
                <a:lnTo>
                  <a:pt x="2821110" y="2624288"/>
                </a:lnTo>
                <a:lnTo>
                  <a:pt x="0" y="2624288"/>
                </a:lnTo>
                <a:lnTo>
                  <a:pt x="0" y="0"/>
                </a:lnTo>
                <a:close/>
              </a:path>
            </a:pathLst>
          </a:custGeom>
          <a:blipFill>
            <a:blip r:embed="rId7"/>
            <a:stretch>
              <a:fillRect l="-19680" r="-19680"/>
            </a:stretch>
          </a:blipFill>
        </p:spPr>
        <p:txBody>
          <a:bodyPr/>
          <a:lstStyle/>
          <a:p>
            <a:endParaRPr lang="en-GB" sz="2400"/>
          </a:p>
        </p:txBody>
      </p:sp>
      <p:sp>
        <p:nvSpPr>
          <p:cNvPr id="26" name="TextBox 13">
            <a:extLst>
              <a:ext uri="{FF2B5EF4-FFF2-40B4-BE49-F238E27FC236}">
                <a16:creationId xmlns:a16="http://schemas.microsoft.com/office/drawing/2014/main" id="{63059761-10D0-58A5-4906-622F49197EB7}"/>
              </a:ext>
            </a:extLst>
          </p:cNvPr>
          <p:cNvSpPr txBox="1"/>
          <p:nvPr/>
        </p:nvSpPr>
        <p:spPr>
          <a:xfrm>
            <a:off x="613547" y="3702824"/>
            <a:ext cx="2222829" cy="574966"/>
          </a:xfrm>
          <a:prstGeom prst="rect">
            <a:avLst/>
          </a:prstGeom>
        </p:spPr>
        <p:txBody>
          <a:bodyPr lIns="0" tIns="0" rIns="0" bIns="0" rtlCol="0" anchor="t">
            <a:spAutoFit/>
          </a:bodyPr>
          <a:lstStyle/>
          <a:p>
            <a:pPr algn="ctr">
              <a:lnSpc>
                <a:spcPts val="2239"/>
              </a:lnSpc>
            </a:pPr>
            <a:r>
              <a:rPr lang="en-US" sz="2000" dirty="0">
                <a:solidFill>
                  <a:srgbClr val="000000"/>
                </a:solidFill>
                <a:latin typeface="+mn-lt"/>
                <a:ea typeface="Inter"/>
                <a:cs typeface="Inter"/>
                <a:sym typeface="Inter"/>
              </a:rPr>
              <a:t>Workshops and </a:t>
            </a:r>
          </a:p>
          <a:p>
            <a:pPr algn="ctr">
              <a:lnSpc>
                <a:spcPts val="2239"/>
              </a:lnSpc>
            </a:pPr>
            <a:r>
              <a:rPr lang="en-US" sz="2000" dirty="0">
                <a:solidFill>
                  <a:srgbClr val="000000"/>
                </a:solidFill>
                <a:latin typeface="+mn-lt"/>
                <a:ea typeface="Inter"/>
                <a:cs typeface="Inter"/>
                <a:sym typeface="Inter"/>
              </a:rPr>
              <a:t>MSCA Events</a:t>
            </a:r>
          </a:p>
        </p:txBody>
      </p:sp>
      <p:pic>
        <p:nvPicPr>
          <p:cNvPr id="6" name="Picture 4" descr="Contact FoodTraNet">
            <a:extLst>
              <a:ext uri="{FF2B5EF4-FFF2-40B4-BE49-F238E27FC236}">
                <a16:creationId xmlns:a16="http://schemas.microsoft.com/office/drawing/2014/main" id="{B62064A5-FCA6-A660-071D-2033D4D8BE1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948148" y="5915707"/>
            <a:ext cx="2434163" cy="586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8843800"/>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89B8785-62EA-6736-99CC-99802E6712B8}"/>
              </a:ext>
            </a:extLst>
          </p:cNvPr>
          <p:cNvSpPr txBox="1">
            <a:spLocks/>
          </p:cNvSpPr>
          <p:nvPr/>
        </p:nvSpPr>
        <p:spPr bwMode="auto">
          <a:xfrm>
            <a:off x="0" y="44624"/>
            <a:ext cx="8832304"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r>
              <a:rPr lang="en-GB" sz="3600" b="1" kern="0" dirty="0">
                <a:solidFill>
                  <a:schemeClr val="tx1"/>
                </a:solidFill>
                <a:latin typeface="+mj-lt"/>
              </a:rPr>
              <a:t>Who are we?</a:t>
            </a:r>
            <a:endParaRPr lang="sl-SI" sz="3600" kern="0" dirty="0">
              <a:solidFill>
                <a:schemeClr val="tx1"/>
              </a:solidFill>
              <a:latin typeface="+mj-lt"/>
            </a:endParaRPr>
          </a:p>
        </p:txBody>
      </p:sp>
      <p:sp>
        <p:nvSpPr>
          <p:cNvPr id="2" name="Slide Number Placeholder 1">
            <a:extLst>
              <a:ext uri="{FF2B5EF4-FFF2-40B4-BE49-F238E27FC236}">
                <a16:creationId xmlns:a16="http://schemas.microsoft.com/office/drawing/2014/main" id="{118680A0-B578-4116-D9B3-B8827985CC7F}"/>
              </a:ext>
            </a:extLst>
          </p:cNvPr>
          <p:cNvSpPr>
            <a:spLocks noGrp="1"/>
          </p:cNvSpPr>
          <p:nvPr>
            <p:ph type="sldNum" sz="quarter" idx="4"/>
          </p:nvPr>
        </p:nvSpPr>
        <p:spPr/>
        <p:txBody>
          <a:bodyPr/>
          <a:lstStyle/>
          <a:p>
            <a:pPr>
              <a:defRPr/>
            </a:pPr>
            <a:fld id="{869A43B6-4A72-4A6E-B3BC-4E1A4B5DD1B6}" type="slidenum">
              <a:rPr lang="en-US" smtClean="0"/>
              <a:pPr>
                <a:defRPr/>
              </a:pPr>
              <a:t>2</a:t>
            </a:fld>
            <a:endParaRPr lang="en-US" dirty="0"/>
          </a:p>
        </p:txBody>
      </p:sp>
      <p:pic>
        <p:nvPicPr>
          <p:cNvPr id="10" name="Graphic 9" descr="Leaf with solid fill">
            <a:extLst>
              <a:ext uri="{FF2B5EF4-FFF2-40B4-BE49-F238E27FC236}">
                <a16:creationId xmlns:a16="http://schemas.microsoft.com/office/drawing/2014/main" id="{F626D191-1529-0774-6EAD-EF8444BD7D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67608" y="1008207"/>
            <a:ext cx="914400" cy="914400"/>
          </a:xfrm>
          <a:prstGeom prst="rect">
            <a:avLst/>
          </a:prstGeom>
        </p:spPr>
      </p:pic>
      <p:pic>
        <p:nvPicPr>
          <p:cNvPr id="9" name="Picture 8">
            <a:extLst>
              <a:ext uri="{FF2B5EF4-FFF2-40B4-BE49-F238E27FC236}">
                <a16:creationId xmlns:a16="http://schemas.microsoft.com/office/drawing/2014/main" id="{70C9FF33-16C6-417F-946C-96EE0EF87057}"/>
              </a:ext>
            </a:extLst>
          </p:cNvPr>
          <p:cNvPicPr>
            <a:picLocks noChangeAspect="1"/>
          </p:cNvPicPr>
          <p:nvPr/>
        </p:nvPicPr>
        <p:blipFill>
          <a:blip r:embed="rId5"/>
          <a:stretch>
            <a:fillRect/>
          </a:stretch>
        </p:blipFill>
        <p:spPr>
          <a:xfrm>
            <a:off x="7089544" y="3747635"/>
            <a:ext cx="4993195" cy="3110365"/>
          </a:xfrm>
          <a:prstGeom prst="rect">
            <a:avLst/>
          </a:prstGeom>
        </p:spPr>
      </p:pic>
      <p:pic>
        <p:nvPicPr>
          <p:cNvPr id="15" name="Picture 14">
            <a:extLst>
              <a:ext uri="{FF2B5EF4-FFF2-40B4-BE49-F238E27FC236}">
                <a16:creationId xmlns:a16="http://schemas.microsoft.com/office/drawing/2014/main" id="{B0334627-16C4-4C5D-9C77-0B7660288E4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61323" y="911000"/>
            <a:ext cx="4821416" cy="2751493"/>
          </a:xfrm>
          <a:prstGeom prst="rect">
            <a:avLst/>
          </a:prstGeom>
        </p:spPr>
      </p:pic>
      <p:pic>
        <p:nvPicPr>
          <p:cNvPr id="19" name="Picture 18">
            <a:extLst>
              <a:ext uri="{FF2B5EF4-FFF2-40B4-BE49-F238E27FC236}">
                <a16:creationId xmlns:a16="http://schemas.microsoft.com/office/drawing/2014/main" id="{F05AFCA2-FBCA-4CB4-83A0-529918B1ADBB}"/>
              </a:ext>
            </a:extLst>
          </p:cNvPr>
          <p:cNvPicPr>
            <a:picLocks noChangeAspect="1"/>
          </p:cNvPicPr>
          <p:nvPr/>
        </p:nvPicPr>
        <p:blipFill>
          <a:blip r:embed="rId7"/>
          <a:stretch>
            <a:fillRect/>
          </a:stretch>
        </p:blipFill>
        <p:spPr>
          <a:xfrm>
            <a:off x="7991895" y="3496559"/>
            <a:ext cx="3360271" cy="502152"/>
          </a:xfrm>
          <a:prstGeom prst="rect">
            <a:avLst/>
          </a:prstGeom>
        </p:spPr>
      </p:pic>
      <p:sp>
        <p:nvSpPr>
          <p:cNvPr id="18" name="Title 2">
            <a:extLst>
              <a:ext uri="{FF2B5EF4-FFF2-40B4-BE49-F238E27FC236}">
                <a16:creationId xmlns:a16="http://schemas.microsoft.com/office/drawing/2014/main" id="{99213B11-D447-4F51-B3B5-5F53F2746870}"/>
              </a:ext>
            </a:extLst>
          </p:cNvPr>
          <p:cNvSpPr txBox="1">
            <a:spLocks/>
          </p:cNvSpPr>
          <p:nvPr/>
        </p:nvSpPr>
        <p:spPr bwMode="auto">
          <a:xfrm>
            <a:off x="564590" y="1944457"/>
            <a:ext cx="5807496" cy="3708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600">
                <a:solidFill>
                  <a:srgbClr val="FF6400"/>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r>
              <a:rPr lang="en-SI" sz="2000" kern="0" dirty="0">
                <a:solidFill>
                  <a:schemeClr val="tx1"/>
                </a:solidFill>
                <a:latin typeface="+mn-lt"/>
              </a:rPr>
              <a:t>P</a:t>
            </a:r>
            <a:r>
              <a:rPr lang="en-US" sz="2000" kern="0" dirty="0" err="1">
                <a:solidFill>
                  <a:schemeClr val="tx1"/>
                </a:solidFill>
                <a:latin typeface="+mn-lt"/>
              </a:rPr>
              <a:t>rovides</a:t>
            </a:r>
            <a:r>
              <a:rPr lang="en-US" sz="2000" kern="0" dirty="0">
                <a:solidFill>
                  <a:schemeClr val="tx1"/>
                </a:solidFill>
                <a:latin typeface="+mn-lt"/>
              </a:rPr>
              <a:t> high-level training in new techniques including mass spectrometry</a:t>
            </a:r>
            <a:br>
              <a:rPr lang="en-US" sz="2000" kern="0" dirty="0">
                <a:solidFill>
                  <a:schemeClr val="tx1"/>
                </a:solidFill>
                <a:latin typeface="+mn-lt"/>
              </a:rPr>
            </a:br>
            <a:endParaRPr lang="en-SI" sz="2000" kern="0" dirty="0">
              <a:solidFill>
                <a:schemeClr val="tx1"/>
              </a:solidFill>
              <a:latin typeface="+mn-lt"/>
            </a:endParaRPr>
          </a:p>
          <a:p>
            <a:r>
              <a:rPr lang="en-SI" sz="2100" b="1" kern="0" dirty="0">
                <a:solidFill>
                  <a:schemeClr val="tx1"/>
                </a:solidFill>
                <a:latin typeface="+mj-lt"/>
              </a:rPr>
              <a:t>Why?</a:t>
            </a:r>
          </a:p>
          <a:p>
            <a:endParaRPr lang="en-SI" sz="2100" kern="0" dirty="0">
              <a:solidFill>
                <a:schemeClr val="tx1"/>
              </a:solidFill>
              <a:latin typeface="+mj-lt"/>
            </a:endParaRPr>
          </a:p>
          <a:p>
            <a:pPr marL="342900" indent="-342900">
              <a:buFont typeface="Wingdings" panose="05000000000000000000" pitchFamily="2" charset="2"/>
              <a:buChar char="ü"/>
            </a:pPr>
            <a:r>
              <a:rPr lang="en-US" sz="1800" kern="0" dirty="0">
                <a:solidFill>
                  <a:schemeClr val="tx1"/>
                </a:solidFill>
                <a:latin typeface="Palatino Linotype" panose="02040502050505030304" pitchFamily="18" charset="0"/>
              </a:rPr>
              <a:t>Ensuring everyone has enough safe and nutritious food</a:t>
            </a:r>
          </a:p>
          <a:p>
            <a:pPr marL="342900" indent="-342900">
              <a:buFont typeface="Wingdings" panose="05000000000000000000" pitchFamily="2" charset="2"/>
              <a:buChar char="ü"/>
            </a:pPr>
            <a:r>
              <a:rPr lang="en-US" sz="1800" kern="0" dirty="0">
                <a:solidFill>
                  <a:schemeClr val="tx1"/>
                </a:solidFill>
                <a:latin typeface="Palatino Linotype" panose="02040502050505030304" pitchFamily="18" charset="0"/>
              </a:rPr>
              <a:t>Finding ways to reduce waste and reuse resources</a:t>
            </a:r>
          </a:p>
          <a:p>
            <a:pPr marL="342900" indent="-342900">
              <a:buFont typeface="Wingdings" panose="05000000000000000000" pitchFamily="2" charset="2"/>
              <a:buChar char="ü"/>
            </a:pPr>
            <a:r>
              <a:rPr lang="en-US" sz="1800" kern="0" dirty="0">
                <a:solidFill>
                  <a:schemeClr val="tx1"/>
                </a:solidFill>
                <a:latin typeface="Palatino Linotype" panose="02040502050505030304" pitchFamily="18" charset="0"/>
              </a:rPr>
              <a:t>Making food healthier to improve our well-being</a:t>
            </a:r>
          </a:p>
          <a:p>
            <a:pPr marL="342900" indent="-342900">
              <a:buFont typeface="Wingdings" panose="05000000000000000000" pitchFamily="2" charset="2"/>
              <a:buChar char="ü"/>
            </a:pPr>
            <a:r>
              <a:rPr lang="en-US" sz="1800" kern="0" dirty="0">
                <a:solidFill>
                  <a:schemeClr val="tx1"/>
                </a:solidFill>
                <a:latin typeface="Palatino Linotype" panose="02040502050505030304" pitchFamily="18" charset="0"/>
              </a:rPr>
              <a:t>Using Nanotechnology to boost food safety and quality</a:t>
            </a:r>
            <a:br>
              <a:rPr lang="en-GB" sz="2100" kern="0" dirty="0">
                <a:solidFill>
                  <a:srgbClr val="C00000"/>
                </a:solidFill>
                <a:latin typeface="+mn-lt"/>
              </a:rPr>
            </a:br>
            <a:endParaRPr lang="en-GB" sz="2100" kern="0" dirty="0">
              <a:solidFill>
                <a:srgbClr val="C00000"/>
              </a:solidFill>
              <a:latin typeface="+mn-lt"/>
            </a:endParaRPr>
          </a:p>
        </p:txBody>
      </p:sp>
      <p:sp>
        <p:nvSpPr>
          <p:cNvPr id="20" name="TextBox 19">
            <a:extLst>
              <a:ext uri="{FF2B5EF4-FFF2-40B4-BE49-F238E27FC236}">
                <a16:creationId xmlns:a16="http://schemas.microsoft.com/office/drawing/2014/main" id="{C11F3783-AED7-467E-BFC9-7662B18687B0}"/>
              </a:ext>
            </a:extLst>
          </p:cNvPr>
          <p:cNvSpPr txBox="1"/>
          <p:nvPr/>
        </p:nvSpPr>
        <p:spPr>
          <a:xfrm>
            <a:off x="564590" y="1276277"/>
            <a:ext cx="6251490" cy="400110"/>
          </a:xfrm>
          <a:prstGeom prst="rect">
            <a:avLst/>
          </a:prstGeom>
          <a:noFill/>
        </p:spPr>
        <p:txBody>
          <a:bodyPr wrap="square" rtlCol="0">
            <a:spAutoFit/>
          </a:bodyPr>
          <a:lstStyle/>
          <a:p>
            <a:r>
              <a:rPr lang="en-US" sz="2000" b="1" kern="0" dirty="0">
                <a:solidFill>
                  <a:schemeClr val="tx1"/>
                </a:solidFill>
                <a:latin typeface="+mj-lt"/>
              </a:rPr>
              <a:t>15 Early-Stage Researchers</a:t>
            </a:r>
            <a:r>
              <a:rPr lang="en-SI" sz="2000" b="1" kern="0" dirty="0">
                <a:solidFill>
                  <a:schemeClr val="tx1"/>
                </a:solidFill>
                <a:latin typeface="+mj-lt"/>
              </a:rPr>
              <a:t> </a:t>
            </a:r>
            <a:r>
              <a:rPr lang="en-US" sz="2000" b="1" kern="0" dirty="0">
                <a:solidFill>
                  <a:schemeClr val="tx1"/>
                </a:solidFill>
                <a:latin typeface="+mj-lt"/>
              </a:rPr>
              <a:t>and coordinators</a:t>
            </a:r>
            <a:endParaRPr lang="en-SI" sz="2000" kern="0" dirty="0">
              <a:solidFill>
                <a:schemeClr val="tx1"/>
              </a:solidFill>
              <a:latin typeface="+mj-lt"/>
            </a:endParaRPr>
          </a:p>
        </p:txBody>
      </p:sp>
    </p:spTree>
    <p:extLst>
      <p:ext uri="{BB962C8B-B14F-4D97-AF65-F5344CB8AC3E}">
        <p14:creationId xmlns:p14="http://schemas.microsoft.com/office/powerpoint/2010/main" val="1998299201"/>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EED587-F530-D0BA-8978-806D0BAF5CCF}"/>
              </a:ext>
            </a:extLst>
          </p:cNvPr>
          <p:cNvSpPr>
            <a:spLocks noGrp="1"/>
          </p:cNvSpPr>
          <p:nvPr>
            <p:ph type="sldNum" sz="quarter" idx="4"/>
          </p:nvPr>
        </p:nvSpPr>
        <p:spPr/>
        <p:txBody>
          <a:bodyPr/>
          <a:lstStyle/>
          <a:p>
            <a:pPr>
              <a:defRPr/>
            </a:pPr>
            <a:fld id="{869A43B6-4A72-4A6E-B3BC-4E1A4B5DD1B6}" type="slidenum">
              <a:rPr lang="en-US" smtClean="0"/>
              <a:pPr>
                <a:defRPr/>
              </a:pPr>
              <a:t>3</a:t>
            </a:fld>
            <a:endParaRPr lang="en-US" dirty="0"/>
          </a:p>
        </p:txBody>
      </p:sp>
      <p:graphicFrame>
        <p:nvGraphicFramePr>
          <p:cNvPr id="6" name="Diagram 5">
            <a:extLst>
              <a:ext uri="{FF2B5EF4-FFF2-40B4-BE49-F238E27FC236}">
                <a16:creationId xmlns:a16="http://schemas.microsoft.com/office/drawing/2014/main" id="{92B77180-478C-413F-9762-EC51CEF0C7A0}"/>
              </a:ext>
            </a:extLst>
          </p:cNvPr>
          <p:cNvGraphicFramePr/>
          <p:nvPr>
            <p:extLst>
              <p:ext uri="{D42A27DB-BD31-4B8C-83A1-F6EECF244321}">
                <p14:modId xmlns:p14="http://schemas.microsoft.com/office/powerpoint/2010/main" val="3661036469"/>
              </p:ext>
            </p:extLst>
          </p:nvPr>
        </p:nvGraphicFramePr>
        <p:xfrm>
          <a:off x="1451484" y="1071773"/>
          <a:ext cx="9289032" cy="47144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1">
            <a:extLst>
              <a:ext uri="{FF2B5EF4-FFF2-40B4-BE49-F238E27FC236}">
                <a16:creationId xmlns:a16="http://schemas.microsoft.com/office/drawing/2014/main" id="{CA089FBA-62D7-6E55-F56E-93388CD75FE3}"/>
              </a:ext>
            </a:extLst>
          </p:cNvPr>
          <p:cNvSpPr txBox="1">
            <a:spLocks/>
          </p:cNvSpPr>
          <p:nvPr/>
        </p:nvSpPr>
        <p:spPr bwMode="auto">
          <a:xfrm>
            <a:off x="0" y="44624"/>
            <a:ext cx="8832304"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r>
              <a:rPr lang="en-GB" sz="3600" b="1" kern="0" dirty="0">
                <a:solidFill>
                  <a:schemeClr val="tx1"/>
                </a:solidFill>
                <a:latin typeface="+mj-lt"/>
              </a:rPr>
              <a:t>Finding out about </a:t>
            </a:r>
            <a:r>
              <a:rPr lang="en-GB" sz="3600" b="1" kern="0" dirty="0" err="1">
                <a:solidFill>
                  <a:schemeClr val="tx1"/>
                </a:solidFill>
                <a:latin typeface="+mj-lt"/>
              </a:rPr>
              <a:t>FoodTraNet</a:t>
            </a:r>
            <a:endParaRPr lang="sl-SI" sz="3600" kern="0" dirty="0">
              <a:solidFill>
                <a:schemeClr val="tx1"/>
              </a:solidFill>
              <a:latin typeface="+mj-lt"/>
            </a:endParaRPr>
          </a:p>
        </p:txBody>
      </p:sp>
    </p:spTree>
    <p:extLst>
      <p:ext uri="{BB962C8B-B14F-4D97-AF65-F5344CB8AC3E}">
        <p14:creationId xmlns:p14="http://schemas.microsoft.com/office/powerpoint/2010/main" val="213089"/>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5D4BFB5-0490-47BC-316F-057839D8E96E}"/>
              </a:ext>
            </a:extLst>
          </p:cNvPr>
          <p:cNvSpPr txBox="1">
            <a:spLocks/>
          </p:cNvSpPr>
          <p:nvPr/>
        </p:nvSpPr>
        <p:spPr bwMode="auto">
          <a:xfrm>
            <a:off x="0" y="44624"/>
            <a:ext cx="8832304"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r>
              <a:rPr lang="en-GB" sz="3600" b="1" kern="0" dirty="0">
                <a:solidFill>
                  <a:schemeClr val="tx1"/>
                </a:solidFill>
                <a:latin typeface="+mj-lt"/>
              </a:rPr>
              <a:t>ESR6: About me and my ESR journey</a:t>
            </a:r>
            <a:endParaRPr lang="sl-SI" sz="3600" kern="0" dirty="0">
              <a:solidFill>
                <a:schemeClr val="tx1"/>
              </a:solidFill>
              <a:latin typeface="+mj-lt"/>
            </a:endParaRPr>
          </a:p>
        </p:txBody>
      </p:sp>
      <p:sp>
        <p:nvSpPr>
          <p:cNvPr id="2" name="Slide Number Placeholder 1">
            <a:extLst>
              <a:ext uri="{FF2B5EF4-FFF2-40B4-BE49-F238E27FC236}">
                <a16:creationId xmlns:a16="http://schemas.microsoft.com/office/drawing/2014/main" id="{1F8A7626-592F-12D8-EA16-49E2EB5F3B88}"/>
              </a:ext>
            </a:extLst>
          </p:cNvPr>
          <p:cNvSpPr>
            <a:spLocks noGrp="1"/>
          </p:cNvSpPr>
          <p:nvPr>
            <p:ph type="sldNum" sz="quarter" idx="4"/>
          </p:nvPr>
        </p:nvSpPr>
        <p:spPr>
          <a:xfrm>
            <a:off x="10771749" y="6381328"/>
            <a:ext cx="1198212" cy="392904"/>
          </a:xfrm>
        </p:spPr>
        <p:txBody>
          <a:bodyPr/>
          <a:lstStyle/>
          <a:p>
            <a:pPr>
              <a:defRPr/>
            </a:pPr>
            <a:fld id="{869A43B6-4A72-4A6E-B3BC-4E1A4B5DD1B6}" type="slidenum">
              <a:rPr lang="en-US" smtClean="0"/>
              <a:pPr>
                <a:defRPr/>
              </a:pPr>
              <a:t>4</a:t>
            </a:fld>
            <a:endParaRPr lang="en-US" dirty="0"/>
          </a:p>
        </p:txBody>
      </p:sp>
      <p:grpSp>
        <p:nvGrpSpPr>
          <p:cNvPr id="4" name="Group 3">
            <a:extLst>
              <a:ext uri="{FF2B5EF4-FFF2-40B4-BE49-F238E27FC236}">
                <a16:creationId xmlns:a16="http://schemas.microsoft.com/office/drawing/2014/main" id="{E2785B2F-2BB8-CF0F-A3E0-AB01D0AE61DF}"/>
              </a:ext>
            </a:extLst>
          </p:cNvPr>
          <p:cNvGrpSpPr/>
          <p:nvPr/>
        </p:nvGrpSpPr>
        <p:grpSpPr>
          <a:xfrm>
            <a:off x="5231904" y="1451148"/>
            <a:ext cx="4169664" cy="1243512"/>
            <a:chOff x="1131873" y="1859279"/>
            <a:chExt cx="4169664" cy="1371600"/>
          </a:xfrm>
        </p:grpSpPr>
        <p:sp>
          <p:nvSpPr>
            <p:cNvPr id="5" name="Notched Right Arrow 81">
              <a:extLst>
                <a:ext uri="{FF2B5EF4-FFF2-40B4-BE49-F238E27FC236}">
                  <a16:creationId xmlns:a16="http://schemas.microsoft.com/office/drawing/2014/main" id="{0E3CBA1B-60AC-2B7D-4F16-A4CD1A212BC6}"/>
                </a:ext>
              </a:extLst>
            </p:cNvPr>
            <p:cNvSpPr/>
            <p:nvPr/>
          </p:nvSpPr>
          <p:spPr>
            <a:xfrm rot="16200000">
              <a:off x="3886199" y="2404801"/>
              <a:ext cx="1371600" cy="280555"/>
            </a:xfrm>
            <a:prstGeom prst="notchedRightArrow">
              <a:avLst>
                <a:gd name="adj1" fmla="val 100000"/>
                <a:gd name="adj2" fmla="val 74138"/>
              </a:avLst>
            </a:prstGeom>
            <a:solidFill>
              <a:srgbClr val="E038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5760" tIns="45720" rIns="91440" bIns="45720" numCol="1" spcCol="0" rtlCol="0" fromWordArt="0" anchor="t" anchorCtr="0" forceAA="0" compatLnSpc="1">
              <a:prstTxWarp prst="textNoShape">
                <a:avLst/>
              </a:prstTxWarp>
              <a:noAutofit/>
            </a:bodyPr>
            <a:lstStyle/>
            <a:p>
              <a:endParaRPr lang="en-US" sz="2000" b="1"/>
            </a:p>
          </p:txBody>
        </p:sp>
        <p:grpSp>
          <p:nvGrpSpPr>
            <p:cNvPr id="6" name="Group 5">
              <a:extLst>
                <a:ext uri="{FF2B5EF4-FFF2-40B4-BE49-F238E27FC236}">
                  <a16:creationId xmlns:a16="http://schemas.microsoft.com/office/drawing/2014/main" id="{AB1242FD-5439-59B6-9F12-728F9939BBC4}"/>
                </a:ext>
              </a:extLst>
            </p:cNvPr>
            <p:cNvGrpSpPr/>
            <p:nvPr/>
          </p:nvGrpSpPr>
          <p:grpSpPr>
            <a:xfrm flipH="1">
              <a:off x="1131873" y="2328001"/>
              <a:ext cx="4169664" cy="659825"/>
              <a:chOff x="0" y="5065566"/>
              <a:chExt cx="4166758" cy="976745"/>
            </a:xfrm>
          </p:grpSpPr>
          <p:sp>
            <p:nvSpPr>
              <p:cNvPr id="7" name="Freeform 83">
                <a:extLst>
                  <a:ext uri="{FF2B5EF4-FFF2-40B4-BE49-F238E27FC236}">
                    <a16:creationId xmlns:a16="http://schemas.microsoft.com/office/drawing/2014/main" id="{1EB7A5E9-62FB-6CAD-AB13-64F06467FBCB}"/>
                  </a:ext>
                </a:extLst>
              </p:cNvPr>
              <p:cNvSpPr/>
              <p:nvPr/>
            </p:nvSpPr>
            <p:spPr>
              <a:xfrm>
                <a:off x="0" y="5065566"/>
                <a:ext cx="4166758" cy="800099"/>
              </a:xfrm>
              <a:custGeom>
                <a:avLst/>
                <a:gdLst>
                  <a:gd name="connsiteX0" fmla="*/ 455897 w 4166758"/>
                  <a:gd name="connsiteY0" fmla="*/ 0 h 800099"/>
                  <a:gd name="connsiteX1" fmla="*/ 3855031 w 4166758"/>
                  <a:gd name="connsiteY1" fmla="*/ 0 h 800099"/>
                  <a:gd name="connsiteX2" fmla="*/ 4166758 w 4166758"/>
                  <a:gd name="connsiteY2" fmla="*/ 311727 h 800099"/>
                  <a:gd name="connsiteX3" fmla="*/ 3855031 w 4166758"/>
                  <a:gd name="connsiteY3" fmla="*/ 623454 h 800099"/>
                  <a:gd name="connsiteX4" fmla="*/ 1517075 w 4166758"/>
                  <a:gd name="connsiteY4" fmla="*/ 623454 h 800099"/>
                  <a:gd name="connsiteX5" fmla="*/ 1517075 w 4166758"/>
                  <a:gd name="connsiteY5" fmla="*/ 623449 h 800099"/>
                  <a:gd name="connsiteX6" fmla="*/ 592284 w 4166758"/>
                  <a:gd name="connsiteY6" fmla="*/ 623449 h 800099"/>
                  <a:gd name="connsiteX7" fmla="*/ 592284 w 4166758"/>
                  <a:gd name="connsiteY7" fmla="*/ 623454 h 800099"/>
                  <a:gd name="connsiteX8" fmla="*/ 176649 w 4166758"/>
                  <a:gd name="connsiteY8" fmla="*/ 623454 h 800099"/>
                  <a:gd name="connsiteX9" fmla="*/ 13885 w 4166758"/>
                  <a:gd name="connsiteY9" fmla="*/ 731342 h 800099"/>
                  <a:gd name="connsiteX10" fmla="*/ 3 w 4166758"/>
                  <a:gd name="connsiteY10" fmla="*/ 800099 h 800099"/>
                  <a:gd name="connsiteX11" fmla="*/ 3 w 4166758"/>
                  <a:gd name="connsiteY11" fmla="*/ 800099 h 800099"/>
                  <a:gd name="connsiteX12" fmla="*/ 3 w 4166758"/>
                  <a:gd name="connsiteY12" fmla="*/ 446808 h 800099"/>
                  <a:gd name="connsiteX13" fmla="*/ 4 w 4166758"/>
                  <a:gd name="connsiteY13" fmla="*/ 446808 h 800099"/>
                  <a:gd name="connsiteX14" fmla="*/ 4 w 4166758"/>
                  <a:gd name="connsiteY14" fmla="*/ 176666 h 800099"/>
                  <a:gd name="connsiteX15" fmla="*/ 0 w 4166758"/>
                  <a:gd name="connsiteY15" fmla="*/ 176647 h 800099"/>
                  <a:gd name="connsiteX16" fmla="*/ 13882 w 4166758"/>
                  <a:gd name="connsiteY16" fmla="*/ 107889 h 800099"/>
                  <a:gd name="connsiteX17" fmla="*/ 176646 w 4166758"/>
                  <a:gd name="connsiteY17" fmla="*/ 1 h 800099"/>
                  <a:gd name="connsiteX18" fmla="*/ 455897 w 4166758"/>
                  <a:gd name="connsiteY18" fmla="*/ 1 h 80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6758" h="800099">
                    <a:moveTo>
                      <a:pt x="455897" y="0"/>
                    </a:moveTo>
                    <a:lnTo>
                      <a:pt x="3855031" y="0"/>
                    </a:lnTo>
                    <a:lnTo>
                      <a:pt x="4166758" y="311727"/>
                    </a:lnTo>
                    <a:lnTo>
                      <a:pt x="3855031" y="623454"/>
                    </a:lnTo>
                    <a:lnTo>
                      <a:pt x="1517075" y="623454"/>
                    </a:lnTo>
                    <a:lnTo>
                      <a:pt x="1517075" y="623449"/>
                    </a:lnTo>
                    <a:lnTo>
                      <a:pt x="592284" y="623449"/>
                    </a:lnTo>
                    <a:lnTo>
                      <a:pt x="592284" y="623454"/>
                    </a:lnTo>
                    <a:lnTo>
                      <a:pt x="176649" y="623454"/>
                    </a:lnTo>
                    <a:cubicBezTo>
                      <a:pt x="103480" y="623454"/>
                      <a:pt x="40701" y="667941"/>
                      <a:pt x="13885" y="731342"/>
                    </a:cubicBezTo>
                    <a:lnTo>
                      <a:pt x="3" y="800099"/>
                    </a:lnTo>
                    <a:lnTo>
                      <a:pt x="3" y="800099"/>
                    </a:lnTo>
                    <a:lnTo>
                      <a:pt x="3" y="446808"/>
                    </a:lnTo>
                    <a:lnTo>
                      <a:pt x="4" y="446808"/>
                    </a:lnTo>
                    <a:lnTo>
                      <a:pt x="4" y="176666"/>
                    </a:lnTo>
                    <a:lnTo>
                      <a:pt x="0" y="176647"/>
                    </a:lnTo>
                    <a:lnTo>
                      <a:pt x="13882" y="107889"/>
                    </a:lnTo>
                    <a:cubicBezTo>
                      <a:pt x="40698" y="44488"/>
                      <a:pt x="103477" y="1"/>
                      <a:pt x="176646" y="1"/>
                    </a:cubicBezTo>
                    <a:lnTo>
                      <a:pt x="455897" y="1"/>
                    </a:lnTo>
                    <a:close/>
                  </a:path>
                </a:pathLst>
              </a:custGeom>
              <a:solidFill>
                <a:srgbClr val="BE1D2C"/>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0" rIns="457200" rtlCol="0" anchor="t"/>
              <a:lstStyle/>
              <a:p>
                <a:pPr algn="r"/>
                <a:r>
                  <a:rPr lang="en-US" sz="2000" b="1" dirty="0">
                    <a:effectLst>
                      <a:outerShdw blurRad="38100" dist="38100" dir="2700000" algn="tl">
                        <a:srgbClr val="000000">
                          <a:alpha val="43137"/>
                        </a:srgbClr>
                      </a:outerShdw>
                    </a:effectLst>
                  </a:rPr>
                  <a:t>2022</a:t>
                </a:r>
              </a:p>
            </p:txBody>
          </p:sp>
          <p:sp>
            <p:nvSpPr>
              <p:cNvPr id="8" name="Freeform 84">
                <a:extLst>
                  <a:ext uri="{FF2B5EF4-FFF2-40B4-BE49-F238E27FC236}">
                    <a16:creationId xmlns:a16="http://schemas.microsoft.com/office/drawing/2014/main" id="{2288EE03-E553-4687-3F3A-09F288CD6DC3}"/>
                  </a:ext>
                </a:extLst>
              </p:cNvPr>
              <p:cNvSpPr/>
              <p:nvPr/>
            </p:nvSpPr>
            <p:spPr>
              <a:xfrm>
                <a:off x="0" y="5689019"/>
                <a:ext cx="592282" cy="353292"/>
              </a:xfrm>
              <a:custGeom>
                <a:avLst/>
                <a:gdLst>
                  <a:gd name="connsiteX0" fmla="*/ 0 w 592282"/>
                  <a:gd name="connsiteY0" fmla="*/ 176645 h 353292"/>
                  <a:gd name="connsiteX1" fmla="*/ 0 w 592282"/>
                  <a:gd name="connsiteY1" fmla="*/ 176646 h 353292"/>
                  <a:gd name="connsiteX2" fmla="*/ 0 w 592282"/>
                  <a:gd name="connsiteY2" fmla="*/ 176646 h 353292"/>
                  <a:gd name="connsiteX3" fmla="*/ 176646 w 592282"/>
                  <a:gd name="connsiteY3" fmla="*/ 0 h 353292"/>
                  <a:gd name="connsiteX4" fmla="*/ 592282 w 592282"/>
                  <a:gd name="connsiteY4" fmla="*/ 0 h 353292"/>
                  <a:gd name="connsiteX5" fmla="*/ 592282 w 592282"/>
                  <a:gd name="connsiteY5" fmla="*/ 353292 h 353292"/>
                  <a:gd name="connsiteX6" fmla="*/ 176646 w 592282"/>
                  <a:gd name="connsiteY6" fmla="*/ 353291 h 353292"/>
                  <a:gd name="connsiteX7" fmla="*/ 13882 w 592282"/>
                  <a:gd name="connsiteY7" fmla="*/ 245404 h 353292"/>
                  <a:gd name="connsiteX8" fmla="*/ 0 w 592282"/>
                  <a:gd name="connsiteY8" fmla="*/ 176646 h 353292"/>
                  <a:gd name="connsiteX9" fmla="*/ 13882 w 592282"/>
                  <a:gd name="connsiteY9" fmla="*/ 107888 h 353292"/>
                  <a:gd name="connsiteX10" fmla="*/ 176646 w 592282"/>
                  <a:gd name="connsiteY10" fmla="*/ 0 h 353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2282" h="353292">
                    <a:moveTo>
                      <a:pt x="0" y="176645"/>
                    </a:moveTo>
                    <a:lnTo>
                      <a:pt x="0" y="176646"/>
                    </a:lnTo>
                    <a:lnTo>
                      <a:pt x="0" y="176646"/>
                    </a:lnTo>
                    <a:close/>
                    <a:moveTo>
                      <a:pt x="176646" y="0"/>
                    </a:moveTo>
                    <a:lnTo>
                      <a:pt x="592282" y="0"/>
                    </a:lnTo>
                    <a:lnTo>
                      <a:pt x="592282" y="353292"/>
                    </a:lnTo>
                    <a:lnTo>
                      <a:pt x="176646" y="353291"/>
                    </a:lnTo>
                    <a:cubicBezTo>
                      <a:pt x="103477" y="353291"/>
                      <a:pt x="40698" y="308805"/>
                      <a:pt x="13882" y="245404"/>
                    </a:cubicBezTo>
                    <a:lnTo>
                      <a:pt x="0" y="176646"/>
                    </a:lnTo>
                    <a:lnTo>
                      <a:pt x="13882" y="107888"/>
                    </a:lnTo>
                    <a:cubicBezTo>
                      <a:pt x="40698" y="44487"/>
                      <a:pt x="103477" y="0"/>
                      <a:pt x="176646" y="0"/>
                    </a:cubicBezTo>
                    <a:close/>
                  </a:path>
                </a:pathLst>
              </a:custGeom>
              <a:solidFill>
                <a:srgbClr val="711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9" name="Group 8">
            <a:extLst>
              <a:ext uri="{FF2B5EF4-FFF2-40B4-BE49-F238E27FC236}">
                <a16:creationId xmlns:a16="http://schemas.microsoft.com/office/drawing/2014/main" id="{1F3829ED-1CFB-3118-8851-BC1227ADAA82}"/>
              </a:ext>
            </a:extLst>
          </p:cNvPr>
          <p:cNvGrpSpPr/>
          <p:nvPr/>
        </p:nvGrpSpPr>
        <p:grpSpPr>
          <a:xfrm>
            <a:off x="7921299" y="2591210"/>
            <a:ext cx="4166758" cy="1243512"/>
            <a:chOff x="3841865" y="319088"/>
            <a:chExt cx="4166758" cy="1371600"/>
          </a:xfrm>
        </p:grpSpPr>
        <p:sp>
          <p:nvSpPr>
            <p:cNvPr id="10" name="Notched Right Arrow 77">
              <a:extLst>
                <a:ext uri="{FF2B5EF4-FFF2-40B4-BE49-F238E27FC236}">
                  <a16:creationId xmlns:a16="http://schemas.microsoft.com/office/drawing/2014/main" id="{C46E2A0E-3523-833C-523D-81581689BC60}"/>
                </a:ext>
              </a:extLst>
            </p:cNvPr>
            <p:cNvSpPr/>
            <p:nvPr/>
          </p:nvSpPr>
          <p:spPr>
            <a:xfrm rot="16200000">
              <a:off x="3886201" y="864610"/>
              <a:ext cx="1371600" cy="280555"/>
            </a:xfrm>
            <a:prstGeom prst="notchedRightArrow">
              <a:avLst>
                <a:gd name="adj1" fmla="val 100000"/>
                <a:gd name="adj2" fmla="val 74138"/>
              </a:avLst>
            </a:prstGeom>
            <a:solidFill>
              <a:srgbClr val="65C3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274320" bIns="45720" numCol="1" spcCol="0" rtlCol="0" fromWordArt="0" anchor="t" anchorCtr="0" forceAA="0" compatLnSpc="1">
              <a:prstTxWarp prst="textNoShape">
                <a:avLst/>
              </a:prstTxWarp>
              <a:noAutofit/>
            </a:bodyPr>
            <a:lstStyle/>
            <a:p>
              <a:pPr algn="r"/>
              <a:endParaRPr lang="en-US" sz="2000" b="1"/>
            </a:p>
          </p:txBody>
        </p:sp>
        <p:grpSp>
          <p:nvGrpSpPr>
            <p:cNvPr id="11" name="Group 10">
              <a:extLst>
                <a:ext uri="{FF2B5EF4-FFF2-40B4-BE49-F238E27FC236}">
                  <a16:creationId xmlns:a16="http://schemas.microsoft.com/office/drawing/2014/main" id="{FE307D6B-AC1E-E06D-4B3A-4BAC31F07456}"/>
                </a:ext>
              </a:extLst>
            </p:cNvPr>
            <p:cNvGrpSpPr/>
            <p:nvPr/>
          </p:nvGrpSpPr>
          <p:grpSpPr>
            <a:xfrm>
              <a:off x="3841865" y="704741"/>
              <a:ext cx="4166758" cy="659825"/>
              <a:chOff x="0" y="5065566"/>
              <a:chExt cx="4166758" cy="976745"/>
            </a:xfrm>
          </p:grpSpPr>
          <p:sp>
            <p:nvSpPr>
              <p:cNvPr id="12" name="Freeform 79">
                <a:extLst>
                  <a:ext uri="{FF2B5EF4-FFF2-40B4-BE49-F238E27FC236}">
                    <a16:creationId xmlns:a16="http://schemas.microsoft.com/office/drawing/2014/main" id="{E872372F-4AC1-F78A-7B20-CEC4632E0877}"/>
                  </a:ext>
                </a:extLst>
              </p:cNvPr>
              <p:cNvSpPr/>
              <p:nvPr/>
            </p:nvSpPr>
            <p:spPr>
              <a:xfrm>
                <a:off x="0" y="5689019"/>
                <a:ext cx="592282" cy="353292"/>
              </a:xfrm>
              <a:custGeom>
                <a:avLst/>
                <a:gdLst>
                  <a:gd name="connsiteX0" fmla="*/ 0 w 592282"/>
                  <a:gd name="connsiteY0" fmla="*/ 176645 h 353292"/>
                  <a:gd name="connsiteX1" fmla="*/ 0 w 592282"/>
                  <a:gd name="connsiteY1" fmla="*/ 176646 h 353292"/>
                  <a:gd name="connsiteX2" fmla="*/ 0 w 592282"/>
                  <a:gd name="connsiteY2" fmla="*/ 176646 h 353292"/>
                  <a:gd name="connsiteX3" fmla="*/ 176646 w 592282"/>
                  <a:gd name="connsiteY3" fmla="*/ 0 h 353292"/>
                  <a:gd name="connsiteX4" fmla="*/ 592282 w 592282"/>
                  <a:gd name="connsiteY4" fmla="*/ 0 h 353292"/>
                  <a:gd name="connsiteX5" fmla="*/ 592282 w 592282"/>
                  <a:gd name="connsiteY5" fmla="*/ 353292 h 353292"/>
                  <a:gd name="connsiteX6" fmla="*/ 176646 w 592282"/>
                  <a:gd name="connsiteY6" fmla="*/ 353291 h 353292"/>
                  <a:gd name="connsiteX7" fmla="*/ 13882 w 592282"/>
                  <a:gd name="connsiteY7" fmla="*/ 245404 h 353292"/>
                  <a:gd name="connsiteX8" fmla="*/ 0 w 592282"/>
                  <a:gd name="connsiteY8" fmla="*/ 176646 h 353292"/>
                  <a:gd name="connsiteX9" fmla="*/ 13882 w 592282"/>
                  <a:gd name="connsiteY9" fmla="*/ 107888 h 353292"/>
                  <a:gd name="connsiteX10" fmla="*/ 176646 w 592282"/>
                  <a:gd name="connsiteY10" fmla="*/ 0 h 353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2282" h="353292">
                    <a:moveTo>
                      <a:pt x="0" y="176645"/>
                    </a:moveTo>
                    <a:lnTo>
                      <a:pt x="0" y="176646"/>
                    </a:lnTo>
                    <a:lnTo>
                      <a:pt x="0" y="176646"/>
                    </a:lnTo>
                    <a:close/>
                    <a:moveTo>
                      <a:pt x="176646" y="0"/>
                    </a:moveTo>
                    <a:lnTo>
                      <a:pt x="592282" y="0"/>
                    </a:lnTo>
                    <a:lnTo>
                      <a:pt x="592282" y="353292"/>
                    </a:lnTo>
                    <a:lnTo>
                      <a:pt x="176646" y="353291"/>
                    </a:lnTo>
                    <a:cubicBezTo>
                      <a:pt x="103477" y="353291"/>
                      <a:pt x="40698" y="308805"/>
                      <a:pt x="13882" y="245404"/>
                    </a:cubicBezTo>
                    <a:lnTo>
                      <a:pt x="0" y="176646"/>
                    </a:lnTo>
                    <a:lnTo>
                      <a:pt x="13882" y="107888"/>
                    </a:lnTo>
                    <a:cubicBezTo>
                      <a:pt x="40698" y="44487"/>
                      <a:pt x="103477" y="0"/>
                      <a:pt x="176646" y="0"/>
                    </a:cubicBezTo>
                    <a:close/>
                  </a:path>
                </a:pathLst>
              </a:custGeom>
              <a:solidFill>
                <a:srgbClr val="1468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80">
                <a:extLst>
                  <a:ext uri="{FF2B5EF4-FFF2-40B4-BE49-F238E27FC236}">
                    <a16:creationId xmlns:a16="http://schemas.microsoft.com/office/drawing/2014/main" id="{B3E8A970-3D7F-F52B-C280-AF782FF736C4}"/>
                  </a:ext>
                </a:extLst>
              </p:cNvPr>
              <p:cNvSpPr/>
              <p:nvPr/>
            </p:nvSpPr>
            <p:spPr>
              <a:xfrm>
                <a:off x="0" y="5065566"/>
                <a:ext cx="4166758" cy="800099"/>
              </a:xfrm>
              <a:custGeom>
                <a:avLst/>
                <a:gdLst>
                  <a:gd name="connsiteX0" fmla="*/ 455897 w 4166758"/>
                  <a:gd name="connsiteY0" fmla="*/ 0 h 800099"/>
                  <a:gd name="connsiteX1" fmla="*/ 3855031 w 4166758"/>
                  <a:gd name="connsiteY1" fmla="*/ 0 h 800099"/>
                  <a:gd name="connsiteX2" fmla="*/ 4166758 w 4166758"/>
                  <a:gd name="connsiteY2" fmla="*/ 311727 h 800099"/>
                  <a:gd name="connsiteX3" fmla="*/ 3855031 w 4166758"/>
                  <a:gd name="connsiteY3" fmla="*/ 623454 h 800099"/>
                  <a:gd name="connsiteX4" fmla="*/ 1517075 w 4166758"/>
                  <a:gd name="connsiteY4" fmla="*/ 623454 h 800099"/>
                  <a:gd name="connsiteX5" fmla="*/ 1517075 w 4166758"/>
                  <a:gd name="connsiteY5" fmla="*/ 623449 h 800099"/>
                  <a:gd name="connsiteX6" fmla="*/ 592284 w 4166758"/>
                  <a:gd name="connsiteY6" fmla="*/ 623449 h 800099"/>
                  <a:gd name="connsiteX7" fmla="*/ 592284 w 4166758"/>
                  <a:gd name="connsiteY7" fmla="*/ 623454 h 800099"/>
                  <a:gd name="connsiteX8" fmla="*/ 176649 w 4166758"/>
                  <a:gd name="connsiteY8" fmla="*/ 623454 h 800099"/>
                  <a:gd name="connsiteX9" fmla="*/ 13885 w 4166758"/>
                  <a:gd name="connsiteY9" fmla="*/ 731342 h 800099"/>
                  <a:gd name="connsiteX10" fmla="*/ 3 w 4166758"/>
                  <a:gd name="connsiteY10" fmla="*/ 800099 h 800099"/>
                  <a:gd name="connsiteX11" fmla="*/ 3 w 4166758"/>
                  <a:gd name="connsiteY11" fmla="*/ 800099 h 800099"/>
                  <a:gd name="connsiteX12" fmla="*/ 3 w 4166758"/>
                  <a:gd name="connsiteY12" fmla="*/ 446808 h 800099"/>
                  <a:gd name="connsiteX13" fmla="*/ 4 w 4166758"/>
                  <a:gd name="connsiteY13" fmla="*/ 446808 h 800099"/>
                  <a:gd name="connsiteX14" fmla="*/ 4 w 4166758"/>
                  <a:gd name="connsiteY14" fmla="*/ 176666 h 800099"/>
                  <a:gd name="connsiteX15" fmla="*/ 0 w 4166758"/>
                  <a:gd name="connsiteY15" fmla="*/ 176647 h 800099"/>
                  <a:gd name="connsiteX16" fmla="*/ 13882 w 4166758"/>
                  <a:gd name="connsiteY16" fmla="*/ 107889 h 800099"/>
                  <a:gd name="connsiteX17" fmla="*/ 176646 w 4166758"/>
                  <a:gd name="connsiteY17" fmla="*/ 1 h 800099"/>
                  <a:gd name="connsiteX18" fmla="*/ 455897 w 4166758"/>
                  <a:gd name="connsiteY18" fmla="*/ 1 h 80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6758" h="800099">
                    <a:moveTo>
                      <a:pt x="455897" y="0"/>
                    </a:moveTo>
                    <a:lnTo>
                      <a:pt x="3855031" y="0"/>
                    </a:lnTo>
                    <a:lnTo>
                      <a:pt x="4166758" y="311727"/>
                    </a:lnTo>
                    <a:lnTo>
                      <a:pt x="3855031" y="623454"/>
                    </a:lnTo>
                    <a:lnTo>
                      <a:pt x="1517075" y="623454"/>
                    </a:lnTo>
                    <a:lnTo>
                      <a:pt x="1517075" y="623449"/>
                    </a:lnTo>
                    <a:lnTo>
                      <a:pt x="592284" y="623449"/>
                    </a:lnTo>
                    <a:lnTo>
                      <a:pt x="592284" y="623454"/>
                    </a:lnTo>
                    <a:lnTo>
                      <a:pt x="176649" y="623454"/>
                    </a:lnTo>
                    <a:cubicBezTo>
                      <a:pt x="103480" y="623454"/>
                      <a:pt x="40701" y="667941"/>
                      <a:pt x="13885" y="731342"/>
                    </a:cubicBezTo>
                    <a:lnTo>
                      <a:pt x="3" y="800099"/>
                    </a:lnTo>
                    <a:lnTo>
                      <a:pt x="3" y="800099"/>
                    </a:lnTo>
                    <a:lnTo>
                      <a:pt x="3" y="446808"/>
                    </a:lnTo>
                    <a:lnTo>
                      <a:pt x="4" y="446808"/>
                    </a:lnTo>
                    <a:lnTo>
                      <a:pt x="4" y="176666"/>
                    </a:lnTo>
                    <a:lnTo>
                      <a:pt x="0" y="176647"/>
                    </a:lnTo>
                    <a:lnTo>
                      <a:pt x="13882" y="107889"/>
                    </a:lnTo>
                    <a:cubicBezTo>
                      <a:pt x="40698" y="44488"/>
                      <a:pt x="103477" y="1"/>
                      <a:pt x="176646" y="1"/>
                    </a:cubicBezTo>
                    <a:lnTo>
                      <a:pt x="455897" y="1"/>
                    </a:lnTo>
                    <a:close/>
                  </a:path>
                </a:pathLst>
              </a:custGeom>
              <a:solidFill>
                <a:srgbClr val="27A9E0"/>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rIns="274320" rtlCol="0" anchor="t"/>
              <a:lstStyle/>
              <a:p>
                <a:r>
                  <a:rPr lang="en-SI" sz="2000" b="1" dirty="0">
                    <a:effectLst>
                      <a:outerShdw blurRad="38100" dist="38100" dir="2700000" algn="tl">
                        <a:srgbClr val="000000">
                          <a:alpha val="43137"/>
                        </a:srgbClr>
                      </a:outerShdw>
                    </a:effectLst>
                  </a:rPr>
                  <a:t>2019</a:t>
                </a:r>
                <a:endParaRPr lang="en-US" sz="2000" b="1" dirty="0">
                  <a:effectLst>
                    <a:outerShdw blurRad="38100" dist="38100" dir="2700000" algn="tl">
                      <a:srgbClr val="000000">
                        <a:alpha val="43137"/>
                      </a:srgbClr>
                    </a:outerShdw>
                  </a:effectLst>
                </a:endParaRPr>
              </a:p>
            </p:txBody>
          </p:sp>
        </p:grpSp>
      </p:grpSp>
      <p:grpSp>
        <p:nvGrpSpPr>
          <p:cNvPr id="14" name="Group 13">
            <a:extLst>
              <a:ext uri="{FF2B5EF4-FFF2-40B4-BE49-F238E27FC236}">
                <a16:creationId xmlns:a16="http://schemas.microsoft.com/office/drawing/2014/main" id="{AEF79875-B6DB-D1B2-EA74-40B250B227B0}"/>
              </a:ext>
            </a:extLst>
          </p:cNvPr>
          <p:cNvGrpSpPr/>
          <p:nvPr/>
        </p:nvGrpSpPr>
        <p:grpSpPr>
          <a:xfrm>
            <a:off x="5256609" y="3704622"/>
            <a:ext cx="4169664" cy="1243512"/>
            <a:chOff x="1177393" y="1859279"/>
            <a:chExt cx="4169664" cy="1371600"/>
          </a:xfrm>
        </p:grpSpPr>
        <p:sp>
          <p:nvSpPr>
            <p:cNvPr id="15" name="Notched Right Arrow 73">
              <a:extLst>
                <a:ext uri="{FF2B5EF4-FFF2-40B4-BE49-F238E27FC236}">
                  <a16:creationId xmlns:a16="http://schemas.microsoft.com/office/drawing/2014/main" id="{3745FEE9-7FBF-7942-2B7A-5F60C46CA34B}"/>
                </a:ext>
              </a:extLst>
            </p:cNvPr>
            <p:cNvSpPr/>
            <p:nvPr/>
          </p:nvSpPr>
          <p:spPr>
            <a:xfrm rot="16200000">
              <a:off x="3886199" y="2404801"/>
              <a:ext cx="1371600" cy="280555"/>
            </a:xfrm>
            <a:prstGeom prst="notchedRightArrow">
              <a:avLst>
                <a:gd name="adj1" fmla="val 100000"/>
                <a:gd name="adj2" fmla="val 74138"/>
              </a:avLst>
            </a:prstGeom>
            <a:solidFill>
              <a:srgbClr val="7A7A9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45720" rIns="91440" bIns="45720" numCol="1" spcCol="0" rtlCol="0" fromWordArt="0" anchor="t" anchorCtr="0" forceAA="0" compatLnSpc="1">
              <a:prstTxWarp prst="textNoShape">
                <a:avLst/>
              </a:prstTxWarp>
              <a:noAutofit/>
            </a:bodyPr>
            <a:lstStyle/>
            <a:p>
              <a:endParaRPr lang="en-US" sz="2000" b="1"/>
            </a:p>
          </p:txBody>
        </p:sp>
        <p:grpSp>
          <p:nvGrpSpPr>
            <p:cNvPr id="16" name="Group 15">
              <a:extLst>
                <a:ext uri="{FF2B5EF4-FFF2-40B4-BE49-F238E27FC236}">
                  <a16:creationId xmlns:a16="http://schemas.microsoft.com/office/drawing/2014/main" id="{5B48F536-20A7-EBF8-3361-B4A89486939E}"/>
                </a:ext>
              </a:extLst>
            </p:cNvPr>
            <p:cNvGrpSpPr/>
            <p:nvPr/>
          </p:nvGrpSpPr>
          <p:grpSpPr>
            <a:xfrm flipH="1">
              <a:off x="1177393" y="2328787"/>
              <a:ext cx="4169664" cy="659041"/>
              <a:chOff x="-45488" y="5066727"/>
              <a:chExt cx="4166758" cy="975584"/>
            </a:xfrm>
          </p:grpSpPr>
          <p:sp>
            <p:nvSpPr>
              <p:cNvPr id="17" name="Freeform 75">
                <a:extLst>
                  <a:ext uri="{FF2B5EF4-FFF2-40B4-BE49-F238E27FC236}">
                    <a16:creationId xmlns:a16="http://schemas.microsoft.com/office/drawing/2014/main" id="{369A5487-7BFB-6D1F-0C92-54A4E5D9D38A}"/>
                  </a:ext>
                </a:extLst>
              </p:cNvPr>
              <p:cNvSpPr/>
              <p:nvPr/>
            </p:nvSpPr>
            <p:spPr>
              <a:xfrm>
                <a:off x="-45488" y="5066727"/>
                <a:ext cx="4166758" cy="800099"/>
              </a:xfrm>
              <a:custGeom>
                <a:avLst/>
                <a:gdLst>
                  <a:gd name="connsiteX0" fmla="*/ 455897 w 4166758"/>
                  <a:gd name="connsiteY0" fmla="*/ 0 h 800099"/>
                  <a:gd name="connsiteX1" fmla="*/ 3855031 w 4166758"/>
                  <a:gd name="connsiteY1" fmla="*/ 0 h 800099"/>
                  <a:gd name="connsiteX2" fmla="*/ 4166758 w 4166758"/>
                  <a:gd name="connsiteY2" fmla="*/ 311727 h 800099"/>
                  <a:gd name="connsiteX3" fmla="*/ 3855031 w 4166758"/>
                  <a:gd name="connsiteY3" fmla="*/ 623454 h 800099"/>
                  <a:gd name="connsiteX4" fmla="*/ 1517075 w 4166758"/>
                  <a:gd name="connsiteY4" fmla="*/ 623454 h 800099"/>
                  <a:gd name="connsiteX5" fmla="*/ 1517075 w 4166758"/>
                  <a:gd name="connsiteY5" fmla="*/ 623449 h 800099"/>
                  <a:gd name="connsiteX6" fmla="*/ 592284 w 4166758"/>
                  <a:gd name="connsiteY6" fmla="*/ 623449 h 800099"/>
                  <a:gd name="connsiteX7" fmla="*/ 592284 w 4166758"/>
                  <a:gd name="connsiteY7" fmla="*/ 623454 h 800099"/>
                  <a:gd name="connsiteX8" fmla="*/ 176649 w 4166758"/>
                  <a:gd name="connsiteY8" fmla="*/ 623454 h 800099"/>
                  <a:gd name="connsiteX9" fmla="*/ 13885 w 4166758"/>
                  <a:gd name="connsiteY9" fmla="*/ 731342 h 800099"/>
                  <a:gd name="connsiteX10" fmla="*/ 3 w 4166758"/>
                  <a:gd name="connsiteY10" fmla="*/ 800099 h 800099"/>
                  <a:gd name="connsiteX11" fmla="*/ 3 w 4166758"/>
                  <a:gd name="connsiteY11" fmla="*/ 800099 h 800099"/>
                  <a:gd name="connsiteX12" fmla="*/ 3 w 4166758"/>
                  <a:gd name="connsiteY12" fmla="*/ 446808 h 800099"/>
                  <a:gd name="connsiteX13" fmla="*/ 4 w 4166758"/>
                  <a:gd name="connsiteY13" fmla="*/ 446808 h 800099"/>
                  <a:gd name="connsiteX14" fmla="*/ 4 w 4166758"/>
                  <a:gd name="connsiteY14" fmla="*/ 176666 h 800099"/>
                  <a:gd name="connsiteX15" fmla="*/ 0 w 4166758"/>
                  <a:gd name="connsiteY15" fmla="*/ 176647 h 800099"/>
                  <a:gd name="connsiteX16" fmla="*/ 13882 w 4166758"/>
                  <a:gd name="connsiteY16" fmla="*/ 107889 h 800099"/>
                  <a:gd name="connsiteX17" fmla="*/ 176646 w 4166758"/>
                  <a:gd name="connsiteY17" fmla="*/ 1 h 800099"/>
                  <a:gd name="connsiteX18" fmla="*/ 455897 w 4166758"/>
                  <a:gd name="connsiteY18" fmla="*/ 1 h 80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6758" h="800099">
                    <a:moveTo>
                      <a:pt x="455897" y="0"/>
                    </a:moveTo>
                    <a:lnTo>
                      <a:pt x="3855031" y="0"/>
                    </a:lnTo>
                    <a:lnTo>
                      <a:pt x="4166758" y="311727"/>
                    </a:lnTo>
                    <a:lnTo>
                      <a:pt x="3855031" y="623454"/>
                    </a:lnTo>
                    <a:lnTo>
                      <a:pt x="1517075" y="623454"/>
                    </a:lnTo>
                    <a:lnTo>
                      <a:pt x="1517075" y="623449"/>
                    </a:lnTo>
                    <a:lnTo>
                      <a:pt x="592284" y="623449"/>
                    </a:lnTo>
                    <a:lnTo>
                      <a:pt x="592284" y="623454"/>
                    </a:lnTo>
                    <a:lnTo>
                      <a:pt x="176649" y="623454"/>
                    </a:lnTo>
                    <a:cubicBezTo>
                      <a:pt x="103480" y="623454"/>
                      <a:pt x="40701" y="667941"/>
                      <a:pt x="13885" y="731342"/>
                    </a:cubicBezTo>
                    <a:lnTo>
                      <a:pt x="3" y="800099"/>
                    </a:lnTo>
                    <a:lnTo>
                      <a:pt x="3" y="800099"/>
                    </a:lnTo>
                    <a:lnTo>
                      <a:pt x="3" y="446808"/>
                    </a:lnTo>
                    <a:lnTo>
                      <a:pt x="4" y="446808"/>
                    </a:lnTo>
                    <a:lnTo>
                      <a:pt x="4" y="176666"/>
                    </a:lnTo>
                    <a:lnTo>
                      <a:pt x="0" y="176647"/>
                    </a:lnTo>
                    <a:lnTo>
                      <a:pt x="13882" y="107889"/>
                    </a:lnTo>
                    <a:cubicBezTo>
                      <a:pt x="40698" y="44488"/>
                      <a:pt x="103477" y="1"/>
                      <a:pt x="176646" y="1"/>
                    </a:cubicBezTo>
                    <a:lnTo>
                      <a:pt x="455897" y="1"/>
                    </a:lnTo>
                    <a:close/>
                  </a:path>
                </a:pathLst>
              </a:custGeom>
              <a:solidFill>
                <a:srgbClr val="5A5A7B"/>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Ins="457200" rtlCol="0" anchor="t"/>
              <a:lstStyle/>
              <a:p>
                <a:pPr algn="r"/>
                <a:r>
                  <a:rPr lang="en-SI" sz="2000" b="1" dirty="0">
                    <a:effectLst>
                      <a:outerShdw blurRad="38100" dist="38100" dir="2700000" algn="tl">
                        <a:srgbClr val="000000">
                          <a:alpha val="43137"/>
                        </a:srgbClr>
                      </a:outerShdw>
                    </a:effectLst>
                  </a:rPr>
                  <a:t>   2018</a:t>
                </a:r>
                <a:endParaRPr lang="en-US" sz="2000" b="1" dirty="0">
                  <a:effectLst>
                    <a:outerShdw blurRad="38100" dist="38100" dir="2700000" algn="tl">
                      <a:srgbClr val="000000">
                        <a:alpha val="43137"/>
                      </a:srgbClr>
                    </a:outerShdw>
                  </a:effectLst>
                </a:endParaRPr>
              </a:p>
            </p:txBody>
          </p:sp>
          <p:sp>
            <p:nvSpPr>
              <p:cNvPr id="18" name="Freeform 76">
                <a:extLst>
                  <a:ext uri="{FF2B5EF4-FFF2-40B4-BE49-F238E27FC236}">
                    <a16:creationId xmlns:a16="http://schemas.microsoft.com/office/drawing/2014/main" id="{A9372642-AC83-ABBA-1BA2-26348325232C}"/>
                  </a:ext>
                </a:extLst>
              </p:cNvPr>
              <p:cNvSpPr/>
              <p:nvPr/>
            </p:nvSpPr>
            <p:spPr>
              <a:xfrm>
                <a:off x="0" y="5689019"/>
                <a:ext cx="592282" cy="353292"/>
              </a:xfrm>
              <a:custGeom>
                <a:avLst/>
                <a:gdLst>
                  <a:gd name="connsiteX0" fmla="*/ 0 w 592282"/>
                  <a:gd name="connsiteY0" fmla="*/ 176645 h 353292"/>
                  <a:gd name="connsiteX1" fmla="*/ 0 w 592282"/>
                  <a:gd name="connsiteY1" fmla="*/ 176646 h 353292"/>
                  <a:gd name="connsiteX2" fmla="*/ 0 w 592282"/>
                  <a:gd name="connsiteY2" fmla="*/ 176646 h 353292"/>
                  <a:gd name="connsiteX3" fmla="*/ 176646 w 592282"/>
                  <a:gd name="connsiteY3" fmla="*/ 0 h 353292"/>
                  <a:gd name="connsiteX4" fmla="*/ 592282 w 592282"/>
                  <a:gd name="connsiteY4" fmla="*/ 0 h 353292"/>
                  <a:gd name="connsiteX5" fmla="*/ 592282 w 592282"/>
                  <a:gd name="connsiteY5" fmla="*/ 353292 h 353292"/>
                  <a:gd name="connsiteX6" fmla="*/ 176646 w 592282"/>
                  <a:gd name="connsiteY6" fmla="*/ 353291 h 353292"/>
                  <a:gd name="connsiteX7" fmla="*/ 13882 w 592282"/>
                  <a:gd name="connsiteY7" fmla="*/ 245404 h 353292"/>
                  <a:gd name="connsiteX8" fmla="*/ 0 w 592282"/>
                  <a:gd name="connsiteY8" fmla="*/ 176646 h 353292"/>
                  <a:gd name="connsiteX9" fmla="*/ 13882 w 592282"/>
                  <a:gd name="connsiteY9" fmla="*/ 107888 h 353292"/>
                  <a:gd name="connsiteX10" fmla="*/ 176646 w 592282"/>
                  <a:gd name="connsiteY10" fmla="*/ 0 h 353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2282" h="353292">
                    <a:moveTo>
                      <a:pt x="0" y="176645"/>
                    </a:moveTo>
                    <a:lnTo>
                      <a:pt x="0" y="176646"/>
                    </a:lnTo>
                    <a:lnTo>
                      <a:pt x="0" y="176646"/>
                    </a:lnTo>
                    <a:close/>
                    <a:moveTo>
                      <a:pt x="176646" y="0"/>
                    </a:moveTo>
                    <a:lnTo>
                      <a:pt x="592282" y="0"/>
                    </a:lnTo>
                    <a:lnTo>
                      <a:pt x="592282" y="353292"/>
                    </a:lnTo>
                    <a:lnTo>
                      <a:pt x="176646" y="353291"/>
                    </a:lnTo>
                    <a:cubicBezTo>
                      <a:pt x="103477" y="353291"/>
                      <a:pt x="40698" y="308805"/>
                      <a:pt x="13882" y="245404"/>
                    </a:cubicBezTo>
                    <a:lnTo>
                      <a:pt x="0" y="176646"/>
                    </a:lnTo>
                    <a:lnTo>
                      <a:pt x="13882" y="107888"/>
                    </a:lnTo>
                    <a:cubicBezTo>
                      <a:pt x="40698" y="44487"/>
                      <a:pt x="103477" y="0"/>
                      <a:pt x="176646" y="0"/>
                    </a:cubicBezTo>
                    <a:close/>
                  </a:path>
                </a:pathLst>
              </a:custGeom>
              <a:solidFill>
                <a:srgbClr val="3737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9" name="Group 18">
            <a:extLst>
              <a:ext uri="{FF2B5EF4-FFF2-40B4-BE49-F238E27FC236}">
                <a16:creationId xmlns:a16="http://schemas.microsoft.com/office/drawing/2014/main" id="{EAA32F75-1BE6-E493-1FBE-C957019379D3}"/>
              </a:ext>
            </a:extLst>
          </p:cNvPr>
          <p:cNvGrpSpPr/>
          <p:nvPr/>
        </p:nvGrpSpPr>
        <p:grpSpPr>
          <a:xfrm>
            <a:off x="7921299" y="4838901"/>
            <a:ext cx="4166758" cy="1243512"/>
            <a:chOff x="3841865" y="319088"/>
            <a:chExt cx="4166758" cy="1371600"/>
          </a:xfrm>
        </p:grpSpPr>
        <p:sp>
          <p:nvSpPr>
            <p:cNvPr id="20" name="Notched Right Arrow 69">
              <a:extLst>
                <a:ext uri="{FF2B5EF4-FFF2-40B4-BE49-F238E27FC236}">
                  <a16:creationId xmlns:a16="http://schemas.microsoft.com/office/drawing/2014/main" id="{35202112-E0BE-6DF5-3A7B-7DD3FCD62428}"/>
                </a:ext>
              </a:extLst>
            </p:cNvPr>
            <p:cNvSpPr/>
            <p:nvPr/>
          </p:nvSpPr>
          <p:spPr>
            <a:xfrm rot="16200000">
              <a:off x="3886201" y="864610"/>
              <a:ext cx="1371600" cy="280555"/>
            </a:xfrm>
            <a:prstGeom prst="notchedRightArrow">
              <a:avLst>
                <a:gd name="adj1" fmla="val 100000"/>
                <a:gd name="adj2" fmla="val 74138"/>
              </a:avLst>
            </a:prstGeom>
            <a:solidFill>
              <a:srgbClr val="FCCA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274320" bIns="45720" numCol="1" spcCol="0" rtlCol="0" fromWordArt="0" anchor="t" anchorCtr="0" forceAA="0" compatLnSpc="1">
              <a:prstTxWarp prst="textNoShape">
                <a:avLst/>
              </a:prstTxWarp>
              <a:noAutofit/>
            </a:bodyPr>
            <a:lstStyle/>
            <a:p>
              <a:pPr algn="r"/>
              <a:endParaRPr lang="en-US" sz="2000" b="1"/>
            </a:p>
          </p:txBody>
        </p:sp>
        <p:grpSp>
          <p:nvGrpSpPr>
            <p:cNvPr id="21" name="Group 20">
              <a:extLst>
                <a:ext uri="{FF2B5EF4-FFF2-40B4-BE49-F238E27FC236}">
                  <a16:creationId xmlns:a16="http://schemas.microsoft.com/office/drawing/2014/main" id="{D022A1F8-C0F4-1325-F96B-B97BE7FF8A3A}"/>
                </a:ext>
              </a:extLst>
            </p:cNvPr>
            <p:cNvGrpSpPr/>
            <p:nvPr/>
          </p:nvGrpSpPr>
          <p:grpSpPr>
            <a:xfrm>
              <a:off x="3841865" y="704741"/>
              <a:ext cx="4166758" cy="659825"/>
              <a:chOff x="0" y="5065566"/>
              <a:chExt cx="4166758" cy="976745"/>
            </a:xfrm>
          </p:grpSpPr>
          <p:sp>
            <p:nvSpPr>
              <p:cNvPr id="22" name="Freeform 71">
                <a:extLst>
                  <a:ext uri="{FF2B5EF4-FFF2-40B4-BE49-F238E27FC236}">
                    <a16:creationId xmlns:a16="http://schemas.microsoft.com/office/drawing/2014/main" id="{BE13BE8C-9B64-492D-5874-C5DC2C95B834}"/>
                  </a:ext>
                </a:extLst>
              </p:cNvPr>
              <p:cNvSpPr/>
              <p:nvPr/>
            </p:nvSpPr>
            <p:spPr>
              <a:xfrm>
                <a:off x="0" y="5689019"/>
                <a:ext cx="592282" cy="353292"/>
              </a:xfrm>
              <a:custGeom>
                <a:avLst/>
                <a:gdLst>
                  <a:gd name="connsiteX0" fmla="*/ 0 w 592282"/>
                  <a:gd name="connsiteY0" fmla="*/ 176645 h 353292"/>
                  <a:gd name="connsiteX1" fmla="*/ 0 w 592282"/>
                  <a:gd name="connsiteY1" fmla="*/ 176646 h 353292"/>
                  <a:gd name="connsiteX2" fmla="*/ 0 w 592282"/>
                  <a:gd name="connsiteY2" fmla="*/ 176646 h 353292"/>
                  <a:gd name="connsiteX3" fmla="*/ 176646 w 592282"/>
                  <a:gd name="connsiteY3" fmla="*/ 0 h 353292"/>
                  <a:gd name="connsiteX4" fmla="*/ 592282 w 592282"/>
                  <a:gd name="connsiteY4" fmla="*/ 0 h 353292"/>
                  <a:gd name="connsiteX5" fmla="*/ 592282 w 592282"/>
                  <a:gd name="connsiteY5" fmla="*/ 353292 h 353292"/>
                  <a:gd name="connsiteX6" fmla="*/ 176646 w 592282"/>
                  <a:gd name="connsiteY6" fmla="*/ 353291 h 353292"/>
                  <a:gd name="connsiteX7" fmla="*/ 13882 w 592282"/>
                  <a:gd name="connsiteY7" fmla="*/ 245404 h 353292"/>
                  <a:gd name="connsiteX8" fmla="*/ 0 w 592282"/>
                  <a:gd name="connsiteY8" fmla="*/ 176646 h 353292"/>
                  <a:gd name="connsiteX9" fmla="*/ 13882 w 592282"/>
                  <a:gd name="connsiteY9" fmla="*/ 107888 h 353292"/>
                  <a:gd name="connsiteX10" fmla="*/ 176646 w 592282"/>
                  <a:gd name="connsiteY10" fmla="*/ 0 h 353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2282" h="353292">
                    <a:moveTo>
                      <a:pt x="0" y="176645"/>
                    </a:moveTo>
                    <a:lnTo>
                      <a:pt x="0" y="176646"/>
                    </a:lnTo>
                    <a:lnTo>
                      <a:pt x="0" y="176646"/>
                    </a:lnTo>
                    <a:close/>
                    <a:moveTo>
                      <a:pt x="176646" y="0"/>
                    </a:moveTo>
                    <a:lnTo>
                      <a:pt x="592282" y="0"/>
                    </a:lnTo>
                    <a:lnTo>
                      <a:pt x="592282" y="353292"/>
                    </a:lnTo>
                    <a:lnTo>
                      <a:pt x="176646" y="353291"/>
                    </a:lnTo>
                    <a:cubicBezTo>
                      <a:pt x="103477" y="353291"/>
                      <a:pt x="40698" y="308805"/>
                      <a:pt x="13882" y="245404"/>
                    </a:cubicBezTo>
                    <a:lnTo>
                      <a:pt x="0" y="176646"/>
                    </a:lnTo>
                    <a:lnTo>
                      <a:pt x="13882" y="107888"/>
                    </a:lnTo>
                    <a:cubicBezTo>
                      <a:pt x="40698" y="44487"/>
                      <a:pt x="103477" y="0"/>
                      <a:pt x="176646" y="0"/>
                    </a:cubicBezTo>
                    <a:close/>
                  </a:path>
                </a:pathLst>
              </a:custGeom>
              <a:solidFill>
                <a:srgbClr val="B86F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72">
                <a:extLst>
                  <a:ext uri="{FF2B5EF4-FFF2-40B4-BE49-F238E27FC236}">
                    <a16:creationId xmlns:a16="http://schemas.microsoft.com/office/drawing/2014/main" id="{5681C301-7F1B-FC00-231D-13A3AC32C9CC}"/>
                  </a:ext>
                </a:extLst>
              </p:cNvPr>
              <p:cNvSpPr/>
              <p:nvPr/>
            </p:nvSpPr>
            <p:spPr>
              <a:xfrm>
                <a:off x="0" y="5065566"/>
                <a:ext cx="4166758" cy="800099"/>
              </a:xfrm>
              <a:custGeom>
                <a:avLst/>
                <a:gdLst>
                  <a:gd name="connsiteX0" fmla="*/ 455897 w 4166758"/>
                  <a:gd name="connsiteY0" fmla="*/ 0 h 800099"/>
                  <a:gd name="connsiteX1" fmla="*/ 3855031 w 4166758"/>
                  <a:gd name="connsiteY1" fmla="*/ 0 h 800099"/>
                  <a:gd name="connsiteX2" fmla="*/ 4166758 w 4166758"/>
                  <a:gd name="connsiteY2" fmla="*/ 311727 h 800099"/>
                  <a:gd name="connsiteX3" fmla="*/ 3855031 w 4166758"/>
                  <a:gd name="connsiteY3" fmla="*/ 623454 h 800099"/>
                  <a:gd name="connsiteX4" fmla="*/ 1517075 w 4166758"/>
                  <a:gd name="connsiteY4" fmla="*/ 623454 h 800099"/>
                  <a:gd name="connsiteX5" fmla="*/ 1517075 w 4166758"/>
                  <a:gd name="connsiteY5" fmla="*/ 623449 h 800099"/>
                  <a:gd name="connsiteX6" fmla="*/ 592284 w 4166758"/>
                  <a:gd name="connsiteY6" fmla="*/ 623449 h 800099"/>
                  <a:gd name="connsiteX7" fmla="*/ 592284 w 4166758"/>
                  <a:gd name="connsiteY7" fmla="*/ 623454 h 800099"/>
                  <a:gd name="connsiteX8" fmla="*/ 176649 w 4166758"/>
                  <a:gd name="connsiteY8" fmla="*/ 623454 h 800099"/>
                  <a:gd name="connsiteX9" fmla="*/ 13885 w 4166758"/>
                  <a:gd name="connsiteY9" fmla="*/ 731342 h 800099"/>
                  <a:gd name="connsiteX10" fmla="*/ 3 w 4166758"/>
                  <a:gd name="connsiteY10" fmla="*/ 800099 h 800099"/>
                  <a:gd name="connsiteX11" fmla="*/ 3 w 4166758"/>
                  <a:gd name="connsiteY11" fmla="*/ 800099 h 800099"/>
                  <a:gd name="connsiteX12" fmla="*/ 3 w 4166758"/>
                  <a:gd name="connsiteY12" fmla="*/ 446808 h 800099"/>
                  <a:gd name="connsiteX13" fmla="*/ 4 w 4166758"/>
                  <a:gd name="connsiteY13" fmla="*/ 446808 h 800099"/>
                  <a:gd name="connsiteX14" fmla="*/ 4 w 4166758"/>
                  <a:gd name="connsiteY14" fmla="*/ 176666 h 800099"/>
                  <a:gd name="connsiteX15" fmla="*/ 0 w 4166758"/>
                  <a:gd name="connsiteY15" fmla="*/ 176647 h 800099"/>
                  <a:gd name="connsiteX16" fmla="*/ 13882 w 4166758"/>
                  <a:gd name="connsiteY16" fmla="*/ 107889 h 800099"/>
                  <a:gd name="connsiteX17" fmla="*/ 176646 w 4166758"/>
                  <a:gd name="connsiteY17" fmla="*/ 1 h 800099"/>
                  <a:gd name="connsiteX18" fmla="*/ 455897 w 4166758"/>
                  <a:gd name="connsiteY18" fmla="*/ 1 h 80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6758" h="800099">
                    <a:moveTo>
                      <a:pt x="455897" y="0"/>
                    </a:moveTo>
                    <a:lnTo>
                      <a:pt x="3855031" y="0"/>
                    </a:lnTo>
                    <a:lnTo>
                      <a:pt x="4166758" y="311727"/>
                    </a:lnTo>
                    <a:lnTo>
                      <a:pt x="3855031" y="623454"/>
                    </a:lnTo>
                    <a:lnTo>
                      <a:pt x="1517075" y="623454"/>
                    </a:lnTo>
                    <a:lnTo>
                      <a:pt x="1517075" y="623449"/>
                    </a:lnTo>
                    <a:lnTo>
                      <a:pt x="592284" y="623449"/>
                    </a:lnTo>
                    <a:lnTo>
                      <a:pt x="592284" y="623454"/>
                    </a:lnTo>
                    <a:lnTo>
                      <a:pt x="176649" y="623454"/>
                    </a:lnTo>
                    <a:cubicBezTo>
                      <a:pt x="103480" y="623454"/>
                      <a:pt x="40701" y="667941"/>
                      <a:pt x="13885" y="731342"/>
                    </a:cubicBezTo>
                    <a:lnTo>
                      <a:pt x="3" y="800099"/>
                    </a:lnTo>
                    <a:lnTo>
                      <a:pt x="3" y="800099"/>
                    </a:lnTo>
                    <a:lnTo>
                      <a:pt x="3" y="446808"/>
                    </a:lnTo>
                    <a:lnTo>
                      <a:pt x="4" y="446808"/>
                    </a:lnTo>
                    <a:lnTo>
                      <a:pt x="4" y="176666"/>
                    </a:lnTo>
                    <a:lnTo>
                      <a:pt x="0" y="176647"/>
                    </a:lnTo>
                    <a:lnTo>
                      <a:pt x="13882" y="107889"/>
                    </a:lnTo>
                    <a:cubicBezTo>
                      <a:pt x="40698" y="44488"/>
                      <a:pt x="103477" y="1"/>
                      <a:pt x="176646" y="1"/>
                    </a:cubicBezTo>
                    <a:lnTo>
                      <a:pt x="455897" y="1"/>
                    </a:lnTo>
                    <a:close/>
                  </a:path>
                </a:pathLst>
              </a:custGeom>
              <a:solidFill>
                <a:srgbClr val="FBAF40"/>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rIns="274320" rtlCol="0" anchor="t"/>
              <a:lstStyle/>
              <a:p>
                <a:r>
                  <a:rPr lang="en-US" sz="2000" b="1" dirty="0">
                    <a:effectLst>
                      <a:outerShdw blurRad="38100" dist="38100" dir="2700000" algn="tl">
                        <a:srgbClr val="000000">
                          <a:alpha val="43137"/>
                        </a:srgbClr>
                      </a:outerShdw>
                    </a:effectLst>
                  </a:rPr>
                  <a:t>201</a:t>
                </a:r>
                <a:r>
                  <a:rPr lang="en-SI" sz="2000" b="1" dirty="0">
                    <a:effectLst>
                      <a:outerShdw blurRad="38100" dist="38100" dir="2700000" algn="tl">
                        <a:srgbClr val="000000">
                          <a:alpha val="43137"/>
                        </a:srgbClr>
                      </a:outerShdw>
                    </a:effectLst>
                  </a:rPr>
                  <a:t>7</a:t>
                </a:r>
                <a:endParaRPr lang="en-US" sz="2000" b="1" dirty="0">
                  <a:effectLst>
                    <a:outerShdw blurRad="38100" dist="38100" dir="2700000" algn="tl">
                      <a:srgbClr val="000000">
                        <a:alpha val="43137"/>
                      </a:srgbClr>
                    </a:outerShdw>
                  </a:effectLst>
                </a:endParaRPr>
              </a:p>
            </p:txBody>
          </p:sp>
        </p:grpSp>
      </p:grpSp>
      <p:sp>
        <p:nvSpPr>
          <p:cNvPr id="32" name="TextBox 31">
            <a:extLst>
              <a:ext uri="{FF2B5EF4-FFF2-40B4-BE49-F238E27FC236}">
                <a16:creationId xmlns:a16="http://schemas.microsoft.com/office/drawing/2014/main" id="{C04DEB5D-340D-88C2-294D-CB3007D8E6B8}"/>
              </a:ext>
            </a:extLst>
          </p:cNvPr>
          <p:cNvSpPr txBox="1"/>
          <p:nvPr/>
        </p:nvSpPr>
        <p:spPr>
          <a:xfrm>
            <a:off x="5457709" y="1884582"/>
            <a:ext cx="2364815" cy="369332"/>
          </a:xfrm>
          <a:prstGeom prst="rect">
            <a:avLst/>
          </a:prstGeom>
          <a:noFill/>
        </p:spPr>
        <p:txBody>
          <a:bodyPr wrap="none" rtlCol="0">
            <a:spAutoFit/>
          </a:bodyPr>
          <a:lstStyle/>
          <a:p>
            <a:r>
              <a:rPr lang="en-US" dirty="0">
                <a:solidFill>
                  <a:schemeClr val="bg1"/>
                </a:solidFill>
              </a:rPr>
              <a:t>PhD (MSCA Fellow) </a:t>
            </a:r>
          </a:p>
        </p:txBody>
      </p:sp>
      <p:sp>
        <p:nvSpPr>
          <p:cNvPr id="33" name="TextBox 32">
            <a:extLst>
              <a:ext uri="{FF2B5EF4-FFF2-40B4-BE49-F238E27FC236}">
                <a16:creationId xmlns:a16="http://schemas.microsoft.com/office/drawing/2014/main" id="{E7690151-6986-DE51-D542-340C108880CD}"/>
              </a:ext>
            </a:extLst>
          </p:cNvPr>
          <p:cNvSpPr txBox="1"/>
          <p:nvPr/>
        </p:nvSpPr>
        <p:spPr>
          <a:xfrm>
            <a:off x="5408690" y="4182683"/>
            <a:ext cx="2950167" cy="284693"/>
          </a:xfrm>
          <a:prstGeom prst="rect">
            <a:avLst/>
          </a:prstGeom>
          <a:noFill/>
        </p:spPr>
        <p:txBody>
          <a:bodyPr wrap="none" rtlCol="0">
            <a:spAutoFit/>
          </a:bodyPr>
          <a:lstStyle/>
          <a:p>
            <a:r>
              <a:rPr lang="en-SI" sz="1250" dirty="0">
                <a:solidFill>
                  <a:schemeClr val="bg1"/>
                </a:solidFill>
              </a:rPr>
              <a:t>Clinical Work +</a:t>
            </a:r>
            <a:r>
              <a:rPr lang="en-US" sz="1250" i="0" dirty="0">
                <a:effectLst/>
                <a:latin typeface="-apple-system"/>
              </a:rPr>
              <a:t> </a:t>
            </a:r>
            <a:r>
              <a:rPr lang="en-US" sz="1250" i="0" dirty="0">
                <a:solidFill>
                  <a:schemeClr val="bg1"/>
                </a:solidFill>
                <a:effectLst/>
                <a:latin typeface="Arial" panose="020B0604020202020204" pitchFamily="34" charset="0"/>
                <a:cs typeface="Arial" panose="020B0604020202020204" pitchFamily="34" charset="0"/>
              </a:rPr>
              <a:t>Community Nutritionist </a:t>
            </a:r>
            <a:endParaRPr lang="en-US" sz="125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8D8E13D1-FC1F-7725-6E9C-0E9FAD0C0A10}"/>
              </a:ext>
            </a:extLst>
          </p:cNvPr>
          <p:cNvSpPr txBox="1"/>
          <p:nvPr/>
        </p:nvSpPr>
        <p:spPr>
          <a:xfrm>
            <a:off x="9542281" y="2962252"/>
            <a:ext cx="2085827" cy="338554"/>
          </a:xfrm>
          <a:prstGeom prst="rect">
            <a:avLst/>
          </a:prstGeom>
          <a:noFill/>
        </p:spPr>
        <p:txBody>
          <a:bodyPr wrap="none" rtlCol="0">
            <a:spAutoFit/>
          </a:bodyPr>
          <a:lstStyle/>
          <a:p>
            <a:r>
              <a:rPr lang="en-SI" sz="1600" dirty="0"/>
              <a:t>Masters + Research </a:t>
            </a:r>
            <a:endParaRPr lang="en-US" sz="1600" dirty="0"/>
          </a:p>
        </p:txBody>
      </p:sp>
      <p:sp>
        <p:nvSpPr>
          <p:cNvPr id="35" name="TextBox 34">
            <a:extLst>
              <a:ext uri="{FF2B5EF4-FFF2-40B4-BE49-F238E27FC236}">
                <a16:creationId xmlns:a16="http://schemas.microsoft.com/office/drawing/2014/main" id="{FECC2259-38E8-1DEE-38F0-EDAB8424F287}"/>
              </a:ext>
            </a:extLst>
          </p:cNvPr>
          <p:cNvSpPr txBox="1"/>
          <p:nvPr/>
        </p:nvSpPr>
        <p:spPr>
          <a:xfrm>
            <a:off x="9426273" y="5208365"/>
            <a:ext cx="1095172" cy="338554"/>
          </a:xfrm>
          <a:prstGeom prst="rect">
            <a:avLst/>
          </a:prstGeom>
          <a:noFill/>
        </p:spPr>
        <p:txBody>
          <a:bodyPr wrap="none" rtlCol="0">
            <a:spAutoFit/>
          </a:bodyPr>
          <a:lstStyle/>
          <a:p>
            <a:r>
              <a:rPr lang="en-US" sz="1600" dirty="0"/>
              <a:t>Bachelors</a:t>
            </a:r>
            <a:endParaRPr lang="en-US" dirty="0"/>
          </a:p>
        </p:txBody>
      </p:sp>
      <p:pic>
        <p:nvPicPr>
          <p:cNvPr id="30" name="Picture 4" descr="Institut &quot;Jožef Stefan&quot; - In-JeT ApS">
            <a:extLst>
              <a:ext uri="{FF2B5EF4-FFF2-40B4-BE49-F238E27FC236}">
                <a16:creationId xmlns:a16="http://schemas.microsoft.com/office/drawing/2014/main" id="{ACC24AD2-D1EB-49D8-80D9-E79C2DB68CF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670" b="22997"/>
          <a:stretch/>
        </p:blipFill>
        <p:spPr bwMode="auto">
          <a:xfrm>
            <a:off x="5921705" y="1438016"/>
            <a:ext cx="960123" cy="30723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8" descr="Jožef Stefan International Postgraduate School">
            <a:extLst>
              <a:ext uri="{FF2B5EF4-FFF2-40B4-BE49-F238E27FC236}">
                <a16:creationId xmlns:a16="http://schemas.microsoft.com/office/drawing/2014/main" id="{E94F42C8-05EA-4762-801B-313C45B65AE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17015" y="1473451"/>
            <a:ext cx="960123" cy="288037"/>
          </a:xfrm>
          <a:prstGeom prst="rect">
            <a:avLst/>
          </a:prstGeom>
          <a:noFill/>
          <a:extLst>
            <a:ext uri="{909E8E84-426E-40DD-AFC4-6F175D3DCCD1}">
              <a14:hiddenFill xmlns:a14="http://schemas.microsoft.com/office/drawing/2010/main">
                <a:solidFill>
                  <a:srgbClr val="FFFFFF"/>
                </a:solidFill>
              </a14:hiddenFill>
            </a:ext>
          </a:extLst>
        </p:spPr>
      </p:pic>
      <p:sp>
        <p:nvSpPr>
          <p:cNvPr id="25" name="AutoShape 2" descr="Università degli Studi Roma Tre - Wikipedia">
            <a:extLst>
              <a:ext uri="{FF2B5EF4-FFF2-40B4-BE49-F238E27FC236}">
                <a16:creationId xmlns:a16="http://schemas.microsoft.com/office/drawing/2014/main" id="{BB801E1A-333D-4AA3-84CC-E5F6FA0D6A7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AutoShape 4" descr="Università degli Studi Roma Tre - Wikipedia">
            <a:extLst>
              <a:ext uri="{FF2B5EF4-FFF2-40B4-BE49-F238E27FC236}">
                <a16:creationId xmlns:a16="http://schemas.microsoft.com/office/drawing/2014/main" id="{E3E3CAF1-D030-4DFC-80E6-98F16066DB79}"/>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AutoShape 6" descr="Università degli Studi Roma Tre - Wikipedia">
            <a:extLst>
              <a:ext uri="{FF2B5EF4-FFF2-40B4-BE49-F238E27FC236}">
                <a16:creationId xmlns:a16="http://schemas.microsoft.com/office/drawing/2014/main" id="{64A65735-4251-44D4-B991-956EFFA91A39}"/>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2" name="Picture 8">
            <a:extLst>
              <a:ext uri="{FF2B5EF4-FFF2-40B4-BE49-F238E27FC236}">
                <a16:creationId xmlns:a16="http://schemas.microsoft.com/office/drawing/2014/main" id="{25E9EDDD-2CA5-45FD-A3CE-4C413038DD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13747" y="2383082"/>
            <a:ext cx="825327" cy="43467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aint George Hospital University Medical Center - Wikipedia">
            <a:extLst>
              <a:ext uri="{FF2B5EF4-FFF2-40B4-BE49-F238E27FC236}">
                <a16:creationId xmlns:a16="http://schemas.microsoft.com/office/drawing/2014/main" id="{76256E48-4029-47B5-AC71-3250FCC5670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51274" y="3505955"/>
            <a:ext cx="511961" cy="51196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merican University of Beirut – Disability Hub">
            <a:extLst>
              <a:ext uri="{FF2B5EF4-FFF2-40B4-BE49-F238E27FC236}">
                <a16:creationId xmlns:a16="http://schemas.microsoft.com/office/drawing/2014/main" id="{F518A55D-EBFB-4FA4-8733-BA7D9FF4CE8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585195" y="4341667"/>
            <a:ext cx="785660" cy="785660"/>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7424D84E-9ED0-4E78-B441-CCA7CF0F5D73}"/>
              </a:ext>
            </a:extLst>
          </p:cNvPr>
          <p:cNvSpPr txBox="1"/>
          <p:nvPr/>
        </p:nvSpPr>
        <p:spPr>
          <a:xfrm>
            <a:off x="571607" y="1397344"/>
            <a:ext cx="2671293" cy="461665"/>
          </a:xfrm>
          <a:prstGeom prst="rect">
            <a:avLst/>
          </a:prstGeom>
          <a:noFill/>
        </p:spPr>
        <p:txBody>
          <a:bodyPr wrap="square" rtlCol="0">
            <a:spAutoFit/>
          </a:bodyPr>
          <a:lstStyle/>
          <a:p>
            <a:r>
              <a:rPr lang="en-SI" sz="2400" b="1" dirty="0">
                <a:solidFill>
                  <a:srgbClr val="FF6400"/>
                </a:solidFill>
                <a:latin typeface="+mn-lt"/>
              </a:rPr>
              <a:t>Cathrine Terro</a:t>
            </a:r>
            <a:endParaRPr lang="en-GB" sz="2400" b="1" dirty="0">
              <a:solidFill>
                <a:srgbClr val="FF6400"/>
              </a:solidFill>
              <a:latin typeface="+mn-lt"/>
            </a:endParaRPr>
          </a:p>
        </p:txBody>
      </p:sp>
      <p:pic>
        <p:nvPicPr>
          <p:cNvPr id="39" name="Picture 38">
            <a:extLst>
              <a:ext uri="{FF2B5EF4-FFF2-40B4-BE49-F238E27FC236}">
                <a16:creationId xmlns:a16="http://schemas.microsoft.com/office/drawing/2014/main" id="{FE7BD694-2BD6-4379-A29A-C9DD7FE5DC97}"/>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foregroundMark x1="57538" y1="43779" x2="72014" y2="81623"/>
                        <a14:foregroundMark x1="76473" y1="78519" x2="77538" y2="70046"/>
                        <a14:foregroundMark x1="77538" y1="70046" x2="53538" y2="65438"/>
                        <a14:foregroundMark x1="53538" y1="65438" x2="56923" y2="52995"/>
                        <a14:foregroundMark x1="46462" y1="67281" x2="45538" y2="68664"/>
                        <a14:foregroundMark x1="44000" y1="66129" x2="36615" y2="59677"/>
                        <a14:foregroundMark x1="40000" y1="70968" x2="38154" y2="62442"/>
                        <a14:foregroundMark x1="40615" y1="52304" x2="48000" y2="54608"/>
                        <a14:foregroundMark x1="38154" y1="55300" x2="26769" y2="53456"/>
                        <a14:foregroundMark x1="35692" y1="53687" x2="30769" y2="53456"/>
                        <a14:backgroundMark x1="44000" y1="11751" x2="74154" y2="9908"/>
                        <a14:backgroundMark x1="74154" y1="9908" x2="47385" y2="21659"/>
                        <a14:backgroundMark x1="47385" y1="21659" x2="77846" y2="22581"/>
                        <a14:backgroundMark x1="70462" y1="24885" x2="65231" y2="26728"/>
                        <a14:backgroundMark x1="71385" y1="82488" x2="84923" y2="79724"/>
                        <a14:backgroundMark x1="76615" y1="82719" x2="75077" y2="91475"/>
                      </a14:backgroundRemoval>
                    </a14:imgEffect>
                  </a14:imgLayer>
                </a14:imgProps>
              </a:ext>
            </a:extLst>
          </a:blip>
          <a:srcRect l="11097" t="26220" b="13129"/>
          <a:stretch/>
        </p:blipFill>
        <p:spPr>
          <a:xfrm>
            <a:off x="2821643" y="1096095"/>
            <a:ext cx="2260782" cy="2059612"/>
          </a:xfrm>
          <a:prstGeom prst="rect">
            <a:avLst/>
          </a:prstGeom>
        </p:spPr>
      </p:pic>
      <p:sp>
        <p:nvSpPr>
          <p:cNvPr id="41" name="TextBox 40">
            <a:extLst>
              <a:ext uri="{FF2B5EF4-FFF2-40B4-BE49-F238E27FC236}">
                <a16:creationId xmlns:a16="http://schemas.microsoft.com/office/drawing/2014/main" id="{08BEB6B5-6858-4043-A69F-DE62C4489262}"/>
              </a:ext>
            </a:extLst>
          </p:cNvPr>
          <p:cNvSpPr txBox="1"/>
          <p:nvPr/>
        </p:nvSpPr>
        <p:spPr>
          <a:xfrm>
            <a:off x="571761" y="2327767"/>
            <a:ext cx="3066695" cy="1200329"/>
          </a:xfrm>
          <a:prstGeom prst="rect">
            <a:avLst/>
          </a:prstGeom>
          <a:noFill/>
        </p:spPr>
        <p:txBody>
          <a:bodyPr wrap="square">
            <a:spAutoFit/>
          </a:bodyPr>
          <a:lstStyle/>
          <a:p>
            <a:r>
              <a:rPr lang="en-US" dirty="0">
                <a:latin typeface="+mn-lt"/>
              </a:rPr>
              <a:t>ESR – 6: </a:t>
            </a:r>
          </a:p>
          <a:p>
            <a:r>
              <a:rPr lang="en-US" dirty="0">
                <a:latin typeface="+mn-lt"/>
              </a:rPr>
              <a:t>Novel strategies for verifying food authenticity and building consumer trust</a:t>
            </a:r>
          </a:p>
        </p:txBody>
      </p:sp>
      <p:sp>
        <p:nvSpPr>
          <p:cNvPr id="42" name="TextBox 41">
            <a:extLst>
              <a:ext uri="{FF2B5EF4-FFF2-40B4-BE49-F238E27FC236}">
                <a16:creationId xmlns:a16="http://schemas.microsoft.com/office/drawing/2014/main" id="{7012E065-28F9-4A9B-8A45-4204BEB5788C}"/>
              </a:ext>
            </a:extLst>
          </p:cNvPr>
          <p:cNvSpPr txBox="1"/>
          <p:nvPr/>
        </p:nvSpPr>
        <p:spPr>
          <a:xfrm>
            <a:off x="571607" y="3875975"/>
            <a:ext cx="6178550" cy="369332"/>
          </a:xfrm>
          <a:prstGeom prst="rect">
            <a:avLst/>
          </a:prstGeom>
          <a:noFill/>
        </p:spPr>
        <p:txBody>
          <a:bodyPr wrap="square">
            <a:spAutoFit/>
          </a:bodyPr>
          <a:lstStyle/>
          <a:p>
            <a:r>
              <a:rPr lang="en-US" b="1" dirty="0">
                <a:latin typeface="+mn-lt"/>
                <a:ea typeface="Calibri" panose="020F0502020204030204" pitchFamily="34" charset="0"/>
                <a:cs typeface="Calibri" panose="020F0502020204030204" pitchFamily="34" charset="0"/>
              </a:rPr>
              <a:t>Marie Curie secondment</a:t>
            </a:r>
            <a:r>
              <a:rPr lang="en-SI" b="1" dirty="0">
                <a:latin typeface="+mn-lt"/>
                <a:ea typeface="Calibri" panose="020F0502020204030204" pitchFamily="34" charset="0"/>
                <a:cs typeface="Calibri" panose="020F0502020204030204" pitchFamily="34" charset="0"/>
              </a:rPr>
              <a:t>s</a:t>
            </a:r>
            <a:endParaRPr lang="en-US" b="1" dirty="0">
              <a:latin typeface="+mn-lt"/>
              <a:ea typeface="Calibri" panose="020F0502020204030204" pitchFamily="34" charset="0"/>
              <a:cs typeface="Calibri" panose="020F0502020204030204" pitchFamily="34" charset="0"/>
            </a:endParaRPr>
          </a:p>
        </p:txBody>
      </p:sp>
      <p:pic>
        <p:nvPicPr>
          <p:cNvPr id="43" name="Picture 42">
            <a:extLst>
              <a:ext uri="{FF2B5EF4-FFF2-40B4-BE49-F238E27FC236}">
                <a16:creationId xmlns:a16="http://schemas.microsoft.com/office/drawing/2014/main" id="{92E87BA2-63EE-4B32-897C-FAADE4C5B7B6}"/>
              </a:ext>
            </a:extLst>
          </p:cNvPr>
          <p:cNvPicPr>
            <a:picLocks noChangeAspect="1"/>
          </p:cNvPicPr>
          <p:nvPr/>
        </p:nvPicPr>
        <p:blipFill>
          <a:blip r:embed="rId10"/>
          <a:stretch>
            <a:fillRect/>
          </a:stretch>
        </p:blipFill>
        <p:spPr>
          <a:xfrm>
            <a:off x="571607" y="4296625"/>
            <a:ext cx="1552162" cy="862312"/>
          </a:xfrm>
          <a:prstGeom prst="rect">
            <a:avLst/>
          </a:prstGeom>
        </p:spPr>
      </p:pic>
      <p:pic>
        <p:nvPicPr>
          <p:cNvPr id="44" name="Picture 43">
            <a:extLst>
              <a:ext uri="{FF2B5EF4-FFF2-40B4-BE49-F238E27FC236}">
                <a16:creationId xmlns:a16="http://schemas.microsoft.com/office/drawing/2014/main" id="{FB7322E8-6EB4-48F4-A640-98526994500F}"/>
              </a:ext>
            </a:extLst>
          </p:cNvPr>
          <p:cNvPicPr>
            <a:picLocks noChangeAspect="1"/>
          </p:cNvPicPr>
          <p:nvPr/>
        </p:nvPicPr>
        <p:blipFill>
          <a:blip r:embed="rId11"/>
          <a:stretch>
            <a:fillRect/>
          </a:stretch>
        </p:blipFill>
        <p:spPr>
          <a:xfrm>
            <a:off x="2275849" y="4458114"/>
            <a:ext cx="2312652" cy="490020"/>
          </a:xfrm>
          <a:prstGeom prst="rect">
            <a:avLst/>
          </a:prstGeom>
        </p:spPr>
      </p:pic>
      <p:pic>
        <p:nvPicPr>
          <p:cNvPr id="1026" name="Picture 2" descr="FoodBlessed | arab.org">
            <a:extLst>
              <a:ext uri="{FF2B5EF4-FFF2-40B4-BE49-F238E27FC236}">
                <a16:creationId xmlns:a16="http://schemas.microsoft.com/office/drawing/2014/main" id="{5583213D-A5E5-4068-814E-001F1BD078AD}"/>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870358" y="3456452"/>
            <a:ext cx="592282" cy="59228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Contact FoodTraNet">
            <a:extLst>
              <a:ext uri="{FF2B5EF4-FFF2-40B4-BE49-F238E27FC236}">
                <a16:creationId xmlns:a16="http://schemas.microsoft.com/office/drawing/2014/main" id="{03DB7628-5803-F5DF-0927-F0F7F1930FF9}"/>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561003" y="6246209"/>
            <a:ext cx="1321378" cy="31814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8" descr="Jožef Stefan International Postgraduate School">
            <a:extLst>
              <a:ext uri="{FF2B5EF4-FFF2-40B4-BE49-F238E27FC236}">
                <a16:creationId xmlns:a16="http://schemas.microsoft.com/office/drawing/2014/main" id="{32731572-2587-4D4F-3A19-FBCE23C5B5B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88378" y="6234980"/>
            <a:ext cx="960123" cy="288037"/>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Institut &quot;Jožef Stefan&quot; - In-JeT ApS">
            <a:extLst>
              <a:ext uri="{FF2B5EF4-FFF2-40B4-BE49-F238E27FC236}">
                <a16:creationId xmlns:a16="http://schemas.microsoft.com/office/drawing/2014/main" id="{F75B1629-4A1C-B248-0D4E-D85D8637046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670" b="22997"/>
          <a:stretch/>
        </p:blipFill>
        <p:spPr bwMode="auto">
          <a:xfrm>
            <a:off x="9203203" y="6225379"/>
            <a:ext cx="960123" cy="307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941265"/>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8680A0-B578-4116-D9B3-B8827985CC7F}"/>
              </a:ext>
            </a:extLst>
          </p:cNvPr>
          <p:cNvSpPr>
            <a:spLocks noGrp="1"/>
          </p:cNvSpPr>
          <p:nvPr>
            <p:ph type="sldNum" sz="quarter" idx="4"/>
          </p:nvPr>
        </p:nvSpPr>
        <p:spPr/>
        <p:txBody>
          <a:bodyPr/>
          <a:lstStyle/>
          <a:p>
            <a:pPr>
              <a:defRPr/>
            </a:pPr>
            <a:fld id="{869A43B6-4A72-4A6E-B3BC-4E1A4B5DD1B6}" type="slidenum">
              <a:rPr lang="en-US" smtClean="0"/>
              <a:pPr>
                <a:defRPr/>
              </a:pPr>
              <a:t>5</a:t>
            </a:fld>
            <a:endParaRPr lang="en-US" dirty="0"/>
          </a:p>
        </p:txBody>
      </p:sp>
      <p:sp>
        <p:nvSpPr>
          <p:cNvPr id="3" name="Title 2">
            <a:extLst>
              <a:ext uri="{FF2B5EF4-FFF2-40B4-BE49-F238E27FC236}">
                <a16:creationId xmlns:a16="http://schemas.microsoft.com/office/drawing/2014/main" id="{10A2A2EB-7992-7629-A59B-FEA6F347FDA5}"/>
              </a:ext>
            </a:extLst>
          </p:cNvPr>
          <p:cNvSpPr>
            <a:spLocks noGrp="1"/>
          </p:cNvSpPr>
          <p:nvPr>
            <p:ph type="title"/>
          </p:nvPr>
        </p:nvSpPr>
        <p:spPr>
          <a:xfrm>
            <a:off x="479376" y="1018611"/>
            <a:ext cx="6097488" cy="2410389"/>
          </a:xfrm>
        </p:spPr>
        <p:txBody>
          <a:bodyPr/>
          <a:lstStyle/>
          <a:p>
            <a:r>
              <a:rPr lang="en-GB" sz="2400" b="1" dirty="0">
                <a:solidFill>
                  <a:schemeClr val="tx1"/>
                </a:solidFill>
                <a:latin typeface="+mj-lt"/>
              </a:rPr>
              <a:t>Aim  </a:t>
            </a:r>
            <a:br>
              <a:rPr lang="en-GB" sz="2400" b="1" dirty="0">
                <a:solidFill>
                  <a:schemeClr val="tx1"/>
                </a:solidFill>
                <a:latin typeface="+mj-lt"/>
              </a:rPr>
            </a:br>
            <a:br>
              <a:rPr lang="en-SI" sz="2400" b="1" dirty="0">
                <a:solidFill>
                  <a:schemeClr val="tx1"/>
                </a:solidFill>
                <a:latin typeface="+mj-lt"/>
              </a:rPr>
            </a:br>
            <a:r>
              <a:rPr lang="en-US" sz="2400" dirty="0">
                <a:solidFill>
                  <a:srgbClr val="C00000"/>
                </a:solidFill>
                <a:latin typeface="+mj-lt"/>
              </a:rPr>
              <a:t>To develop strategies to ensure commercial food authenticity</a:t>
            </a:r>
            <a:r>
              <a:rPr lang="en-SI" sz="2400" dirty="0">
                <a:solidFill>
                  <a:srgbClr val="C00000"/>
                </a:solidFill>
                <a:latin typeface="+mj-lt"/>
              </a:rPr>
              <a:t> and traceability</a:t>
            </a:r>
            <a:endParaRPr lang="en-GB" sz="2400" dirty="0">
              <a:solidFill>
                <a:schemeClr val="tx1"/>
              </a:solidFill>
              <a:latin typeface="+mj-lt"/>
            </a:endParaRPr>
          </a:p>
        </p:txBody>
      </p:sp>
      <p:sp>
        <p:nvSpPr>
          <p:cNvPr id="5" name="Title 1">
            <a:extLst>
              <a:ext uri="{FF2B5EF4-FFF2-40B4-BE49-F238E27FC236}">
                <a16:creationId xmlns:a16="http://schemas.microsoft.com/office/drawing/2014/main" id="{93DB527C-A937-2500-EC37-51C3FE64E97B}"/>
              </a:ext>
            </a:extLst>
          </p:cNvPr>
          <p:cNvSpPr txBox="1">
            <a:spLocks/>
          </p:cNvSpPr>
          <p:nvPr/>
        </p:nvSpPr>
        <p:spPr bwMode="auto">
          <a:xfrm>
            <a:off x="191345" y="44624"/>
            <a:ext cx="8856983"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r>
              <a:rPr lang="en-US" sz="2400" b="1" kern="0" dirty="0">
                <a:solidFill>
                  <a:schemeClr val="tx1"/>
                </a:solidFill>
                <a:latin typeface="+mj-lt"/>
              </a:rPr>
              <a:t>Novel strategies for verifying food authenticity and building consumer trust</a:t>
            </a:r>
            <a:endParaRPr lang="sl-SI" sz="2400" kern="0" dirty="0">
              <a:solidFill>
                <a:schemeClr val="tx1"/>
              </a:solidFill>
              <a:latin typeface="+mj-lt"/>
            </a:endParaRPr>
          </a:p>
        </p:txBody>
      </p:sp>
      <p:pic>
        <p:nvPicPr>
          <p:cNvPr id="4" name="Picture 4" descr="Contact FoodTraNet">
            <a:extLst>
              <a:ext uri="{FF2B5EF4-FFF2-40B4-BE49-F238E27FC236}">
                <a16:creationId xmlns:a16="http://schemas.microsoft.com/office/drawing/2014/main" id="{4DAB2C15-A11E-24AA-AC44-ACE72EC36BE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61003" y="6246209"/>
            <a:ext cx="1321378" cy="31814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Jožef Stefan International Postgraduate School">
            <a:extLst>
              <a:ext uri="{FF2B5EF4-FFF2-40B4-BE49-F238E27FC236}">
                <a16:creationId xmlns:a16="http://schemas.microsoft.com/office/drawing/2014/main" id="{84089ADB-5C32-E609-BE5E-D7A47368497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88378" y="6234980"/>
            <a:ext cx="960123" cy="288037"/>
          </a:xfrm>
          <a:prstGeom prst="rect">
            <a:avLst/>
          </a:prstGeom>
          <a:noFill/>
          <a:extLst>
            <a:ext uri="{909E8E84-426E-40DD-AFC4-6F175D3DCCD1}">
              <a14:hiddenFill xmlns:a14="http://schemas.microsoft.com/office/drawing/2010/main">
                <a:solidFill>
                  <a:srgbClr val="FFFFFF"/>
                </a:solidFill>
              </a14:hiddenFill>
            </a:ext>
          </a:extLst>
        </p:spPr>
      </p:pic>
      <p:pic>
        <p:nvPicPr>
          <p:cNvPr id="12" name="Graphic 11" descr="Beetle with solid fill">
            <a:extLst>
              <a:ext uri="{FF2B5EF4-FFF2-40B4-BE49-F238E27FC236}">
                <a16:creationId xmlns:a16="http://schemas.microsoft.com/office/drawing/2014/main" id="{780D1EFF-CF60-241A-47AC-EB6EDCC9D50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41401" y="2716994"/>
            <a:ext cx="914400" cy="914400"/>
          </a:xfrm>
          <a:prstGeom prst="rect">
            <a:avLst/>
          </a:prstGeom>
        </p:spPr>
      </p:pic>
      <p:pic>
        <p:nvPicPr>
          <p:cNvPr id="14" name="Graphic 13" descr="Beaker with solid fill">
            <a:extLst>
              <a:ext uri="{FF2B5EF4-FFF2-40B4-BE49-F238E27FC236}">
                <a16:creationId xmlns:a16="http://schemas.microsoft.com/office/drawing/2014/main" id="{E40099D4-4316-51DD-2219-EC92DCB8969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41401" y="3664700"/>
            <a:ext cx="914400" cy="914400"/>
          </a:xfrm>
          <a:prstGeom prst="rect">
            <a:avLst/>
          </a:prstGeom>
        </p:spPr>
      </p:pic>
      <p:pic>
        <p:nvPicPr>
          <p:cNvPr id="16" name="Graphic 15" descr="Seaweed with solid fill">
            <a:extLst>
              <a:ext uri="{FF2B5EF4-FFF2-40B4-BE49-F238E27FC236}">
                <a16:creationId xmlns:a16="http://schemas.microsoft.com/office/drawing/2014/main" id="{18F89F3A-24FE-65B8-6A81-524544B5C78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241401" y="4612407"/>
            <a:ext cx="914400" cy="914400"/>
          </a:xfrm>
          <a:prstGeom prst="rect">
            <a:avLst/>
          </a:prstGeom>
        </p:spPr>
      </p:pic>
      <p:pic>
        <p:nvPicPr>
          <p:cNvPr id="17" name="Picture 4" descr="Institut &quot;Jožef Stefan&quot; - In-JeT ApS">
            <a:extLst>
              <a:ext uri="{FF2B5EF4-FFF2-40B4-BE49-F238E27FC236}">
                <a16:creationId xmlns:a16="http://schemas.microsoft.com/office/drawing/2014/main" id="{8CCAF56A-E796-A28D-29BC-353A71D4C8CD}"/>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23670" b="22997"/>
          <a:stretch/>
        </p:blipFill>
        <p:spPr bwMode="auto">
          <a:xfrm>
            <a:off x="9203203" y="6225379"/>
            <a:ext cx="960123" cy="30723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C327ADBF-5C92-4DD6-B3DE-79639A3DC9E7}"/>
              </a:ext>
            </a:extLst>
          </p:cNvPr>
          <p:cNvPicPr>
            <a:picLocks noChangeAspect="1"/>
          </p:cNvPicPr>
          <p:nvPr/>
        </p:nvPicPr>
        <p:blipFill>
          <a:blip r:embed="rId12"/>
          <a:stretch>
            <a:fillRect/>
          </a:stretch>
        </p:blipFill>
        <p:spPr>
          <a:xfrm>
            <a:off x="7309808" y="982782"/>
            <a:ext cx="4734938" cy="4894489"/>
          </a:xfrm>
          <a:prstGeom prst="rect">
            <a:avLst/>
          </a:prstGeom>
        </p:spPr>
      </p:pic>
      <p:sp>
        <p:nvSpPr>
          <p:cNvPr id="18" name="TextBox 17">
            <a:extLst>
              <a:ext uri="{FF2B5EF4-FFF2-40B4-BE49-F238E27FC236}">
                <a16:creationId xmlns:a16="http://schemas.microsoft.com/office/drawing/2014/main" id="{54950788-A9B6-45DC-92A0-A2A86FE2A54B}"/>
              </a:ext>
            </a:extLst>
          </p:cNvPr>
          <p:cNvSpPr txBox="1"/>
          <p:nvPr/>
        </p:nvSpPr>
        <p:spPr>
          <a:xfrm rot="1007210">
            <a:off x="3614079" y="3768581"/>
            <a:ext cx="3240360" cy="646331"/>
          </a:xfrm>
          <a:prstGeom prst="rect">
            <a:avLst/>
          </a:prstGeom>
          <a:noFill/>
        </p:spPr>
        <p:txBody>
          <a:bodyPr wrap="square">
            <a:spAutoFit/>
          </a:bodyPr>
          <a:lstStyle/>
          <a:p>
            <a:br>
              <a:rPr lang="en-US" dirty="0">
                <a:latin typeface="+mn-lt"/>
              </a:rPr>
            </a:br>
            <a:r>
              <a:rPr lang="en-US" dirty="0">
                <a:latin typeface="+mn-lt"/>
              </a:rPr>
              <a:t>How real is the food we eat? </a:t>
            </a:r>
          </a:p>
        </p:txBody>
      </p:sp>
      <p:pic>
        <p:nvPicPr>
          <p:cNvPr id="13" name="Graphic 12" descr="Question mark with solid fill">
            <a:extLst>
              <a:ext uri="{FF2B5EF4-FFF2-40B4-BE49-F238E27FC236}">
                <a16:creationId xmlns:a16="http://schemas.microsoft.com/office/drawing/2014/main" id="{4DE5B930-59ED-4FED-8744-E2C3560C4E1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048328" y="2644534"/>
            <a:ext cx="914400" cy="914400"/>
          </a:xfrm>
          <a:prstGeom prst="rect">
            <a:avLst/>
          </a:prstGeom>
        </p:spPr>
      </p:pic>
      <p:sp>
        <p:nvSpPr>
          <p:cNvPr id="20" name="TextBox 19">
            <a:extLst>
              <a:ext uri="{FF2B5EF4-FFF2-40B4-BE49-F238E27FC236}">
                <a16:creationId xmlns:a16="http://schemas.microsoft.com/office/drawing/2014/main" id="{7162901D-00BF-4A5F-AE4D-C6C8D209B232}"/>
              </a:ext>
            </a:extLst>
          </p:cNvPr>
          <p:cNvSpPr txBox="1"/>
          <p:nvPr/>
        </p:nvSpPr>
        <p:spPr>
          <a:xfrm rot="21198288">
            <a:off x="2303928" y="4558753"/>
            <a:ext cx="6096000" cy="369332"/>
          </a:xfrm>
          <a:prstGeom prst="rect">
            <a:avLst/>
          </a:prstGeom>
          <a:noFill/>
        </p:spPr>
        <p:txBody>
          <a:bodyPr wrap="square">
            <a:spAutoFit/>
          </a:bodyPr>
          <a:lstStyle/>
          <a:p>
            <a:r>
              <a:rPr lang="en-US" dirty="0">
                <a:latin typeface="+mn-lt"/>
              </a:rPr>
              <a:t>Can we trust it?</a:t>
            </a:r>
          </a:p>
        </p:txBody>
      </p:sp>
      <p:sp>
        <p:nvSpPr>
          <p:cNvPr id="22" name="TextBox 21">
            <a:extLst>
              <a:ext uri="{FF2B5EF4-FFF2-40B4-BE49-F238E27FC236}">
                <a16:creationId xmlns:a16="http://schemas.microsoft.com/office/drawing/2014/main" id="{87BDED0B-70D5-4A80-BF6C-8DD0208DD732}"/>
              </a:ext>
            </a:extLst>
          </p:cNvPr>
          <p:cNvSpPr txBox="1"/>
          <p:nvPr/>
        </p:nvSpPr>
        <p:spPr>
          <a:xfrm rot="20590702">
            <a:off x="68376" y="3374268"/>
            <a:ext cx="6096000" cy="369332"/>
          </a:xfrm>
          <a:prstGeom prst="rect">
            <a:avLst/>
          </a:prstGeom>
          <a:noFill/>
        </p:spPr>
        <p:txBody>
          <a:bodyPr wrap="square">
            <a:spAutoFit/>
          </a:bodyPr>
          <a:lstStyle/>
          <a:p>
            <a:r>
              <a:rPr lang="en-US" dirty="0">
                <a:latin typeface="+mn-lt"/>
              </a:rPr>
              <a:t>Where does it come from? </a:t>
            </a:r>
          </a:p>
        </p:txBody>
      </p:sp>
    </p:spTree>
    <p:extLst>
      <p:ext uri="{BB962C8B-B14F-4D97-AF65-F5344CB8AC3E}">
        <p14:creationId xmlns:p14="http://schemas.microsoft.com/office/powerpoint/2010/main" val="1688441172"/>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Graphic 32" descr="Database with solid fill">
            <a:extLst>
              <a:ext uri="{FF2B5EF4-FFF2-40B4-BE49-F238E27FC236}">
                <a16:creationId xmlns:a16="http://schemas.microsoft.com/office/drawing/2014/main" id="{6B05FFE4-C831-4B68-95F7-65C84DCFA93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44721" y="3139315"/>
            <a:ext cx="1331930" cy="1331930"/>
          </a:xfrm>
          <a:prstGeom prst="rect">
            <a:avLst/>
          </a:prstGeom>
        </p:spPr>
      </p:pic>
      <p:sp>
        <p:nvSpPr>
          <p:cNvPr id="2" name="Slide Number Placeholder 1">
            <a:extLst>
              <a:ext uri="{FF2B5EF4-FFF2-40B4-BE49-F238E27FC236}">
                <a16:creationId xmlns:a16="http://schemas.microsoft.com/office/drawing/2014/main" id="{118680A0-B578-4116-D9B3-B8827985CC7F}"/>
              </a:ext>
            </a:extLst>
          </p:cNvPr>
          <p:cNvSpPr>
            <a:spLocks noGrp="1"/>
          </p:cNvSpPr>
          <p:nvPr>
            <p:ph type="sldNum" sz="quarter" idx="4"/>
          </p:nvPr>
        </p:nvSpPr>
        <p:spPr/>
        <p:txBody>
          <a:bodyPr/>
          <a:lstStyle/>
          <a:p>
            <a:pPr>
              <a:defRPr/>
            </a:pPr>
            <a:fld id="{869A43B6-4A72-4A6E-B3BC-4E1A4B5DD1B6}" type="slidenum">
              <a:rPr lang="en-US" smtClean="0"/>
              <a:pPr>
                <a:defRPr/>
              </a:pPr>
              <a:t>6</a:t>
            </a:fld>
            <a:endParaRPr lang="en-US" dirty="0"/>
          </a:p>
        </p:txBody>
      </p:sp>
      <p:sp>
        <p:nvSpPr>
          <p:cNvPr id="22" name="TextBox 21">
            <a:extLst>
              <a:ext uri="{FF2B5EF4-FFF2-40B4-BE49-F238E27FC236}">
                <a16:creationId xmlns:a16="http://schemas.microsoft.com/office/drawing/2014/main" id="{3AEADC8E-FFB2-4CE8-B4FF-40928549AC42}"/>
              </a:ext>
            </a:extLst>
          </p:cNvPr>
          <p:cNvSpPr txBox="1"/>
          <p:nvPr/>
        </p:nvSpPr>
        <p:spPr>
          <a:xfrm>
            <a:off x="2070144" y="2122148"/>
            <a:ext cx="6096000" cy="369332"/>
          </a:xfrm>
          <a:prstGeom prst="rect">
            <a:avLst/>
          </a:prstGeom>
          <a:noFill/>
        </p:spPr>
        <p:txBody>
          <a:bodyPr wrap="square">
            <a:spAutoFit/>
          </a:bodyPr>
          <a:lstStyle/>
          <a:p>
            <a:endParaRPr lang="en-US" dirty="0"/>
          </a:p>
        </p:txBody>
      </p:sp>
      <p:pic>
        <p:nvPicPr>
          <p:cNvPr id="25" name="Picture 24">
            <a:extLst>
              <a:ext uri="{FF2B5EF4-FFF2-40B4-BE49-F238E27FC236}">
                <a16:creationId xmlns:a16="http://schemas.microsoft.com/office/drawing/2014/main" id="{31D6F0A6-7F26-4D80-9A3D-37409903B54B}"/>
              </a:ext>
            </a:extLst>
          </p:cNvPr>
          <p:cNvPicPr>
            <a:picLocks noChangeAspect="1"/>
          </p:cNvPicPr>
          <p:nvPr/>
        </p:nvPicPr>
        <p:blipFill>
          <a:blip r:embed="rId5"/>
          <a:stretch>
            <a:fillRect/>
          </a:stretch>
        </p:blipFill>
        <p:spPr>
          <a:xfrm>
            <a:off x="781930" y="4542345"/>
            <a:ext cx="2496944" cy="1716163"/>
          </a:xfrm>
          <a:prstGeom prst="rect">
            <a:avLst/>
          </a:prstGeom>
        </p:spPr>
      </p:pic>
      <p:pic>
        <p:nvPicPr>
          <p:cNvPr id="27" name="Picture 26">
            <a:extLst>
              <a:ext uri="{FF2B5EF4-FFF2-40B4-BE49-F238E27FC236}">
                <a16:creationId xmlns:a16="http://schemas.microsoft.com/office/drawing/2014/main" id="{34CF84CD-6864-45A8-B17F-D8CFDAB0E5E7}"/>
              </a:ext>
            </a:extLst>
          </p:cNvPr>
          <p:cNvPicPr>
            <a:picLocks noChangeAspect="1"/>
          </p:cNvPicPr>
          <p:nvPr/>
        </p:nvPicPr>
        <p:blipFill>
          <a:blip r:embed="rId6"/>
          <a:stretch>
            <a:fillRect/>
          </a:stretch>
        </p:blipFill>
        <p:spPr>
          <a:xfrm>
            <a:off x="3014586" y="4536452"/>
            <a:ext cx="1311759" cy="1287009"/>
          </a:xfrm>
          <a:prstGeom prst="rect">
            <a:avLst/>
          </a:prstGeom>
        </p:spPr>
      </p:pic>
      <p:pic>
        <p:nvPicPr>
          <p:cNvPr id="7" name="Picture 6">
            <a:extLst>
              <a:ext uri="{FF2B5EF4-FFF2-40B4-BE49-F238E27FC236}">
                <a16:creationId xmlns:a16="http://schemas.microsoft.com/office/drawing/2014/main" id="{BB37865F-93C0-4C8B-93EC-9FA298FED60E}"/>
              </a:ext>
            </a:extLst>
          </p:cNvPr>
          <p:cNvPicPr>
            <a:picLocks noChangeAspect="1"/>
          </p:cNvPicPr>
          <p:nvPr/>
        </p:nvPicPr>
        <p:blipFill>
          <a:blip r:embed="rId7"/>
          <a:stretch>
            <a:fillRect/>
          </a:stretch>
        </p:blipFill>
        <p:spPr>
          <a:xfrm>
            <a:off x="2296243" y="2106086"/>
            <a:ext cx="957273" cy="1377128"/>
          </a:xfrm>
          <a:prstGeom prst="rect">
            <a:avLst/>
          </a:prstGeom>
        </p:spPr>
      </p:pic>
      <p:sp>
        <p:nvSpPr>
          <p:cNvPr id="20" name="TextBox 19">
            <a:extLst>
              <a:ext uri="{FF2B5EF4-FFF2-40B4-BE49-F238E27FC236}">
                <a16:creationId xmlns:a16="http://schemas.microsoft.com/office/drawing/2014/main" id="{56DD5A3E-02C9-41F1-8CEC-6DFFEF663FEE}"/>
              </a:ext>
            </a:extLst>
          </p:cNvPr>
          <p:cNvSpPr txBox="1"/>
          <p:nvPr/>
        </p:nvSpPr>
        <p:spPr>
          <a:xfrm>
            <a:off x="8299560" y="2235619"/>
            <a:ext cx="3226367" cy="3139321"/>
          </a:xfrm>
          <a:prstGeom prst="rect">
            <a:avLst/>
          </a:prstGeom>
          <a:noFill/>
        </p:spPr>
        <p:txBody>
          <a:bodyPr wrap="square">
            <a:spAutoFit/>
          </a:bodyPr>
          <a:lstStyle/>
          <a:p>
            <a:r>
              <a:rPr lang="en-US" sz="1800" dirty="0">
                <a:latin typeface="+mn-lt"/>
              </a:rPr>
              <a:t>We compare the food’s isotope </a:t>
            </a:r>
            <a:r>
              <a:rPr lang="en-SI" sz="1800" dirty="0">
                <a:latin typeface="+mn-lt"/>
              </a:rPr>
              <a:t>values</a:t>
            </a:r>
            <a:r>
              <a:rPr lang="en-US" sz="1800" dirty="0">
                <a:latin typeface="+mn-lt"/>
              </a:rPr>
              <a:t> to our database to see if it matches where it claims to be from</a:t>
            </a:r>
            <a:br>
              <a:rPr lang="en-SI" sz="1800" dirty="0">
                <a:latin typeface="+mn-lt"/>
              </a:rPr>
            </a:br>
            <a:br>
              <a:rPr lang="en-US" sz="1800" dirty="0">
                <a:latin typeface="+mn-lt"/>
              </a:rPr>
            </a:br>
            <a:r>
              <a:rPr lang="en-US" sz="1800" dirty="0">
                <a:latin typeface="+mn-lt"/>
              </a:rPr>
              <a:t>If the isotope signature doesn’t match, we know the food might be fake or mislabeled</a:t>
            </a:r>
            <a:br>
              <a:rPr lang="en-SI" sz="1800" dirty="0">
                <a:solidFill>
                  <a:srgbClr val="C00000"/>
                </a:solidFill>
                <a:latin typeface="+mn-lt"/>
              </a:rPr>
            </a:br>
            <a:br>
              <a:rPr lang="en-SI" sz="1800" dirty="0">
                <a:solidFill>
                  <a:srgbClr val="C00000"/>
                </a:solidFill>
                <a:latin typeface="+mn-lt"/>
              </a:rPr>
            </a:br>
            <a:endParaRPr lang="en-US" dirty="0"/>
          </a:p>
        </p:txBody>
      </p:sp>
      <p:sp>
        <p:nvSpPr>
          <p:cNvPr id="13" name="Multiplication Sign 12">
            <a:extLst>
              <a:ext uri="{FF2B5EF4-FFF2-40B4-BE49-F238E27FC236}">
                <a16:creationId xmlns:a16="http://schemas.microsoft.com/office/drawing/2014/main" id="{E82E1222-2C9C-4A1A-B43A-B2DC7FCD9F28}"/>
              </a:ext>
            </a:extLst>
          </p:cNvPr>
          <p:cNvSpPr/>
          <p:nvPr/>
        </p:nvSpPr>
        <p:spPr bwMode="auto">
          <a:xfrm>
            <a:off x="7870217" y="3870627"/>
            <a:ext cx="394183" cy="322372"/>
          </a:xfrm>
          <a:prstGeom prst="mathMultiply">
            <a:avLst/>
          </a:prstGeom>
          <a:solidFill>
            <a:srgbClr val="FF0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dirty="0">
              <a:ln>
                <a:noFill/>
              </a:ln>
              <a:solidFill>
                <a:schemeClr val="tx1"/>
              </a:solidFill>
              <a:effectLst/>
              <a:latin typeface="Tahoma" pitchFamily="34" charset="0"/>
            </a:endParaRPr>
          </a:p>
        </p:txBody>
      </p:sp>
      <p:sp>
        <p:nvSpPr>
          <p:cNvPr id="19" name="Graphic 17" descr="Checkmark with solid fill">
            <a:extLst>
              <a:ext uri="{FF2B5EF4-FFF2-40B4-BE49-F238E27FC236}">
                <a16:creationId xmlns:a16="http://schemas.microsoft.com/office/drawing/2014/main" id="{F6928D76-4A5F-454C-AC0C-0E505A00239F}"/>
              </a:ext>
            </a:extLst>
          </p:cNvPr>
          <p:cNvSpPr/>
          <p:nvPr/>
        </p:nvSpPr>
        <p:spPr>
          <a:xfrm>
            <a:off x="7809645" y="2608204"/>
            <a:ext cx="394183" cy="322372"/>
          </a:xfrm>
          <a:custGeom>
            <a:avLst/>
            <a:gdLst>
              <a:gd name="connsiteX0" fmla="*/ 426083 w 467023"/>
              <a:gd name="connsiteY0" fmla="*/ 0 h 328028"/>
              <a:gd name="connsiteX1" fmla="*/ 167299 w 467023"/>
              <a:gd name="connsiteY1" fmla="*/ 244631 h 328028"/>
              <a:gd name="connsiteX2" fmla="*/ 42962 w 467023"/>
              <a:gd name="connsiteY2" fmla="*/ 117261 h 328028"/>
              <a:gd name="connsiteX3" fmla="*/ 0 w 467023"/>
              <a:gd name="connsiteY3" fmla="*/ 158202 h 328028"/>
              <a:gd name="connsiteX4" fmla="*/ 165278 w 467023"/>
              <a:gd name="connsiteY4" fmla="*/ 328028 h 328028"/>
              <a:gd name="connsiteX5" fmla="*/ 208745 w 467023"/>
              <a:gd name="connsiteY5" fmla="*/ 287593 h 328028"/>
              <a:gd name="connsiteX6" fmla="*/ 467023 w 467023"/>
              <a:gd name="connsiteY6" fmla="*/ 42457 h 32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023" h="328028">
                <a:moveTo>
                  <a:pt x="426083" y="0"/>
                </a:moveTo>
                <a:lnTo>
                  <a:pt x="167299" y="244631"/>
                </a:lnTo>
                <a:lnTo>
                  <a:pt x="42962" y="117261"/>
                </a:lnTo>
                <a:lnTo>
                  <a:pt x="0" y="158202"/>
                </a:lnTo>
                <a:lnTo>
                  <a:pt x="165278" y="328028"/>
                </a:lnTo>
                <a:lnTo>
                  <a:pt x="208745" y="287593"/>
                </a:lnTo>
                <a:lnTo>
                  <a:pt x="467023" y="42457"/>
                </a:lnTo>
                <a:close/>
              </a:path>
            </a:pathLst>
          </a:custGeom>
          <a:solidFill>
            <a:srgbClr val="92D050"/>
          </a:solidFill>
          <a:ln w="4961" cap="flat">
            <a:solidFill>
              <a:schemeClr val="accent1"/>
            </a:solidFill>
            <a:prstDash val="solid"/>
            <a:miter/>
          </a:ln>
        </p:spPr>
        <p:txBody>
          <a:bodyPr rtlCol="0" anchor="ctr"/>
          <a:lstStyle/>
          <a:p>
            <a:endParaRPr lang="en-US"/>
          </a:p>
        </p:txBody>
      </p:sp>
      <p:sp>
        <p:nvSpPr>
          <p:cNvPr id="28" name="TextBox 27">
            <a:extLst>
              <a:ext uri="{FF2B5EF4-FFF2-40B4-BE49-F238E27FC236}">
                <a16:creationId xmlns:a16="http://schemas.microsoft.com/office/drawing/2014/main" id="{99149227-EF08-49EE-A44F-B2014A929D2A}"/>
              </a:ext>
            </a:extLst>
          </p:cNvPr>
          <p:cNvSpPr txBox="1"/>
          <p:nvPr/>
        </p:nvSpPr>
        <p:spPr>
          <a:xfrm>
            <a:off x="1952603" y="3780865"/>
            <a:ext cx="1769209" cy="923330"/>
          </a:xfrm>
          <a:prstGeom prst="rect">
            <a:avLst/>
          </a:prstGeom>
          <a:noFill/>
        </p:spPr>
        <p:txBody>
          <a:bodyPr wrap="square">
            <a:spAutoFit/>
          </a:bodyPr>
          <a:lstStyle/>
          <a:p>
            <a:pPr algn="ctr"/>
            <a:r>
              <a:rPr lang="en-US" dirty="0">
                <a:latin typeface="+mn-lt"/>
              </a:rPr>
              <a:t>Analyze Stable Isotopes</a:t>
            </a:r>
            <a:r>
              <a:rPr lang="en-SI" dirty="0">
                <a:latin typeface="+mn-lt"/>
              </a:rPr>
              <a:t> and elements</a:t>
            </a:r>
            <a:endParaRPr lang="en-US" dirty="0">
              <a:latin typeface="+mn-lt"/>
            </a:endParaRPr>
          </a:p>
        </p:txBody>
      </p:sp>
      <p:sp>
        <p:nvSpPr>
          <p:cNvPr id="29" name="TextBox 28">
            <a:extLst>
              <a:ext uri="{FF2B5EF4-FFF2-40B4-BE49-F238E27FC236}">
                <a16:creationId xmlns:a16="http://schemas.microsoft.com/office/drawing/2014/main" id="{FF8BB40C-B818-4F80-A58A-ED4660FE7F6B}"/>
              </a:ext>
            </a:extLst>
          </p:cNvPr>
          <p:cNvSpPr txBox="1"/>
          <p:nvPr/>
        </p:nvSpPr>
        <p:spPr>
          <a:xfrm>
            <a:off x="4981873" y="2728203"/>
            <a:ext cx="2270216" cy="369332"/>
          </a:xfrm>
          <a:prstGeom prst="rect">
            <a:avLst/>
          </a:prstGeom>
          <a:noFill/>
        </p:spPr>
        <p:txBody>
          <a:bodyPr wrap="square">
            <a:spAutoFit/>
          </a:bodyPr>
          <a:lstStyle/>
          <a:p>
            <a:r>
              <a:rPr lang="en-US" dirty="0">
                <a:latin typeface="+mn-lt"/>
              </a:rPr>
              <a:t>Build the Database</a:t>
            </a:r>
          </a:p>
        </p:txBody>
      </p:sp>
      <p:pic>
        <p:nvPicPr>
          <p:cNvPr id="36" name="Picture 35">
            <a:extLst>
              <a:ext uri="{FF2B5EF4-FFF2-40B4-BE49-F238E27FC236}">
                <a16:creationId xmlns:a16="http://schemas.microsoft.com/office/drawing/2014/main" id="{F9F397BF-9A31-4237-A52F-50ACAB7F770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286821">
            <a:off x="407564" y="1609227"/>
            <a:ext cx="2076248" cy="1053696"/>
          </a:xfrm>
          <a:prstGeom prst="rect">
            <a:avLst/>
          </a:prstGeom>
        </p:spPr>
      </p:pic>
      <p:sp>
        <p:nvSpPr>
          <p:cNvPr id="37" name="TextBox 36">
            <a:extLst>
              <a:ext uri="{FF2B5EF4-FFF2-40B4-BE49-F238E27FC236}">
                <a16:creationId xmlns:a16="http://schemas.microsoft.com/office/drawing/2014/main" id="{949E7474-E303-4E7E-93E0-6A7C214D8F1D}"/>
              </a:ext>
            </a:extLst>
          </p:cNvPr>
          <p:cNvSpPr txBox="1"/>
          <p:nvPr/>
        </p:nvSpPr>
        <p:spPr>
          <a:xfrm>
            <a:off x="1331939" y="2533615"/>
            <a:ext cx="1022285" cy="646331"/>
          </a:xfrm>
          <a:prstGeom prst="rect">
            <a:avLst/>
          </a:prstGeom>
          <a:noFill/>
        </p:spPr>
        <p:txBody>
          <a:bodyPr wrap="square">
            <a:spAutoFit/>
          </a:bodyPr>
          <a:lstStyle/>
          <a:p>
            <a:pPr algn="ctr"/>
            <a:r>
              <a:rPr lang="en-US" dirty="0">
                <a:latin typeface="+mn-lt"/>
              </a:rPr>
              <a:t>C</a:t>
            </a:r>
            <a:r>
              <a:rPr lang="en-SI" dirty="0">
                <a:latin typeface="+mn-lt"/>
              </a:rPr>
              <a:t>ollect </a:t>
            </a:r>
            <a:br>
              <a:rPr lang="en-GB" dirty="0">
                <a:latin typeface="+mn-lt"/>
              </a:rPr>
            </a:br>
            <a:r>
              <a:rPr lang="en-SI" dirty="0">
                <a:latin typeface="+mn-lt"/>
              </a:rPr>
              <a:t>samples</a:t>
            </a:r>
            <a:endParaRPr lang="en-US" dirty="0">
              <a:latin typeface="+mn-lt"/>
            </a:endParaRPr>
          </a:p>
        </p:txBody>
      </p:sp>
      <p:pic>
        <p:nvPicPr>
          <p:cNvPr id="43" name="Picture 42">
            <a:extLst>
              <a:ext uri="{FF2B5EF4-FFF2-40B4-BE49-F238E27FC236}">
                <a16:creationId xmlns:a16="http://schemas.microsoft.com/office/drawing/2014/main" id="{6B2A4914-8C1C-46D5-812F-D98FF006F1D1}"/>
              </a:ext>
            </a:extLst>
          </p:cNvPr>
          <p:cNvPicPr>
            <a:picLocks noChangeAspect="1"/>
          </p:cNvPicPr>
          <p:nvPr/>
        </p:nvPicPr>
        <p:blipFill>
          <a:blip r:embed="rId9"/>
          <a:stretch>
            <a:fillRect/>
          </a:stretch>
        </p:blipFill>
        <p:spPr>
          <a:xfrm>
            <a:off x="763779" y="1552093"/>
            <a:ext cx="568160" cy="486379"/>
          </a:xfrm>
          <a:prstGeom prst="rect">
            <a:avLst/>
          </a:prstGeom>
        </p:spPr>
      </p:pic>
      <p:pic>
        <p:nvPicPr>
          <p:cNvPr id="45" name="Picture 44">
            <a:extLst>
              <a:ext uri="{FF2B5EF4-FFF2-40B4-BE49-F238E27FC236}">
                <a16:creationId xmlns:a16="http://schemas.microsoft.com/office/drawing/2014/main" id="{AC80E90E-9E6C-4590-893E-0B2FBBE75DA1}"/>
              </a:ext>
            </a:extLst>
          </p:cNvPr>
          <p:cNvPicPr>
            <a:picLocks noChangeAspect="1"/>
          </p:cNvPicPr>
          <p:nvPr/>
        </p:nvPicPr>
        <p:blipFill>
          <a:blip r:embed="rId10"/>
          <a:stretch>
            <a:fillRect/>
          </a:stretch>
        </p:blipFill>
        <p:spPr>
          <a:xfrm>
            <a:off x="176059" y="1586107"/>
            <a:ext cx="587720" cy="700514"/>
          </a:xfrm>
          <a:prstGeom prst="rect">
            <a:avLst/>
          </a:prstGeom>
        </p:spPr>
      </p:pic>
      <p:pic>
        <p:nvPicPr>
          <p:cNvPr id="47" name="Picture 46">
            <a:extLst>
              <a:ext uri="{FF2B5EF4-FFF2-40B4-BE49-F238E27FC236}">
                <a16:creationId xmlns:a16="http://schemas.microsoft.com/office/drawing/2014/main" id="{08F220F7-C084-4320-B5BC-B8ACE4F53F3F}"/>
              </a:ext>
            </a:extLst>
          </p:cNvPr>
          <p:cNvPicPr>
            <a:picLocks noChangeAspect="1"/>
          </p:cNvPicPr>
          <p:nvPr/>
        </p:nvPicPr>
        <p:blipFill>
          <a:blip r:embed="rId11"/>
          <a:stretch>
            <a:fillRect/>
          </a:stretch>
        </p:blipFill>
        <p:spPr>
          <a:xfrm>
            <a:off x="422591" y="881756"/>
            <a:ext cx="900495" cy="766210"/>
          </a:xfrm>
          <a:prstGeom prst="rect">
            <a:avLst/>
          </a:prstGeom>
        </p:spPr>
      </p:pic>
      <p:pic>
        <p:nvPicPr>
          <p:cNvPr id="49" name="Picture 48">
            <a:extLst>
              <a:ext uri="{FF2B5EF4-FFF2-40B4-BE49-F238E27FC236}">
                <a16:creationId xmlns:a16="http://schemas.microsoft.com/office/drawing/2014/main" id="{630B7151-F581-4B4A-92B4-141846FC2EC8}"/>
              </a:ext>
            </a:extLst>
          </p:cNvPr>
          <p:cNvPicPr>
            <a:picLocks noChangeAspect="1"/>
          </p:cNvPicPr>
          <p:nvPr/>
        </p:nvPicPr>
        <p:blipFill>
          <a:blip r:embed="rId12"/>
          <a:stretch>
            <a:fillRect/>
          </a:stretch>
        </p:blipFill>
        <p:spPr>
          <a:xfrm>
            <a:off x="1324176" y="886294"/>
            <a:ext cx="925363" cy="766532"/>
          </a:xfrm>
          <a:prstGeom prst="rect">
            <a:avLst/>
          </a:prstGeom>
        </p:spPr>
      </p:pic>
      <p:sp>
        <p:nvSpPr>
          <p:cNvPr id="50" name="Arrow: Right 49">
            <a:extLst>
              <a:ext uri="{FF2B5EF4-FFF2-40B4-BE49-F238E27FC236}">
                <a16:creationId xmlns:a16="http://schemas.microsoft.com/office/drawing/2014/main" id="{66D6D952-4EF1-465F-B960-00F7745BE99A}"/>
              </a:ext>
            </a:extLst>
          </p:cNvPr>
          <p:cNvSpPr/>
          <p:nvPr/>
        </p:nvSpPr>
        <p:spPr bwMode="auto">
          <a:xfrm>
            <a:off x="4019958" y="3491763"/>
            <a:ext cx="720080" cy="398809"/>
          </a:xfrm>
          <a:prstGeom prst="rightArrow">
            <a:avLst/>
          </a:prstGeom>
          <a:solidFill>
            <a:srgbClr val="FFFF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dirty="0">
              <a:ln>
                <a:noFill/>
              </a:ln>
              <a:solidFill>
                <a:schemeClr val="tx1"/>
              </a:solidFill>
              <a:effectLst/>
              <a:latin typeface="Tahoma" pitchFamily="34" charset="0"/>
            </a:endParaRPr>
          </a:p>
        </p:txBody>
      </p:sp>
      <p:pic>
        <p:nvPicPr>
          <p:cNvPr id="4" name="Picture 4" descr="Contact FoodTraNet">
            <a:extLst>
              <a:ext uri="{FF2B5EF4-FFF2-40B4-BE49-F238E27FC236}">
                <a16:creationId xmlns:a16="http://schemas.microsoft.com/office/drawing/2014/main" id="{02A99583-A715-B38B-C0C0-DC707216DF7C}"/>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561003" y="6246209"/>
            <a:ext cx="1321378" cy="31814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Jožef Stefan International Postgraduate School">
            <a:extLst>
              <a:ext uri="{FF2B5EF4-FFF2-40B4-BE49-F238E27FC236}">
                <a16:creationId xmlns:a16="http://schemas.microsoft.com/office/drawing/2014/main" id="{6A2D3085-277F-BD8A-7277-0C8B0F734A18}"/>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0488378" y="6234980"/>
            <a:ext cx="960123" cy="2880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Institut &quot;Jožef Stefan&quot; - In-JeT ApS">
            <a:extLst>
              <a:ext uri="{FF2B5EF4-FFF2-40B4-BE49-F238E27FC236}">
                <a16:creationId xmlns:a16="http://schemas.microsoft.com/office/drawing/2014/main" id="{AE9C8843-CE16-FEDB-2B2A-E3C12F78C25B}"/>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t="23670" b="22997"/>
          <a:stretch/>
        </p:blipFill>
        <p:spPr bwMode="auto">
          <a:xfrm>
            <a:off x="9203203" y="6225379"/>
            <a:ext cx="960123" cy="307239"/>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1">
            <a:extLst>
              <a:ext uri="{FF2B5EF4-FFF2-40B4-BE49-F238E27FC236}">
                <a16:creationId xmlns:a16="http://schemas.microsoft.com/office/drawing/2014/main" id="{F49CF25A-BF58-48BD-F66F-78A3D917C6F6}"/>
              </a:ext>
            </a:extLst>
          </p:cNvPr>
          <p:cNvSpPr txBox="1">
            <a:spLocks/>
          </p:cNvSpPr>
          <p:nvPr/>
        </p:nvSpPr>
        <p:spPr bwMode="auto">
          <a:xfrm>
            <a:off x="191345" y="44624"/>
            <a:ext cx="8856983"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r>
              <a:rPr lang="en-US" sz="2400" b="1" kern="0" dirty="0">
                <a:solidFill>
                  <a:schemeClr val="tx1"/>
                </a:solidFill>
                <a:latin typeface="+mj-lt"/>
              </a:rPr>
              <a:t>Novel strategies for verifying food authenticity and building consumer trust</a:t>
            </a:r>
            <a:endParaRPr lang="sl-SI" sz="2400" kern="0" dirty="0">
              <a:solidFill>
                <a:schemeClr val="tx1"/>
              </a:solidFill>
              <a:latin typeface="+mj-lt"/>
            </a:endParaRPr>
          </a:p>
        </p:txBody>
      </p:sp>
    </p:spTree>
    <p:extLst>
      <p:ext uri="{BB962C8B-B14F-4D97-AF65-F5344CB8AC3E}">
        <p14:creationId xmlns:p14="http://schemas.microsoft.com/office/powerpoint/2010/main" val="1070180336"/>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3DEF78-BA5E-E2F5-7640-FC4C9172112B}"/>
              </a:ext>
            </a:extLst>
          </p:cNvPr>
          <p:cNvSpPr>
            <a:spLocks noGrp="1"/>
          </p:cNvSpPr>
          <p:nvPr>
            <p:ph type="sldNum" sz="quarter" idx="4"/>
          </p:nvPr>
        </p:nvSpPr>
        <p:spPr/>
        <p:txBody>
          <a:bodyPr/>
          <a:lstStyle/>
          <a:p>
            <a:pPr>
              <a:defRPr/>
            </a:pPr>
            <a:fld id="{869A43B6-4A72-4A6E-B3BC-4E1A4B5DD1B6}" type="slidenum">
              <a:rPr lang="en-US" smtClean="0"/>
              <a:pPr>
                <a:defRPr/>
              </a:pPr>
              <a:t>7</a:t>
            </a:fld>
            <a:endParaRPr lang="en-US" dirty="0"/>
          </a:p>
        </p:txBody>
      </p:sp>
      <p:pic>
        <p:nvPicPr>
          <p:cNvPr id="39" name="Content Placeholder 5">
            <a:extLst>
              <a:ext uri="{FF2B5EF4-FFF2-40B4-BE49-F238E27FC236}">
                <a16:creationId xmlns:a16="http://schemas.microsoft.com/office/drawing/2014/main" id="{D7692288-4E80-1A7E-6FC0-8D69554D4DC9}"/>
              </a:ext>
            </a:extLst>
          </p:cNvPr>
          <p:cNvPicPr>
            <a:picLocks noChangeAspect="1"/>
          </p:cNvPicPr>
          <p:nvPr/>
        </p:nvPicPr>
        <p:blipFill rotWithShape="1">
          <a:blip r:embed="rId2"/>
          <a:srcRect l="1875" t="2773" r="2800" b="31990"/>
          <a:stretch/>
        </p:blipFill>
        <p:spPr bwMode="auto">
          <a:xfrm>
            <a:off x="4464165" y="1546666"/>
            <a:ext cx="2008788" cy="2061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pic>
      <p:sp>
        <p:nvSpPr>
          <p:cNvPr id="40" name="TextBox 39">
            <a:extLst>
              <a:ext uri="{FF2B5EF4-FFF2-40B4-BE49-F238E27FC236}">
                <a16:creationId xmlns:a16="http://schemas.microsoft.com/office/drawing/2014/main" id="{5A2A4D0C-36DC-65DB-C37C-CCE784197B57}"/>
              </a:ext>
            </a:extLst>
          </p:cNvPr>
          <p:cNvSpPr txBox="1"/>
          <p:nvPr/>
        </p:nvSpPr>
        <p:spPr>
          <a:xfrm>
            <a:off x="717434" y="1829164"/>
            <a:ext cx="10871200" cy="3785652"/>
          </a:xfrm>
          <a:prstGeom prst="rect">
            <a:avLst/>
          </a:prstGeom>
          <a:noFill/>
        </p:spPr>
        <p:txBody>
          <a:bodyPr wrap="square" rtlCol="0">
            <a:spAutoFit/>
          </a:bodyPr>
          <a:lstStyle/>
          <a:p>
            <a:r>
              <a:rPr lang="en-GB" sz="2000" b="1" dirty="0">
                <a:solidFill>
                  <a:srgbClr val="FF6400"/>
                </a:solidFill>
                <a:latin typeface="+mn-lt"/>
              </a:rPr>
              <a:t>Athira John</a:t>
            </a:r>
          </a:p>
          <a:p>
            <a:endParaRPr lang="en-GB" sz="2000" dirty="0">
              <a:solidFill>
                <a:srgbClr val="FF6400"/>
              </a:solidFill>
              <a:latin typeface="+mn-lt"/>
            </a:endParaRPr>
          </a:p>
          <a:p>
            <a:r>
              <a:rPr lang="en-GB" sz="2000" dirty="0">
                <a:latin typeface="+mn-lt"/>
                <a:ea typeface="Calibri" panose="020F0502020204030204" pitchFamily="34" charset="0"/>
                <a:cs typeface="Calibri" panose="020F0502020204030204" pitchFamily="34" charset="0"/>
              </a:rPr>
              <a:t>ESR – 13</a:t>
            </a:r>
          </a:p>
          <a:p>
            <a:endParaRPr lang="en-GB" sz="2000" dirty="0">
              <a:latin typeface="+mn-lt"/>
            </a:endParaRPr>
          </a:p>
          <a:p>
            <a:endParaRPr lang="en-GB" sz="2000" dirty="0">
              <a:solidFill>
                <a:srgbClr val="FF6400"/>
              </a:solidFill>
              <a:latin typeface="+mn-lt"/>
            </a:endParaRPr>
          </a:p>
          <a:p>
            <a:endParaRPr lang="en-GB" sz="2000" dirty="0">
              <a:latin typeface="+mn-lt"/>
            </a:endParaRPr>
          </a:p>
          <a:p>
            <a:r>
              <a:rPr lang="en-GB" sz="2000" dirty="0">
                <a:latin typeface="+mn-lt"/>
                <a:ea typeface="Calibri" panose="020F0502020204030204" pitchFamily="34" charset="0"/>
                <a:cs typeface="Calibri" panose="020F0502020204030204" pitchFamily="34" charset="0"/>
              </a:rPr>
              <a:t>Marie-Curie European Training Network -FOODTRANET</a:t>
            </a:r>
          </a:p>
          <a:p>
            <a:r>
              <a:rPr lang="en-GB" sz="2000" dirty="0">
                <a:latin typeface="+mn-lt"/>
                <a:ea typeface="Calibri" panose="020F0502020204030204" pitchFamily="34" charset="0"/>
                <a:cs typeface="Calibri" panose="020F0502020204030204" pitchFamily="34" charset="0"/>
              </a:rPr>
              <a:t>Food Quality, Safety and Security </a:t>
            </a:r>
          </a:p>
          <a:p>
            <a:endParaRPr lang="en-GB" sz="2000" dirty="0">
              <a:latin typeface="+mn-lt"/>
              <a:ea typeface="Calibri" panose="020F0502020204030204" pitchFamily="34" charset="0"/>
              <a:cs typeface="Calibri" panose="020F0502020204030204" pitchFamily="34" charset="0"/>
            </a:endParaRPr>
          </a:p>
          <a:p>
            <a:endParaRPr lang="en-GB" sz="2000" dirty="0">
              <a:latin typeface="+mn-lt"/>
              <a:ea typeface="Calibri" panose="020F0502020204030204" pitchFamily="34" charset="0"/>
              <a:cs typeface="Calibri" panose="020F0502020204030204" pitchFamily="34" charset="0"/>
            </a:endParaRPr>
          </a:p>
          <a:p>
            <a:endParaRPr lang="en-GB" sz="2000" dirty="0">
              <a:latin typeface="+mn-lt"/>
              <a:ea typeface="Calibri" panose="020F0502020204030204" pitchFamily="34" charset="0"/>
              <a:cs typeface="Calibri" panose="020F0502020204030204" pitchFamily="34" charset="0"/>
            </a:endParaRPr>
          </a:p>
          <a:p>
            <a:r>
              <a:rPr lang="en-GB" sz="2000" dirty="0">
                <a:latin typeface="+mn-lt"/>
                <a:ea typeface="Calibri" panose="020F0502020204030204" pitchFamily="34" charset="0"/>
                <a:cs typeface="Calibri" panose="020F0502020204030204" pitchFamily="34" charset="0"/>
              </a:rPr>
              <a:t>Host Institute </a:t>
            </a:r>
          </a:p>
        </p:txBody>
      </p:sp>
      <p:pic>
        <p:nvPicPr>
          <p:cNvPr id="41" name="Picture 40">
            <a:extLst>
              <a:ext uri="{FF2B5EF4-FFF2-40B4-BE49-F238E27FC236}">
                <a16:creationId xmlns:a16="http://schemas.microsoft.com/office/drawing/2014/main" id="{06AD83F1-A6BD-DBD2-2B93-C58F81FAD223}"/>
              </a:ext>
            </a:extLst>
          </p:cNvPr>
          <p:cNvPicPr>
            <a:picLocks noChangeAspect="1"/>
          </p:cNvPicPr>
          <p:nvPr/>
        </p:nvPicPr>
        <p:blipFill>
          <a:blip r:embed="rId3"/>
          <a:stretch>
            <a:fillRect/>
          </a:stretch>
        </p:blipFill>
        <p:spPr>
          <a:xfrm>
            <a:off x="742438" y="3032058"/>
            <a:ext cx="2390974" cy="575676"/>
          </a:xfrm>
          <a:prstGeom prst="rect">
            <a:avLst/>
          </a:prstGeom>
        </p:spPr>
      </p:pic>
      <p:pic>
        <p:nvPicPr>
          <p:cNvPr id="43" name="Picture 42">
            <a:extLst>
              <a:ext uri="{FF2B5EF4-FFF2-40B4-BE49-F238E27FC236}">
                <a16:creationId xmlns:a16="http://schemas.microsoft.com/office/drawing/2014/main" id="{9C373A47-B22D-114D-BA45-66D28643FFD5}"/>
              </a:ext>
            </a:extLst>
          </p:cNvPr>
          <p:cNvPicPr>
            <a:picLocks noChangeAspect="1"/>
          </p:cNvPicPr>
          <p:nvPr/>
        </p:nvPicPr>
        <p:blipFill>
          <a:blip r:embed="rId4"/>
          <a:stretch>
            <a:fillRect/>
          </a:stretch>
        </p:blipFill>
        <p:spPr>
          <a:xfrm>
            <a:off x="2855640" y="4866302"/>
            <a:ext cx="1195839" cy="678928"/>
          </a:xfrm>
          <a:prstGeom prst="rect">
            <a:avLst/>
          </a:prstGeom>
        </p:spPr>
      </p:pic>
      <p:grpSp>
        <p:nvGrpSpPr>
          <p:cNvPr id="51" name="Group 50">
            <a:extLst>
              <a:ext uri="{FF2B5EF4-FFF2-40B4-BE49-F238E27FC236}">
                <a16:creationId xmlns:a16="http://schemas.microsoft.com/office/drawing/2014/main" id="{E8A490F7-D1F7-84EB-CFA5-AB516F796D45}"/>
              </a:ext>
            </a:extLst>
          </p:cNvPr>
          <p:cNvGrpSpPr/>
          <p:nvPr/>
        </p:nvGrpSpPr>
        <p:grpSpPr>
          <a:xfrm>
            <a:off x="6995691" y="1628800"/>
            <a:ext cx="4989773" cy="4650224"/>
            <a:chOff x="5446399" y="1016432"/>
            <a:chExt cx="6136001" cy="5832648"/>
          </a:xfrm>
        </p:grpSpPr>
        <p:grpSp>
          <p:nvGrpSpPr>
            <p:cNvPr id="52" name="Group 51">
              <a:extLst>
                <a:ext uri="{FF2B5EF4-FFF2-40B4-BE49-F238E27FC236}">
                  <a16:creationId xmlns:a16="http://schemas.microsoft.com/office/drawing/2014/main" id="{7C940210-FE89-488F-13CD-0B3001F3ECD9}"/>
                </a:ext>
              </a:extLst>
            </p:cNvPr>
            <p:cNvGrpSpPr/>
            <p:nvPr/>
          </p:nvGrpSpPr>
          <p:grpSpPr>
            <a:xfrm>
              <a:off x="5446399" y="1016432"/>
              <a:ext cx="6136001" cy="5832648"/>
              <a:chOff x="5446399" y="1016432"/>
              <a:chExt cx="6136001" cy="5832648"/>
            </a:xfrm>
          </p:grpSpPr>
          <p:pic>
            <p:nvPicPr>
              <p:cNvPr id="54" name="Picture 53">
                <a:extLst>
                  <a:ext uri="{FF2B5EF4-FFF2-40B4-BE49-F238E27FC236}">
                    <a16:creationId xmlns:a16="http://schemas.microsoft.com/office/drawing/2014/main" id="{889C44D0-2A77-5B45-AEDE-DA72EBDC10D9}"/>
                  </a:ext>
                </a:extLst>
              </p:cNvPr>
              <p:cNvPicPr>
                <a:picLocks noChangeAspect="1"/>
              </p:cNvPicPr>
              <p:nvPr/>
            </p:nvPicPr>
            <p:blipFill>
              <a:blip r:embed="rId5"/>
              <a:srcRect l="41811" r="-32" b="3561"/>
              <a:stretch/>
            </p:blipFill>
            <p:spPr>
              <a:xfrm>
                <a:off x="5446399" y="1016432"/>
                <a:ext cx="6136001" cy="5832648"/>
              </a:xfrm>
              <a:prstGeom prst="rect">
                <a:avLst/>
              </a:prstGeom>
            </p:spPr>
          </p:pic>
          <p:pic>
            <p:nvPicPr>
              <p:cNvPr id="55" name="Picture 54">
                <a:extLst>
                  <a:ext uri="{FF2B5EF4-FFF2-40B4-BE49-F238E27FC236}">
                    <a16:creationId xmlns:a16="http://schemas.microsoft.com/office/drawing/2014/main" id="{4634D278-B968-E1CC-4844-485B8763F1B3}"/>
                  </a:ext>
                </a:extLst>
              </p:cNvPr>
              <p:cNvPicPr>
                <a:picLocks noChangeAspect="1"/>
              </p:cNvPicPr>
              <p:nvPr/>
            </p:nvPicPr>
            <p:blipFill>
              <a:blip r:embed="rId6"/>
              <a:stretch>
                <a:fillRect/>
              </a:stretch>
            </p:blipFill>
            <p:spPr>
              <a:xfrm>
                <a:off x="8149364" y="3809966"/>
                <a:ext cx="365035" cy="365035"/>
              </a:xfrm>
              <a:prstGeom prst="rect">
                <a:avLst/>
              </a:prstGeom>
            </p:spPr>
          </p:pic>
        </p:grpSp>
        <p:pic>
          <p:nvPicPr>
            <p:cNvPr id="53" name="Picture 52">
              <a:extLst>
                <a:ext uri="{FF2B5EF4-FFF2-40B4-BE49-F238E27FC236}">
                  <a16:creationId xmlns:a16="http://schemas.microsoft.com/office/drawing/2014/main" id="{1BDC873E-0A94-A326-49D4-30AD2CD53DF9}"/>
                </a:ext>
              </a:extLst>
            </p:cNvPr>
            <p:cNvPicPr>
              <a:picLocks noChangeAspect="1"/>
            </p:cNvPicPr>
            <p:nvPr/>
          </p:nvPicPr>
          <p:blipFill>
            <a:blip r:embed="rId7"/>
            <a:srcRect b="8716"/>
            <a:stretch/>
          </p:blipFill>
          <p:spPr>
            <a:xfrm>
              <a:off x="6384032" y="2780928"/>
              <a:ext cx="365035" cy="360234"/>
            </a:xfrm>
            <a:prstGeom prst="rect">
              <a:avLst/>
            </a:prstGeom>
          </p:spPr>
        </p:pic>
      </p:grpSp>
      <p:grpSp>
        <p:nvGrpSpPr>
          <p:cNvPr id="64" name="Group 63">
            <a:extLst>
              <a:ext uri="{FF2B5EF4-FFF2-40B4-BE49-F238E27FC236}">
                <a16:creationId xmlns:a16="http://schemas.microsoft.com/office/drawing/2014/main" id="{E7E191A1-C900-02A8-06EE-F8978997ABD5}"/>
              </a:ext>
            </a:extLst>
          </p:cNvPr>
          <p:cNvGrpSpPr/>
          <p:nvPr/>
        </p:nvGrpSpPr>
        <p:grpSpPr>
          <a:xfrm rot="17818808">
            <a:off x="8231881" y="2765553"/>
            <a:ext cx="849830" cy="1251008"/>
            <a:chOff x="7968909" y="2466283"/>
            <a:chExt cx="849830" cy="1474025"/>
          </a:xfrm>
        </p:grpSpPr>
        <p:sp>
          <p:nvSpPr>
            <p:cNvPr id="56" name="Forme libre 25">
              <a:extLst>
                <a:ext uri="{FF2B5EF4-FFF2-40B4-BE49-F238E27FC236}">
                  <a16:creationId xmlns:a16="http://schemas.microsoft.com/office/drawing/2014/main" id="{70400853-74DD-B22F-001D-392AD94C56CA}"/>
                </a:ext>
              </a:extLst>
            </p:cNvPr>
            <p:cNvSpPr/>
            <p:nvPr/>
          </p:nvSpPr>
          <p:spPr>
            <a:xfrm rot="2100645">
              <a:off x="7968909" y="2466283"/>
              <a:ext cx="601631" cy="1474025"/>
            </a:xfrm>
            <a:custGeom>
              <a:avLst/>
              <a:gdLst>
                <a:gd name="connsiteX0" fmla="*/ 304800 w 316159"/>
                <a:gd name="connsiteY0" fmla="*/ 2057400 h 2057400"/>
                <a:gd name="connsiteX1" fmla="*/ 279400 w 316159"/>
                <a:gd name="connsiteY1" fmla="*/ 685800 h 2057400"/>
                <a:gd name="connsiteX2" fmla="*/ 0 w 316159"/>
                <a:gd name="connsiteY2" fmla="*/ 0 h 2057400"/>
              </a:gdLst>
              <a:ahLst/>
              <a:cxnLst>
                <a:cxn ang="0">
                  <a:pos x="connsiteX0" y="connsiteY0"/>
                </a:cxn>
                <a:cxn ang="0">
                  <a:pos x="connsiteX1" y="connsiteY1"/>
                </a:cxn>
                <a:cxn ang="0">
                  <a:pos x="connsiteX2" y="connsiteY2"/>
                </a:cxn>
              </a:cxnLst>
              <a:rect l="l" t="t" r="r" b="b"/>
              <a:pathLst>
                <a:path w="316159" h="2057400">
                  <a:moveTo>
                    <a:pt x="304800" y="2057400"/>
                  </a:moveTo>
                  <a:cubicBezTo>
                    <a:pt x="317500" y="1543050"/>
                    <a:pt x="330200" y="1028700"/>
                    <a:pt x="279400" y="685800"/>
                  </a:cubicBezTo>
                  <a:cubicBezTo>
                    <a:pt x="228600" y="342900"/>
                    <a:pt x="114300" y="171450"/>
                    <a:pt x="0" y="0"/>
                  </a:cubicBezTo>
                </a:path>
              </a:pathLst>
            </a:custGeom>
            <a:noFill/>
            <a:ln w="381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7" name="Forme libre 38">
              <a:extLst>
                <a:ext uri="{FF2B5EF4-FFF2-40B4-BE49-F238E27FC236}">
                  <a16:creationId xmlns:a16="http://schemas.microsoft.com/office/drawing/2014/main" id="{D1BC3EF5-CFF3-002C-F097-C94EEC49AC14}"/>
                </a:ext>
              </a:extLst>
            </p:cNvPr>
            <p:cNvSpPr/>
            <p:nvPr/>
          </p:nvSpPr>
          <p:spPr>
            <a:xfrm rot="11569424" flipV="1">
              <a:off x="8304339" y="2836388"/>
              <a:ext cx="514400" cy="667469"/>
            </a:xfrm>
            <a:custGeom>
              <a:avLst/>
              <a:gdLst/>
              <a:ahLst/>
              <a:cxnLst/>
              <a:rect l="l" t="t" r="r" b="b"/>
              <a:pathLst>
                <a:path w="1830700" h="1666966">
                  <a:moveTo>
                    <a:pt x="914400" y="0"/>
                  </a:moveTo>
                  <a:cubicBezTo>
                    <a:pt x="1000534" y="0"/>
                    <a:pt x="1073634" y="235919"/>
                    <a:pt x="1098573" y="563322"/>
                  </a:cubicBezTo>
                  <a:lnTo>
                    <a:pt x="1212676" y="643696"/>
                  </a:lnTo>
                  <a:lnTo>
                    <a:pt x="1212676" y="552765"/>
                  </a:lnTo>
                  <a:lnTo>
                    <a:pt x="1319304" y="552765"/>
                  </a:lnTo>
                  <a:lnTo>
                    <a:pt x="1319304" y="718804"/>
                  </a:lnTo>
                  <a:lnTo>
                    <a:pt x="1378900" y="760784"/>
                  </a:lnTo>
                  <a:lnTo>
                    <a:pt x="1378900" y="674725"/>
                  </a:lnTo>
                  <a:lnTo>
                    <a:pt x="1485528" y="674725"/>
                  </a:lnTo>
                  <a:lnTo>
                    <a:pt x="1485528" y="835892"/>
                  </a:lnTo>
                  <a:lnTo>
                    <a:pt x="1817973" y="1070066"/>
                  </a:lnTo>
                  <a:lnTo>
                    <a:pt x="1830700" y="1158966"/>
                  </a:lnTo>
                  <a:lnTo>
                    <a:pt x="1130728" y="879566"/>
                  </a:lnTo>
                  <a:lnTo>
                    <a:pt x="1108307" y="876769"/>
                  </a:lnTo>
                  <a:cubicBezTo>
                    <a:pt x="1105783" y="1075951"/>
                    <a:pt x="1086359" y="1255994"/>
                    <a:pt x="1055080" y="1391926"/>
                  </a:cubicBezTo>
                  <a:lnTo>
                    <a:pt x="1246293" y="1565366"/>
                  </a:lnTo>
                  <a:lnTo>
                    <a:pt x="1271750" y="1666966"/>
                  </a:lnTo>
                  <a:lnTo>
                    <a:pt x="1015015" y="1529738"/>
                  </a:lnTo>
                  <a:cubicBezTo>
                    <a:pt x="986234" y="1606116"/>
                    <a:pt x="951528" y="1649950"/>
                    <a:pt x="914400" y="1649950"/>
                  </a:cubicBezTo>
                  <a:cubicBezTo>
                    <a:pt x="877419" y="1649950"/>
                    <a:pt x="842840" y="1606460"/>
                    <a:pt x="814610" y="1530434"/>
                  </a:cubicBezTo>
                  <a:lnTo>
                    <a:pt x="559750" y="1666966"/>
                  </a:lnTo>
                  <a:lnTo>
                    <a:pt x="585150" y="1565366"/>
                  </a:lnTo>
                  <a:lnTo>
                    <a:pt x="773624" y="1394026"/>
                  </a:lnTo>
                  <a:cubicBezTo>
                    <a:pt x="742427" y="1257773"/>
                    <a:pt x="722577" y="1076968"/>
                    <a:pt x="720458" y="876821"/>
                  </a:cubicBezTo>
                  <a:lnTo>
                    <a:pt x="698500" y="879566"/>
                  </a:lnTo>
                  <a:lnTo>
                    <a:pt x="0" y="1158966"/>
                  </a:lnTo>
                  <a:lnTo>
                    <a:pt x="12700" y="1070066"/>
                  </a:lnTo>
                  <a:lnTo>
                    <a:pt x="331894" y="844752"/>
                  </a:lnTo>
                  <a:lnTo>
                    <a:pt x="331894" y="674725"/>
                  </a:lnTo>
                  <a:lnTo>
                    <a:pt x="438522" y="674725"/>
                  </a:lnTo>
                  <a:lnTo>
                    <a:pt x="438522" y="769486"/>
                  </a:lnTo>
                  <a:lnTo>
                    <a:pt x="506436" y="721546"/>
                  </a:lnTo>
                  <a:lnTo>
                    <a:pt x="506436" y="552765"/>
                  </a:lnTo>
                  <a:lnTo>
                    <a:pt x="613064" y="552765"/>
                  </a:lnTo>
                  <a:lnTo>
                    <a:pt x="613064" y="646279"/>
                  </a:lnTo>
                  <a:lnTo>
                    <a:pt x="730207" y="563590"/>
                  </a:lnTo>
                  <a:cubicBezTo>
                    <a:pt x="755126" y="236048"/>
                    <a:pt x="828243" y="0"/>
                    <a:pt x="91440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4" name="Title 1">
            <a:extLst>
              <a:ext uri="{FF2B5EF4-FFF2-40B4-BE49-F238E27FC236}">
                <a16:creationId xmlns:a16="http://schemas.microsoft.com/office/drawing/2014/main" id="{0B76C779-491C-29F7-83F1-FE1B2B78FF11}"/>
              </a:ext>
            </a:extLst>
          </p:cNvPr>
          <p:cNvSpPr txBox="1">
            <a:spLocks/>
          </p:cNvSpPr>
          <p:nvPr/>
        </p:nvSpPr>
        <p:spPr bwMode="auto">
          <a:xfrm>
            <a:off x="0" y="44624"/>
            <a:ext cx="8832304"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r>
              <a:rPr lang="en-GB" sz="3600" b="1" kern="0" dirty="0">
                <a:solidFill>
                  <a:schemeClr val="tx1"/>
                </a:solidFill>
                <a:latin typeface="+mj-lt"/>
              </a:rPr>
              <a:t>ESR13: Who I am and my journey</a:t>
            </a:r>
            <a:endParaRPr lang="sl-SI" sz="3600" kern="0" dirty="0">
              <a:solidFill>
                <a:schemeClr val="tx1"/>
              </a:solidFill>
              <a:latin typeface="+mj-lt"/>
            </a:endParaRPr>
          </a:p>
        </p:txBody>
      </p:sp>
    </p:spTree>
    <p:extLst>
      <p:ext uri="{BB962C8B-B14F-4D97-AF65-F5344CB8AC3E}">
        <p14:creationId xmlns:p14="http://schemas.microsoft.com/office/powerpoint/2010/main" val="878387990"/>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8A7626-592F-12D8-EA16-49E2EB5F3B88}"/>
              </a:ext>
            </a:extLst>
          </p:cNvPr>
          <p:cNvSpPr>
            <a:spLocks noGrp="1"/>
          </p:cNvSpPr>
          <p:nvPr>
            <p:ph type="sldNum" sz="quarter" idx="4"/>
          </p:nvPr>
        </p:nvSpPr>
        <p:spPr/>
        <p:txBody>
          <a:bodyPr/>
          <a:lstStyle/>
          <a:p>
            <a:pPr>
              <a:defRPr/>
            </a:pPr>
            <a:fld id="{869A43B6-4A72-4A6E-B3BC-4E1A4B5DD1B6}" type="slidenum">
              <a:rPr lang="en-US" smtClean="0"/>
              <a:pPr>
                <a:defRPr/>
              </a:pPr>
              <a:t>8</a:t>
            </a:fld>
            <a:endParaRPr lang="en-US" dirty="0"/>
          </a:p>
        </p:txBody>
      </p:sp>
      <p:grpSp>
        <p:nvGrpSpPr>
          <p:cNvPr id="4" name="Group 3">
            <a:extLst>
              <a:ext uri="{FF2B5EF4-FFF2-40B4-BE49-F238E27FC236}">
                <a16:creationId xmlns:a16="http://schemas.microsoft.com/office/drawing/2014/main" id="{E2785B2F-2BB8-CF0F-A3E0-AB01D0AE61DF}"/>
              </a:ext>
            </a:extLst>
          </p:cNvPr>
          <p:cNvGrpSpPr/>
          <p:nvPr/>
        </p:nvGrpSpPr>
        <p:grpSpPr>
          <a:xfrm>
            <a:off x="2686525" y="1384495"/>
            <a:ext cx="4169664" cy="1243512"/>
            <a:chOff x="1131873" y="1859279"/>
            <a:chExt cx="4169664" cy="1371600"/>
          </a:xfrm>
        </p:grpSpPr>
        <p:sp>
          <p:nvSpPr>
            <p:cNvPr id="5" name="Notched Right Arrow 81">
              <a:extLst>
                <a:ext uri="{FF2B5EF4-FFF2-40B4-BE49-F238E27FC236}">
                  <a16:creationId xmlns:a16="http://schemas.microsoft.com/office/drawing/2014/main" id="{0E3CBA1B-60AC-2B7D-4F16-A4CD1A212BC6}"/>
                </a:ext>
              </a:extLst>
            </p:cNvPr>
            <p:cNvSpPr/>
            <p:nvPr/>
          </p:nvSpPr>
          <p:spPr>
            <a:xfrm rot="16200000">
              <a:off x="3886199" y="2404801"/>
              <a:ext cx="1371600" cy="280555"/>
            </a:xfrm>
            <a:prstGeom prst="notchedRightArrow">
              <a:avLst>
                <a:gd name="adj1" fmla="val 100000"/>
                <a:gd name="adj2" fmla="val 74138"/>
              </a:avLst>
            </a:prstGeom>
            <a:solidFill>
              <a:srgbClr val="E038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5760" tIns="45720" rIns="91440" bIns="45720" numCol="1" spcCol="0" rtlCol="0" fromWordArt="0" anchor="t" anchorCtr="0" forceAA="0" compatLnSpc="1">
              <a:prstTxWarp prst="textNoShape">
                <a:avLst/>
              </a:prstTxWarp>
              <a:noAutofit/>
            </a:bodyPr>
            <a:lstStyle/>
            <a:p>
              <a:endParaRPr lang="en-US" sz="2000" b="1"/>
            </a:p>
          </p:txBody>
        </p:sp>
        <p:grpSp>
          <p:nvGrpSpPr>
            <p:cNvPr id="6" name="Group 5">
              <a:extLst>
                <a:ext uri="{FF2B5EF4-FFF2-40B4-BE49-F238E27FC236}">
                  <a16:creationId xmlns:a16="http://schemas.microsoft.com/office/drawing/2014/main" id="{AB1242FD-5439-59B6-9F12-728F9939BBC4}"/>
                </a:ext>
              </a:extLst>
            </p:cNvPr>
            <p:cNvGrpSpPr/>
            <p:nvPr/>
          </p:nvGrpSpPr>
          <p:grpSpPr>
            <a:xfrm flipH="1">
              <a:off x="1131873" y="2328001"/>
              <a:ext cx="4169664" cy="659825"/>
              <a:chOff x="0" y="5065566"/>
              <a:chExt cx="4166758" cy="976745"/>
            </a:xfrm>
          </p:grpSpPr>
          <p:sp>
            <p:nvSpPr>
              <p:cNvPr id="7" name="Freeform 83">
                <a:extLst>
                  <a:ext uri="{FF2B5EF4-FFF2-40B4-BE49-F238E27FC236}">
                    <a16:creationId xmlns:a16="http://schemas.microsoft.com/office/drawing/2014/main" id="{1EB7A5E9-62FB-6CAD-AB13-64F06467FBCB}"/>
                  </a:ext>
                </a:extLst>
              </p:cNvPr>
              <p:cNvSpPr/>
              <p:nvPr/>
            </p:nvSpPr>
            <p:spPr>
              <a:xfrm>
                <a:off x="0" y="5065566"/>
                <a:ext cx="4166758" cy="800099"/>
              </a:xfrm>
              <a:custGeom>
                <a:avLst/>
                <a:gdLst>
                  <a:gd name="connsiteX0" fmla="*/ 455897 w 4166758"/>
                  <a:gd name="connsiteY0" fmla="*/ 0 h 800099"/>
                  <a:gd name="connsiteX1" fmla="*/ 3855031 w 4166758"/>
                  <a:gd name="connsiteY1" fmla="*/ 0 h 800099"/>
                  <a:gd name="connsiteX2" fmla="*/ 4166758 w 4166758"/>
                  <a:gd name="connsiteY2" fmla="*/ 311727 h 800099"/>
                  <a:gd name="connsiteX3" fmla="*/ 3855031 w 4166758"/>
                  <a:gd name="connsiteY3" fmla="*/ 623454 h 800099"/>
                  <a:gd name="connsiteX4" fmla="*/ 1517075 w 4166758"/>
                  <a:gd name="connsiteY4" fmla="*/ 623454 h 800099"/>
                  <a:gd name="connsiteX5" fmla="*/ 1517075 w 4166758"/>
                  <a:gd name="connsiteY5" fmla="*/ 623449 h 800099"/>
                  <a:gd name="connsiteX6" fmla="*/ 592284 w 4166758"/>
                  <a:gd name="connsiteY6" fmla="*/ 623449 h 800099"/>
                  <a:gd name="connsiteX7" fmla="*/ 592284 w 4166758"/>
                  <a:gd name="connsiteY7" fmla="*/ 623454 h 800099"/>
                  <a:gd name="connsiteX8" fmla="*/ 176649 w 4166758"/>
                  <a:gd name="connsiteY8" fmla="*/ 623454 h 800099"/>
                  <a:gd name="connsiteX9" fmla="*/ 13885 w 4166758"/>
                  <a:gd name="connsiteY9" fmla="*/ 731342 h 800099"/>
                  <a:gd name="connsiteX10" fmla="*/ 3 w 4166758"/>
                  <a:gd name="connsiteY10" fmla="*/ 800099 h 800099"/>
                  <a:gd name="connsiteX11" fmla="*/ 3 w 4166758"/>
                  <a:gd name="connsiteY11" fmla="*/ 800099 h 800099"/>
                  <a:gd name="connsiteX12" fmla="*/ 3 w 4166758"/>
                  <a:gd name="connsiteY12" fmla="*/ 446808 h 800099"/>
                  <a:gd name="connsiteX13" fmla="*/ 4 w 4166758"/>
                  <a:gd name="connsiteY13" fmla="*/ 446808 h 800099"/>
                  <a:gd name="connsiteX14" fmla="*/ 4 w 4166758"/>
                  <a:gd name="connsiteY14" fmla="*/ 176666 h 800099"/>
                  <a:gd name="connsiteX15" fmla="*/ 0 w 4166758"/>
                  <a:gd name="connsiteY15" fmla="*/ 176647 h 800099"/>
                  <a:gd name="connsiteX16" fmla="*/ 13882 w 4166758"/>
                  <a:gd name="connsiteY16" fmla="*/ 107889 h 800099"/>
                  <a:gd name="connsiteX17" fmla="*/ 176646 w 4166758"/>
                  <a:gd name="connsiteY17" fmla="*/ 1 h 800099"/>
                  <a:gd name="connsiteX18" fmla="*/ 455897 w 4166758"/>
                  <a:gd name="connsiteY18" fmla="*/ 1 h 80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6758" h="800099">
                    <a:moveTo>
                      <a:pt x="455897" y="0"/>
                    </a:moveTo>
                    <a:lnTo>
                      <a:pt x="3855031" y="0"/>
                    </a:lnTo>
                    <a:lnTo>
                      <a:pt x="4166758" y="311727"/>
                    </a:lnTo>
                    <a:lnTo>
                      <a:pt x="3855031" y="623454"/>
                    </a:lnTo>
                    <a:lnTo>
                      <a:pt x="1517075" y="623454"/>
                    </a:lnTo>
                    <a:lnTo>
                      <a:pt x="1517075" y="623449"/>
                    </a:lnTo>
                    <a:lnTo>
                      <a:pt x="592284" y="623449"/>
                    </a:lnTo>
                    <a:lnTo>
                      <a:pt x="592284" y="623454"/>
                    </a:lnTo>
                    <a:lnTo>
                      <a:pt x="176649" y="623454"/>
                    </a:lnTo>
                    <a:cubicBezTo>
                      <a:pt x="103480" y="623454"/>
                      <a:pt x="40701" y="667941"/>
                      <a:pt x="13885" y="731342"/>
                    </a:cubicBezTo>
                    <a:lnTo>
                      <a:pt x="3" y="800099"/>
                    </a:lnTo>
                    <a:lnTo>
                      <a:pt x="3" y="800099"/>
                    </a:lnTo>
                    <a:lnTo>
                      <a:pt x="3" y="446808"/>
                    </a:lnTo>
                    <a:lnTo>
                      <a:pt x="4" y="446808"/>
                    </a:lnTo>
                    <a:lnTo>
                      <a:pt x="4" y="176666"/>
                    </a:lnTo>
                    <a:lnTo>
                      <a:pt x="0" y="176647"/>
                    </a:lnTo>
                    <a:lnTo>
                      <a:pt x="13882" y="107889"/>
                    </a:lnTo>
                    <a:cubicBezTo>
                      <a:pt x="40698" y="44488"/>
                      <a:pt x="103477" y="1"/>
                      <a:pt x="176646" y="1"/>
                    </a:cubicBezTo>
                    <a:lnTo>
                      <a:pt x="455897" y="1"/>
                    </a:lnTo>
                    <a:close/>
                  </a:path>
                </a:pathLst>
              </a:custGeom>
              <a:solidFill>
                <a:srgbClr val="BE1D2C"/>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0" rIns="457200" rtlCol="0" anchor="t"/>
              <a:lstStyle/>
              <a:p>
                <a:pPr algn="r"/>
                <a:r>
                  <a:rPr lang="en-US" sz="2000" b="1" dirty="0">
                    <a:effectLst>
                      <a:outerShdw blurRad="38100" dist="38100" dir="2700000" algn="tl">
                        <a:srgbClr val="000000">
                          <a:alpha val="43137"/>
                        </a:srgbClr>
                      </a:outerShdw>
                    </a:effectLst>
                  </a:rPr>
                  <a:t>2022</a:t>
                </a:r>
              </a:p>
            </p:txBody>
          </p:sp>
          <p:sp>
            <p:nvSpPr>
              <p:cNvPr id="8" name="Freeform 84">
                <a:extLst>
                  <a:ext uri="{FF2B5EF4-FFF2-40B4-BE49-F238E27FC236}">
                    <a16:creationId xmlns:a16="http://schemas.microsoft.com/office/drawing/2014/main" id="{2288EE03-E553-4687-3F3A-09F288CD6DC3}"/>
                  </a:ext>
                </a:extLst>
              </p:cNvPr>
              <p:cNvSpPr/>
              <p:nvPr/>
            </p:nvSpPr>
            <p:spPr>
              <a:xfrm>
                <a:off x="0" y="5689019"/>
                <a:ext cx="592282" cy="353292"/>
              </a:xfrm>
              <a:custGeom>
                <a:avLst/>
                <a:gdLst>
                  <a:gd name="connsiteX0" fmla="*/ 0 w 592282"/>
                  <a:gd name="connsiteY0" fmla="*/ 176645 h 353292"/>
                  <a:gd name="connsiteX1" fmla="*/ 0 w 592282"/>
                  <a:gd name="connsiteY1" fmla="*/ 176646 h 353292"/>
                  <a:gd name="connsiteX2" fmla="*/ 0 w 592282"/>
                  <a:gd name="connsiteY2" fmla="*/ 176646 h 353292"/>
                  <a:gd name="connsiteX3" fmla="*/ 176646 w 592282"/>
                  <a:gd name="connsiteY3" fmla="*/ 0 h 353292"/>
                  <a:gd name="connsiteX4" fmla="*/ 592282 w 592282"/>
                  <a:gd name="connsiteY4" fmla="*/ 0 h 353292"/>
                  <a:gd name="connsiteX5" fmla="*/ 592282 w 592282"/>
                  <a:gd name="connsiteY5" fmla="*/ 353292 h 353292"/>
                  <a:gd name="connsiteX6" fmla="*/ 176646 w 592282"/>
                  <a:gd name="connsiteY6" fmla="*/ 353291 h 353292"/>
                  <a:gd name="connsiteX7" fmla="*/ 13882 w 592282"/>
                  <a:gd name="connsiteY7" fmla="*/ 245404 h 353292"/>
                  <a:gd name="connsiteX8" fmla="*/ 0 w 592282"/>
                  <a:gd name="connsiteY8" fmla="*/ 176646 h 353292"/>
                  <a:gd name="connsiteX9" fmla="*/ 13882 w 592282"/>
                  <a:gd name="connsiteY9" fmla="*/ 107888 h 353292"/>
                  <a:gd name="connsiteX10" fmla="*/ 176646 w 592282"/>
                  <a:gd name="connsiteY10" fmla="*/ 0 h 353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2282" h="353292">
                    <a:moveTo>
                      <a:pt x="0" y="176645"/>
                    </a:moveTo>
                    <a:lnTo>
                      <a:pt x="0" y="176646"/>
                    </a:lnTo>
                    <a:lnTo>
                      <a:pt x="0" y="176646"/>
                    </a:lnTo>
                    <a:close/>
                    <a:moveTo>
                      <a:pt x="176646" y="0"/>
                    </a:moveTo>
                    <a:lnTo>
                      <a:pt x="592282" y="0"/>
                    </a:lnTo>
                    <a:lnTo>
                      <a:pt x="592282" y="353292"/>
                    </a:lnTo>
                    <a:lnTo>
                      <a:pt x="176646" y="353291"/>
                    </a:lnTo>
                    <a:cubicBezTo>
                      <a:pt x="103477" y="353291"/>
                      <a:pt x="40698" y="308805"/>
                      <a:pt x="13882" y="245404"/>
                    </a:cubicBezTo>
                    <a:lnTo>
                      <a:pt x="0" y="176646"/>
                    </a:lnTo>
                    <a:lnTo>
                      <a:pt x="13882" y="107888"/>
                    </a:lnTo>
                    <a:cubicBezTo>
                      <a:pt x="40698" y="44487"/>
                      <a:pt x="103477" y="0"/>
                      <a:pt x="176646" y="0"/>
                    </a:cubicBezTo>
                    <a:close/>
                  </a:path>
                </a:pathLst>
              </a:custGeom>
              <a:solidFill>
                <a:srgbClr val="711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9" name="Group 8">
            <a:extLst>
              <a:ext uri="{FF2B5EF4-FFF2-40B4-BE49-F238E27FC236}">
                <a16:creationId xmlns:a16="http://schemas.microsoft.com/office/drawing/2014/main" id="{1F3829ED-1CFB-3118-8851-BC1227ADAA82}"/>
              </a:ext>
            </a:extLst>
          </p:cNvPr>
          <p:cNvGrpSpPr/>
          <p:nvPr/>
        </p:nvGrpSpPr>
        <p:grpSpPr>
          <a:xfrm>
            <a:off x="5375920" y="2524557"/>
            <a:ext cx="4166758" cy="1243512"/>
            <a:chOff x="3841865" y="319088"/>
            <a:chExt cx="4166758" cy="1371600"/>
          </a:xfrm>
        </p:grpSpPr>
        <p:sp>
          <p:nvSpPr>
            <p:cNvPr id="10" name="Notched Right Arrow 77">
              <a:extLst>
                <a:ext uri="{FF2B5EF4-FFF2-40B4-BE49-F238E27FC236}">
                  <a16:creationId xmlns:a16="http://schemas.microsoft.com/office/drawing/2014/main" id="{C46E2A0E-3523-833C-523D-81581689BC60}"/>
                </a:ext>
              </a:extLst>
            </p:cNvPr>
            <p:cNvSpPr/>
            <p:nvPr/>
          </p:nvSpPr>
          <p:spPr>
            <a:xfrm rot="16200000">
              <a:off x="3886201" y="864610"/>
              <a:ext cx="1371600" cy="280555"/>
            </a:xfrm>
            <a:prstGeom prst="notchedRightArrow">
              <a:avLst>
                <a:gd name="adj1" fmla="val 100000"/>
                <a:gd name="adj2" fmla="val 74138"/>
              </a:avLst>
            </a:prstGeom>
            <a:solidFill>
              <a:srgbClr val="65C3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274320" bIns="45720" numCol="1" spcCol="0" rtlCol="0" fromWordArt="0" anchor="t" anchorCtr="0" forceAA="0" compatLnSpc="1">
              <a:prstTxWarp prst="textNoShape">
                <a:avLst/>
              </a:prstTxWarp>
              <a:noAutofit/>
            </a:bodyPr>
            <a:lstStyle/>
            <a:p>
              <a:pPr algn="r"/>
              <a:endParaRPr lang="en-US" sz="2000" b="1"/>
            </a:p>
          </p:txBody>
        </p:sp>
        <p:grpSp>
          <p:nvGrpSpPr>
            <p:cNvPr id="11" name="Group 10">
              <a:extLst>
                <a:ext uri="{FF2B5EF4-FFF2-40B4-BE49-F238E27FC236}">
                  <a16:creationId xmlns:a16="http://schemas.microsoft.com/office/drawing/2014/main" id="{FE307D6B-AC1E-E06D-4B3A-4BAC31F07456}"/>
                </a:ext>
              </a:extLst>
            </p:cNvPr>
            <p:cNvGrpSpPr/>
            <p:nvPr/>
          </p:nvGrpSpPr>
          <p:grpSpPr>
            <a:xfrm>
              <a:off x="3841865" y="704741"/>
              <a:ext cx="4166758" cy="659825"/>
              <a:chOff x="0" y="5065566"/>
              <a:chExt cx="4166758" cy="976745"/>
            </a:xfrm>
          </p:grpSpPr>
          <p:sp>
            <p:nvSpPr>
              <p:cNvPr id="12" name="Freeform 79">
                <a:extLst>
                  <a:ext uri="{FF2B5EF4-FFF2-40B4-BE49-F238E27FC236}">
                    <a16:creationId xmlns:a16="http://schemas.microsoft.com/office/drawing/2014/main" id="{E872372F-4AC1-F78A-7B20-CEC4632E0877}"/>
                  </a:ext>
                </a:extLst>
              </p:cNvPr>
              <p:cNvSpPr/>
              <p:nvPr/>
            </p:nvSpPr>
            <p:spPr>
              <a:xfrm>
                <a:off x="0" y="5689019"/>
                <a:ext cx="592282" cy="353292"/>
              </a:xfrm>
              <a:custGeom>
                <a:avLst/>
                <a:gdLst>
                  <a:gd name="connsiteX0" fmla="*/ 0 w 592282"/>
                  <a:gd name="connsiteY0" fmla="*/ 176645 h 353292"/>
                  <a:gd name="connsiteX1" fmla="*/ 0 w 592282"/>
                  <a:gd name="connsiteY1" fmla="*/ 176646 h 353292"/>
                  <a:gd name="connsiteX2" fmla="*/ 0 w 592282"/>
                  <a:gd name="connsiteY2" fmla="*/ 176646 h 353292"/>
                  <a:gd name="connsiteX3" fmla="*/ 176646 w 592282"/>
                  <a:gd name="connsiteY3" fmla="*/ 0 h 353292"/>
                  <a:gd name="connsiteX4" fmla="*/ 592282 w 592282"/>
                  <a:gd name="connsiteY4" fmla="*/ 0 h 353292"/>
                  <a:gd name="connsiteX5" fmla="*/ 592282 w 592282"/>
                  <a:gd name="connsiteY5" fmla="*/ 353292 h 353292"/>
                  <a:gd name="connsiteX6" fmla="*/ 176646 w 592282"/>
                  <a:gd name="connsiteY6" fmla="*/ 353291 h 353292"/>
                  <a:gd name="connsiteX7" fmla="*/ 13882 w 592282"/>
                  <a:gd name="connsiteY7" fmla="*/ 245404 h 353292"/>
                  <a:gd name="connsiteX8" fmla="*/ 0 w 592282"/>
                  <a:gd name="connsiteY8" fmla="*/ 176646 h 353292"/>
                  <a:gd name="connsiteX9" fmla="*/ 13882 w 592282"/>
                  <a:gd name="connsiteY9" fmla="*/ 107888 h 353292"/>
                  <a:gd name="connsiteX10" fmla="*/ 176646 w 592282"/>
                  <a:gd name="connsiteY10" fmla="*/ 0 h 353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2282" h="353292">
                    <a:moveTo>
                      <a:pt x="0" y="176645"/>
                    </a:moveTo>
                    <a:lnTo>
                      <a:pt x="0" y="176646"/>
                    </a:lnTo>
                    <a:lnTo>
                      <a:pt x="0" y="176646"/>
                    </a:lnTo>
                    <a:close/>
                    <a:moveTo>
                      <a:pt x="176646" y="0"/>
                    </a:moveTo>
                    <a:lnTo>
                      <a:pt x="592282" y="0"/>
                    </a:lnTo>
                    <a:lnTo>
                      <a:pt x="592282" y="353292"/>
                    </a:lnTo>
                    <a:lnTo>
                      <a:pt x="176646" y="353291"/>
                    </a:lnTo>
                    <a:cubicBezTo>
                      <a:pt x="103477" y="353291"/>
                      <a:pt x="40698" y="308805"/>
                      <a:pt x="13882" y="245404"/>
                    </a:cubicBezTo>
                    <a:lnTo>
                      <a:pt x="0" y="176646"/>
                    </a:lnTo>
                    <a:lnTo>
                      <a:pt x="13882" y="107888"/>
                    </a:lnTo>
                    <a:cubicBezTo>
                      <a:pt x="40698" y="44487"/>
                      <a:pt x="103477" y="0"/>
                      <a:pt x="176646" y="0"/>
                    </a:cubicBezTo>
                    <a:close/>
                  </a:path>
                </a:pathLst>
              </a:custGeom>
              <a:solidFill>
                <a:srgbClr val="1468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80">
                <a:extLst>
                  <a:ext uri="{FF2B5EF4-FFF2-40B4-BE49-F238E27FC236}">
                    <a16:creationId xmlns:a16="http://schemas.microsoft.com/office/drawing/2014/main" id="{B3E8A970-3D7F-F52B-C280-AF782FF736C4}"/>
                  </a:ext>
                </a:extLst>
              </p:cNvPr>
              <p:cNvSpPr/>
              <p:nvPr/>
            </p:nvSpPr>
            <p:spPr>
              <a:xfrm>
                <a:off x="0" y="5065566"/>
                <a:ext cx="4166758" cy="800099"/>
              </a:xfrm>
              <a:custGeom>
                <a:avLst/>
                <a:gdLst>
                  <a:gd name="connsiteX0" fmla="*/ 455897 w 4166758"/>
                  <a:gd name="connsiteY0" fmla="*/ 0 h 800099"/>
                  <a:gd name="connsiteX1" fmla="*/ 3855031 w 4166758"/>
                  <a:gd name="connsiteY1" fmla="*/ 0 h 800099"/>
                  <a:gd name="connsiteX2" fmla="*/ 4166758 w 4166758"/>
                  <a:gd name="connsiteY2" fmla="*/ 311727 h 800099"/>
                  <a:gd name="connsiteX3" fmla="*/ 3855031 w 4166758"/>
                  <a:gd name="connsiteY3" fmla="*/ 623454 h 800099"/>
                  <a:gd name="connsiteX4" fmla="*/ 1517075 w 4166758"/>
                  <a:gd name="connsiteY4" fmla="*/ 623454 h 800099"/>
                  <a:gd name="connsiteX5" fmla="*/ 1517075 w 4166758"/>
                  <a:gd name="connsiteY5" fmla="*/ 623449 h 800099"/>
                  <a:gd name="connsiteX6" fmla="*/ 592284 w 4166758"/>
                  <a:gd name="connsiteY6" fmla="*/ 623449 h 800099"/>
                  <a:gd name="connsiteX7" fmla="*/ 592284 w 4166758"/>
                  <a:gd name="connsiteY7" fmla="*/ 623454 h 800099"/>
                  <a:gd name="connsiteX8" fmla="*/ 176649 w 4166758"/>
                  <a:gd name="connsiteY8" fmla="*/ 623454 h 800099"/>
                  <a:gd name="connsiteX9" fmla="*/ 13885 w 4166758"/>
                  <a:gd name="connsiteY9" fmla="*/ 731342 h 800099"/>
                  <a:gd name="connsiteX10" fmla="*/ 3 w 4166758"/>
                  <a:gd name="connsiteY10" fmla="*/ 800099 h 800099"/>
                  <a:gd name="connsiteX11" fmla="*/ 3 w 4166758"/>
                  <a:gd name="connsiteY11" fmla="*/ 800099 h 800099"/>
                  <a:gd name="connsiteX12" fmla="*/ 3 w 4166758"/>
                  <a:gd name="connsiteY12" fmla="*/ 446808 h 800099"/>
                  <a:gd name="connsiteX13" fmla="*/ 4 w 4166758"/>
                  <a:gd name="connsiteY13" fmla="*/ 446808 h 800099"/>
                  <a:gd name="connsiteX14" fmla="*/ 4 w 4166758"/>
                  <a:gd name="connsiteY14" fmla="*/ 176666 h 800099"/>
                  <a:gd name="connsiteX15" fmla="*/ 0 w 4166758"/>
                  <a:gd name="connsiteY15" fmla="*/ 176647 h 800099"/>
                  <a:gd name="connsiteX16" fmla="*/ 13882 w 4166758"/>
                  <a:gd name="connsiteY16" fmla="*/ 107889 h 800099"/>
                  <a:gd name="connsiteX17" fmla="*/ 176646 w 4166758"/>
                  <a:gd name="connsiteY17" fmla="*/ 1 h 800099"/>
                  <a:gd name="connsiteX18" fmla="*/ 455897 w 4166758"/>
                  <a:gd name="connsiteY18" fmla="*/ 1 h 80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6758" h="800099">
                    <a:moveTo>
                      <a:pt x="455897" y="0"/>
                    </a:moveTo>
                    <a:lnTo>
                      <a:pt x="3855031" y="0"/>
                    </a:lnTo>
                    <a:lnTo>
                      <a:pt x="4166758" y="311727"/>
                    </a:lnTo>
                    <a:lnTo>
                      <a:pt x="3855031" y="623454"/>
                    </a:lnTo>
                    <a:lnTo>
                      <a:pt x="1517075" y="623454"/>
                    </a:lnTo>
                    <a:lnTo>
                      <a:pt x="1517075" y="623449"/>
                    </a:lnTo>
                    <a:lnTo>
                      <a:pt x="592284" y="623449"/>
                    </a:lnTo>
                    <a:lnTo>
                      <a:pt x="592284" y="623454"/>
                    </a:lnTo>
                    <a:lnTo>
                      <a:pt x="176649" y="623454"/>
                    </a:lnTo>
                    <a:cubicBezTo>
                      <a:pt x="103480" y="623454"/>
                      <a:pt x="40701" y="667941"/>
                      <a:pt x="13885" y="731342"/>
                    </a:cubicBezTo>
                    <a:lnTo>
                      <a:pt x="3" y="800099"/>
                    </a:lnTo>
                    <a:lnTo>
                      <a:pt x="3" y="800099"/>
                    </a:lnTo>
                    <a:lnTo>
                      <a:pt x="3" y="446808"/>
                    </a:lnTo>
                    <a:lnTo>
                      <a:pt x="4" y="446808"/>
                    </a:lnTo>
                    <a:lnTo>
                      <a:pt x="4" y="176666"/>
                    </a:lnTo>
                    <a:lnTo>
                      <a:pt x="0" y="176647"/>
                    </a:lnTo>
                    <a:lnTo>
                      <a:pt x="13882" y="107889"/>
                    </a:lnTo>
                    <a:cubicBezTo>
                      <a:pt x="40698" y="44488"/>
                      <a:pt x="103477" y="1"/>
                      <a:pt x="176646" y="1"/>
                    </a:cubicBezTo>
                    <a:lnTo>
                      <a:pt x="455897" y="1"/>
                    </a:lnTo>
                    <a:close/>
                  </a:path>
                </a:pathLst>
              </a:custGeom>
              <a:solidFill>
                <a:srgbClr val="27A9E0"/>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rIns="274320" rtlCol="0" anchor="t"/>
              <a:lstStyle/>
              <a:p>
                <a:r>
                  <a:rPr lang="en-US" sz="2000" b="1" dirty="0">
                    <a:effectLst>
                      <a:outerShdw blurRad="38100" dist="38100" dir="2700000" algn="tl">
                        <a:srgbClr val="000000">
                          <a:alpha val="43137"/>
                        </a:srgbClr>
                      </a:outerShdw>
                    </a:effectLst>
                  </a:rPr>
                  <a:t>2019-22</a:t>
                </a:r>
              </a:p>
            </p:txBody>
          </p:sp>
        </p:grpSp>
      </p:grpSp>
      <p:grpSp>
        <p:nvGrpSpPr>
          <p:cNvPr id="14" name="Group 13">
            <a:extLst>
              <a:ext uri="{FF2B5EF4-FFF2-40B4-BE49-F238E27FC236}">
                <a16:creationId xmlns:a16="http://schemas.microsoft.com/office/drawing/2014/main" id="{AEF79875-B6DB-D1B2-EA74-40B250B227B0}"/>
              </a:ext>
            </a:extLst>
          </p:cNvPr>
          <p:cNvGrpSpPr/>
          <p:nvPr/>
        </p:nvGrpSpPr>
        <p:grpSpPr>
          <a:xfrm>
            <a:off x="2665710" y="3637969"/>
            <a:ext cx="4169664" cy="1243512"/>
            <a:chOff x="1131873" y="1859279"/>
            <a:chExt cx="4169664" cy="1371600"/>
          </a:xfrm>
        </p:grpSpPr>
        <p:sp>
          <p:nvSpPr>
            <p:cNvPr id="15" name="Notched Right Arrow 73">
              <a:extLst>
                <a:ext uri="{FF2B5EF4-FFF2-40B4-BE49-F238E27FC236}">
                  <a16:creationId xmlns:a16="http://schemas.microsoft.com/office/drawing/2014/main" id="{3745FEE9-7FBF-7942-2B7A-5F60C46CA34B}"/>
                </a:ext>
              </a:extLst>
            </p:cNvPr>
            <p:cNvSpPr/>
            <p:nvPr/>
          </p:nvSpPr>
          <p:spPr>
            <a:xfrm rot="16200000">
              <a:off x="3886199" y="2404801"/>
              <a:ext cx="1371600" cy="280555"/>
            </a:xfrm>
            <a:prstGeom prst="notchedRightArrow">
              <a:avLst>
                <a:gd name="adj1" fmla="val 100000"/>
                <a:gd name="adj2" fmla="val 74138"/>
              </a:avLst>
            </a:prstGeom>
            <a:solidFill>
              <a:srgbClr val="7A7A9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45720" rIns="91440" bIns="45720" numCol="1" spcCol="0" rtlCol="0" fromWordArt="0" anchor="t" anchorCtr="0" forceAA="0" compatLnSpc="1">
              <a:prstTxWarp prst="textNoShape">
                <a:avLst/>
              </a:prstTxWarp>
              <a:noAutofit/>
            </a:bodyPr>
            <a:lstStyle/>
            <a:p>
              <a:endParaRPr lang="en-US" sz="2000" b="1"/>
            </a:p>
          </p:txBody>
        </p:sp>
        <p:grpSp>
          <p:nvGrpSpPr>
            <p:cNvPr id="16" name="Group 15">
              <a:extLst>
                <a:ext uri="{FF2B5EF4-FFF2-40B4-BE49-F238E27FC236}">
                  <a16:creationId xmlns:a16="http://schemas.microsoft.com/office/drawing/2014/main" id="{5B48F536-20A7-EBF8-3361-B4A89486939E}"/>
                </a:ext>
              </a:extLst>
            </p:cNvPr>
            <p:cNvGrpSpPr/>
            <p:nvPr/>
          </p:nvGrpSpPr>
          <p:grpSpPr>
            <a:xfrm flipH="1">
              <a:off x="1131873" y="2328001"/>
              <a:ext cx="4169664" cy="659825"/>
              <a:chOff x="0" y="5065566"/>
              <a:chExt cx="4166758" cy="976745"/>
            </a:xfrm>
          </p:grpSpPr>
          <p:sp>
            <p:nvSpPr>
              <p:cNvPr id="17" name="Freeform 75">
                <a:extLst>
                  <a:ext uri="{FF2B5EF4-FFF2-40B4-BE49-F238E27FC236}">
                    <a16:creationId xmlns:a16="http://schemas.microsoft.com/office/drawing/2014/main" id="{369A5487-7BFB-6D1F-0C92-54A4E5D9D38A}"/>
                  </a:ext>
                </a:extLst>
              </p:cNvPr>
              <p:cNvSpPr/>
              <p:nvPr/>
            </p:nvSpPr>
            <p:spPr>
              <a:xfrm>
                <a:off x="0" y="5065566"/>
                <a:ext cx="4166758" cy="800099"/>
              </a:xfrm>
              <a:custGeom>
                <a:avLst/>
                <a:gdLst>
                  <a:gd name="connsiteX0" fmla="*/ 455897 w 4166758"/>
                  <a:gd name="connsiteY0" fmla="*/ 0 h 800099"/>
                  <a:gd name="connsiteX1" fmla="*/ 3855031 w 4166758"/>
                  <a:gd name="connsiteY1" fmla="*/ 0 h 800099"/>
                  <a:gd name="connsiteX2" fmla="*/ 4166758 w 4166758"/>
                  <a:gd name="connsiteY2" fmla="*/ 311727 h 800099"/>
                  <a:gd name="connsiteX3" fmla="*/ 3855031 w 4166758"/>
                  <a:gd name="connsiteY3" fmla="*/ 623454 h 800099"/>
                  <a:gd name="connsiteX4" fmla="*/ 1517075 w 4166758"/>
                  <a:gd name="connsiteY4" fmla="*/ 623454 h 800099"/>
                  <a:gd name="connsiteX5" fmla="*/ 1517075 w 4166758"/>
                  <a:gd name="connsiteY5" fmla="*/ 623449 h 800099"/>
                  <a:gd name="connsiteX6" fmla="*/ 592284 w 4166758"/>
                  <a:gd name="connsiteY6" fmla="*/ 623449 h 800099"/>
                  <a:gd name="connsiteX7" fmla="*/ 592284 w 4166758"/>
                  <a:gd name="connsiteY7" fmla="*/ 623454 h 800099"/>
                  <a:gd name="connsiteX8" fmla="*/ 176649 w 4166758"/>
                  <a:gd name="connsiteY8" fmla="*/ 623454 h 800099"/>
                  <a:gd name="connsiteX9" fmla="*/ 13885 w 4166758"/>
                  <a:gd name="connsiteY9" fmla="*/ 731342 h 800099"/>
                  <a:gd name="connsiteX10" fmla="*/ 3 w 4166758"/>
                  <a:gd name="connsiteY10" fmla="*/ 800099 h 800099"/>
                  <a:gd name="connsiteX11" fmla="*/ 3 w 4166758"/>
                  <a:gd name="connsiteY11" fmla="*/ 800099 h 800099"/>
                  <a:gd name="connsiteX12" fmla="*/ 3 w 4166758"/>
                  <a:gd name="connsiteY12" fmla="*/ 446808 h 800099"/>
                  <a:gd name="connsiteX13" fmla="*/ 4 w 4166758"/>
                  <a:gd name="connsiteY13" fmla="*/ 446808 h 800099"/>
                  <a:gd name="connsiteX14" fmla="*/ 4 w 4166758"/>
                  <a:gd name="connsiteY14" fmla="*/ 176666 h 800099"/>
                  <a:gd name="connsiteX15" fmla="*/ 0 w 4166758"/>
                  <a:gd name="connsiteY15" fmla="*/ 176647 h 800099"/>
                  <a:gd name="connsiteX16" fmla="*/ 13882 w 4166758"/>
                  <a:gd name="connsiteY16" fmla="*/ 107889 h 800099"/>
                  <a:gd name="connsiteX17" fmla="*/ 176646 w 4166758"/>
                  <a:gd name="connsiteY17" fmla="*/ 1 h 800099"/>
                  <a:gd name="connsiteX18" fmla="*/ 455897 w 4166758"/>
                  <a:gd name="connsiteY18" fmla="*/ 1 h 80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6758" h="800099">
                    <a:moveTo>
                      <a:pt x="455897" y="0"/>
                    </a:moveTo>
                    <a:lnTo>
                      <a:pt x="3855031" y="0"/>
                    </a:lnTo>
                    <a:lnTo>
                      <a:pt x="4166758" y="311727"/>
                    </a:lnTo>
                    <a:lnTo>
                      <a:pt x="3855031" y="623454"/>
                    </a:lnTo>
                    <a:lnTo>
                      <a:pt x="1517075" y="623454"/>
                    </a:lnTo>
                    <a:lnTo>
                      <a:pt x="1517075" y="623449"/>
                    </a:lnTo>
                    <a:lnTo>
                      <a:pt x="592284" y="623449"/>
                    </a:lnTo>
                    <a:lnTo>
                      <a:pt x="592284" y="623454"/>
                    </a:lnTo>
                    <a:lnTo>
                      <a:pt x="176649" y="623454"/>
                    </a:lnTo>
                    <a:cubicBezTo>
                      <a:pt x="103480" y="623454"/>
                      <a:pt x="40701" y="667941"/>
                      <a:pt x="13885" y="731342"/>
                    </a:cubicBezTo>
                    <a:lnTo>
                      <a:pt x="3" y="800099"/>
                    </a:lnTo>
                    <a:lnTo>
                      <a:pt x="3" y="800099"/>
                    </a:lnTo>
                    <a:lnTo>
                      <a:pt x="3" y="446808"/>
                    </a:lnTo>
                    <a:lnTo>
                      <a:pt x="4" y="446808"/>
                    </a:lnTo>
                    <a:lnTo>
                      <a:pt x="4" y="176666"/>
                    </a:lnTo>
                    <a:lnTo>
                      <a:pt x="0" y="176647"/>
                    </a:lnTo>
                    <a:lnTo>
                      <a:pt x="13882" y="107889"/>
                    </a:lnTo>
                    <a:cubicBezTo>
                      <a:pt x="40698" y="44488"/>
                      <a:pt x="103477" y="1"/>
                      <a:pt x="176646" y="1"/>
                    </a:cubicBezTo>
                    <a:lnTo>
                      <a:pt x="455897" y="1"/>
                    </a:lnTo>
                    <a:close/>
                  </a:path>
                </a:pathLst>
              </a:custGeom>
              <a:solidFill>
                <a:srgbClr val="5A5A7B"/>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Ins="457200" rtlCol="0" anchor="t"/>
              <a:lstStyle/>
              <a:p>
                <a:pPr algn="r"/>
                <a:r>
                  <a:rPr lang="en-US" sz="2000" b="1" dirty="0">
                    <a:effectLst>
                      <a:outerShdw blurRad="38100" dist="38100" dir="2700000" algn="tl">
                        <a:srgbClr val="000000">
                          <a:alpha val="43137"/>
                        </a:srgbClr>
                      </a:outerShdw>
                    </a:effectLst>
                  </a:rPr>
                  <a:t>2018</a:t>
                </a:r>
              </a:p>
            </p:txBody>
          </p:sp>
          <p:sp>
            <p:nvSpPr>
              <p:cNvPr id="18" name="Freeform 76">
                <a:extLst>
                  <a:ext uri="{FF2B5EF4-FFF2-40B4-BE49-F238E27FC236}">
                    <a16:creationId xmlns:a16="http://schemas.microsoft.com/office/drawing/2014/main" id="{A9372642-AC83-ABBA-1BA2-26348325232C}"/>
                  </a:ext>
                </a:extLst>
              </p:cNvPr>
              <p:cNvSpPr/>
              <p:nvPr/>
            </p:nvSpPr>
            <p:spPr>
              <a:xfrm>
                <a:off x="0" y="5689019"/>
                <a:ext cx="592282" cy="353292"/>
              </a:xfrm>
              <a:custGeom>
                <a:avLst/>
                <a:gdLst>
                  <a:gd name="connsiteX0" fmla="*/ 0 w 592282"/>
                  <a:gd name="connsiteY0" fmla="*/ 176645 h 353292"/>
                  <a:gd name="connsiteX1" fmla="*/ 0 w 592282"/>
                  <a:gd name="connsiteY1" fmla="*/ 176646 h 353292"/>
                  <a:gd name="connsiteX2" fmla="*/ 0 w 592282"/>
                  <a:gd name="connsiteY2" fmla="*/ 176646 h 353292"/>
                  <a:gd name="connsiteX3" fmla="*/ 176646 w 592282"/>
                  <a:gd name="connsiteY3" fmla="*/ 0 h 353292"/>
                  <a:gd name="connsiteX4" fmla="*/ 592282 w 592282"/>
                  <a:gd name="connsiteY4" fmla="*/ 0 h 353292"/>
                  <a:gd name="connsiteX5" fmla="*/ 592282 w 592282"/>
                  <a:gd name="connsiteY5" fmla="*/ 353292 h 353292"/>
                  <a:gd name="connsiteX6" fmla="*/ 176646 w 592282"/>
                  <a:gd name="connsiteY6" fmla="*/ 353291 h 353292"/>
                  <a:gd name="connsiteX7" fmla="*/ 13882 w 592282"/>
                  <a:gd name="connsiteY7" fmla="*/ 245404 h 353292"/>
                  <a:gd name="connsiteX8" fmla="*/ 0 w 592282"/>
                  <a:gd name="connsiteY8" fmla="*/ 176646 h 353292"/>
                  <a:gd name="connsiteX9" fmla="*/ 13882 w 592282"/>
                  <a:gd name="connsiteY9" fmla="*/ 107888 h 353292"/>
                  <a:gd name="connsiteX10" fmla="*/ 176646 w 592282"/>
                  <a:gd name="connsiteY10" fmla="*/ 0 h 353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2282" h="353292">
                    <a:moveTo>
                      <a:pt x="0" y="176645"/>
                    </a:moveTo>
                    <a:lnTo>
                      <a:pt x="0" y="176646"/>
                    </a:lnTo>
                    <a:lnTo>
                      <a:pt x="0" y="176646"/>
                    </a:lnTo>
                    <a:close/>
                    <a:moveTo>
                      <a:pt x="176646" y="0"/>
                    </a:moveTo>
                    <a:lnTo>
                      <a:pt x="592282" y="0"/>
                    </a:lnTo>
                    <a:lnTo>
                      <a:pt x="592282" y="353292"/>
                    </a:lnTo>
                    <a:lnTo>
                      <a:pt x="176646" y="353291"/>
                    </a:lnTo>
                    <a:cubicBezTo>
                      <a:pt x="103477" y="353291"/>
                      <a:pt x="40698" y="308805"/>
                      <a:pt x="13882" y="245404"/>
                    </a:cubicBezTo>
                    <a:lnTo>
                      <a:pt x="0" y="176646"/>
                    </a:lnTo>
                    <a:lnTo>
                      <a:pt x="13882" y="107888"/>
                    </a:lnTo>
                    <a:cubicBezTo>
                      <a:pt x="40698" y="44487"/>
                      <a:pt x="103477" y="0"/>
                      <a:pt x="176646" y="0"/>
                    </a:cubicBezTo>
                    <a:close/>
                  </a:path>
                </a:pathLst>
              </a:custGeom>
              <a:solidFill>
                <a:srgbClr val="3737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9" name="Group 18">
            <a:extLst>
              <a:ext uri="{FF2B5EF4-FFF2-40B4-BE49-F238E27FC236}">
                <a16:creationId xmlns:a16="http://schemas.microsoft.com/office/drawing/2014/main" id="{EAA32F75-1BE6-E493-1FBE-C957019379D3}"/>
              </a:ext>
            </a:extLst>
          </p:cNvPr>
          <p:cNvGrpSpPr/>
          <p:nvPr/>
        </p:nvGrpSpPr>
        <p:grpSpPr>
          <a:xfrm>
            <a:off x="5375920" y="4772248"/>
            <a:ext cx="4166758" cy="1243512"/>
            <a:chOff x="3841865" y="319088"/>
            <a:chExt cx="4166758" cy="1371600"/>
          </a:xfrm>
        </p:grpSpPr>
        <p:sp>
          <p:nvSpPr>
            <p:cNvPr id="20" name="Notched Right Arrow 69">
              <a:extLst>
                <a:ext uri="{FF2B5EF4-FFF2-40B4-BE49-F238E27FC236}">
                  <a16:creationId xmlns:a16="http://schemas.microsoft.com/office/drawing/2014/main" id="{35202112-E0BE-6DF5-3A7B-7DD3FCD62428}"/>
                </a:ext>
              </a:extLst>
            </p:cNvPr>
            <p:cNvSpPr/>
            <p:nvPr/>
          </p:nvSpPr>
          <p:spPr>
            <a:xfrm rot="16200000">
              <a:off x="3886201" y="864610"/>
              <a:ext cx="1371600" cy="280555"/>
            </a:xfrm>
            <a:prstGeom prst="notchedRightArrow">
              <a:avLst>
                <a:gd name="adj1" fmla="val 100000"/>
                <a:gd name="adj2" fmla="val 74138"/>
              </a:avLst>
            </a:prstGeom>
            <a:solidFill>
              <a:srgbClr val="FCCA8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274320" bIns="45720" numCol="1" spcCol="0" rtlCol="0" fromWordArt="0" anchor="t" anchorCtr="0" forceAA="0" compatLnSpc="1">
              <a:prstTxWarp prst="textNoShape">
                <a:avLst/>
              </a:prstTxWarp>
              <a:noAutofit/>
            </a:bodyPr>
            <a:lstStyle/>
            <a:p>
              <a:pPr algn="r"/>
              <a:endParaRPr lang="en-US" sz="2000" b="1"/>
            </a:p>
          </p:txBody>
        </p:sp>
        <p:grpSp>
          <p:nvGrpSpPr>
            <p:cNvPr id="21" name="Group 20">
              <a:extLst>
                <a:ext uri="{FF2B5EF4-FFF2-40B4-BE49-F238E27FC236}">
                  <a16:creationId xmlns:a16="http://schemas.microsoft.com/office/drawing/2014/main" id="{D022A1F8-C0F4-1325-F96B-B97BE7FF8A3A}"/>
                </a:ext>
              </a:extLst>
            </p:cNvPr>
            <p:cNvGrpSpPr/>
            <p:nvPr/>
          </p:nvGrpSpPr>
          <p:grpSpPr>
            <a:xfrm>
              <a:off x="3841865" y="704741"/>
              <a:ext cx="4166758" cy="659825"/>
              <a:chOff x="0" y="5065566"/>
              <a:chExt cx="4166758" cy="976745"/>
            </a:xfrm>
          </p:grpSpPr>
          <p:sp>
            <p:nvSpPr>
              <p:cNvPr id="22" name="Freeform 71">
                <a:extLst>
                  <a:ext uri="{FF2B5EF4-FFF2-40B4-BE49-F238E27FC236}">
                    <a16:creationId xmlns:a16="http://schemas.microsoft.com/office/drawing/2014/main" id="{BE13BE8C-9B64-492D-5874-C5DC2C95B834}"/>
                  </a:ext>
                </a:extLst>
              </p:cNvPr>
              <p:cNvSpPr/>
              <p:nvPr/>
            </p:nvSpPr>
            <p:spPr>
              <a:xfrm>
                <a:off x="0" y="5689019"/>
                <a:ext cx="592282" cy="353292"/>
              </a:xfrm>
              <a:custGeom>
                <a:avLst/>
                <a:gdLst>
                  <a:gd name="connsiteX0" fmla="*/ 0 w 592282"/>
                  <a:gd name="connsiteY0" fmla="*/ 176645 h 353292"/>
                  <a:gd name="connsiteX1" fmla="*/ 0 w 592282"/>
                  <a:gd name="connsiteY1" fmla="*/ 176646 h 353292"/>
                  <a:gd name="connsiteX2" fmla="*/ 0 w 592282"/>
                  <a:gd name="connsiteY2" fmla="*/ 176646 h 353292"/>
                  <a:gd name="connsiteX3" fmla="*/ 176646 w 592282"/>
                  <a:gd name="connsiteY3" fmla="*/ 0 h 353292"/>
                  <a:gd name="connsiteX4" fmla="*/ 592282 w 592282"/>
                  <a:gd name="connsiteY4" fmla="*/ 0 h 353292"/>
                  <a:gd name="connsiteX5" fmla="*/ 592282 w 592282"/>
                  <a:gd name="connsiteY5" fmla="*/ 353292 h 353292"/>
                  <a:gd name="connsiteX6" fmla="*/ 176646 w 592282"/>
                  <a:gd name="connsiteY6" fmla="*/ 353291 h 353292"/>
                  <a:gd name="connsiteX7" fmla="*/ 13882 w 592282"/>
                  <a:gd name="connsiteY7" fmla="*/ 245404 h 353292"/>
                  <a:gd name="connsiteX8" fmla="*/ 0 w 592282"/>
                  <a:gd name="connsiteY8" fmla="*/ 176646 h 353292"/>
                  <a:gd name="connsiteX9" fmla="*/ 13882 w 592282"/>
                  <a:gd name="connsiteY9" fmla="*/ 107888 h 353292"/>
                  <a:gd name="connsiteX10" fmla="*/ 176646 w 592282"/>
                  <a:gd name="connsiteY10" fmla="*/ 0 h 353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2282" h="353292">
                    <a:moveTo>
                      <a:pt x="0" y="176645"/>
                    </a:moveTo>
                    <a:lnTo>
                      <a:pt x="0" y="176646"/>
                    </a:lnTo>
                    <a:lnTo>
                      <a:pt x="0" y="176646"/>
                    </a:lnTo>
                    <a:close/>
                    <a:moveTo>
                      <a:pt x="176646" y="0"/>
                    </a:moveTo>
                    <a:lnTo>
                      <a:pt x="592282" y="0"/>
                    </a:lnTo>
                    <a:lnTo>
                      <a:pt x="592282" y="353292"/>
                    </a:lnTo>
                    <a:lnTo>
                      <a:pt x="176646" y="353291"/>
                    </a:lnTo>
                    <a:cubicBezTo>
                      <a:pt x="103477" y="353291"/>
                      <a:pt x="40698" y="308805"/>
                      <a:pt x="13882" y="245404"/>
                    </a:cubicBezTo>
                    <a:lnTo>
                      <a:pt x="0" y="176646"/>
                    </a:lnTo>
                    <a:lnTo>
                      <a:pt x="13882" y="107888"/>
                    </a:lnTo>
                    <a:cubicBezTo>
                      <a:pt x="40698" y="44487"/>
                      <a:pt x="103477" y="0"/>
                      <a:pt x="176646" y="0"/>
                    </a:cubicBezTo>
                    <a:close/>
                  </a:path>
                </a:pathLst>
              </a:custGeom>
              <a:solidFill>
                <a:srgbClr val="B86F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72">
                <a:extLst>
                  <a:ext uri="{FF2B5EF4-FFF2-40B4-BE49-F238E27FC236}">
                    <a16:creationId xmlns:a16="http://schemas.microsoft.com/office/drawing/2014/main" id="{5681C301-7F1B-FC00-231D-13A3AC32C9CC}"/>
                  </a:ext>
                </a:extLst>
              </p:cNvPr>
              <p:cNvSpPr/>
              <p:nvPr/>
            </p:nvSpPr>
            <p:spPr>
              <a:xfrm>
                <a:off x="0" y="5065566"/>
                <a:ext cx="4166758" cy="800099"/>
              </a:xfrm>
              <a:custGeom>
                <a:avLst/>
                <a:gdLst>
                  <a:gd name="connsiteX0" fmla="*/ 455897 w 4166758"/>
                  <a:gd name="connsiteY0" fmla="*/ 0 h 800099"/>
                  <a:gd name="connsiteX1" fmla="*/ 3855031 w 4166758"/>
                  <a:gd name="connsiteY1" fmla="*/ 0 h 800099"/>
                  <a:gd name="connsiteX2" fmla="*/ 4166758 w 4166758"/>
                  <a:gd name="connsiteY2" fmla="*/ 311727 h 800099"/>
                  <a:gd name="connsiteX3" fmla="*/ 3855031 w 4166758"/>
                  <a:gd name="connsiteY3" fmla="*/ 623454 h 800099"/>
                  <a:gd name="connsiteX4" fmla="*/ 1517075 w 4166758"/>
                  <a:gd name="connsiteY4" fmla="*/ 623454 h 800099"/>
                  <a:gd name="connsiteX5" fmla="*/ 1517075 w 4166758"/>
                  <a:gd name="connsiteY5" fmla="*/ 623449 h 800099"/>
                  <a:gd name="connsiteX6" fmla="*/ 592284 w 4166758"/>
                  <a:gd name="connsiteY6" fmla="*/ 623449 h 800099"/>
                  <a:gd name="connsiteX7" fmla="*/ 592284 w 4166758"/>
                  <a:gd name="connsiteY7" fmla="*/ 623454 h 800099"/>
                  <a:gd name="connsiteX8" fmla="*/ 176649 w 4166758"/>
                  <a:gd name="connsiteY8" fmla="*/ 623454 h 800099"/>
                  <a:gd name="connsiteX9" fmla="*/ 13885 w 4166758"/>
                  <a:gd name="connsiteY9" fmla="*/ 731342 h 800099"/>
                  <a:gd name="connsiteX10" fmla="*/ 3 w 4166758"/>
                  <a:gd name="connsiteY10" fmla="*/ 800099 h 800099"/>
                  <a:gd name="connsiteX11" fmla="*/ 3 w 4166758"/>
                  <a:gd name="connsiteY11" fmla="*/ 800099 h 800099"/>
                  <a:gd name="connsiteX12" fmla="*/ 3 w 4166758"/>
                  <a:gd name="connsiteY12" fmla="*/ 446808 h 800099"/>
                  <a:gd name="connsiteX13" fmla="*/ 4 w 4166758"/>
                  <a:gd name="connsiteY13" fmla="*/ 446808 h 800099"/>
                  <a:gd name="connsiteX14" fmla="*/ 4 w 4166758"/>
                  <a:gd name="connsiteY14" fmla="*/ 176666 h 800099"/>
                  <a:gd name="connsiteX15" fmla="*/ 0 w 4166758"/>
                  <a:gd name="connsiteY15" fmla="*/ 176647 h 800099"/>
                  <a:gd name="connsiteX16" fmla="*/ 13882 w 4166758"/>
                  <a:gd name="connsiteY16" fmla="*/ 107889 h 800099"/>
                  <a:gd name="connsiteX17" fmla="*/ 176646 w 4166758"/>
                  <a:gd name="connsiteY17" fmla="*/ 1 h 800099"/>
                  <a:gd name="connsiteX18" fmla="*/ 455897 w 4166758"/>
                  <a:gd name="connsiteY18" fmla="*/ 1 h 80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6758" h="800099">
                    <a:moveTo>
                      <a:pt x="455897" y="0"/>
                    </a:moveTo>
                    <a:lnTo>
                      <a:pt x="3855031" y="0"/>
                    </a:lnTo>
                    <a:lnTo>
                      <a:pt x="4166758" y="311727"/>
                    </a:lnTo>
                    <a:lnTo>
                      <a:pt x="3855031" y="623454"/>
                    </a:lnTo>
                    <a:lnTo>
                      <a:pt x="1517075" y="623454"/>
                    </a:lnTo>
                    <a:lnTo>
                      <a:pt x="1517075" y="623449"/>
                    </a:lnTo>
                    <a:lnTo>
                      <a:pt x="592284" y="623449"/>
                    </a:lnTo>
                    <a:lnTo>
                      <a:pt x="592284" y="623454"/>
                    </a:lnTo>
                    <a:lnTo>
                      <a:pt x="176649" y="623454"/>
                    </a:lnTo>
                    <a:cubicBezTo>
                      <a:pt x="103480" y="623454"/>
                      <a:pt x="40701" y="667941"/>
                      <a:pt x="13885" y="731342"/>
                    </a:cubicBezTo>
                    <a:lnTo>
                      <a:pt x="3" y="800099"/>
                    </a:lnTo>
                    <a:lnTo>
                      <a:pt x="3" y="800099"/>
                    </a:lnTo>
                    <a:lnTo>
                      <a:pt x="3" y="446808"/>
                    </a:lnTo>
                    <a:lnTo>
                      <a:pt x="4" y="446808"/>
                    </a:lnTo>
                    <a:lnTo>
                      <a:pt x="4" y="176666"/>
                    </a:lnTo>
                    <a:lnTo>
                      <a:pt x="0" y="176647"/>
                    </a:lnTo>
                    <a:lnTo>
                      <a:pt x="13882" y="107889"/>
                    </a:lnTo>
                    <a:cubicBezTo>
                      <a:pt x="40698" y="44488"/>
                      <a:pt x="103477" y="1"/>
                      <a:pt x="176646" y="1"/>
                    </a:cubicBezTo>
                    <a:lnTo>
                      <a:pt x="455897" y="1"/>
                    </a:lnTo>
                    <a:close/>
                  </a:path>
                </a:pathLst>
              </a:custGeom>
              <a:solidFill>
                <a:srgbClr val="FBAF40"/>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rIns="274320" rtlCol="0" anchor="t"/>
              <a:lstStyle/>
              <a:p>
                <a:r>
                  <a:rPr lang="en-US" sz="2000" b="1" dirty="0">
                    <a:effectLst>
                      <a:outerShdw blurRad="38100" dist="38100" dir="2700000" algn="tl">
                        <a:srgbClr val="000000">
                          <a:alpha val="43137"/>
                        </a:srgbClr>
                      </a:outerShdw>
                    </a:effectLst>
                  </a:rPr>
                  <a:t>2016</a:t>
                </a:r>
              </a:p>
            </p:txBody>
          </p:sp>
        </p:grpSp>
      </p:grpSp>
      <p:sp>
        <p:nvSpPr>
          <p:cNvPr id="32" name="TextBox 31">
            <a:extLst>
              <a:ext uri="{FF2B5EF4-FFF2-40B4-BE49-F238E27FC236}">
                <a16:creationId xmlns:a16="http://schemas.microsoft.com/office/drawing/2014/main" id="{C04DEB5D-340D-88C2-294D-CB3007D8E6B8}"/>
              </a:ext>
            </a:extLst>
          </p:cNvPr>
          <p:cNvSpPr txBox="1"/>
          <p:nvPr/>
        </p:nvSpPr>
        <p:spPr>
          <a:xfrm>
            <a:off x="2912330" y="1817929"/>
            <a:ext cx="2364815" cy="369332"/>
          </a:xfrm>
          <a:prstGeom prst="rect">
            <a:avLst/>
          </a:prstGeom>
          <a:noFill/>
        </p:spPr>
        <p:txBody>
          <a:bodyPr wrap="none" rtlCol="0">
            <a:spAutoFit/>
          </a:bodyPr>
          <a:lstStyle/>
          <a:p>
            <a:r>
              <a:rPr lang="en-US" dirty="0">
                <a:solidFill>
                  <a:schemeClr val="bg1"/>
                </a:solidFill>
              </a:rPr>
              <a:t>PhD (MSCA Fellow) </a:t>
            </a:r>
          </a:p>
        </p:txBody>
      </p:sp>
      <p:sp>
        <p:nvSpPr>
          <p:cNvPr id="33" name="TextBox 32">
            <a:extLst>
              <a:ext uri="{FF2B5EF4-FFF2-40B4-BE49-F238E27FC236}">
                <a16:creationId xmlns:a16="http://schemas.microsoft.com/office/drawing/2014/main" id="{E7690151-6986-DE51-D542-340C108880CD}"/>
              </a:ext>
            </a:extLst>
          </p:cNvPr>
          <p:cNvSpPr txBox="1"/>
          <p:nvPr/>
        </p:nvSpPr>
        <p:spPr>
          <a:xfrm>
            <a:off x="2793423" y="4075058"/>
            <a:ext cx="915635" cy="338554"/>
          </a:xfrm>
          <a:prstGeom prst="rect">
            <a:avLst/>
          </a:prstGeom>
          <a:noFill/>
        </p:spPr>
        <p:txBody>
          <a:bodyPr wrap="none" rtlCol="0">
            <a:spAutoFit/>
          </a:bodyPr>
          <a:lstStyle/>
          <a:p>
            <a:r>
              <a:rPr lang="en-US" sz="1600" dirty="0">
                <a:solidFill>
                  <a:schemeClr val="bg1"/>
                </a:solidFill>
              </a:rPr>
              <a:t>Masters</a:t>
            </a:r>
          </a:p>
        </p:txBody>
      </p:sp>
      <p:sp>
        <p:nvSpPr>
          <p:cNvPr id="34" name="TextBox 33">
            <a:extLst>
              <a:ext uri="{FF2B5EF4-FFF2-40B4-BE49-F238E27FC236}">
                <a16:creationId xmlns:a16="http://schemas.microsoft.com/office/drawing/2014/main" id="{8D8E13D1-FC1F-7725-6E9C-0E9FAD0C0A10}"/>
              </a:ext>
            </a:extLst>
          </p:cNvPr>
          <p:cNvSpPr txBox="1"/>
          <p:nvPr/>
        </p:nvSpPr>
        <p:spPr>
          <a:xfrm>
            <a:off x="7307689" y="2898104"/>
            <a:ext cx="1837362" cy="338554"/>
          </a:xfrm>
          <a:prstGeom prst="rect">
            <a:avLst/>
          </a:prstGeom>
          <a:noFill/>
        </p:spPr>
        <p:txBody>
          <a:bodyPr wrap="none" rtlCol="0">
            <a:spAutoFit/>
          </a:bodyPr>
          <a:lstStyle/>
          <a:p>
            <a:r>
              <a:rPr lang="en-US" sz="1600" dirty="0"/>
              <a:t>Research projects</a:t>
            </a:r>
          </a:p>
        </p:txBody>
      </p:sp>
      <p:sp>
        <p:nvSpPr>
          <p:cNvPr id="35" name="TextBox 34">
            <a:extLst>
              <a:ext uri="{FF2B5EF4-FFF2-40B4-BE49-F238E27FC236}">
                <a16:creationId xmlns:a16="http://schemas.microsoft.com/office/drawing/2014/main" id="{FECC2259-38E8-1DEE-38F0-EDAB8424F287}"/>
              </a:ext>
            </a:extLst>
          </p:cNvPr>
          <p:cNvSpPr txBox="1"/>
          <p:nvPr/>
        </p:nvSpPr>
        <p:spPr>
          <a:xfrm>
            <a:off x="6835374" y="5130238"/>
            <a:ext cx="1095172" cy="338554"/>
          </a:xfrm>
          <a:prstGeom prst="rect">
            <a:avLst/>
          </a:prstGeom>
          <a:noFill/>
        </p:spPr>
        <p:txBody>
          <a:bodyPr wrap="none" rtlCol="0">
            <a:spAutoFit/>
          </a:bodyPr>
          <a:lstStyle/>
          <a:p>
            <a:r>
              <a:rPr lang="en-US" sz="1600" dirty="0"/>
              <a:t>Bachelors</a:t>
            </a:r>
            <a:endParaRPr lang="en-US" dirty="0"/>
          </a:p>
        </p:txBody>
      </p:sp>
      <p:sp>
        <p:nvSpPr>
          <p:cNvPr id="24" name="Title 1">
            <a:extLst>
              <a:ext uri="{FF2B5EF4-FFF2-40B4-BE49-F238E27FC236}">
                <a16:creationId xmlns:a16="http://schemas.microsoft.com/office/drawing/2014/main" id="{E97905FA-BB8D-52B7-6E64-50CC32F053FF}"/>
              </a:ext>
            </a:extLst>
          </p:cNvPr>
          <p:cNvSpPr txBox="1">
            <a:spLocks/>
          </p:cNvSpPr>
          <p:nvPr/>
        </p:nvSpPr>
        <p:spPr bwMode="auto">
          <a:xfrm>
            <a:off x="0" y="44624"/>
            <a:ext cx="8832304"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r>
              <a:rPr lang="en-GB" sz="3600" b="1" kern="0" dirty="0">
                <a:solidFill>
                  <a:schemeClr val="tx1"/>
                </a:solidFill>
                <a:latin typeface="+mj-lt"/>
              </a:rPr>
              <a:t>Background</a:t>
            </a:r>
            <a:endParaRPr lang="sl-SI" sz="3600" kern="0" dirty="0">
              <a:solidFill>
                <a:schemeClr val="tx1"/>
              </a:solidFill>
              <a:latin typeface="+mj-lt"/>
            </a:endParaRPr>
          </a:p>
        </p:txBody>
      </p:sp>
    </p:spTree>
    <p:extLst>
      <p:ext uri="{BB962C8B-B14F-4D97-AF65-F5344CB8AC3E}">
        <p14:creationId xmlns:p14="http://schemas.microsoft.com/office/powerpoint/2010/main" val="1102339361"/>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390570-6917-304B-84C0-B346270467F2}"/>
              </a:ext>
            </a:extLst>
          </p:cNvPr>
          <p:cNvSpPr>
            <a:spLocks noGrp="1"/>
          </p:cNvSpPr>
          <p:nvPr>
            <p:ph type="sldNum" sz="quarter" idx="4"/>
          </p:nvPr>
        </p:nvSpPr>
        <p:spPr/>
        <p:txBody>
          <a:bodyPr/>
          <a:lstStyle/>
          <a:p>
            <a:pPr>
              <a:defRPr/>
            </a:pPr>
            <a:fld id="{869A43B6-4A72-4A6E-B3BC-4E1A4B5DD1B6}" type="slidenum">
              <a:rPr lang="en-US" smtClean="0"/>
              <a:pPr>
                <a:defRPr/>
              </a:pPr>
              <a:t>9</a:t>
            </a:fld>
            <a:endParaRPr lang="en-US" dirty="0"/>
          </a:p>
        </p:txBody>
      </p:sp>
      <p:sp>
        <p:nvSpPr>
          <p:cNvPr id="20" name="TextBox 19">
            <a:extLst>
              <a:ext uri="{FF2B5EF4-FFF2-40B4-BE49-F238E27FC236}">
                <a16:creationId xmlns:a16="http://schemas.microsoft.com/office/drawing/2014/main" id="{5F678D5C-2DD3-C5B8-700B-03AB9C6C4950}"/>
              </a:ext>
            </a:extLst>
          </p:cNvPr>
          <p:cNvSpPr txBox="1"/>
          <p:nvPr/>
        </p:nvSpPr>
        <p:spPr>
          <a:xfrm>
            <a:off x="407368" y="2767280"/>
            <a:ext cx="2575334" cy="132343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2000" b="1" dirty="0">
                <a:solidFill>
                  <a:srgbClr val="FF6400"/>
                </a:solidFill>
                <a:effectLst>
                  <a:innerShdw blurRad="63500" dist="50800" dir="8100000">
                    <a:prstClr val="black">
                      <a:alpha val="50000"/>
                    </a:prstClr>
                  </a:innerShdw>
                </a:effectLst>
                <a:cs typeface="Times New Roman" panose="02020603050405020304" pitchFamily="18" charset="0"/>
              </a:rPr>
              <a:t>Food packaging With Limited Shelf-Life and non biodegradability</a:t>
            </a:r>
            <a:endParaRPr lang="en-GB" sz="2000" dirty="0">
              <a:solidFill>
                <a:srgbClr val="FF6400"/>
              </a:solidFill>
              <a:effectLst>
                <a:innerShdw blurRad="63500" dist="50800" dir="8100000">
                  <a:prstClr val="black">
                    <a:alpha val="50000"/>
                  </a:prstClr>
                </a:innerShdw>
              </a:effectLst>
            </a:endParaRPr>
          </a:p>
        </p:txBody>
      </p:sp>
      <p:graphicFrame>
        <p:nvGraphicFramePr>
          <p:cNvPr id="35" name="Diagram 34">
            <a:extLst>
              <a:ext uri="{FF2B5EF4-FFF2-40B4-BE49-F238E27FC236}">
                <a16:creationId xmlns:a16="http://schemas.microsoft.com/office/drawing/2014/main" id="{ED756BF6-6FCD-C392-302B-266172EA1FF7}"/>
              </a:ext>
            </a:extLst>
          </p:cNvPr>
          <p:cNvGraphicFramePr/>
          <p:nvPr>
            <p:extLst>
              <p:ext uri="{D42A27DB-BD31-4B8C-83A1-F6EECF244321}">
                <p14:modId xmlns:p14="http://schemas.microsoft.com/office/powerpoint/2010/main" val="31850218"/>
              </p:ext>
            </p:extLst>
          </p:nvPr>
        </p:nvGraphicFramePr>
        <p:xfrm>
          <a:off x="1775520" y="1206206"/>
          <a:ext cx="7150865" cy="47645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8" name="Content Placeholder 16">
            <a:extLst>
              <a:ext uri="{FF2B5EF4-FFF2-40B4-BE49-F238E27FC236}">
                <a16:creationId xmlns:a16="http://schemas.microsoft.com/office/drawing/2014/main" id="{468C3C22-0E84-156B-549F-8D872A59E75B}"/>
              </a:ext>
            </a:extLst>
          </p:cNvPr>
          <p:cNvPicPr>
            <a:picLocks noGrp="1" noChangeAspect="1"/>
          </p:cNvPicPr>
          <p:nvPr>
            <p:ph idx="1"/>
          </p:nvPr>
        </p:nvPicPr>
        <p:blipFill>
          <a:blip r:embed="rId8"/>
          <a:stretch>
            <a:fillRect/>
          </a:stretch>
        </p:blipFill>
        <p:spPr>
          <a:xfrm rot="5400000">
            <a:off x="6748457" y="1544208"/>
            <a:ext cx="6615965" cy="4692913"/>
          </a:xfrm>
          <a:prstGeom prst="rect">
            <a:avLst/>
          </a:prstGeom>
          <a:effectLst>
            <a:softEdge rad="635000"/>
          </a:effectLst>
        </p:spPr>
      </p:pic>
      <p:sp>
        <p:nvSpPr>
          <p:cNvPr id="3" name="Title 1">
            <a:extLst>
              <a:ext uri="{FF2B5EF4-FFF2-40B4-BE49-F238E27FC236}">
                <a16:creationId xmlns:a16="http://schemas.microsoft.com/office/drawing/2014/main" id="{9E98C6ED-F13B-11AB-C430-20166E413D43}"/>
              </a:ext>
            </a:extLst>
          </p:cNvPr>
          <p:cNvSpPr txBox="1">
            <a:spLocks/>
          </p:cNvSpPr>
          <p:nvPr/>
        </p:nvSpPr>
        <p:spPr bwMode="auto">
          <a:xfrm>
            <a:off x="0" y="44624"/>
            <a:ext cx="8832304"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r>
              <a:rPr lang="en-GB" sz="3600" b="1" kern="0" dirty="0">
                <a:solidFill>
                  <a:schemeClr val="tx1"/>
                </a:solidFill>
                <a:latin typeface="+mj-lt"/>
              </a:rPr>
              <a:t>Project overview</a:t>
            </a:r>
            <a:endParaRPr lang="sl-SI" sz="3600" kern="0" dirty="0">
              <a:solidFill>
                <a:schemeClr val="tx1"/>
              </a:solidFill>
              <a:latin typeface="+mj-lt"/>
            </a:endParaRPr>
          </a:p>
        </p:txBody>
      </p:sp>
    </p:spTree>
    <p:extLst>
      <p:ext uri="{BB962C8B-B14F-4D97-AF65-F5344CB8AC3E}">
        <p14:creationId xmlns:p14="http://schemas.microsoft.com/office/powerpoint/2010/main" val="264834153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theme/theme1.xml><?xml version="1.0" encoding="utf-8"?>
<a:theme xmlns:a="http://schemas.openxmlformats.org/drawingml/2006/main" name="UM.SI">
  <a:themeElements>
    <a:clrScheme name="F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FG">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F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F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F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F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F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F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nr-ppt-template.potx" id="{C6DDB4CB-02BB-448C-9911-C9E5F2B145AD}" vid="{1A3C9307-DD80-4F0C-9EE1-D4EB2064C381}"/>
    </a:ext>
  </a:extLst>
</a:theme>
</file>

<file path=ppt/theme/theme2.xml><?xml version="1.0" encoding="utf-8"?>
<a:theme xmlns:a="http://schemas.openxmlformats.org/drawingml/2006/main" name="1_UM.SI">
  <a:themeElements>
    <a:clrScheme name="F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FG">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F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F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F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F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F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F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nr-ppt-template.potx" id="{C6DDB4CB-02BB-448C-9911-C9E5F2B145AD}" vid="{1A3C9307-DD80-4F0C-9EE1-D4EB2064C38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62ce78b-bcab-4299-ba08-dbf313c1548b" xsi:nil="true"/>
    <lcf76f155ced4ddcb4097134ff3c332f xmlns="86c6268a-1982-4a01-bab8-aea47768f94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784E76DDC1AA641996A8C26D4106BE0" ma:contentTypeVersion="10" ma:contentTypeDescription="Create a new document." ma:contentTypeScope="" ma:versionID="2ef9bca442809ef047fc5eedb485e64e">
  <xsd:schema xmlns:xsd="http://www.w3.org/2001/XMLSchema" xmlns:xs="http://www.w3.org/2001/XMLSchema" xmlns:p="http://schemas.microsoft.com/office/2006/metadata/properties" xmlns:ns2="86c6268a-1982-4a01-bab8-aea47768f942" xmlns:ns3="562ce78b-bcab-4299-ba08-dbf313c1548b" targetNamespace="http://schemas.microsoft.com/office/2006/metadata/properties" ma:root="true" ma:fieldsID="45368074692e86f088984f6cd3899668" ns2:_="" ns3:_="">
    <xsd:import namespace="86c6268a-1982-4a01-bab8-aea47768f942"/>
    <xsd:import namespace="562ce78b-bcab-4299-ba08-dbf313c1548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c6268a-1982-4a01-bab8-aea47768f9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314c371a-e1e1-4790-b7b3-e586cefac307"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2ce78b-bcab-4299-ba08-dbf313c1548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3424dde-cf88-4d33-ae3e-88886f3aa343}" ma:internalName="TaxCatchAll" ma:showField="CatchAllData" ma:web="562ce78b-bcab-4299-ba08-dbf313c1548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96AB59-04EF-4827-B82A-A29E9A99E44C}">
  <ds:schemaRefs>
    <ds:schemaRef ds:uri="http://schemas.microsoft.com/sharepoint/v3/contenttype/forms"/>
  </ds:schemaRefs>
</ds:datastoreItem>
</file>

<file path=customXml/itemProps2.xml><?xml version="1.0" encoding="utf-8"?>
<ds:datastoreItem xmlns:ds="http://schemas.openxmlformats.org/officeDocument/2006/customXml" ds:itemID="{BE4D39D2-AE85-4557-BAAB-3E26E7115052}">
  <ds:schemaRefs>
    <ds:schemaRef ds:uri="http://purl.org/dc/terms/"/>
    <ds:schemaRef ds:uri="http://schemas.microsoft.com/office/2006/documentManagement/types"/>
    <ds:schemaRef ds:uri="http://schemas.openxmlformats.org/package/2006/metadata/core-properties"/>
    <ds:schemaRef ds:uri="http://purl.org/dc/dcmitype/"/>
    <ds:schemaRef ds:uri="562ce78b-bcab-4299-ba08-dbf313c1548b"/>
    <ds:schemaRef ds:uri="86c6268a-1982-4a01-bab8-aea47768f942"/>
    <ds:schemaRef ds:uri="http://purl.org/dc/elements/1.1/"/>
    <ds:schemaRef ds:uri="http://www.w3.org/XML/1998/namespace"/>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544C7868-798E-458D-8D58-E4C9B3B7DF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c6268a-1982-4a01-bab8-aea47768f942"/>
    <ds:schemaRef ds:uri="562ce78b-bcab-4299-ba08-dbf313c154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enr-ppt-predloga - NR</Template>
  <TotalTime>1114</TotalTime>
  <Words>1118</Words>
  <Application>Microsoft Office PowerPoint</Application>
  <PresentationFormat>Widescreen</PresentationFormat>
  <Paragraphs>213</Paragraphs>
  <Slides>17</Slides>
  <Notes>11</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17</vt:i4>
      </vt:variant>
    </vt:vector>
  </HeadingPairs>
  <TitlesOfParts>
    <vt:vector size="29" baseType="lpstr">
      <vt:lpstr>Apex New Light</vt:lpstr>
      <vt:lpstr>-apple-system</vt:lpstr>
      <vt:lpstr>Aptos</vt:lpstr>
      <vt:lpstr>Arial</vt:lpstr>
      <vt:lpstr>Calibri</vt:lpstr>
      <vt:lpstr>Inter</vt:lpstr>
      <vt:lpstr>Lato</vt:lpstr>
      <vt:lpstr>Palatino Linotype</vt:lpstr>
      <vt:lpstr>Tahoma</vt:lpstr>
      <vt:lpstr>Wingdings</vt:lpstr>
      <vt:lpstr>UM.SI</vt:lpstr>
      <vt:lpstr>1_UM.SI</vt:lpstr>
      <vt:lpstr>PowerPoint Presentation</vt:lpstr>
      <vt:lpstr>PowerPoint Presentation</vt:lpstr>
      <vt:lpstr>PowerPoint Presentation</vt:lpstr>
      <vt:lpstr>PowerPoint Presentation</vt:lpstr>
      <vt:lpstr>Aim    To develop strategies to ensure commercial food authenticity and traceability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Overarching Aim   To develop new methods and models for more effective consumer communication.  4-Phase Plan Phase I: Quantitative methods Phase II: Qualitative methods Phase III: Modern communication tools Phase IV: Communication framework</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Nayyer Rehman</dc:creator>
  <cp:lastModifiedBy>Katy Terro</cp:lastModifiedBy>
  <cp:revision>61</cp:revision>
  <dcterms:created xsi:type="dcterms:W3CDTF">2024-09-23T09:40:17Z</dcterms:created>
  <dcterms:modified xsi:type="dcterms:W3CDTF">2024-09-26T11:10:24Z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0x0101009784E76DDC1AA641996A8C26D4106BE0</vt:lpwstr>
  </property>
  <property fmtid="{D5CDD505-2E9C-101B-9397-08002B2CF9AE}" pid="3" name="_dlc_DocIdItemGuid">
    <vt:lpwstr>522049ae-d730-47e7-82a8-6874d7845f03</vt:lpwstr>
  </property>
  <property fmtid="{D5CDD505-2E9C-101B-9397-08002B2CF9AE}" pid="4" name="MediaServiceImageTags">
    <vt:lpwstr/>
  </property>
</Properties>
</file>