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679" r:id="rId5"/>
  </p:sldMasterIdLst>
  <p:notesMasterIdLst>
    <p:notesMasterId r:id="rId23"/>
  </p:notesMasterIdLst>
  <p:handoutMasterIdLst>
    <p:handoutMasterId r:id="rId24"/>
  </p:handoutMasterIdLst>
  <p:sldIdLst>
    <p:sldId id="320" r:id="rId6"/>
    <p:sldId id="328" r:id="rId7"/>
    <p:sldId id="278" r:id="rId8"/>
    <p:sldId id="332" r:id="rId9"/>
    <p:sldId id="326" r:id="rId10"/>
    <p:sldId id="323" r:id="rId11"/>
    <p:sldId id="275" r:id="rId12"/>
    <p:sldId id="276" r:id="rId13"/>
    <p:sldId id="279" r:id="rId14"/>
    <p:sldId id="281" r:id="rId15"/>
    <p:sldId id="330" r:id="rId16"/>
    <p:sldId id="333" r:id="rId17"/>
    <p:sldId id="334" r:id="rId18"/>
    <p:sldId id="335" r:id="rId19"/>
    <p:sldId id="336" r:id="rId20"/>
    <p:sldId id="337" r:id="rId21"/>
    <p:sldId id="338" r:id="rId2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123"/>
    <a:srgbClr val="006A8E"/>
    <a:srgbClr val="004070"/>
    <a:srgbClr val="FF6400"/>
    <a:srgbClr val="762D00"/>
    <a:srgbClr val="00D5FE"/>
    <a:srgbClr val="FFE3A7"/>
    <a:srgbClr val="EDD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3238" autoAdjust="0"/>
  </p:normalViewPr>
  <p:slideViewPr>
    <p:cSldViewPr>
      <p:cViewPr varScale="1">
        <p:scale>
          <a:sx n="105" d="100"/>
          <a:sy n="105" d="100"/>
        </p:scale>
        <p:origin x="176" y="84"/>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2" d="100"/>
          <a:sy n="62" d="100"/>
        </p:scale>
        <p:origin x="2452" y="3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C32B05-62EA-407A-B21C-2310C7945705}" type="doc">
      <dgm:prSet loTypeId="urn:microsoft.com/office/officeart/2005/8/layout/hProcess9" loCatId="process" qsTypeId="urn:microsoft.com/office/officeart/2005/8/quickstyle/simple4" qsCatId="simple" csTypeId="urn:microsoft.com/office/officeart/2005/8/colors/colorful1" csCatId="colorful" phldr="1"/>
      <dgm:spPr/>
      <dgm:t>
        <a:bodyPr/>
        <a:lstStyle/>
        <a:p>
          <a:endParaRPr lang="en-US"/>
        </a:p>
      </dgm:t>
    </dgm:pt>
    <dgm:pt modelId="{F66099B6-DBBD-4AB0-82D2-877B80F846F7}">
      <dgm:prSet phldrT="[Text]" custT="1"/>
      <dgm:spPr>
        <a:xfrm>
          <a:off x="1650162" y="1279796"/>
          <a:ext cx="1528129" cy="1706396"/>
        </a:xfrm>
        <a:prstGeom prst="roundRect">
          <a:avLst/>
        </a:prstGeom>
        <a:gradFill rotWithShape="0">
          <a:gsLst>
            <a:gs pos="0">
              <a:srgbClr val="9BBB59">
                <a:hueOff val="0"/>
                <a:satOff val="0"/>
                <a:lumOff val="0"/>
                <a:alphaOff val="0"/>
                <a:satMod val="103000"/>
                <a:lumMod val="102000"/>
                <a:tint val="94000"/>
              </a:srgbClr>
            </a:gs>
            <a:gs pos="50000">
              <a:srgbClr val="9BBB59">
                <a:hueOff val="0"/>
                <a:satOff val="0"/>
                <a:lumOff val="0"/>
                <a:alphaOff val="0"/>
                <a:satMod val="110000"/>
                <a:lumMod val="100000"/>
                <a:shade val="100000"/>
              </a:srgbClr>
            </a:gs>
            <a:gs pos="100000">
              <a:srgbClr val="9BBB59">
                <a:hueOff val="0"/>
                <a:satOff val="0"/>
                <a:lumOff val="0"/>
                <a:alphaOff val="0"/>
                <a:lumMod val="99000"/>
                <a:satMod val="120000"/>
                <a:shade val="78000"/>
              </a:srgbClr>
            </a:gs>
          </a:gsLst>
          <a:lin ang="5400000" scaled="0"/>
        </a:gradFill>
        <a:ln>
          <a:noFill/>
        </a:ln>
        <a:effectLst/>
      </dgm:spPr>
      <dgm:t>
        <a:bodyPr/>
        <a:lstStyle/>
        <a:p>
          <a:pPr algn="ctr">
            <a:buNone/>
          </a:pPr>
          <a:r>
            <a:rPr lang="en-SI" sz="1800" u="sng" dirty="0">
              <a:solidFill>
                <a:schemeClr val="tx1"/>
              </a:solidFill>
            </a:rPr>
            <a:t>Finding </a:t>
          </a:r>
          <a:r>
            <a:rPr lang="en-GB" sz="1800" u="sng" dirty="0">
              <a:solidFill>
                <a:schemeClr val="tx1"/>
              </a:solidFill>
            </a:rPr>
            <a:t>This Opportunity</a:t>
          </a:r>
        </a:p>
        <a:p>
          <a:pPr algn="l"/>
          <a:r>
            <a:rPr lang="en-GB" sz="1800" dirty="0">
              <a:solidFill>
                <a:schemeClr val="tx1"/>
              </a:solidFill>
            </a:rPr>
            <a:t>Online research (MSCA website, Funding and Tenders Portal)</a:t>
          </a:r>
        </a:p>
        <a:p>
          <a:pPr algn="l"/>
          <a:r>
            <a:rPr lang="en-GB" sz="1800" dirty="0">
              <a:solidFill>
                <a:schemeClr val="tx1"/>
              </a:solidFill>
            </a:rPr>
            <a:t>University resources (research office, mentors)</a:t>
          </a:r>
        </a:p>
        <a:p>
          <a:pPr algn="l"/>
          <a:r>
            <a:rPr lang="en-GB" sz="1800" dirty="0">
              <a:solidFill>
                <a:schemeClr val="tx1"/>
              </a:solidFill>
            </a:rPr>
            <a:t>EURAXESS portal (job listings, hosting offers)</a:t>
          </a:r>
          <a:endParaRPr lang="en-US" sz="1800" dirty="0">
            <a:solidFill>
              <a:schemeClr val="tx1"/>
            </a:solidFill>
            <a:latin typeface="Calibri" panose="020F0502020204030204"/>
            <a:ea typeface="+mn-ea"/>
            <a:cs typeface="+mn-cs"/>
          </a:endParaRPr>
        </a:p>
      </dgm:t>
    </dgm:pt>
    <dgm:pt modelId="{B09C8BFB-F41C-4AC4-AB94-F216E3081C2D}" type="parTrans" cxnId="{B4F3EA32-CE64-4A92-9BAE-BC57E5392B05}">
      <dgm:prSet/>
      <dgm:spPr/>
      <dgm:t>
        <a:bodyPr/>
        <a:lstStyle/>
        <a:p>
          <a:endParaRPr lang="en-US"/>
        </a:p>
      </dgm:t>
    </dgm:pt>
    <dgm:pt modelId="{BC531B32-9B0E-482E-BF91-65C61F17168D}" type="sibTrans" cxnId="{B4F3EA32-CE64-4A92-9BAE-BC57E5392B05}">
      <dgm:prSet/>
      <dgm:spPr/>
      <dgm:t>
        <a:bodyPr/>
        <a:lstStyle/>
        <a:p>
          <a:endParaRPr lang="en-US"/>
        </a:p>
      </dgm:t>
    </dgm:pt>
    <dgm:pt modelId="{EE62A4F6-4AC4-435B-990E-81A71CE8CAC7}">
      <dgm:prSet phldrT="[Text]" custT="1"/>
      <dgm:spPr>
        <a:xfrm>
          <a:off x="3299935" y="1279796"/>
          <a:ext cx="1528129" cy="1706396"/>
        </a:xfrm>
        <a:prstGeom prst="roundRect">
          <a:avLst/>
        </a:prstGeom>
        <a:solidFill>
          <a:srgbClr val="006A8E"/>
        </a:solidFill>
        <a:ln>
          <a:noFill/>
        </a:ln>
        <a:effectLst/>
      </dgm:spPr>
      <dgm:t>
        <a:bodyPr/>
        <a:lstStyle/>
        <a:p>
          <a:pPr>
            <a:buNone/>
          </a:pPr>
          <a:r>
            <a:rPr lang="en-GB" sz="1600" u="sng" dirty="0"/>
            <a:t>Application Process</a:t>
          </a:r>
        </a:p>
        <a:p>
          <a:r>
            <a:rPr lang="en-GB" sz="1600" dirty="0"/>
            <a:t>Researching the program and identifying suitable projects</a:t>
          </a:r>
        </a:p>
        <a:p>
          <a:r>
            <a:rPr lang="en-GB" sz="1600" dirty="0"/>
            <a:t>Preparing the application (CV, cover letter, research proposal, letters of recommendation)</a:t>
          </a:r>
        </a:p>
        <a:p>
          <a:r>
            <a:rPr lang="en-GB" sz="1600" dirty="0"/>
            <a:t>Seeking guidance (mentorship, institutional support)</a:t>
          </a:r>
        </a:p>
        <a:p>
          <a:r>
            <a:rPr lang="en-GB" sz="1600" dirty="0"/>
            <a:t>Submitting the application and preparing for interviews</a:t>
          </a:r>
          <a:endParaRPr lang="en-US" sz="1600" dirty="0">
            <a:solidFill>
              <a:sysClr val="window" lastClr="FFFFFF"/>
            </a:solidFill>
            <a:latin typeface="Calibri" panose="020F0502020204030204"/>
            <a:ea typeface="+mn-ea"/>
            <a:cs typeface="+mn-cs"/>
          </a:endParaRPr>
        </a:p>
      </dgm:t>
    </dgm:pt>
    <dgm:pt modelId="{F287B947-7343-4FA2-B288-B23A59FFAE31}" type="parTrans" cxnId="{3A2CECA6-0C5B-46BB-B7C6-7D37E9D210BD}">
      <dgm:prSet/>
      <dgm:spPr/>
      <dgm:t>
        <a:bodyPr/>
        <a:lstStyle/>
        <a:p>
          <a:endParaRPr lang="en-US"/>
        </a:p>
      </dgm:t>
    </dgm:pt>
    <dgm:pt modelId="{389F9A93-0231-4877-8C41-5D5B8DD7AAC0}" type="sibTrans" cxnId="{3A2CECA6-0C5B-46BB-B7C6-7D37E9D210BD}">
      <dgm:prSet/>
      <dgm:spPr/>
      <dgm:t>
        <a:bodyPr/>
        <a:lstStyle/>
        <a:p>
          <a:endParaRPr lang="en-US"/>
        </a:p>
      </dgm:t>
    </dgm:pt>
    <dgm:pt modelId="{A7EED7A3-6BCC-4A53-ADC7-161901778E64}" type="pres">
      <dgm:prSet presAssocID="{B9C32B05-62EA-407A-B21C-2310C7945705}" presName="CompostProcess" presStyleCnt="0">
        <dgm:presLayoutVars>
          <dgm:dir/>
          <dgm:resizeHandles val="exact"/>
        </dgm:presLayoutVars>
      </dgm:prSet>
      <dgm:spPr/>
    </dgm:pt>
    <dgm:pt modelId="{819C6893-73B1-4A8C-A75D-FCBFED62213C}" type="pres">
      <dgm:prSet presAssocID="{B9C32B05-62EA-407A-B21C-2310C7945705}" presName="arrow" presStyleLbl="bgShp" presStyleIdx="0" presStyleCnt="1"/>
      <dgm:spPr>
        <a:xfrm>
          <a:off x="609599" y="0"/>
          <a:ext cx="6908800" cy="4265990"/>
        </a:xfrm>
        <a:prstGeom prst="rightArrow">
          <a:avLst/>
        </a:prstGeom>
        <a:solidFill>
          <a:srgbClr val="16A085">
            <a:tint val="40000"/>
            <a:hueOff val="0"/>
            <a:satOff val="0"/>
            <a:lumOff val="0"/>
            <a:alphaOff val="0"/>
          </a:srgbClr>
        </a:solidFill>
        <a:ln>
          <a:noFill/>
        </a:ln>
        <a:effectLst/>
      </dgm:spPr>
    </dgm:pt>
    <dgm:pt modelId="{EA01F96E-2024-450C-BF3F-6D539D9D0CD2}" type="pres">
      <dgm:prSet presAssocID="{B9C32B05-62EA-407A-B21C-2310C7945705}" presName="linearProcess" presStyleCnt="0"/>
      <dgm:spPr/>
    </dgm:pt>
    <dgm:pt modelId="{D114D26A-1DC5-49E3-AC2F-75D4A2A1961F}" type="pres">
      <dgm:prSet presAssocID="{F66099B6-DBBD-4AB0-82D2-877B80F846F7}" presName="textNode" presStyleLbl="node1" presStyleIdx="0" presStyleCnt="2" custScaleX="144649" custScaleY="158305">
        <dgm:presLayoutVars>
          <dgm:bulletEnabled val="1"/>
        </dgm:presLayoutVars>
      </dgm:prSet>
      <dgm:spPr/>
    </dgm:pt>
    <dgm:pt modelId="{86306388-B344-4BD1-A1E0-AF120F14A844}" type="pres">
      <dgm:prSet presAssocID="{BC531B32-9B0E-482E-BF91-65C61F17168D}" presName="sibTrans" presStyleCnt="0"/>
      <dgm:spPr/>
    </dgm:pt>
    <dgm:pt modelId="{BADF9EF9-60FA-4FE2-9899-60AFCED19BAE}" type="pres">
      <dgm:prSet presAssocID="{EE62A4F6-4AC4-435B-990E-81A71CE8CAC7}" presName="textNode" presStyleLbl="node1" presStyleIdx="1" presStyleCnt="2" custScaleX="147261" custScaleY="158305">
        <dgm:presLayoutVars>
          <dgm:bulletEnabled val="1"/>
        </dgm:presLayoutVars>
      </dgm:prSet>
      <dgm:spPr/>
    </dgm:pt>
  </dgm:ptLst>
  <dgm:cxnLst>
    <dgm:cxn modelId="{5746A614-85DC-4540-AE2F-52537BE3E5C3}" type="presOf" srcId="{B9C32B05-62EA-407A-B21C-2310C7945705}" destId="{A7EED7A3-6BCC-4A53-ADC7-161901778E64}" srcOrd="0" destOrd="0" presId="urn:microsoft.com/office/officeart/2005/8/layout/hProcess9"/>
    <dgm:cxn modelId="{B4F3EA32-CE64-4A92-9BAE-BC57E5392B05}" srcId="{B9C32B05-62EA-407A-B21C-2310C7945705}" destId="{F66099B6-DBBD-4AB0-82D2-877B80F846F7}" srcOrd="0" destOrd="0" parTransId="{B09C8BFB-F41C-4AC4-AB94-F216E3081C2D}" sibTransId="{BC531B32-9B0E-482E-BF91-65C61F17168D}"/>
    <dgm:cxn modelId="{BDB5353D-753B-4BA8-8D18-D893C6798EA9}" type="presOf" srcId="{EE62A4F6-4AC4-435B-990E-81A71CE8CAC7}" destId="{BADF9EF9-60FA-4FE2-9899-60AFCED19BAE}" srcOrd="0" destOrd="0" presId="urn:microsoft.com/office/officeart/2005/8/layout/hProcess9"/>
    <dgm:cxn modelId="{3A2CECA6-0C5B-46BB-B7C6-7D37E9D210BD}" srcId="{B9C32B05-62EA-407A-B21C-2310C7945705}" destId="{EE62A4F6-4AC4-435B-990E-81A71CE8CAC7}" srcOrd="1" destOrd="0" parTransId="{F287B947-7343-4FA2-B288-B23A59FFAE31}" sibTransId="{389F9A93-0231-4877-8C41-5D5B8DD7AAC0}"/>
    <dgm:cxn modelId="{574510BA-36AF-4BC7-8397-608FC2FA3F99}" type="presOf" srcId="{F66099B6-DBBD-4AB0-82D2-877B80F846F7}" destId="{D114D26A-1DC5-49E3-AC2F-75D4A2A1961F}" srcOrd="0" destOrd="0" presId="urn:microsoft.com/office/officeart/2005/8/layout/hProcess9"/>
    <dgm:cxn modelId="{104DE3AA-8019-47E8-A5DB-8EA5DA6C85C2}" type="presParOf" srcId="{A7EED7A3-6BCC-4A53-ADC7-161901778E64}" destId="{819C6893-73B1-4A8C-A75D-FCBFED62213C}" srcOrd="0" destOrd="0" presId="urn:microsoft.com/office/officeart/2005/8/layout/hProcess9"/>
    <dgm:cxn modelId="{FFE37DD2-C795-4909-B9B7-53B19F8150CC}" type="presParOf" srcId="{A7EED7A3-6BCC-4A53-ADC7-161901778E64}" destId="{EA01F96E-2024-450C-BF3F-6D539D9D0CD2}" srcOrd="1" destOrd="0" presId="urn:microsoft.com/office/officeart/2005/8/layout/hProcess9"/>
    <dgm:cxn modelId="{8F34F8CF-DF5E-450C-935F-819A6DD8FC66}" type="presParOf" srcId="{EA01F96E-2024-450C-BF3F-6D539D9D0CD2}" destId="{D114D26A-1DC5-49E3-AC2F-75D4A2A1961F}" srcOrd="0" destOrd="0" presId="urn:microsoft.com/office/officeart/2005/8/layout/hProcess9"/>
    <dgm:cxn modelId="{FCB2D145-BC1A-4A26-B9D9-668E57A412DA}" type="presParOf" srcId="{EA01F96E-2024-450C-BF3F-6D539D9D0CD2}" destId="{86306388-B344-4BD1-A1E0-AF120F14A844}" srcOrd="1" destOrd="0" presId="urn:microsoft.com/office/officeart/2005/8/layout/hProcess9"/>
    <dgm:cxn modelId="{23425DBC-F6FE-4E4D-8765-FB7FE558A279}" type="presParOf" srcId="{EA01F96E-2024-450C-BF3F-6D539D9D0CD2}" destId="{BADF9EF9-60FA-4FE2-9899-60AFCED19BAE}" srcOrd="2"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476C05E-A13B-4839-B505-63AFF896AD26}" type="doc">
      <dgm:prSet loTypeId="urn:microsoft.com/office/officeart/2008/layout/AlternatingHexagons" loCatId="list" qsTypeId="urn:microsoft.com/office/officeart/2005/8/quickstyle/simple5" qsCatId="simple" csTypeId="urn:microsoft.com/office/officeart/2005/8/colors/colorful1" csCatId="colorful" phldr="1"/>
      <dgm:spPr/>
      <dgm:t>
        <a:bodyPr/>
        <a:lstStyle/>
        <a:p>
          <a:endParaRPr lang="en-US"/>
        </a:p>
      </dgm:t>
    </dgm:pt>
    <dgm:pt modelId="{746B9C8D-4C99-4686-B350-79F5EAE1793F}">
      <dgm:prSet phldrT="[Text]"/>
      <dgm:spPr>
        <a:xfrm rot="5400000">
          <a:off x="2957498" y="110190"/>
          <a:ext cx="1693995" cy="1473776"/>
        </a:xfrm>
        <a:prstGeom prst="hexagon">
          <a:avLst>
            <a:gd name="adj" fmla="val 25000"/>
            <a:gd name="vf" fmla="val 115470"/>
          </a:avLst>
        </a:prstGeom>
        <a:gradFill rotWithShape="0">
          <a:gsLst>
            <a:gs pos="0">
              <a:srgbClr val="E97132">
                <a:hueOff val="0"/>
                <a:satOff val="0"/>
                <a:lumOff val="0"/>
                <a:alphaOff val="0"/>
                <a:satMod val="103000"/>
                <a:lumMod val="102000"/>
                <a:tint val="94000"/>
              </a:srgbClr>
            </a:gs>
            <a:gs pos="50000">
              <a:srgbClr val="E97132">
                <a:hueOff val="0"/>
                <a:satOff val="0"/>
                <a:lumOff val="0"/>
                <a:alphaOff val="0"/>
                <a:satMod val="110000"/>
                <a:lumMod val="100000"/>
                <a:shade val="100000"/>
              </a:srgbClr>
            </a:gs>
            <a:gs pos="100000">
              <a:srgbClr val="E9713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US" dirty="0">
              <a:solidFill>
                <a:sysClr val="window" lastClr="FFFFFF"/>
              </a:solidFill>
              <a:latin typeface="Aptos" panose="02110004020202020204"/>
              <a:ea typeface="+mn-ea"/>
              <a:cs typeface="+mn-cs"/>
            </a:rPr>
            <a:t>Increased plastic waste</a:t>
          </a:r>
        </a:p>
        <a:p>
          <a:pPr>
            <a:buNone/>
          </a:pPr>
          <a:r>
            <a:rPr lang="en-US" dirty="0">
              <a:solidFill>
                <a:sysClr val="window" lastClr="FFFFFF"/>
              </a:solidFill>
              <a:latin typeface="Aptos" panose="02110004020202020204"/>
              <a:ea typeface="+mn-ea"/>
              <a:cs typeface="+mn-cs"/>
            </a:rPr>
            <a:t>Increased food waste</a:t>
          </a:r>
        </a:p>
      </dgm:t>
    </dgm:pt>
    <dgm:pt modelId="{35D8A783-7458-4B65-BAC7-48864529B73B}" type="parTrans" cxnId="{65329227-BA0D-4A74-A79C-30B68928F254}">
      <dgm:prSet/>
      <dgm:spPr/>
      <dgm:t>
        <a:bodyPr/>
        <a:lstStyle/>
        <a:p>
          <a:endParaRPr lang="en-US"/>
        </a:p>
      </dgm:t>
    </dgm:pt>
    <dgm:pt modelId="{685E0F1F-1BB1-4613-B0E7-EA4F352EBEB4}" type="sibTrans" cxnId="{65329227-BA0D-4A74-A79C-30B68928F254}">
      <dgm:prSet/>
      <dgm:spPr>
        <a:xfrm rot="5400000">
          <a:off x="1365819" y="110190"/>
          <a:ext cx="1693995" cy="1473776"/>
        </a:xfrm>
        <a:prstGeom prst="hexagon">
          <a:avLst>
            <a:gd name="adj" fmla="val 25000"/>
            <a:gd name="vf" fmla="val 115470"/>
          </a:avLst>
        </a:prstGeom>
        <a:gradFill rotWithShape="0">
          <a:gsLst>
            <a:gs pos="0">
              <a:srgbClr val="196B24">
                <a:hueOff val="0"/>
                <a:satOff val="0"/>
                <a:lumOff val="0"/>
                <a:alphaOff val="0"/>
                <a:satMod val="103000"/>
                <a:lumMod val="102000"/>
                <a:tint val="94000"/>
              </a:srgbClr>
            </a:gs>
            <a:gs pos="50000">
              <a:srgbClr val="196B24">
                <a:hueOff val="0"/>
                <a:satOff val="0"/>
                <a:lumOff val="0"/>
                <a:alphaOff val="0"/>
                <a:satMod val="110000"/>
                <a:lumMod val="100000"/>
                <a:shade val="100000"/>
              </a:srgbClr>
            </a:gs>
            <a:gs pos="100000">
              <a:srgbClr val="196B2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endParaRPr lang="en-US">
            <a:solidFill>
              <a:sysClr val="window" lastClr="FFFFFF"/>
            </a:solidFill>
            <a:latin typeface="Aptos" panose="02110004020202020204"/>
            <a:ea typeface="+mn-ea"/>
            <a:cs typeface="+mn-cs"/>
          </a:endParaRPr>
        </a:p>
      </dgm:t>
    </dgm:pt>
    <dgm:pt modelId="{EC4539B1-3470-490A-8DC6-A4D73581FA58}">
      <dgm:prSet phldrT="[Text]"/>
      <dgm:spPr>
        <a:xfrm>
          <a:off x="4586105" y="338879"/>
          <a:ext cx="1890499" cy="1016397"/>
        </a:xfrm>
        <a:prstGeom prst="rect">
          <a:avLst/>
        </a:prstGeom>
        <a:noFill/>
        <a:ln>
          <a:noFill/>
        </a:ln>
        <a:effectLst/>
      </dgm:spPr>
      <dgm:t>
        <a:bodyPr/>
        <a:lstStyle/>
        <a:p>
          <a:pPr>
            <a:buNone/>
          </a:pPr>
          <a:r>
            <a:rPr lang="en-GB" b="1" dirty="0">
              <a:solidFill>
                <a:sysClr val="windowText" lastClr="000000">
                  <a:hueOff val="0"/>
                  <a:satOff val="0"/>
                  <a:lumOff val="0"/>
                  <a:alphaOff val="0"/>
                </a:sysClr>
              </a:solidFill>
              <a:latin typeface="Aptos" panose="02110004020202020204"/>
              <a:ea typeface="+mn-ea"/>
              <a:cs typeface="+mn-cs"/>
            </a:rPr>
            <a:t>ENVIRONMENTAL</a:t>
          </a:r>
          <a:endParaRPr lang="en-US" dirty="0">
            <a:solidFill>
              <a:sysClr val="windowText" lastClr="000000">
                <a:hueOff val="0"/>
                <a:satOff val="0"/>
                <a:lumOff val="0"/>
                <a:alphaOff val="0"/>
              </a:sysClr>
            </a:solidFill>
            <a:latin typeface="Aptos" panose="02110004020202020204"/>
            <a:ea typeface="+mn-ea"/>
            <a:cs typeface="+mn-cs"/>
          </a:endParaRPr>
        </a:p>
      </dgm:t>
    </dgm:pt>
    <dgm:pt modelId="{6FC639F8-233E-4E29-B7B2-9DC2DB967E66}" type="parTrans" cxnId="{AFEC3BB8-C8E1-4CA4-BFED-749B6F258F3D}">
      <dgm:prSet/>
      <dgm:spPr/>
      <dgm:t>
        <a:bodyPr/>
        <a:lstStyle/>
        <a:p>
          <a:endParaRPr lang="en-US"/>
        </a:p>
      </dgm:t>
    </dgm:pt>
    <dgm:pt modelId="{28303528-AC8E-47F2-AC09-EFCA37DB7F46}" type="sibTrans" cxnId="{AFEC3BB8-C8E1-4CA4-BFED-749B6F258F3D}">
      <dgm:prSet/>
      <dgm:spPr/>
      <dgm:t>
        <a:bodyPr/>
        <a:lstStyle/>
        <a:p>
          <a:endParaRPr lang="en-US"/>
        </a:p>
      </dgm:t>
    </dgm:pt>
    <dgm:pt modelId="{B3D621AA-37E0-41EC-8E9D-F57E6CE93B78}">
      <dgm:prSet phldrT="[Text]"/>
      <dgm:spPr>
        <a:xfrm rot="5400000">
          <a:off x="2158609" y="1548053"/>
          <a:ext cx="1693995" cy="1473776"/>
        </a:xfrm>
        <a:prstGeom prst="hexagon">
          <a:avLst>
            <a:gd name="adj" fmla="val 25000"/>
            <a:gd name="vf" fmla="val 115470"/>
          </a:avLst>
        </a:prstGeom>
        <a:gradFill rotWithShape="0">
          <a:gsLst>
            <a:gs pos="0">
              <a:srgbClr val="0F9ED5">
                <a:hueOff val="0"/>
                <a:satOff val="0"/>
                <a:lumOff val="0"/>
                <a:alphaOff val="0"/>
                <a:satMod val="103000"/>
                <a:lumMod val="102000"/>
                <a:tint val="94000"/>
              </a:srgbClr>
            </a:gs>
            <a:gs pos="50000">
              <a:srgbClr val="0F9ED5">
                <a:hueOff val="0"/>
                <a:satOff val="0"/>
                <a:lumOff val="0"/>
                <a:alphaOff val="0"/>
                <a:satMod val="110000"/>
                <a:lumMod val="100000"/>
                <a:shade val="100000"/>
              </a:srgbClr>
            </a:gs>
            <a:gs pos="100000">
              <a:srgbClr val="0F9ED5">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GB" dirty="0">
              <a:solidFill>
                <a:sysClr val="window" lastClr="FFFFFF"/>
              </a:solidFill>
              <a:latin typeface="Aptos" panose="02110004020202020204"/>
              <a:ea typeface="+mn-ea"/>
              <a:cs typeface="+mn-cs"/>
            </a:rPr>
            <a:t>Loss for the companies</a:t>
          </a:r>
        </a:p>
        <a:p>
          <a:pPr>
            <a:buNone/>
          </a:pPr>
          <a:r>
            <a:rPr lang="en-US" dirty="0">
              <a:solidFill>
                <a:sysClr val="window" lastClr="FFFFFF"/>
              </a:solidFill>
              <a:latin typeface="Aptos" panose="02110004020202020204"/>
              <a:ea typeface="+mn-ea"/>
              <a:cs typeface="+mn-cs"/>
            </a:rPr>
            <a:t>Import </a:t>
          </a:r>
          <a:r>
            <a:rPr lang="en-GB" dirty="0">
              <a:solidFill>
                <a:sysClr val="window" lastClr="FFFFFF"/>
              </a:solidFill>
              <a:latin typeface="Aptos" panose="02110004020202020204"/>
              <a:ea typeface="+mn-ea"/>
              <a:cs typeface="+mn-cs"/>
            </a:rPr>
            <a:t>&amp; export of food to long distance</a:t>
          </a:r>
          <a:endParaRPr lang="en-US" dirty="0">
            <a:solidFill>
              <a:sysClr val="window" lastClr="FFFFFF"/>
            </a:solidFill>
            <a:latin typeface="Aptos" panose="02110004020202020204"/>
            <a:ea typeface="+mn-ea"/>
            <a:cs typeface="+mn-cs"/>
          </a:endParaRPr>
        </a:p>
      </dgm:t>
    </dgm:pt>
    <dgm:pt modelId="{3D876613-D0E8-4909-AF6E-C7D5AE93E1EB}" type="parTrans" cxnId="{F6579966-6A58-4F35-AEC8-EA4F24ED4430}">
      <dgm:prSet/>
      <dgm:spPr/>
      <dgm:t>
        <a:bodyPr/>
        <a:lstStyle/>
        <a:p>
          <a:endParaRPr lang="en-US"/>
        </a:p>
      </dgm:t>
    </dgm:pt>
    <dgm:pt modelId="{76BAE1C3-FCDA-4394-A6A3-AA8AAFD9DA21}" type="sibTrans" cxnId="{F6579966-6A58-4F35-AEC8-EA4F24ED4430}">
      <dgm:prSet/>
      <dgm:spPr>
        <a:xfrm rot="5400000">
          <a:off x="3750288" y="1548053"/>
          <a:ext cx="1693995" cy="1473776"/>
        </a:xfrm>
        <a:prstGeom prst="hexagon">
          <a:avLst>
            <a:gd name="adj" fmla="val 25000"/>
            <a:gd name="vf" fmla="val 115470"/>
          </a:avLst>
        </a:prstGeom>
        <a:gradFill rotWithShape="0">
          <a:gsLst>
            <a:gs pos="0">
              <a:srgbClr val="A02B93">
                <a:hueOff val="0"/>
                <a:satOff val="0"/>
                <a:lumOff val="0"/>
                <a:alphaOff val="0"/>
                <a:satMod val="103000"/>
                <a:lumMod val="102000"/>
                <a:tint val="94000"/>
              </a:srgbClr>
            </a:gs>
            <a:gs pos="50000">
              <a:srgbClr val="A02B93">
                <a:hueOff val="0"/>
                <a:satOff val="0"/>
                <a:lumOff val="0"/>
                <a:alphaOff val="0"/>
                <a:satMod val="110000"/>
                <a:lumMod val="100000"/>
                <a:shade val="100000"/>
              </a:srgbClr>
            </a:gs>
            <a:gs pos="100000">
              <a:srgbClr val="A02B9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endParaRPr lang="en-US">
            <a:solidFill>
              <a:sysClr val="window" lastClr="FFFFFF"/>
            </a:solidFill>
            <a:latin typeface="Aptos" panose="02110004020202020204"/>
            <a:ea typeface="+mn-ea"/>
            <a:cs typeface="+mn-cs"/>
          </a:endParaRPr>
        </a:p>
      </dgm:t>
    </dgm:pt>
    <dgm:pt modelId="{22D116A0-4848-4B49-8CB2-CBB983BDE202}">
      <dgm:prSet phldrT="[Text]"/>
      <dgm:spPr>
        <a:xfrm>
          <a:off x="378220" y="1776743"/>
          <a:ext cx="1829515" cy="1016397"/>
        </a:xfrm>
        <a:prstGeom prst="rect">
          <a:avLst/>
        </a:prstGeom>
        <a:noFill/>
        <a:ln>
          <a:noFill/>
        </a:ln>
        <a:effectLst/>
      </dgm:spPr>
      <dgm:t>
        <a:bodyPr/>
        <a:lstStyle/>
        <a:p>
          <a:pPr>
            <a:buNone/>
          </a:pPr>
          <a:r>
            <a:rPr lang="en-GB" b="1" dirty="0">
              <a:solidFill>
                <a:sysClr val="windowText" lastClr="000000">
                  <a:hueOff val="0"/>
                  <a:satOff val="0"/>
                  <a:lumOff val="0"/>
                  <a:alphaOff val="0"/>
                </a:sysClr>
              </a:solidFill>
              <a:latin typeface="Aptos" panose="02110004020202020204"/>
              <a:ea typeface="+mn-ea"/>
              <a:cs typeface="+mn-cs"/>
            </a:rPr>
            <a:t>ECONOMICAL</a:t>
          </a:r>
          <a:endParaRPr lang="en-US" dirty="0">
            <a:solidFill>
              <a:sysClr val="windowText" lastClr="000000">
                <a:hueOff val="0"/>
                <a:satOff val="0"/>
                <a:lumOff val="0"/>
                <a:alphaOff val="0"/>
              </a:sysClr>
            </a:solidFill>
            <a:latin typeface="Aptos" panose="02110004020202020204"/>
            <a:ea typeface="+mn-ea"/>
            <a:cs typeface="+mn-cs"/>
          </a:endParaRPr>
        </a:p>
      </dgm:t>
    </dgm:pt>
    <dgm:pt modelId="{F80A179E-C11B-42B9-976D-1DF71C3FE130}" type="parTrans" cxnId="{C8D0C63E-A51B-45C1-950D-FD89DC49FDE4}">
      <dgm:prSet/>
      <dgm:spPr/>
      <dgm:t>
        <a:bodyPr/>
        <a:lstStyle/>
        <a:p>
          <a:endParaRPr lang="en-US"/>
        </a:p>
      </dgm:t>
    </dgm:pt>
    <dgm:pt modelId="{73C648DA-669A-43CD-BAAD-BFF4C8D358E1}" type="sibTrans" cxnId="{C8D0C63E-A51B-45C1-950D-FD89DC49FDE4}">
      <dgm:prSet/>
      <dgm:spPr/>
      <dgm:t>
        <a:bodyPr/>
        <a:lstStyle/>
        <a:p>
          <a:endParaRPr lang="en-US"/>
        </a:p>
      </dgm:t>
    </dgm:pt>
    <dgm:pt modelId="{F486CA89-67C9-41A0-A033-DA3A21526380}">
      <dgm:prSet phldrT="[Text]"/>
      <dgm:spPr>
        <a:xfrm rot="5400000">
          <a:off x="2957498" y="2985917"/>
          <a:ext cx="1693995" cy="1473776"/>
        </a:xfrm>
        <a:prstGeom prst="hexagon">
          <a:avLst>
            <a:gd name="adj" fmla="val 25000"/>
            <a:gd name="vf" fmla="val 115470"/>
          </a:avLst>
        </a:prstGeom>
        <a:gradFill rotWithShape="0">
          <a:gsLst>
            <a:gs pos="0">
              <a:srgbClr val="4EA72E">
                <a:hueOff val="0"/>
                <a:satOff val="0"/>
                <a:lumOff val="0"/>
                <a:alphaOff val="0"/>
                <a:satMod val="103000"/>
                <a:lumMod val="102000"/>
                <a:tint val="94000"/>
              </a:srgbClr>
            </a:gs>
            <a:gs pos="50000">
              <a:srgbClr val="4EA72E">
                <a:hueOff val="0"/>
                <a:satOff val="0"/>
                <a:lumOff val="0"/>
                <a:alphaOff val="0"/>
                <a:satMod val="110000"/>
                <a:lumMod val="100000"/>
                <a:shade val="100000"/>
              </a:srgbClr>
            </a:gs>
            <a:gs pos="100000">
              <a:srgbClr val="4EA72E">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GB" dirty="0">
              <a:solidFill>
                <a:sysClr val="window" lastClr="FFFFFF"/>
              </a:solidFill>
              <a:latin typeface="Aptos" panose="02110004020202020204"/>
              <a:ea typeface="+mn-ea"/>
              <a:cs typeface="+mn-cs"/>
            </a:rPr>
            <a:t>Waste of money</a:t>
          </a:r>
        </a:p>
        <a:p>
          <a:pPr>
            <a:buNone/>
          </a:pPr>
          <a:r>
            <a:rPr lang="en-US" dirty="0">
              <a:solidFill>
                <a:sysClr val="window" lastClr="FFFFFF"/>
              </a:solidFill>
              <a:latin typeface="Aptos" panose="02110004020202020204"/>
              <a:ea typeface="+mn-ea"/>
              <a:cs typeface="+mn-cs"/>
            </a:rPr>
            <a:t>Customer dissatisfaction</a:t>
          </a:r>
        </a:p>
      </dgm:t>
    </dgm:pt>
    <dgm:pt modelId="{048907B0-9AE8-48CF-9CA2-3FBB1169222B}" type="parTrans" cxnId="{D9D1DE26-4927-4E8E-9506-4B7F6CD969FE}">
      <dgm:prSet/>
      <dgm:spPr/>
      <dgm:t>
        <a:bodyPr/>
        <a:lstStyle/>
        <a:p>
          <a:endParaRPr lang="en-US"/>
        </a:p>
      </dgm:t>
    </dgm:pt>
    <dgm:pt modelId="{7C602446-D238-48C7-836F-B74E3E8FEFF5}" type="sibTrans" cxnId="{D9D1DE26-4927-4E8E-9506-4B7F6CD969FE}">
      <dgm:prSet/>
      <dgm:spPr>
        <a:xfrm rot="5400000">
          <a:off x="1365819" y="2985917"/>
          <a:ext cx="1693995" cy="1473776"/>
        </a:xfrm>
        <a:prstGeom prst="hexagon">
          <a:avLst>
            <a:gd name="adj" fmla="val 25000"/>
            <a:gd name="vf" fmla="val 115470"/>
          </a:avLst>
        </a:prstGeom>
        <a:gradFill rotWithShape="0">
          <a:gsLst>
            <a:gs pos="0">
              <a:srgbClr val="E97132">
                <a:hueOff val="0"/>
                <a:satOff val="0"/>
                <a:lumOff val="0"/>
                <a:alphaOff val="0"/>
                <a:satMod val="103000"/>
                <a:lumMod val="102000"/>
                <a:tint val="94000"/>
              </a:srgbClr>
            </a:gs>
            <a:gs pos="50000">
              <a:srgbClr val="E97132">
                <a:hueOff val="0"/>
                <a:satOff val="0"/>
                <a:lumOff val="0"/>
                <a:alphaOff val="0"/>
                <a:satMod val="110000"/>
                <a:lumMod val="100000"/>
                <a:shade val="100000"/>
              </a:srgbClr>
            </a:gs>
            <a:gs pos="100000">
              <a:srgbClr val="E9713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endParaRPr lang="en-US">
            <a:solidFill>
              <a:sysClr val="window" lastClr="FFFFFF"/>
            </a:solidFill>
            <a:latin typeface="Aptos" panose="02110004020202020204"/>
            <a:ea typeface="+mn-ea"/>
            <a:cs typeface="+mn-cs"/>
          </a:endParaRPr>
        </a:p>
      </dgm:t>
    </dgm:pt>
    <dgm:pt modelId="{0E07231B-D572-4564-8703-8EBDEDE62C70}">
      <dgm:prSet phldrT="[Text]"/>
      <dgm:spPr>
        <a:xfrm>
          <a:off x="4586105" y="3214606"/>
          <a:ext cx="1890499" cy="1016397"/>
        </a:xfrm>
        <a:prstGeom prst="rect">
          <a:avLst/>
        </a:prstGeom>
        <a:noFill/>
        <a:ln>
          <a:noFill/>
        </a:ln>
        <a:effectLst/>
      </dgm:spPr>
      <dgm:t>
        <a:bodyPr/>
        <a:lstStyle/>
        <a:p>
          <a:pPr>
            <a:buNone/>
          </a:pPr>
          <a:r>
            <a:rPr lang="en-GB" b="1" dirty="0">
              <a:solidFill>
                <a:sysClr val="windowText" lastClr="000000">
                  <a:hueOff val="0"/>
                  <a:satOff val="0"/>
                  <a:lumOff val="0"/>
                  <a:alphaOff val="0"/>
                </a:sysClr>
              </a:solidFill>
              <a:latin typeface="Aptos" panose="02110004020202020204"/>
              <a:ea typeface="+mn-ea"/>
              <a:cs typeface="+mn-cs"/>
            </a:rPr>
            <a:t>SOCIAL</a:t>
          </a:r>
          <a:endParaRPr lang="en-US" dirty="0">
            <a:solidFill>
              <a:sysClr val="windowText" lastClr="000000">
                <a:hueOff val="0"/>
                <a:satOff val="0"/>
                <a:lumOff val="0"/>
                <a:alphaOff val="0"/>
              </a:sysClr>
            </a:solidFill>
            <a:latin typeface="Aptos" panose="02110004020202020204"/>
            <a:ea typeface="+mn-ea"/>
            <a:cs typeface="+mn-cs"/>
          </a:endParaRPr>
        </a:p>
      </dgm:t>
    </dgm:pt>
    <dgm:pt modelId="{63795864-E8D5-4B0F-8B4A-C67504DBE949}" type="sibTrans" cxnId="{8BC13FD9-4E53-4F32-94A6-EA259D03797D}">
      <dgm:prSet/>
      <dgm:spPr/>
      <dgm:t>
        <a:bodyPr/>
        <a:lstStyle/>
        <a:p>
          <a:endParaRPr lang="en-US"/>
        </a:p>
      </dgm:t>
    </dgm:pt>
    <dgm:pt modelId="{505DF8C7-A93D-4F8B-85C0-B28CC96AE79C}" type="parTrans" cxnId="{8BC13FD9-4E53-4F32-94A6-EA259D03797D}">
      <dgm:prSet/>
      <dgm:spPr/>
      <dgm:t>
        <a:bodyPr/>
        <a:lstStyle/>
        <a:p>
          <a:endParaRPr lang="en-US"/>
        </a:p>
      </dgm:t>
    </dgm:pt>
    <dgm:pt modelId="{4ABBBA40-BB16-4C71-9D76-9AB8C44AC9E0}" type="pres">
      <dgm:prSet presAssocID="{7476C05E-A13B-4839-B505-63AFF896AD26}" presName="Name0" presStyleCnt="0">
        <dgm:presLayoutVars>
          <dgm:chMax/>
          <dgm:chPref/>
          <dgm:dir/>
          <dgm:animLvl val="lvl"/>
        </dgm:presLayoutVars>
      </dgm:prSet>
      <dgm:spPr/>
    </dgm:pt>
    <dgm:pt modelId="{0481788C-BC3B-44E7-9CB9-9D7C7E20BD5F}" type="pres">
      <dgm:prSet presAssocID="{746B9C8D-4C99-4686-B350-79F5EAE1793F}" presName="composite" presStyleCnt="0"/>
      <dgm:spPr/>
    </dgm:pt>
    <dgm:pt modelId="{21A26DDC-E032-4123-B630-CBDA30309CD0}" type="pres">
      <dgm:prSet presAssocID="{746B9C8D-4C99-4686-B350-79F5EAE1793F}" presName="Parent1" presStyleLbl="node1" presStyleIdx="0" presStyleCnt="6">
        <dgm:presLayoutVars>
          <dgm:chMax val="1"/>
          <dgm:chPref val="1"/>
          <dgm:bulletEnabled val="1"/>
        </dgm:presLayoutVars>
      </dgm:prSet>
      <dgm:spPr/>
    </dgm:pt>
    <dgm:pt modelId="{6C89AF77-78CC-4A2C-BD73-68E135919958}" type="pres">
      <dgm:prSet presAssocID="{746B9C8D-4C99-4686-B350-79F5EAE1793F}" presName="Childtext1" presStyleLbl="revTx" presStyleIdx="0" presStyleCnt="3">
        <dgm:presLayoutVars>
          <dgm:chMax val="0"/>
          <dgm:chPref val="0"/>
          <dgm:bulletEnabled val="1"/>
        </dgm:presLayoutVars>
      </dgm:prSet>
      <dgm:spPr/>
    </dgm:pt>
    <dgm:pt modelId="{5F4809B1-5856-476C-8813-2250B38B75C9}" type="pres">
      <dgm:prSet presAssocID="{746B9C8D-4C99-4686-B350-79F5EAE1793F}" presName="BalanceSpacing" presStyleCnt="0"/>
      <dgm:spPr/>
    </dgm:pt>
    <dgm:pt modelId="{30E77F4B-E64D-4862-8D8B-BB0EF4BA23D3}" type="pres">
      <dgm:prSet presAssocID="{746B9C8D-4C99-4686-B350-79F5EAE1793F}" presName="BalanceSpacing1" presStyleCnt="0"/>
      <dgm:spPr/>
    </dgm:pt>
    <dgm:pt modelId="{02132D3F-0D5D-493D-AAD5-4C2C410A5E13}" type="pres">
      <dgm:prSet presAssocID="{685E0F1F-1BB1-4613-B0E7-EA4F352EBEB4}" presName="Accent1Text" presStyleLbl="node1" presStyleIdx="1" presStyleCnt="6"/>
      <dgm:spPr/>
    </dgm:pt>
    <dgm:pt modelId="{EE3FD7E9-E4D3-4378-BE5E-9812FF3E21E9}" type="pres">
      <dgm:prSet presAssocID="{685E0F1F-1BB1-4613-B0E7-EA4F352EBEB4}" presName="spaceBetweenRectangles" presStyleCnt="0"/>
      <dgm:spPr/>
    </dgm:pt>
    <dgm:pt modelId="{A525C840-C80B-4D9C-94D0-D41E42C192A5}" type="pres">
      <dgm:prSet presAssocID="{B3D621AA-37E0-41EC-8E9D-F57E6CE93B78}" presName="composite" presStyleCnt="0"/>
      <dgm:spPr/>
    </dgm:pt>
    <dgm:pt modelId="{4E32DBAD-F95D-4034-94E0-706FC5E94D6E}" type="pres">
      <dgm:prSet presAssocID="{B3D621AA-37E0-41EC-8E9D-F57E6CE93B78}" presName="Parent1" presStyleLbl="node1" presStyleIdx="2" presStyleCnt="6">
        <dgm:presLayoutVars>
          <dgm:chMax val="1"/>
          <dgm:chPref val="1"/>
          <dgm:bulletEnabled val="1"/>
        </dgm:presLayoutVars>
      </dgm:prSet>
      <dgm:spPr/>
    </dgm:pt>
    <dgm:pt modelId="{E1A0FA4C-E380-4599-8FB4-133B7280556C}" type="pres">
      <dgm:prSet presAssocID="{B3D621AA-37E0-41EC-8E9D-F57E6CE93B78}" presName="Childtext1" presStyleLbl="revTx" presStyleIdx="1" presStyleCnt="3">
        <dgm:presLayoutVars>
          <dgm:chMax val="0"/>
          <dgm:chPref val="0"/>
          <dgm:bulletEnabled val="1"/>
        </dgm:presLayoutVars>
      </dgm:prSet>
      <dgm:spPr/>
    </dgm:pt>
    <dgm:pt modelId="{67A27631-23DC-4740-BC13-64C5DB75E5C9}" type="pres">
      <dgm:prSet presAssocID="{B3D621AA-37E0-41EC-8E9D-F57E6CE93B78}" presName="BalanceSpacing" presStyleCnt="0"/>
      <dgm:spPr/>
    </dgm:pt>
    <dgm:pt modelId="{70B6BCBB-23BA-4A71-A52F-15B619AA5FD1}" type="pres">
      <dgm:prSet presAssocID="{B3D621AA-37E0-41EC-8E9D-F57E6CE93B78}" presName="BalanceSpacing1" presStyleCnt="0"/>
      <dgm:spPr/>
    </dgm:pt>
    <dgm:pt modelId="{0166F58E-F44C-4C52-99DA-0124B93FB492}" type="pres">
      <dgm:prSet presAssocID="{76BAE1C3-FCDA-4394-A6A3-AA8AAFD9DA21}" presName="Accent1Text" presStyleLbl="node1" presStyleIdx="3" presStyleCnt="6"/>
      <dgm:spPr/>
    </dgm:pt>
    <dgm:pt modelId="{49EE8C03-6BF6-439F-B3FE-3A5B146A1416}" type="pres">
      <dgm:prSet presAssocID="{76BAE1C3-FCDA-4394-A6A3-AA8AAFD9DA21}" presName="spaceBetweenRectangles" presStyleCnt="0"/>
      <dgm:spPr/>
    </dgm:pt>
    <dgm:pt modelId="{6C2F87E3-7298-4A3E-94A8-9D77109AE703}" type="pres">
      <dgm:prSet presAssocID="{F486CA89-67C9-41A0-A033-DA3A21526380}" presName="composite" presStyleCnt="0"/>
      <dgm:spPr/>
    </dgm:pt>
    <dgm:pt modelId="{A186E599-E4E3-47A9-A2EA-7A6FAA606791}" type="pres">
      <dgm:prSet presAssocID="{F486CA89-67C9-41A0-A033-DA3A21526380}" presName="Parent1" presStyleLbl="node1" presStyleIdx="4" presStyleCnt="6">
        <dgm:presLayoutVars>
          <dgm:chMax val="1"/>
          <dgm:chPref val="1"/>
          <dgm:bulletEnabled val="1"/>
        </dgm:presLayoutVars>
      </dgm:prSet>
      <dgm:spPr/>
    </dgm:pt>
    <dgm:pt modelId="{82F3311D-6C54-471B-BB24-8F0BDDF6BDB4}" type="pres">
      <dgm:prSet presAssocID="{F486CA89-67C9-41A0-A033-DA3A21526380}" presName="Childtext1" presStyleLbl="revTx" presStyleIdx="2" presStyleCnt="3">
        <dgm:presLayoutVars>
          <dgm:chMax val="0"/>
          <dgm:chPref val="0"/>
          <dgm:bulletEnabled val="1"/>
        </dgm:presLayoutVars>
      </dgm:prSet>
      <dgm:spPr/>
    </dgm:pt>
    <dgm:pt modelId="{B262D855-BAA8-4A3D-B8F7-714C580652CA}" type="pres">
      <dgm:prSet presAssocID="{F486CA89-67C9-41A0-A033-DA3A21526380}" presName="BalanceSpacing" presStyleCnt="0"/>
      <dgm:spPr/>
    </dgm:pt>
    <dgm:pt modelId="{AEE949E7-B75E-4C17-AD2A-23CB4BCD6484}" type="pres">
      <dgm:prSet presAssocID="{F486CA89-67C9-41A0-A033-DA3A21526380}" presName="BalanceSpacing1" presStyleCnt="0"/>
      <dgm:spPr/>
    </dgm:pt>
    <dgm:pt modelId="{A50F25F9-C65C-4087-878B-2B11A2604551}" type="pres">
      <dgm:prSet presAssocID="{7C602446-D238-48C7-836F-B74E3E8FEFF5}" presName="Accent1Text" presStyleLbl="node1" presStyleIdx="5" presStyleCnt="6"/>
      <dgm:spPr/>
    </dgm:pt>
  </dgm:ptLst>
  <dgm:cxnLst>
    <dgm:cxn modelId="{D9D1DE26-4927-4E8E-9506-4B7F6CD969FE}" srcId="{7476C05E-A13B-4839-B505-63AFF896AD26}" destId="{F486CA89-67C9-41A0-A033-DA3A21526380}" srcOrd="2" destOrd="0" parTransId="{048907B0-9AE8-48CF-9CA2-3FBB1169222B}" sibTransId="{7C602446-D238-48C7-836F-B74E3E8FEFF5}"/>
    <dgm:cxn modelId="{65329227-BA0D-4A74-A79C-30B68928F254}" srcId="{7476C05E-A13B-4839-B505-63AFF896AD26}" destId="{746B9C8D-4C99-4686-B350-79F5EAE1793F}" srcOrd="0" destOrd="0" parTransId="{35D8A783-7458-4B65-BAC7-48864529B73B}" sibTransId="{685E0F1F-1BB1-4613-B0E7-EA4F352EBEB4}"/>
    <dgm:cxn modelId="{D9000339-D77E-4F7B-9058-B99678977699}" type="presOf" srcId="{685E0F1F-1BB1-4613-B0E7-EA4F352EBEB4}" destId="{02132D3F-0D5D-493D-AAD5-4C2C410A5E13}" srcOrd="0" destOrd="0" presId="urn:microsoft.com/office/officeart/2008/layout/AlternatingHexagons"/>
    <dgm:cxn modelId="{C8D0C63E-A51B-45C1-950D-FD89DC49FDE4}" srcId="{B3D621AA-37E0-41EC-8E9D-F57E6CE93B78}" destId="{22D116A0-4848-4B49-8CB2-CBB983BDE202}" srcOrd="0" destOrd="0" parTransId="{F80A179E-C11B-42B9-976D-1DF71C3FE130}" sibTransId="{73C648DA-669A-43CD-BAAD-BFF4C8D358E1}"/>
    <dgm:cxn modelId="{4FA9725E-1B52-49A5-9999-E9DE9429999B}" type="presOf" srcId="{7476C05E-A13B-4839-B505-63AFF896AD26}" destId="{4ABBBA40-BB16-4C71-9D76-9AB8C44AC9E0}" srcOrd="0" destOrd="0" presId="urn:microsoft.com/office/officeart/2008/layout/AlternatingHexagons"/>
    <dgm:cxn modelId="{E1EE1642-2BCD-4F66-99EA-96798C196DC6}" type="presOf" srcId="{22D116A0-4848-4B49-8CB2-CBB983BDE202}" destId="{E1A0FA4C-E380-4599-8FB4-133B7280556C}" srcOrd="0" destOrd="0" presId="urn:microsoft.com/office/officeart/2008/layout/AlternatingHexagons"/>
    <dgm:cxn modelId="{51211A65-74AC-47CB-9FF3-6AEECC467510}" type="presOf" srcId="{EC4539B1-3470-490A-8DC6-A4D73581FA58}" destId="{6C89AF77-78CC-4A2C-BD73-68E135919958}" srcOrd="0" destOrd="0" presId="urn:microsoft.com/office/officeart/2008/layout/AlternatingHexagons"/>
    <dgm:cxn modelId="{F6579966-6A58-4F35-AEC8-EA4F24ED4430}" srcId="{7476C05E-A13B-4839-B505-63AFF896AD26}" destId="{B3D621AA-37E0-41EC-8E9D-F57E6CE93B78}" srcOrd="1" destOrd="0" parTransId="{3D876613-D0E8-4909-AF6E-C7D5AE93E1EB}" sibTransId="{76BAE1C3-FCDA-4394-A6A3-AA8AAFD9DA21}"/>
    <dgm:cxn modelId="{F9A1706A-3A2B-4EF6-9A65-51B2EA4B518F}" type="presOf" srcId="{7C602446-D238-48C7-836F-B74E3E8FEFF5}" destId="{A50F25F9-C65C-4087-878B-2B11A2604551}" srcOrd="0" destOrd="0" presId="urn:microsoft.com/office/officeart/2008/layout/AlternatingHexagons"/>
    <dgm:cxn modelId="{7E1D8C58-BE7C-4BD8-B255-5B2501E94011}" type="presOf" srcId="{76BAE1C3-FCDA-4394-A6A3-AA8AAFD9DA21}" destId="{0166F58E-F44C-4C52-99DA-0124B93FB492}" srcOrd="0" destOrd="0" presId="urn:microsoft.com/office/officeart/2008/layout/AlternatingHexagons"/>
    <dgm:cxn modelId="{E8D7128C-79D9-4120-A266-6967506BE2E3}" type="presOf" srcId="{746B9C8D-4C99-4686-B350-79F5EAE1793F}" destId="{21A26DDC-E032-4123-B630-CBDA30309CD0}" srcOrd="0" destOrd="0" presId="urn:microsoft.com/office/officeart/2008/layout/AlternatingHexagons"/>
    <dgm:cxn modelId="{F2CE91AC-BE52-46C3-AC4C-976515B9BE68}" type="presOf" srcId="{0E07231B-D572-4564-8703-8EBDEDE62C70}" destId="{82F3311D-6C54-471B-BB24-8F0BDDF6BDB4}" srcOrd="0" destOrd="0" presId="urn:microsoft.com/office/officeart/2008/layout/AlternatingHexagons"/>
    <dgm:cxn modelId="{0F6A8EAD-9183-4B67-A8EE-DE5A5C256354}" type="presOf" srcId="{F486CA89-67C9-41A0-A033-DA3A21526380}" destId="{A186E599-E4E3-47A9-A2EA-7A6FAA606791}" srcOrd="0" destOrd="0" presId="urn:microsoft.com/office/officeart/2008/layout/AlternatingHexagons"/>
    <dgm:cxn modelId="{AFEC3BB8-C8E1-4CA4-BFED-749B6F258F3D}" srcId="{746B9C8D-4C99-4686-B350-79F5EAE1793F}" destId="{EC4539B1-3470-490A-8DC6-A4D73581FA58}" srcOrd="0" destOrd="0" parTransId="{6FC639F8-233E-4E29-B7B2-9DC2DB967E66}" sibTransId="{28303528-AC8E-47F2-AC09-EFCA37DB7F46}"/>
    <dgm:cxn modelId="{4F008FCC-C069-4417-A22E-EAA8C015A675}" type="presOf" srcId="{B3D621AA-37E0-41EC-8E9D-F57E6CE93B78}" destId="{4E32DBAD-F95D-4034-94E0-706FC5E94D6E}" srcOrd="0" destOrd="0" presId="urn:microsoft.com/office/officeart/2008/layout/AlternatingHexagons"/>
    <dgm:cxn modelId="{8BC13FD9-4E53-4F32-94A6-EA259D03797D}" srcId="{F486CA89-67C9-41A0-A033-DA3A21526380}" destId="{0E07231B-D572-4564-8703-8EBDEDE62C70}" srcOrd="0" destOrd="0" parTransId="{505DF8C7-A93D-4F8B-85C0-B28CC96AE79C}" sibTransId="{63795864-E8D5-4B0F-8B4A-C67504DBE949}"/>
    <dgm:cxn modelId="{5AFF4EFC-D99F-4C48-B5F4-862A3F6C8C03}" type="presParOf" srcId="{4ABBBA40-BB16-4C71-9D76-9AB8C44AC9E0}" destId="{0481788C-BC3B-44E7-9CB9-9D7C7E20BD5F}" srcOrd="0" destOrd="0" presId="urn:microsoft.com/office/officeart/2008/layout/AlternatingHexagons"/>
    <dgm:cxn modelId="{E2C6177A-424C-405B-88EA-A8ADC0F1978A}" type="presParOf" srcId="{0481788C-BC3B-44E7-9CB9-9D7C7E20BD5F}" destId="{21A26DDC-E032-4123-B630-CBDA30309CD0}" srcOrd="0" destOrd="0" presId="urn:microsoft.com/office/officeart/2008/layout/AlternatingHexagons"/>
    <dgm:cxn modelId="{2DB49158-8BF4-41DC-A3D2-350AFD433D5F}" type="presParOf" srcId="{0481788C-BC3B-44E7-9CB9-9D7C7E20BD5F}" destId="{6C89AF77-78CC-4A2C-BD73-68E135919958}" srcOrd="1" destOrd="0" presId="urn:microsoft.com/office/officeart/2008/layout/AlternatingHexagons"/>
    <dgm:cxn modelId="{D1A234D6-054E-4812-A51A-F1D0E78C4C92}" type="presParOf" srcId="{0481788C-BC3B-44E7-9CB9-9D7C7E20BD5F}" destId="{5F4809B1-5856-476C-8813-2250B38B75C9}" srcOrd="2" destOrd="0" presId="urn:microsoft.com/office/officeart/2008/layout/AlternatingHexagons"/>
    <dgm:cxn modelId="{DBBEF20D-97E1-427A-8C35-417B44217837}" type="presParOf" srcId="{0481788C-BC3B-44E7-9CB9-9D7C7E20BD5F}" destId="{30E77F4B-E64D-4862-8D8B-BB0EF4BA23D3}" srcOrd="3" destOrd="0" presId="urn:microsoft.com/office/officeart/2008/layout/AlternatingHexagons"/>
    <dgm:cxn modelId="{DD5296E3-2FDE-4428-97FE-C078C6F9B5B4}" type="presParOf" srcId="{0481788C-BC3B-44E7-9CB9-9D7C7E20BD5F}" destId="{02132D3F-0D5D-493D-AAD5-4C2C410A5E13}" srcOrd="4" destOrd="0" presId="urn:microsoft.com/office/officeart/2008/layout/AlternatingHexagons"/>
    <dgm:cxn modelId="{356D0FCC-931A-4F2A-8C59-32A36E918893}" type="presParOf" srcId="{4ABBBA40-BB16-4C71-9D76-9AB8C44AC9E0}" destId="{EE3FD7E9-E4D3-4378-BE5E-9812FF3E21E9}" srcOrd="1" destOrd="0" presId="urn:microsoft.com/office/officeart/2008/layout/AlternatingHexagons"/>
    <dgm:cxn modelId="{88767E49-2199-4F8A-9537-B4874B6B281E}" type="presParOf" srcId="{4ABBBA40-BB16-4C71-9D76-9AB8C44AC9E0}" destId="{A525C840-C80B-4D9C-94D0-D41E42C192A5}" srcOrd="2" destOrd="0" presId="urn:microsoft.com/office/officeart/2008/layout/AlternatingHexagons"/>
    <dgm:cxn modelId="{C5781BC4-6314-4DEF-B235-9D8913AE8841}" type="presParOf" srcId="{A525C840-C80B-4D9C-94D0-D41E42C192A5}" destId="{4E32DBAD-F95D-4034-94E0-706FC5E94D6E}" srcOrd="0" destOrd="0" presId="urn:microsoft.com/office/officeart/2008/layout/AlternatingHexagons"/>
    <dgm:cxn modelId="{D8492E7B-F777-4F24-B7D8-936B0DC87F4C}" type="presParOf" srcId="{A525C840-C80B-4D9C-94D0-D41E42C192A5}" destId="{E1A0FA4C-E380-4599-8FB4-133B7280556C}" srcOrd="1" destOrd="0" presId="urn:microsoft.com/office/officeart/2008/layout/AlternatingHexagons"/>
    <dgm:cxn modelId="{48682874-0305-481A-A9AA-C88833350F28}" type="presParOf" srcId="{A525C840-C80B-4D9C-94D0-D41E42C192A5}" destId="{67A27631-23DC-4740-BC13-64C5DB75E5C9}" srcOrd="2" destOrd="0" presId="urn:microsoft.com/office/officeart/2008/layout/AlternatingHexagons"/>
    <dgm:cxn modelId="{987EC7B6-A141-411F-AF32-077A3984A24E}" type="presParOf" srcId="{A525C840-C80B-4D9C-94D0-D41E42C192A5}" destId="{70B6BCBB-23BA-4A71-A52F-15B619AA5FD1}" srcOrd="3" destOrd="0" presId="urn:microsoft.com/office/officeart/2008/layout/AlternatingHexagons"/>
    <dgm:cxn modelId="{4994E59E-6072-4B2D-96CA-0AA046BE91AD}" type="presParOf" srcId="{A525C840-C80B-4D9C-94D0-D41E42C192A5}" destId="{0166F58E-F44C-4C52-99DA-0124B93FB492}" srcOrd="4" destOrd="0" presId="urn:microsoft.com/office/officeart/2008/layout/AlternatingHexagons"/>
    <dgm:cxn modelId="{377AE422-3F17-4A7D-9251-61DE718D0973}" type="presParOf" srcId="{4ABBBA40-BB16-4C71-9D76-9AB8C44AC9E0}" destId="{49EE8C03-6BF6-439F-B3FE-3A5B146A1416}" srcOrd="3" destOrd="0" presId="urn:microsoft.com/office/officeart/2008/layout/AlternatingHexagons"/>
    <dgm:cxn modelId="{9E4457EC-41BC-4C1E-B0E8-7C931D336DFD}" type="presParOf" srcId="{4ABBBA40-BB16-4C71-9D76-9AB8C44AC9E0}" destId="{6C2F87E3-7298-4A3E-94A8-9D77109AE703}" srcOrd="4" destOrd="0" presId="urn:microsoft.com/office/officeart/2008/layout/AlternatingHexagons"/>
    <dgm:cxn modelId="{678D6932-CF25-4022-B888-2D6440E0997F}" type="presParOf" srcId="{6C2F87E3-7298-4A3E-94A8-9D77109AE703}" destId="{A186E599-E4E3-47A9-A2EA-7A6FAA606791}" srcOrd="0" destOrd="0" presId="urn:microsoft.com/office/officeart/2008/layout/AlternatingHexagons"/>
    <dgm:cxn modelId="{19CA1E9A-9901-4429-AF49-2ABF050F3ACC}" type="presParOf" srcId="{6C2F87E3-7298-4A3E-94A8-9D77109AE703}" destId="{82F3311D-6C54-471B-BB24-8F0BDDF6BDB4}" srcOrd="1" destOrd="0" presId="urn:microsoft.com/office/officeart/2008/layout/AlternatingHexagons"/>
    <dgm:cxn modelId="{6342B48D-9344-4AAB-9D55-BCAC65FE21F5}" type="presParOf" srcId="{6C2F87E3-7298-4A3E-94A8-9D77109AE703}" destId="{B262D855-BAA8-4A3D-B8F7-714C580652CA}" srcOrd="2" destOrd="0" presId="urn:microsoft.com/office/officeart/2008/layout/AlternatingHexagons"/>
    <dgm:cxn modelId="{76872EDF-5198-4AFC-A7E0-41A839195300}" type="presParOf" srcId="{6C2F87E3-7298-4A3E-94A8-9D77109AE703}" destId="{AEE949E7-B75E-4C17-AD2A-23CB4BCD6484}" srcOrd="3" destOrd="0" presId="urn:microsoft.com/office/officeart/2008/layout/AlternatingHexagons"/>
    <dgm:cxn modelId="{5A7CDDF7-DD33-48B0-A318-A0FFC91844F9}" type="presParOf" srcId="{6C2F87E3-7298-4A3E-94A8-9D77109AE703}" destId="{A50F25F9-C65C-4087-878B-2B11A260455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455D5D-1347-43CC-B2B6-4F9D4B0D24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GB"/>
        </a:p>
      </dgm:t>
    </dgm:pt>
    <dgm:pt modelId="{3765C4A5-8601-4E08-8320-5CB8CF6B32A6}">
      <dgm:prSet phldrT="[Text]" custT="1"/>
      <dgm:spPr>
        <a:solidFill>
          <a:srgbClr val="006A8E"/>
        </a:solidFill>
      </dgm:spPr>
      <dgm:t>
        <a:bodyPr/>
        <a:lstStyle/>
        <a:p>
          <a:pPr>
            <a:buFont typeface="Arial" panose="020B0604020202020204" pitchFamily="34" charset="0"/>
            <a:buChar char="•"/>
          </a:pPr>
          <a:r>
            <a:rPr lang="en-GB" sz="1800" b="1" dirty="0">
              <a:solidFill>
                <a:schemeClr val="bg1"/>
              </a:solidFill>
            </a:rPr>
            <a:t>How Communication Should Be:</a:t>
          </a:r>
        </a:p>
        <a:p>
          <a:pPr>
            <a:buFont typeface="Arial" panose="020B0604020202020204" pitchFamily="34" charset="0"/>
            <a:buChar char="•"/>
          </a:pPr>
          <a:r>
            <a:rPr lang="en-GB" sz="1800" dirty="0">
              <a:solidFill>
                <a:schemeClr val="bg1"/>
              </a:solidFill>
            </a:rPr>
            <a:t>Accessibility</a:t>
          </a:r>
        </a:p>
        <a:p>
          <a:pPr>
            <a:buFont typeface="Arial" panose="020B0604020202020204" pitchFamily="34" charset="0"/>
            <a:buChar char="•"/>
          </a:pPr>
          <a:r>
            <a:rPr lang="en-GB" sz="1800" dirty="0">
              <a:solidFill>
                <a:schemeClr val="bg1"/>
              </a:solidFill>
            </a:rPr>
            <a:t>Flexibility</a:t>
          </a:r>
        </a:p>
        <a:p>
          <a:pPr>
            <a:buFont typeface="Arial" panose="020B0604020202020204" pitchFamily="34" charset="0"/>
            <a:buChar char="•"/>
          </a:pPr>
          <a:r>
            <a:rPr lang="en-GB" sz="1800" dirty="0">
              <a:solidFill>
                <a:schemeClr val="bg1"/>
              </a:solidFill>
            </a:rPr>
            <a:t>Creativity</a:t>
          </a:r>
        </a:p>
        <a:p>
          <a:pPr>
            <a:buFont typeface="Arial" panose="020B0604020202020204" pitchFamily="34" charset="0"/>
            <a:buChar char="•"/>
          </a:pPr>
          <a:r>
            <a:rPr lang="en-GB" sz="1800" dirty="0">
              <a:solidFill>
                <a:schemeClr val="bg1"/>
              </a:solidFill>
            </a:rPr>
            <a:t>Engagement</a:t>
          </a:r>
        </a:p>
      </dgm:t>
    </dgm:pt>
    <dgm:pt modelId="{28678C3E-A27D-4E88-A534-542B091CA398}" type="parTrans" cxnId="{BE06493E-9F95-427C-9652-6C59F7CB9C60}">
      <dgm:prSet/>
      <dgm:spPr/>
      <dgm:t>
        <a:bodyPr/>
        <a:lstStyle/>
        <a:p>
          <a:endParaRPr lang="en-GB"/>
        </a:p>
      </dgm:t>
    </dgm:pt>
    <dgm:pt modelId="{4A30545B-7A49-40D7-9C51-FD7B5D220ACC}" type="sibTrans" cxnId="{BE06493E-9F95-427C-9652-6C59F7CB9C60}">
      <dgm:prSet/>
      <dgm:spPr/>
      <dgm:t>
        <a:bodyPr/>
        <a:lstStyle/>
        <a:p>
          <a:endParaRPr lang="en-GB"/>
        </a:p>
      </dgm:t>
    </dgm:pt>
    <dgm:pt modelId="{DC9E599F-FDCF-4EDC-BF54-990E9767E9DA}">
      <dgm:prSet phldrT="[Text]" custT="1"/>
      <dgm:spPr>
        <a:solidFill>
          <a:srgbClr val="006A8E"/>
        </a:solidFill>
      </dgm:spPr>
      <dgm:t>
        <a:bodyPr/>
        <a:lstStyle/>
        <a:p>
          <a:pPr>
            <a:buFont typeface="Arial" panose="020B0604020202020204" pitchFamily="34" charset="0"/>
            <a:buChar char="•"/>
          </a:pPr>
          <a:r>
            <a:rPr lang="en-GB" sz="1800" b="1" dirty="0">
              <a:solidFill>
                <a:schemeClr val="bg1"/>
              </a:solidFill>
            </a:rPr>
            <a:t>What Communication Tools Should Be Like:</a:t>
          </a:r>
        </a:p>
        <a:p>
          <a:pPr>
            <a:buFont typeface="Arial" panose="020B0604020202020204" pitchFamily="34" charset="0"/>
            <a:buChar char="•"/>
          </a:pPr>
          <a:r>
            <a:rPr lang="en-GB" sz="1800" dirty="0">
              <a:solidFill>
                <a:schemeClr val="bg1"/>
              </a:solidFill>
            </a:rPr>
            <a:t>Easy to Understand</a:t>
          </a:r>
        </a:p>
        <a:p>
          <a:pPr>
            <a:buFont typeface="Arial" panose="020B0604020202020204" pitchFamily="34" charset="0"/>
            <a:buChar char="•"/>
          </a:pPr>
          <a:r>
            <a:rPr lang="en-GB" sz="1800" dirty="0">
              <a:solidFill>
                <a:schemeClr val="bg1"/>
              </a:solidFill>
            </a:rPr>
            <a:t>Trust in Content</a:t>
          </a:r>
        </a:p>
        <a:p>
          <a:pPr>
            <a:buFont typeface="Arial" panose="020B0604020202020204" pitchFamily="34" charset="0"/>
            <a:buChar char="•"/>
          </a:pPr>
          <a:r>
            <a:rPr lang="en-GB" sz="1800" dirty="0">
              <a:solidFill>
                <a:schemeClr val="bg1"/>
              </a:solidFill>
            </a:rPr>
            <a:t>Human Connection</a:t>
          </a:r>
        </a:p>
      </dgm:t>
    </dgm:pt>
    <dgm:pt modelId="{BDAD3241-524F-4025-9976-73CF3DD8C9D9}" type="parTrans" cxnId="{DFC8B695-B968-41BA-B368-276CB252EC8C}">
      <dgm:prSet/>
      <dgm:spPr/>
      <dgm:t>
        <a:bodyPr/>
        <a:lstStyle/>
        <a:p>
          <a:endParaRPr lang="en-GB"/>
        </a:p>
      </dgm:t>
    </dgm:pt>
    <dgm:pt modelId="{F0D338F1-797E-485F-9D47-951DC25DEC2D}" type="sibTrans" cxnId="{DFC8B695-B968-41BA-B368-276CB252EC8C}">
      <dgm:prSet/>
      <dgm:spPr/>
      <dgm:t>
        <a:bodyPr/>
        <a:lstStyle/>
        <a:p>
          <a:endParaRPr lang="en-GB"/>
        </a:p>
      </dgm:t>
    </dgm:pt>
    <dgm:pt modelId="{1BE39C38-56DC-4571-8A62-BB75281BC883}" type="pres">
      <dgm:prSet presAssocID="{BE455D5D-1347-43CC-B2B6-4F9D4B0D247F}" presName="diagram" presStyleCnt="0">
        <dgm:presLayoutVars>
          <dgm:dir/>
          <dgm:resizeHandles val="exact"/>
        </dgm:presLayoutVars>
      </dgm:prSet>
      <dgm:spPr/>
    </dgm:pt>
    <dgm:pt modelId="{61CADA2D-8173-4185-B9FC-79B51F8FBEE6}" type="pres">
      <dgm:prSet presAssocID="{3765C4A5-8601-4E08-8320-5CB8CF6B32A6}" presName="node" presStyleLbl="node1" presStyleIdx="0" presStyleCnt="2">
        <dgm:presLayoutVars>
          <dgm:bulletEnabled val="1"/>
        </dgm:presLayoutVars>
      </dgm:prSet>
      <dgm:spPr/>
    </dgm:pt>
    <dgm:pt modelId="{A6F815DD-2B1A-4135-B9D0-E5F897A6F537}" type="pres">
      <dgm:prSet presAssocID="{4A30545B-7A49-40D7-9C51-FD7B5D220ACC}" presName="sibTrans" presStyleCnt="0"/>
      <dgm:spPr/>
    </dgm:pt>
    <dgm:pt modelId="{4088BE8A-2899-4F94-8CDD-9377B12EC48D}" type="pres">
      <dgm:prSet presAssocID="{DC9E599F-FDCF-4EDC-BF54-990E9767E9DA}" presName="node" presStyleLbl="node1" presStyleIdx="1" presStyleCnt="2">
        <dgm:presLayoutVars>
          <dgm:bulletEnabled val="1"/>
        </dgm:presLayoutVars>
      </dgm:prSet>
      <dgm:spPr/>
    </dgm:pt>
  </dgm:ptLst>
  <dgm:cxnLst>
    <dgm:cxn modelId="{1049B929-6700-48F3-BB5D-5EBC49A2A1F0}" type="presOf" srcId="{BE455D5D-1347-43CC-B2B6-4F9D4B0D247F}" destId="{1BE39C38-56DC-4571-8A62-BB75281BC883}" srcOrd="0" destOrd="0" presId="urn:microsoft.com/office/officeart/2005/8/layout/default"/>
    <dgm:cxn modelId="{BE06493E-9F95-427C-9652-6C59F7CB9C60}" srcId="{BE455D5D-1347-43CC-B2B6-4F9D4B0D247F}" destId="{3765C4A5-8601-4E08-8320-5CB8CF6B32A6}" srcOrd="0" destOrd="0" parTransId="{28678C3E-A27D-4E88-A534-542B091CA398}" sibTransId="{4A30545B-7A49-40D7-9C51-FD7B5D220ACC}"/>
    <dgm:cxn modelId="{31DD2564-7697-4FB3-A68B-5533F586D11F}" type="presOf" srcId="{3765C4A5-8601-4E08-8320-5CB8CF6B32A6}" destId="{61CADA2D-8173-4185-B9FC-79B51F8FBEE6}" srcOrd="0" destOrd="0" presId="urn:microsoft.com/office/officeart/2005/8/layout/default"/>
    <dgm:cxn modelId="{DFC8B695-B968-41BA-B368-276CB252EC8C}" srcId="{BE455D5D-1347-43CC-B2B6-4F9D4B0D247F}" destId="{DC9E599F-FDCF-4EDC-BF54-990E9767E9DA}" srcOrd="1" destOrd="0" parTransId="{BDAD3241-524F-4025-9976-73CF3DD8C9D9}" sibTransId="{F0D338F1-797E-485F-9D47-951DC25DEC2D}"/>
    <dgm:cxn modelId="{DB177596-D692-47A9-91B2-A027E74B83D9}" type="presOf" srcId="{DC9E599F-FDCF-4EDC-BF54-990E9767E9DA}" destId="{4088BE8A-2899-4F94-8CDD-9377B12EC48D}" srcOrd="0" destOrd="0" presId="urn:microsoft.com/office/officeart/2005/8/layout/default"/>
    <dgm:cxn modelId="{CFD1C7BD-C803-4732-B7C8-48B47037D426}" type="presParOf" srcId="{1BE39C38-56DC-4571-8A62-BB75281BC883}" destId="{61CADA2D-8173-4185-B9FC-79B51F8FBEE6}" srcOrd="0" destOrd="0" presId="urn:microsoft.com/office/officeart/2005/8/layout/default"/>
    <dgm:cxn modelId="{981E7F73-DD72-4150-A74B-67238713AFEB}" type="presParOf" srcId="{1BE39C38-56DC-4571-8A62-BB75281BC883}" destId="{A6F815DD-2B1A-4135-B9D0-E5F897A6F537}" srcOrd="1" destOrd="0" presId="urn:microsoft.com/office/officeart/2005/8/layout/default"/>
    <dgm:cxn modelId="{86F3BAEE-E8D4-4F9F-A416-1F5179FA20FE}" type="presParOf" srcId="{1BE39C38-56DC-4571-8A62-BB75281BC883}" destId="{4088BE8A-2899-4F94-8CDD-9377B12EC48D}" srcOrd="2" destOrd="0" presId="urn:microsoft.com/office/officeart/2005/8/layout/default"/>
  </dgm:cxnLst>
  <dgm:bg>
    <a:solidFill>
      <a:srgbClr val="548123"/>
    </a:solidFill>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C6893-73B1-4A8C-A75D-FCBFED62213C}">
      <dsp:nvSpPr>
        <dsp:cNvPr id="0" name=""/>
        <dsp:cNvSpPr/>
      </dsp:nvSpPr>
      <dsp:spPr>
        <a:xfrm>
          <a:off x="696677" y="0"/>
          <a:ext cx="7895677" cy="4714453"/>
        </a:xfrm>
        <a:prstGeom prst="rightArrow">
          <a:avLst/>
        </a:prstGeom>
        <a:solidFill>
          <a:srgbClr val="16A085">
            <a:tint val="40000"/>
            <a:hueOff val="0"/>
            <a:satOff val="0"/>
            <a:lumOff val="0"/>
            <a:alphaOff val="0"/>
          </a:srgbClr>
        </a:solidFill>
        <a:ln>
          <a:noFill/>
        </a:ln>
        <a:effectLst/>
      </dsp:spPr>
      <dsp:style>
        <a:lnRef idx="0">
          <a:scrgbClr r="0" g="0" b="0"/>
        </a:lnRef>
        <a:fillRef idx="1">
          <a:scrgbClr r="0" g="0" b="0"/>
        </a:fillRef>
        <a:effectRef idx="2">
          <a:scrgbClr r="0" g="0" b="0"/>
        </a:effectRef>
        <a:fontRef idx="minor"/>
      </dsp:style>
    </dsp:sp>
    <dsp:sp modelId="{D114D26A-1DC5-49E3-AC2F-75D4A2A1961F}">
      <dsp:nvSpPr>
        <dsp:cNvPr id="0" name=""/>
        <dsp:cNvSpPr/>
      </dsp:nvSpPr>
      <dsp:spPr>
        <a:xfrm>
          <a:off x="112857" y="864583"/>
          <a:ext cx="4299394" cy="2985285"/>
        </a:xfrm>
        <a:prstGeom prst="roundRect">
          <a:avLst/>
        </a:prstGeom>
        <a:gradFill rotWithShape="0">
          <a:gsLst>
            <a:gs pos="0">
              <a:srgbClr val="9BBB59">
                <a:hueOff val="0"/>
                <a:satOff val="0"/>
                <a:lumOff val="0"/>
                <a:alphaOff val="0"/>
                <a:satMod val="103000"/>
                <a:lumMod val="102000"/>
                <a:tint val="94000"/>
              </a:srgbClr>
            </a:gs>
            <a:gs pos="50000">
              <a:srgbClr val="9BBB59">
                <a:hueOff val="0"/>
                <a:satOff val="0"/>
                <a:lumOff val="0"/>
                <a:alphaOff val="0"/>
                <a:satMod val="110000"/>
                <a:lumMod val="100000"/>
                <a:shade val="100000"/>
              </a:srgbClr>
            </a:gs>
            <a:gs pos="100000">
              <a:srgbClr val="9BBB59">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SI" sz="1800" u="sng" kern="1200" dirty="0">
              <a:solidFill>
                <a:schemeClr val="tx1"/>
              </a:solidFill>
            </a:rPr>
            <a:t>Finding </a:t>
          </a:r>
          <a:r>
            <a:rPr lang="en-GB" sz="1800" u="sng" kern="1200" dirty="0">
              <a:solidFill>
                <a:schemeClr val="tx1"/>
              </a:solidFill>
            </a:rPr>
            <a:t>This Opportunity</a:t>
          </a:r>
        </a:p>
        <a:p>
          <a:pPr marL="0" lvl="0" indent="0" algn="l" defTabSz="800100">
            <a:lnSpc>
              <a:spcPct val="90000"/>
            </a:lnSpc>
            <a:spcBef>
              <a:spcPct val="0"/>
            </a:spcBef>
            <a:spcAft>
              <a:spcPct val="35000"/>
            </a:spcAft>
            <a:buNone/>
          </a:pPr>
          <a:r>
            <a:rPr lang="en-GB" sz="1800" kern="1200" dirty="0">
              <a:solidFill>
                <a:schemeClr val="tx1"/>
              </a:solidFill>
            </a:rPr>
            <a:t>Online research (MSCA website, Funding and Tenders Portal)</a:t>
          </a:r>
        </a:p>
        <a:p>
          <a:pPr marL="0" lvl="0" indent="0" algn="l" defTabSz="800100">
            <a:lnSpc>
              <a:spcPct val="90000"/>
            </a:lnSpc>
            <a:spcBef>
              <a:spcPct val="0"/>
            </a:spcBef>
            <a:spcAft>
              <a:spcPct val="35000"/>
            </a:spcAft>
            <a:buNone/>
          </a:pPr>
          <a:r>
            <a:rPr lang="en-GB" sz="1800" kern="1200" dirty="0">
              <a:solidFill>
                <a:schemeClr val="tx1"/>
              </a:solidFill>
            </a:rPr>
            <a:t>University resources (research office, mentors)</a:t>
          </a:r>
        </a:p>
        <a:p>
          <a:pPr marL="0" lvl="0" indent="0" algn="l" defTabSz="800100">
            <a:lnSpc>
              <a:spcPct val="90000"/>
            </a:lnSpc>
            <a:spcBef>
              <a:spcPct val="0"/>
            </a:spcBef>
            <a:spcAft>
              <a:spcPct val="35000"/>
            </a:spcAft>
            <a:buNone/>
          </a:pPr>
          <a:r>
            <a:rPr lang="en-GB" sz="1800" kern="1200" dirty="0">
              <a:solidFill>
                <a:schemeClr val="tx1"/>
              </a:solidFill>
            </a:rPr>
            <a:t>EURAXESS portal (job listings, hosting offers)</a:t>
          </a:r>
          <a:endParaRPr lang="en-US" sz="1800" kern="1200" dirty="0">
            <a:solidFill>
              <a:schemeClr val="tx1"/>
            </a:solidFill>
            <a:latin typeface="Calibri" panose="020F0502020204030204"/>
            <a:ea typeface="+mn-ea"/>
            <a:cs typeface="+mn-cs"/>
          </a:endParaRPr>
        </a:p>
      </dsp:txBody>
      <dsp:txXfrm>
        <a:off x="258587" y="1010313"/>
        <a:ext cx="4007934" cy="2693825"/>
      </dsp:txXfrm>
    </dsp:sp>
    <dsp:sp modelId="{BADF9EF9-60FA-4FE2-9899-60AFCED19BAE}">
      <dsp:nvSpPr>
        <dsp:cNvPr id="0" name=""/>
        <dsp:cNvSpPr/>
      </dsp:nvSpPr>
      <dsp:spPr>
        <a:xfrm>
          <a:off x="4799143" y="864583"/>
          <a:ext cx="4377030" cy="2985285"/>
        </a:xfrm>
        <a:prstGeom prst="roundRect">
          <a:avLst/>
        </a:prstGeom>
        <a:solidFill>
          <a:srgbClr val="006A8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u="sng" kern="1200" dirty="0"/>
            <a:t>Application Process</a:t>
          </a:r>
        </a:p>
        <a:p>
          <a:pPr marL="0" lvl="0" indent="0" algn="ctr" defTabSz="711200">
            <a:lnSpc>
              <a:spcPct val="90000"/>
            </a:lnSpc>
            <a:spcBef>
              <a:spcPct val="0"/>
            </a:spcBef>
            <a:spcAft>
              <a:spcPct val="35000"/>
            </a:spcAft>
            <a:buNone/>
          </a:pPr>
          <a:r>
            <a:rPr lang="en-GB" sz="1600" kern="1200" dirty="0"/>
            <a:t>Researching the program and identifying suitable projects</a:t>
          </a:r>
        </a:p>
        <a:p>
          <a:pPr marL="0" lvl="0" indent="0" algn="ctr" defTabSz="711200">
            <a:lnSpc>
              <a:spcPct val="90000"/>
            </a:lnSpc>
            <a:spcBef>
              <a:spcPct val="0"/>
            </a:spcBef>
            <a:spcAft>
              <a:spcPct val="35000"/>
            </a:spcAft>
            <a:buNone/>
          </a:pPr>
          <a:r>
            <a:rPr lang="en-GB" sz="1600" kern="1200" dirty="0"/>
            <a:t>Preparing the application (CV, cover letter, research proposal, letters of recommendation)</a:t>
          </a:r>
        </a:p>
        <a:p>
          <a:pPr marL="0" lvl="0" indent="0" algn="ctr" defTabSz="711200">
            <a:lnSpc>
              <a:spcPct val="90000"/>
            </a:lnSpc>
            <a:spcBef>
              <a:spcPct val="0"/>
            </a:spcBef>
            <a:spcAft>
              <a:spcPct val="35000"/>
            </a:spcAft>
            <a:buNone/>
          </a:pPr>
          <a:r>
            <a:rPr lang="en-GB" sz="1600" kern="1200" dirty="0"/>
            <a:t>Seeking guidance (mentorship, institutional support)</a:t>
          </a:r>
        </a:p>
        <a:p>
          <a:pPr marL="0" lvl="0" indent="0" algn="ctr" defTabSz="711200">
            <a:lnSpc>
              <a:spcPct val="90000"/>
            </a:lnSpc>
            <a:spcBef>
              <a:spcPct val="0"/>
            </a:spcBef>
            <a:spcAft>
              <a:spcPct val="35000"/>
            </a:spcAft>
            <a:buNone/>
          </a:pPr>
          <a:r>
            <a:rPr lang="en-GB" sz="1600" kern="1200" dirty="0"/>
            <a:t>Submitting the application and preparing for interviews</a:t>
          </a:r>
          <a:endParaRPr lang="en-US" sz="1600" kern="1200" dirty="0">
            <a:solidFill>
              <a:sysClr val="window" lastClr="FFFFFF"/>
            </a:solidFill>
            <a:latin typeface="Calibri" panose="020F0502020204030204"/>
            <a:ea typeface="+mn-ea"/>
            <a:cs typeface="+mn-cs"/>
          </a:endParaRPr>
        </a:p>
      </dsp:txBody>
      <dsp:txXfrm>
        <a:off x="4944873" y="1010313"/>
        <a:ext cx="4085570" cy="2693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26DDC-E032-4123-B630-CBDA30309CD0}">
      <dsp:nvSpPr>
        <dsp:cNvPr id="0" name=""/>
        <dsp:cNvSpPr/>
      </dsp:nvSpPr>
      <dsp:spPr>
        <a:xfrm rot="5400000">
          <a:off x="3085761" y="116074"/>
          <a:ext cx="1765214" cy="1535736"/>
        </a:xfrm>
        <a:prstGeom prst="hexagon">
          <a:avLst>
            <a:gd name="adj" fmla="val 25000"/>
            <a:gd name="vf" fmla="val 115470"/>
          </a:avLst>
        </a:prstGeom>
        <a:gradFill rotWithShape="0">
          <a:gsLst>
            <a:gs pos="0">
              <a:srgbClr val="E97132">
                <a:hueOff val="0"/>
                <a:satOff val="0"/>
                <a:lumOff val="0"/>
                <a:alphaOff val="0"/>
                <a:satMod val="103000"/>
                <a:lumMod val="102000"/>
                <a:tint val="94000"/>
              </a:srgbClr>
            </a:gs>
            <a:gs pos="50000">
              <a:srgbClr val="E97132">
                <a:hueOff val="0"/>
                <a:satOff val="0"/>
                <a:lumOff val="0"/>
                <a:alphaOff val="0"/>
                <a:satMod val="110000"/>
                <a:lumMod val="100000"/>
                <a:shade val="100000"/>
              </a:srgbClr>
            </a:gs>
            <a:gs pos="100000">
              <a:srgbClr val="E9713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Aptos" panose="02110004020202020204"/>
              <a:ea typeface="+mn-ea"/>
              <a:cs typeface="+mn-cs"/>
            </a:rPr>
            <a:t>Increased plastic waste</a:t>
          </a:r>
        </a:p>
        <a:p>
          <a:pPr marL="0" lvl="0" indent="0" algn="ctr" defTabSz="533400">
            <a:lnSpc>
              <a:spcPct val="90000"/>
            </a:lnSpc>
            <a:spcBef>
              <a:spcPct val="0"/>
            </a:spcBef>
            <a:spcAft>
              <a:spcPct val="35000"/>
            </a:spcAft>
            <a:buNone/>
          </a:pPr>
          <a:r>
            <a:rPr lang="en-US" sz="1200" kern="1200" dirty="0">
              <a:solidFill>
                <a:sysClr val="window" lastClr="FFFFFF"/>
              </a:solidFill>
              <a:latin typeface="Aptos" panose="02110004020202020204"/>
              <a:ea typeface="+mn-ea"/>
              <a:cs typeface="+mn-cs"/>
            </a:rPr>
            <a:t>Increased food waste</a:t>
          </a:r>
        </a:p>
      </dsp:txBody>
      <dsp:txXfrm rot="-5400000">
        <a:off x="3439819" y="276414"/>
        <a:ext cx="1057098" cy="1215056"/>
      </dsp:txXfrm>
    </dsp:sp>
    <dsp:sp modelId="{6C89AF77-78CC-4A2C-BD73-68E135919958}">
      <dsp:nvSpPr>
        <dsp:cNvPr id="0" name=""/>
        <dsp:cNvSpPr/>
      </dsp:nvSpPr>
      <dsp:spPr>
        <a:xfrm>
          <a:off x="4782839" y="354378"/>
          <a:ext cx="1969979" cy="105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solidFill>
                <a:sysClr val="windowText" lastClr="000000">
                  <a:hueOff val="0"/>
                  <a:satOff val="0"/>
                  <a:lumOff val="0"/>
                  <a:alphaOff val="0"/>
                </a:sysClr>
              </a:solidFill>
              <a:latin typeface="Aptos" panose="02110004020202020204"/>
              <a:ea typeface="+mn-ea"/>
              <a:cs typeface="+mn-cs"/>
            </a:rPr>
            <a:t>ENVIRONMENTAL</a:t>
          </a:r>
          <a:endParaRPr lang="en-US" sz="1200" kern="1200" dirty="0">
            <a:solidFill>
              <a:sysClr val="windowText" lastClr="000000">
                <a:hueOff val="0"/>
                <a:satOff val="0"/>
                <a:lumOff val="0"/>
                <a:alphaOff val="0"/>
              </a:sysClr>
            </a:solidFill>
            <a:latin typeface="Aptos" panose="02110004020202020204"/>
            <a:ea typeface="+mn-ea"/>
            <a:cs typeface="+mn-cs"/>
          </a:endParaRPr>
        </a:p>
      </dsp:txBody>
      <dsp:txXfrm>
        <a:off x="4782839" y="354378"/>
        <a:ext cx="1969979" cy="1059128"/>
      </dsp:txXfrm>
    </dsp:sp>
    <dsp:sp modelId="{02132D3F-0D5D-493D-AAD5-4C2C410A5E13}">
      <dsp:nvSpPr>
        <dsp:cNvPr id="0" name=""/>
        <dsp:cNvSpPr/>
      </dsp:nvSpPr>
      <dsp:spPr>
        <a:xfrm rot="5400000">
          <a:off x="1427166" y="116074"/>
          <a:ext cx="1765214" cy="1535736"/>
        </a:xfrm>
        <a:prstGeom prst="hexagon">
          <a:avLst>
            <a:gd name="adj" fmla="val 25000"/>
            <a:gd name="vf" fmla="val 115470"/>
          </a:avLst>
        </a:prstGeom>
        <a:gradFill rotWithShape="0">
          <a:gsLst>
            <a:gs pos="0">
              <a:srgbClr val="196B24">
                <a:hueOff val="0"/>
                <a:satOff val="0"/>
                <a:lumOff val="0"/>
                <a:alphaOff val="0"/>
                <a:satMod val="103000"/>
                <a:lumMod val="102000"/>
                <a:tint val="94000"/>
              </a:srgbClr>
            </a:gs>
            <a:gs pos="50000">
              <a:srgbClr val="196B24">
                <a:hueOff val="0"/>
                <a:satOff val="0"/>
                <a:lumOff val="0"/>
                <a:alphaOff val="0"/>
                <a:satMod val="110000"/>
                <a:lumMod val="100000"/>
                <a:shade val="100000"/>
              </a:srgbClr>
            </a:gs>
            <a:gs pos="100000">
              <a:srgbClr val="196B2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ysClr val="window" lastClr="FFFFFF"/>
            </a:solidFill>
            <a:latin typeface="Aptos" panose="02110004020202020204"/>
            <a:ea typeface="+mn-ea"/>
            <a:cs typeface="+mn-cs"/>
          </a:endParaRPr>
        </a:p>
      </dsp:txBody>
      <dsp:txXfrm rot="-5400000">
        <a:off x="1781224" y="276414"/>
        <a:ext cx="1057098" cy="1215056"/>
      </dsp:txXfrm>
    </dsp:sp>
    <dsp:sp modelId="{4E32DBAD-F95D-4034-94E0-706FC5E94D6E}">
      <dsp:nvSpPr>
        <dsp:cNvPr id="0" name=""/>
        <dsp:cNvSpPr/>
      </dsp:nvSpPr>
      <dsp:spPr>
        <a:xfrm rot="5400000">
          <a:off x="2253286" y="1614389"/>
          <a:ext cx="1765214" cy="1535736"/>
        </a:xfrm>
        <a:prstGeom prst="hexagon">
          <a:avLst>
            <a:gd name="adj" fmla="val 25000"/>
            <a:gd name="vf" fmla="val 115470"/>
          </a:avLst>
        </a:prstGeom>
        <a:gradFill rotWithShape="0">
          <a:gsLst>
            <a:gs pos="0">
              <a:srgbClr val="0F9ED5">
                <a:hueOff val="0"/>
                <a:satOff val="0"/>
                <a:lumOff val="0"/>
                <a:alphaOff val="0"/>
                <a:satMod val="103000"/>
                <a:lumMod val="102000"/>
                <a:tint val="94000"/>
              </a:srgbClr>
            </a:gs>
            <a:gs pos="50000">
              <a:srgbClr val="0F9ED5">
                <a:hueOff val="0"/>
                <a:satOff val="0"/>
                <a:lumOff val="0"/>
                <a:alphaOff val="0"/>
                <a:satMod val="110000"/>
                <a:lumMod val="100000"/>
                <a:shade val="100000"/>
              </a:srgbClr>
            </a:gs>
            <a:gs pos="100000">
              <a:srgbClr val="0F9ED5">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ysClr val="window" lastClr="FFFFFF"/>
              </a:solidFill>
              <a:latin typeface="Aptos" panose="02110004020202020204"/>
              <a:ea typeface="+mn-ea"/>
              <a:cs typeface="+mn-cs"/>
            </a:rPr>
            <a:t>Loss for the companies</a:t>
          </a:r>
        </a:p>
        <a:p>
          <a:pPr marL="0" lvl="0" indent="0" algn="ctr" defTabSz="533400">
            <a:lnSpc>
              <a:spcPct val="90000"/>
            </a:lnSpc>
            <a:spcBef>
              <a:spcPct val="0"/>
            </a:spcBef>
            <a:spcAft>
              <a:spcPct val="35000"/>
            </a:spcAft>
            <a:buNone/>
          </a:pPr>
          <a:r>
            <a:rPr lang="en-US" sz="1200" kern="1200" dirty="0">
              <a:solidFill>
                <a:sysClr val="window" lastClr="FFFFFF"/>
              </a:solidFill>
              <a:latin typeface="Aptos" panose="02110004020202020204"/>
              <a:ea typeface="+mn-ea"/>
              <a:cs typeface="+mn-cs"/>
            </a:rPr>
            <a:t>Import </a:t>
          </a:r>
          <a:r>
            <a:rPr lang="en-GB" sz="1200" kern="1200" dirty="0">
              <a:solidFill>
                <a:sysClr val="window" lastClr="FFFFFF"/>
              </a:solidFill>
              <a:latin typeface="Aptos" panose="02110004020202020204"/>
              <a:ea typeface="+mn-ea"/>
              <a:cs typeface="+mn-cs"/>
            </a:rPr>
            <a:t>&amp; export of food to long distance</a:t>
          </a:r>
          <a:endParaRPr lang="en-US" sz="1200" kern="1200" dirty="0">
            <a:solidFill>
              <a:sysClr val="window" lastClr="FFFFFF"/>
            </a:solidFill>
            <a:latin typeface="Aptos" panose="02110004020202020204"/>
            <a:ea typeface="+mn-ea"/>
            <a:cs typeface="+mn-cs"/>
          </a:endParaRPr>
        </a:p>
      </dsp:txBody>
      <dsp:txXfrm rot="-5400000">
        <a:off x="2607344" y="1774729"/>
        <a:ext cx="1057098" cy="1215056"/>
      </dsp:txXfrm>
    </dsp:sp>
    <dsp:sp modelId="{E1A0FA4C-E380-4599-8FB4-133B7280556C}">
      <dsp:nvSpPr>
        <dsp:cNvPr id="0" name=""/>
        <dsp:cNvSpPr/>
      </dsp:nvSpPr>
      <dsp:spPr>
        <a:xfrm>
          <a:off x="398046" y="1852693"/>
          <a:ext cx="1906431" cy="105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en-GB" sz="1200" b="1" kern="1200" dirty="0">
              <a:solidFill>
                <a:sysClr val="windowText" lastClr="000000">
                  <a:hueOff val="0"/>
                  <a:satOff val="0"/>
                  <a:lumOff val="0"/>
                  <a:alphaOff val="0"/>
                </a:sysClr>
              </a:solidFill>
              <a:latin typeface="Aptos" panose="02110004020202020204"/>
              <a:ea typeface="+mn-ea"/>
              <a:cs typeface="+mn-cs"/>
            </a:rPr>
            <a:t>ECONOMICAL</a:t>
          </a:r>
          <a:endParaRPr lang="en-US" sz="1200" kern="1200" dirty="0">
            <a:solidFill>
              <a:sysClr val="windowText" lastClr="000000">
                <a:hueOff val="0"/>
                <a:satOff val="0"/>
                <a:lumOff val="0"/>
                <a:alphaOff val="0"/>
              </a:sysClr>
            </a:solidFill>
            <a:latin typeface="Aptos" panose="02110004020202020204"/>
            <a:ea typeface="+mn-ea"/>
            <a:cs typeface="+mn-cs"/>
          </a:endParaRPr>
        </a:p>
      </dsp:txBody>
      <dsp:txXfrm>
        <a:off x="398046" y="1852693"/>
        <a:ext cx="1906431" cy="1059128"/>
      </dsp:txXfrm>
    </dsp:sp>
    <dsp:sp modelId="{0166F58E-F44C-4C52-99DA-0124B93FB492}">
      <dsp:nvSpPr>
        <dsp:cNvPr id="0" name=""/>
        <dsp:cNvSpPr/>
      </dsp:nvSpPr>
      <dsp:spPr>
        <a:xfrm rot="5400000">
          <a:off x="3911882" y="1614389"/>
          <a:ext cx="1765214" cy="1535736"/>
        </a:xfrm>
        <a:prstGeom prst="hexagon">
          <a:avLst>
            <a:gd name="adj" fmla="val 25000"/>
            <a:gd name="vf" fmla="val 115470"/>
          </a:avLst>
        </a:prstGeom>
        <a:gradFill rotWithShape="0">
          <a:gsLst>
            <a:gs pos="0">
              <a:srgbClr val="A02B93">
                <a:hueOff val="0"/>
                <a:satOff val="0"/>
                <a:lumOff val="0"/>
                <a:alphaOff val="0"/>
                <a:satMod val="103000"/>
                <a:lumMod val="102000"/>
                <a:tint val="94000"/>
              </a:srgbClr>
            </a:gs>
            <a:gs pos="50000">
              <a:srgbClr val="A02B93">
                <a:hueOff val="0"/>
                <a:satOff val="0"/>
                <a:lumOff val="0"/>
                <a:alphaOff val="0"/>
                <a:satMod val="110000"/>
                <a:lumMod val="100000"/>
                <a:shade val="100000"/>
              </a:srgbClr>
            </a:gs>
            <a:gs pos="100000">
              <a:srgbClr val="A02B9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ysClr val="window" lastClr="FFFFFF"/>
            </a:solidFill>
            <a:latin typeface="Aptos" panose="02110004020202020204"/>
            <a:ea typeface="+mn-ea"/>
            <a:cs typeface="+mn-cs"/>
          </a:endParaRPr>
        </a:p>
      </dsp:txBody>
      <dsp:txXfrm rot="-5400000">
        <a:off x="4265940" y="1774729"/>
        <a:ext cx="1057098" cy="1215056"/>
      </dsp:txXfrm>
    </dsp:sp>
    <dsp:sp modelId="{A186E599-E4E3-47A9-A2EA-7A6FAA606791}">
      <dsp:nvSpPr>
        <dsp:cNvPr id="0" name=""/>
        <dsp:cNvSpPr/>
      </dsp:nvSpPr>
      <dsp:spPr>
        <a:xfrm rot="5400000">
          <a:off x="3085761" y="3112703"/>
          <a:ext cx="1765214" cy="1535736"/>
        </a:xfrm>
        <a:prstGeom prst="hexagon">
          <a:avLst>
            <a:gd name="adj" fmla="val 25000"/>
            <a:gd name="vf" fmla="val 115470"/>
          </a:avLst>
        </a:prstGeom>
        <a:gradFill rotWithShape="0">
          <a:gsLst>
            <a:gs pos="0">
              <a:srgbClr val="4EA72E">
                <a:hueOff val="0"/>
                <a:satOff val="0"/>
                <a:lumOff val="0"/>
                <a:alphaOff val="0"/>
                <a:satMod val="103000"/>
                <a:lumMod val="102000"/>
                <a:tint val="94000"/>
              </a:srgbClr>
            </a:gs>
            <a:gs pos="50000">
              <a:srgbClr val="4EA72E">
                <a:hueOff val="0"/>
                <a:satOff val="0"/>
                <a:lumOff val="0"/>
                <a:alphaOff val="0"/>
                <a:satMod val="110000"/>
                <a:lumMod val="100000"/>
                <a:shade val="100000"/>
              </a:srgbClr>
            </a:gs>
            <a:gs pos="100000">
              <a:srgbClr val="4EA72E">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ysClr val="window" lastClr="FFFFFF"/>
              </a:solidFill>
              <a:latin typeface="Aptos" panose="02110004020202020204"/>
              <a:ea typeface="+mn-ea"/>
              <a:cs typeface="+mn-cs"/>
            </a:rPr>
            <a:t>Waste of money</a:t>
          </a:r>
        </a:p>
        <a:p>
          <a:pPr marL="0" lvl="0" indent="0" algn="ctr" defTabSz="533400">
            <a:lnSpc>
              <a:spcPct val="90000"/>
            </a:lnSpc>
            <a:spcBef>
              <a:spcPct val="0"/>
            </a:spcBef>
            <a:spcAft>
              <a:spcPct val="35000"/>
            </a:spcAft>
            <a:buNone/>
          </a:pPr>
          <a:r>
            <a:rPr lang="en-US" sz="1200" kern="1200" dirty="0">
              <a:solidFill>
                <a:sysClr val="window" lastClr="FFFFFF"/>
              </a:solidFill>
              <a:latin typeface="Aptos" panose="02110004020202020204"/>
              <a:ea typeface="+mn-ea"/>
              <a:cs typeface="+mn-cs"/>
            </a:rPr>
            <a:t>Customer dissatisfaction</a:t>
          </a:r>
        </a:p>
      </dsp:txBody>
      <dsp:txXfrm rot="-5400000">
        <a:off x="3439819" y="3273043"/>
        <a:ext cx="1057098" cy="1215056"/>
      </dsp:txXfrm>
    </dsp:sp>
    <dsp:sp modelId="{82F3311D-6C54-471B-BB24-8F0BDDF6BDB4}">
      <dsp:nvSpPr>
        <dsp:cNvPr id="0" name=""/>
        <dsp:cNvSpPr/>
      </dsp:nvSpPr>
      <dsp:spPr>
        <a:xfrm>
          <a:off x="4782839" y="3351007"/>
          <a:ext cx="1969979" cy="105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solidFill>
                <a:sysClr val="windowText" lastClr="000000">
                  <a:hueOff val="0"/>
                  <a:satOff val="0"/>
                  <a:lumOff val="0"/>
                  <a:alphaOff val="0"/>
                </a:sysClr>
              </a:solidFill>
              <a:latin typeface="Aptos" panose="02110004020202020204"/>
              <a:ea typeface="+mn-ea"/>
              <a:cs typeface="+mn-cs"/>
            </a:rPr>
            <a:t>SOCIAL</a:t>
          </a:r>
          <a:endParaRPr lang="en-US" sz="1200" kern="1200" dirty="0">
            <a:solidFill>
              <a:sysClr val="windowText" lastClr="000000">
                <a:hueOff val="0"/>
                <a:satOff val="0"/>
                <a:lumOff val="0"/>
                <a:alphaOff val="0"/>
              </a:sysClr>
            </a:solidFill>
            <a:latin typeface="Aptos" panose="02110004020202020204"/>
            <a:ea typeface="+mn-ea"/>
            <a:cs typeface="+mn-cs"/>
          </a:endParaRPr>
        </a:p>
      </dsp:txBody>
      <dsp:txXfrm>
        <a:off x="4782839" y="3351007"/>
        <a:ext cx="1969979" cy="1059128"/>
      </dsp:txXfrm>
    </dsp:sp>
    <dsp:sp modelId="{A50F25F9-C65C-4087-878B-2B11A2604551}">
      <dsp:nvSpPr>
        <dsp:cNvPr id="0" name=""/>
        <dsp:cNvSpPr/>
      </dsp:nvSpPr>
      <dsp:spPr>
        <a:xfrm rot="5400000">
          <a:off x="1427166" y="3112703"/>
          <a:ext cx="1765214" cy="1535736"/>
        </a:xfrm>
        <a:prstGeom prst="hexagon">
          <a:avLst>
            <a:gd name="adj" fmla="val 25000"/>
            <a:gd name="vf" fmla="val 115470"/>
          </a:avLst>
        </a:prstGeom>
        <a:gradFill rotWithShape="0">
          <a:gsLst>
            <a:gs pos="0">
              <a:srgbClr val="E97132">
                <a:hueOff val="0"/>
                <a:satOff val="0"/>
                <a:lumOff val="0"/>
                <a:alphaOff val="0"/>
                <a:satMod val="103000"/>
                <a:lumMod val="102000"/>
                <a:tint val="94000"/>
              </a:srgbClr>
            </a:gs>
            <a:gs pos="50000">
              <a:srgbClr val="E97132">
                <a:hueOff val="0"/>
                <a:satOff val="0"/>
                <a:lumOff val="0"/>
                <a:alphaOff val="0"/>
                <a:satMod val="110000"/>
                <a:lumMod val="100000"/>
                <a:shade val="100000"/>
              </a:srgbClr>
            </a:gs>
            <a:gs pos="100000">
              <a:srgbClr val="E9713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ysClr val="window" lastClr="FFFFFF"/>
            </a:solidFill>
            <a:latin typeface="Aptos" panose="02110004020202020204"/>
            <a:ea typeface="+mn-ea"/>
            <a:cs typeface="+mn-cs"/>
          </a:endParaRPr>
        </a:p>
      </dsp:txBody>
      <dsp:txXfrm rot="-5400000">
        <a:off x="1781224" y="3273043"/>
        <a:ext cx="1057098" cy="12150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ADA2D-8173-4185-B9FC-79B51F8FBEE6}">
      <dsp:nvSpPr>
        <dsp:cNvPr id="0" name=""/>
        <dsp:cNvSpPr/>
      </dsp:nvSpPr>
      <dsp:spPr>
        <a:xfrm>
          <a:off x="83032" y="392"/>
          <a:ext cx="3234927" cy="1940956"/>
        </a:xfrm>
        <a:prstGeom prst="rect">
          <a:avLst/>
        </a:prstGeom>
        <a:solidFill>
          <a:srgbClr val="006A8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1" kern="1200" dirty="0">
              <a:solidFill>
                <a:schemeClr val="bg1"/>
              </a:solidFill>
            </a:rPr>
            <a:t>How Communication Should Be:</a:t>
          </a:r>
        </a:p>
        <a:p>
          <a:pPr marL="0" lvl="0" indent="0" algn="ctr" defTabSz="800100">
            <a:lnSpc>
              <a:spcPct val="90000"/>
            </a:lnSpc>
            <a:spcBef>
              <a:spcPct val="0"/>
            </a:spcBef>
            <a:spcAft>
              <a:spcPct val="35000"/>
            </a:spcAft>
            <a:buFont typeface="Arial" panose="020B0604020202020204" pitchFamily="34" charset="0"/>
            <a:buNone/>
          </a:pPr>
          <a:r>
            <a:rPr lang="en-GB" sz="1800" kern="1200" dirty="0">
              <a:solidFill>
                <a:schemeClr val="bg1"/>
              </a:solidFill>
            </a:rPr>
            <a:t>Accessibility</a:t>
          </a:r>
        </a:p>
        <a:p>
          <a:pPr marL="0" lvl="0" indent="0" algn="ctr" defTabSz="800100">
            <a:lnSpc>
              <a:spcPct val="90000"/>
            </a:lnSpc>
            <a:spcBef>
              <a:spcPct val="0"/>
            </a:spcBef>
            <a:spcAft>
              <a:spcPct val="35000"/>
            </a:spcAft>
            <a:buFont typeface="Arial" panose="020B0604020202020204" pitchFamily="34" charset="0"/>
            <a:buNone/>
          </a:pPr>
          <a:r>
            <a:rPr lang="en-GB" sz="1800" kern="1200" dirty="0">
              <a:solidFill>
                <a:schemeClr val="bg1"/>
              </a:solidFill>
            </a:rPr>
            <a:t>Flexibility</a:t>
          </a:r>
        </a:p>
        <a:p>
          <a:pPr marL="0" lvl="0" indent="0" algn="ctr" defTabSz="800100">
            <a:lnSpc>
              <a:spcPct val="90000"/>
            </a:lnSpc>
            <a:spcBef>
              <a:spcPct val="0"/>
            </a:spcBef>
            <a:spcAft>
              <a:spcPct val="35000"/>
            </a:spcAft>
            <a:buFont typeface="Arial" panose="020B0604020202020204" pitchFamily="34" charset="0"/>
            <a:buNone/>
          </a:pPr>
          <a:r>
            <a:rPr lang="en-GB" sz="1800" kern="1200" dirty="0">
              <a:solidFill>
                <a:schemeClr val="bg1"/>
              </a:solidFill>
            </a:rPr>
            <a:t>Creativity</a:t>
          </a:r>
        </a:p>
        <a:p>
          <a:pPr marL="0" lvl="0" indent="0" algn="ctr" defTabSz="800100">
            <a:lnSpc>
              <a:spcPct val="90000"/>
            </a:lnSpc>
            <a:spcBef>
              <a:spcPct val="0"/>
            </a:spcBef>
            <a:spcAft>
              <a:spcPct val="35000"/>
            </a:spcAft>
            <a:buFont typeface="Arial" panose="020B0604020202020204" pitchFamily="34" charset="0"/>
            <a:buNone/>
          </a:pPr>
          <a:r>
            <a:rPr lang="en-GB" sz="1800" kern="1200" dirty="0">
              <a:solidFill>
                <a:schemeClr val="bg1"/>
              </a:solidFill>
            </a:rPr>
            <a:t>Engagement</a:t>
          </a:r>
        </a:p>
      </dsp:txBody>
      <dsp:txXfrm>
        <a:off x="83032" y="392"/>
        <a:ext cx="3234927" cy="1940956"/>
      </dsp:txXfrm>
    </dsp:sp>
    <dsp:sp modelId="{4088BE8A-2899-4F94-8CDD-9377B12EC48D}">
      <dsp:nvSpPr>
        <dsp:cNvPr id="0" name=""/>
        <dsp:cNvSpPr/>
      </dsp:nvSpPr>
      <dsp:spPr>
        <a:xfrm>
          <a:off x="83032" y="2264841"/>
          <a:ext cx="3234927" cy="1940956"/>
        </a:xfrm>
        <a:prstGeom prst="rect">
          <a:avLst/>
        </a:prstGeom>
        <a:solidFill>
          <a:srgbClr val="006A8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1" kern="1200" dirty="0">
              <a:solidFill>
                <a:schemeClr val="bg1"/>
              </a:solidFill>
            </a:rPr>
            <a:t>What Communication Tools Should Be Like:</a:t>
          </a:r>
        </a:p>
        <a:p>
          <a:pPr marL="0" lvl="0" indent="0" algn="ctr" defTabSz="800100">
            <a:lnSpc>
              <a:spcPct val="90000"/>
            </a:lnSpc>
            <a:spcBef>
              <a:spcPct val="0"/>
            </a:spcBef>
            <a:spcAft>
              <a:spcPct val="35000"/>
            </a:spcAft>
            <a:buFont typeface="Arial" panose="020B0604020202020204" pitchFamily="34" charset="0"/>
            <a:buNone/>
          </a:pPr>
          <a:r>
            <a:rPr lang="en-GB" sz="1800" kern="1200" dirty="0">
              <a:solidFill>
                <a:schemeClr val="bg1"/>
              </a:solidFill>
            </a:rPr>
            <a:t>Easy to Understand</a:t>
          </a:r>
        </a:p>
        <a:p>
          <a:pPr marL="0" lvl="0" indent="0" algn="ctr" defTabSz="800100">
            <a:lnSpc>
              <a:spcPct val="90000"/>
            </a:lnSpc>
            <a:spcBef>
              <a:spcPct val="0"/>
            </a:spcBef>
            <a:spcAft>
              <a:spcPct val="35000"/>
            </a:spcAft>
            <a:buFont typeface="Arial" panose="020B0604020202020204" pitchFamily="34" charset="0"/>
            <a:buNone/>
          </a:pPr>
          <a:r>
            <a:rPr lang="en-GB" sz="1800" kern="1200" dirty="0">
              <a:solidFill>
                <a:schemeClr val="bg1"/>
              </a:solidFill>
            </a:rPr>
            <a:t>Trust in Content</a:t>
          </a:r>
        </a:p>
        <a:p>
          <a:pPr marL="0" lvl="0" indent="0" algn="ctr" defTabSz="800100">
            <a:lnSpc>
              <a:spcPct val="90000"/>
            </a:lnSpc>
            <a:spcBef>
              <a:spcPct val="0"/>
            </a:spcBef>
            <a:spcAft>
              <a:spcPct val="35000"/>
            </a:spcAft>
            <a:buFont typeface="Arial" panose="020B0604020202020204" pitchFamily="34" charset="0"/>
            <a:buNone/>
          </a:pPr>
          <a:r>
            <a:rPr lang="en-GB" sz="1800" kern="1200" dirty="0">
              <a:solidFill>
                <a:schemeClr val="bg1"/>
              </a:solidFill>
            </a:rPr>
            <a:t>Human Connection</a:t>
          </a:r>
        </a:p>
      </dsp:txBody>
      <dsp:txXfrm>
        <a:off x="83032" y="2264841"/>
        <a:ext cx="3234927" cy="194095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507825-8529-4B4B-97B0-58DFFD3405C8}" type="datetimeFigureOut">
              <a:rPr lang="sl-SI" smtClean="0"/>
              <a:t>26. 09. 2024</a:t>
            </a:fld>
            <a:endParaRPr lang="sl-SI"/>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06B28D-31DF-4F79-8439-A95A0F237830}" type="slidenum">
              <a:rPr lang="sl-SI" smtClean="0"/>
              <a:t>‹#›</a:t>
            </a:fld>
            <a:endParaRPr lang="sl-SI"/>
          </a:p>
        </p:txBody>
      </p:sp>
    </p:spTree>
    <p:extLst>
      <p:ext uri="{BB962C8B-B14F-4D97-AF65-F5344CB8AC3E}">
        <p14:creationId xmlns:p14="http://schemas.microsoft.com/office/powerpoint/2010/main" val="990627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719EA-6195-4091-963B-595724FFC946}" type="datetimeFigureOut">
              <a:rPr lang="sl-SI" smtClean="0"/>
              <a:t>26. 09. 2024</a:t>
            </a:fld>
            <a:endParaRPr lang="sl-S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B775F-F8D6-4738-A0EF-069010D5B146}" type="slidenum">
              <a:rPr lang="sl-SI" smtClean="0"/>
              <a:t>‹#›</a:t>
            </a:fld>
            <a:endParaRPr lang="sl-SI"/>
          </a:p>
        </p:txBody>
      </p:sp>
    </p:spTree>
    <p:extLst>
      <p:ext uri="{BB962C8B-B14F-4D97-AF65-F5344CB8AC3E}">
        <p14:creationId xmlns:p14="http://schemas.microsoft.com/office/powerpoint/2010/main" val="4272381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 circular economy is a model of resource production and consumption in any economy that involves sharing, leasing, reusing, repairing, refurbishing, </a:t>
            </a:r>
            <a:endParaRPr lang="en-GB" sz="2800" dirty="0"/>
          </a:p>
        </p:txBody>
      </p:sp>
      <p:sp>
        <p:nvSpPr>
          <p:cNvPr id="4" name="Slide Number Placeholder 3"/>
          <p:cNvSpPr>
            <a:spLocks noGrp="1"/>
          </p:cNvSpPr>
          <p:nvPr>
            <p:ph type="sldNum" sz="quarter" idx="5"/>
          </p:nvPr>
        </p:nvSpPr>
        <p:spPr/>
        <p:txBody>
          <a:bodyPr/>
          <a:lstStyle/>
          <a:p>
            <a:fld id="{C5BB775F-F8D6-4738-A0EF-069010D5B146}" type="slidenum">
              <a:rPr lang="sl-SI" smtClean="0"/>
              <a:t>2</a:t>
            </a:fld>
            <a:endParaRPr lang="sl-SI"/>
          </a:p>
        </p:txBody>
      </p:sp>
    </p:spTree>
    <p:extLst>
      <p:ext uri="{BB962C8B-B14F-4D97-AF65-F5344CB8AC3E}">
        <p14:creationId xmlns:p14="http://schemas.microsoft.com/office/powerpoint/2010/main" val="1215928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dirty="0"/>
          </a:p>
        </p:txBody>
      </p:sp>
      <p:sp>
        <p:nvSpPr>
          <p:cNvPr id="4" name="Slide Number Placeholder 3"/>
          <p:cNvSpPr>
            <a:spLocks noGrp="1"/>
          </p:cNvSpPr>
          <p:nvPr>
            <p:ph type="sldNum" sz="quarter" idx="5"/>
          </p:nvPr>
        </p:nvSpPr>
        <p:spPr/>
        <p:txBody>
          <a:bodyPr/>
          <a:lstStyle/>
          <a:p>
            <a:fld id="{C5BB775F-F8D6-4738-A0EF-069010D5B146}" type="slidenum">
              <a:rPr lang="sl-SI" smtClean="0"/>
              <a:t>16</a:t>
            </a:fld>
            <a:endParaRPr lang="sl-SI"/>
          </a:p>
        </p:txBody>
      </p:sp>
    </p:spTree>
    <p:extLst>
      <p:ext uri="{BB962C8B-B14F-4D97-AF65-F5344CB8AC3E}">
        <p14:creationId xmlns:p14="http://schemas.microsoft.com/office/powerpoint/2010/main" val="3742159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dirty="0"/>
          </a:p>
        </p:txBody>
      </p:sp>
      <p:sp>
        <p:nvSpPr>
          <p:cNvPr id="4" name="Slide Number Placeholder 3"/>
          <p:cNvSpPr>
            <a:spLocks noGrp="1"/>
          </p:cNvSpPr>
          <p:nvPr>
            <p:ph type="sldNum" sz="quarter" idx="5"/>
          </p:nvPr>
        </p:nvSpPr>
        <p:spPr/>
        <p:txBody>
          <a:bodyPr/>
          <a:lstStyle/>
          <a:p>
            <a:fld id="{C5BB775F-F8D6-4738-A0EF-069010D5B146}" type="slidenum">
              <a:rPr lang="sl-SI" smtClean="0"/>
              <a:t>17</a:t>
            </a:fld>
            <a:endParaRPr lang="sl-SI"/>
          </a:p>
        </p:txBody>
      </p:sp>
    </p:spTree>
    <p:extLst>
      <p:ext uri="{BB962C8B-B14F-4D97-AF65-F5344CB8AC3E}">
        <p14:creationId xmlns:p14="http://schemas.microsoft.com/office/powerpoint/2010/main" val="60378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 circular economy is a model of resource production and consumption in any economy that involves sharing, leasing, reusing, repairing, refurbishing, </a:t>
            </a:r>
            <a:endParaRPr lang="en-SI"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of the most valuable aspects of Marie Curie projects is secondment, which means a PhD candidate temporarily goes to another project's contributing </a:t>
            </a:r>
            <a:r>
              <a:rPr lang="en-US" sz="1200" dirty="0" err="1"/>
              <a:t>centre</a:t>
            </a:r>
            <a:r>
              <a:rPr lang="en-US" sz="1200" dirty="0"/>
              <a:t>.</a:t>
            </a:r>
          </a:p>
          <a:p>
            <a:r>
              <a:rPr lang="en-US" sz="1200" dirty="0"/>
              <a:t>which means a PhD candidate temporarily goes to another project's contributing </a:t>
            </a:r>
            <a:r>
              <a:rPr lang="en-US" sz="1200" dirty="0" err="1"/>
              <a:t>centre</a:t>
            </a:r>
            <a:r>
              <a:rPr lang="en-US" sz="1200" dirty="0"/>
              <a:t>.</a:t>
            </a:r>
            <a:endParaRPr lang="en-GB" sz="1000" dirty="0"/>
          </a:p>
          <a:p>
            <a:endParaRPr lang="en-US" dirty="0"/>
          </a:p>
        </p:txBody>
      </p:sp>
      <p:sp>
        <p:nvSpPr>
          <p:cNvPr id="4" name="Slide Number Placeholder 3"/>
          <p:cNvSpPr>
            <a:spLocks noGrp="1"/>
          </p:cNvSpPr>
          <p:nvPr>
            <p:ph type="sldNum" sz="quarter" idx="5"/>
          </p:nvPr>
        </p:nvSpPr>
        <p:spPr/>
        <p:txBody>
          <a:bodyPr/>
          <a:lstStyle/>
          <a:p>
            <a:fld id="{C5BB775F-F8D6-4738-A0EF-069010D5B146}" type="slidenum">
              <a:rPr lang="sl-SI" smtClean="0"/>
              <a:t>4</a:t>
            </a:fld>
            <a:endParaRPr lang="sl-SI"/>
          </a:p>
        </p:txBody>
      </p:sp>
    </p:spTree>
    <p:extLst>
      <p:ext uri="{BB962C8B-B14F-4D97-AF65-F5344CB8AC3E}">
        <p14:creationId xmlns:p14="http://schemas.microsoft.com/office/powerpoint/2010/main" val="914392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How We Make Sure Our Food is Real</a:t>
            </a:r>
          </a:p>
          <a:p>
            <a:r>
              <a:rPr lang="en-US" sz="2800" dirty="0"/>
              <a:t>What Are Stable Isotopes?</a:t>
            </a:r>
          </a:p>
          <a:p>
            <a:endParaRPr lang="en-US" sz="2800" dirty="0"/>
          </a:p>
          <a:p>
            <a:r>
              <a:rPr lang="en-US" sz="2800" dirty="0"/>
              <a:t>Different “flavors” of the same element.</a:t>
            </a:r>
          </a:p>
          <a:p>
            <a:r>
              <a:rPr lang="en-US" sz="2800" dirty="0"/>
              <a:t>Why Do We Need a Database?</a:t>
            </a:r>
          </a:p>
          <a:p>
            <a:r>
              <a:rPr lang="en-US" sz="2800" dirty="0">
                <a:solidFill>
                  <a:srgbClr val="C00000"/>
                </a:solidFill>
                <a:latin typeface="+mn-lt"/>
              </a:rPr>
              <a:t>To ensure the food we buy is real and not fake</a:t>
            </a:r>
            <a:br>
              <a:rPr lang="en-GB" sz="2800" dirty="0">
                <a:solidFill>
                  <a:srgbClr val="C00000"/>
                </a:solidFill>
                <a:latin typeface="+mn-lt"/>
              </a:rPr>
            </a:br>
            <a:endParaRPr lang="en-US" sz="2800" dirty="0"/>
          </a:p>
          <a:p>
            <a:r>
              <a:rPr lang="en-US" sz="2800" dirty="0"/>
              <a:t>To ensure the food we buy is real and not fake.</a:t>
            </a:r>
          </a:p>
          <a:p>
            <a:r>
              <a:rPr lang="en-US" sz="2800" dirty="0"/>
              <a:t>How Do We Do It?</a:t>
            </a:r>
          </a:p>
          <a:p>
            <a:endParaRPr lang="en-US" sz="2800" dirty="0"/>
          </a:p>
          <a:p>
            <a:r>
              <a:rPr lang="en-US" sz="2800" dirty="0"/>
              <a:t>Collect Samples:</a:t>
            </a:r>
          </a:p>
          <a:p>
            <a:r>
              <a:rPr lang="en-US" sz="2800" dirty="0"/>
              <a:t>Take small pieces of real food from different places.</a:t>
            </a:r>
          </a:p>
          <a:p>
            <a:r>
              <a:rPr lang="en-US" sz="2800" dirty="0"/>
              <a:t>Analyze Isotopes:</a:t>
            </a:r>
          </a:p>
          <a:p>
            <a:r>
              <a:rPr lang="en-US" sz="2800" dirty="0"/>
              <a:t>Look at the “flavors” of elements in the food using special machines.</a:t>
            </a:r>
          </a:p>
          <a:p>
            <a:r>
              <a:rPr lang="en-US" sz="2800" dirty="0"/>
              <a:t>Build the Database:</a:t>
            </a:r>
          </a:p>
          <a:p>
            <a:r>
              <a:rPr lang="en-US" sz="2800" dirty="0"/>
              <a:t>Save all this information in a big, organized list.</a:t>
            </a:r>
          </a:p>
          <a:p>
            <a:r>
              <a:rPr lang="en-US" sz="2800" dirty="0"/>
              <a:t>Slide 2: Why Is This Important?</a:t>
            </a:r>
          </a:p>
          <a:p>
            <a:r>
              <a:rPr lang="en-US" sz="2800" dirty="0"/>
              <a:t>Traceability:</a:t>
            </a:r>
          </a:p>
          <a:p>
            <a:endParaRPr lang="en-US" sz="2800" dirty="0"/>
          </a:p>
          <a:p>
            <a:r>
              <a:rPr lang="en-US" sz="2800" dirty="0"/>
              <a:t>We can tell where the food came from.</a:t>
            </a:r>
          </a:p>
          <a:p>
            <a:r>
              <a:rPr lang="en-US" sz="2800" dirty="0"/>
              <a:t>Authenticity:</a:t>
            </a:r>
          </a:p>
          <a:p>
            <a:endParaRPr lang="en-US" sz="2800" dirty="0"/>
          </a:p>
          <a:p>
            <a:r>
              <a:rPr lang="en-US" sz="2800" dirty="0"/>
              <a:t>We can check if the food is real or if someone tried to cheat.</a:t>
            </a:r>
          </a:p>
          <a:p>
            <a:r>
              <a:rPr lang="en-US" sz="2800" dirty="0"/>
              <a:t>Trust:</a:t>
            </a:r>
          </a:p>
          <a:p>
            <a:endParaRPr lang="en-US" sz="2800" dirty="0"/>
          </a:p>
          <a:p>
            <a:r>
              <a:rPr lang="en-US" sz="2800" dirty="0"/>
              <a:t>People can feel safe knowing their food is what it says it is.</a:t>
            </a:r>
          </a:p>
          <a:p>
            <a:r>
              <a:rPr lang="en-US" sz="2800" dirty="0"/>
              <a:t>Conclusion:</a:t>
            </a:r>
          </a:p>
          <a:p>
            <a:endParaRPr lang="en-US" sz="2800" dirty="0"/>
          </a:p>
          <a:p>
            <a:r>
              <a:rPr lang="en-US" sz="2800" dirty="0"/>
              <a:t>This helps keep our food safe and honest!</a:t>
            </a:r>
            <a:endParaRPr lang="en-GB" sz="2800" dirty="0"/>
          </a:p>
        </p:txBody>
      </p:sp>
      <p:sp>
        <p:nvSpPr>
          <p:cNvPr id="4" name="Slide Number Placeholder 3"/>
          <p:cNvSpPr>
            <a:spLocks noGrp="1"/>
          </p:cNvSpPr>
          <p:nvPr>
            <p:ph type="sldNum" sz="quarter" idx="5"/>
          </p:nvPr>
        </p:nvSpPr>
        <p:spPr/>
        <p:txBody>
          <a:bodyPr/>
          <a:lstStyle/>
          <a:p>
            <a:fld id="{C5BB775F-F8D6-4738-A0EF-069010D5B146}" type="slidenum">
              <a:rPr lang="sl-SI" smtClean="0"/>
              <a:t>5</a:t>
            </a:fld>
            <a:endParaRPr lang="sl-SI"/>
          </a:p>
        </p:txBody>
      </p:sp>
    </p:spTree>
    <p:extLst>
      <p:ext uri="{BB962C8B-B14F-4D97-AF65-F5344CB8AC3E}">
        <p14:creationId xmlns:p14="http://schemas.microsoft.com/office/powerpoint/2010/main" val="281922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solidFill>
                  <a:schemeClr val="tx2"/>
                </a:solidFill>
                <a:latin typeface="+mn-lt"/>
              </a:rPr>
              <a:t>Stable isotopes are like a fingerprint for food</a:t>
            </a:r>
            <a:br>
              <a:rPr lang="en-SI" sz="4000" dirty="0">
                <a:solidFill>
                  <a:schemeClr val="tx2"/>
                </a:solidFill>
                <a:latin typeface="+mn-lt"/>
              </a:rPr>
            </a:br>
            <a:br>
              <a:rPr lang="en-US" sz="4000" dirty="0">
                <a:solidFill>
                  <a:schemeClr val="tx2"/>
                </a:solidFill>
                <a:latin typeface="+mn-lt"/>
              </a:rPr>
            </a:br>
            <a:r>
              <a:rPr lang="en-US" sz="2800" dirty="0"/>
              <a:t>How We Make Sure Our Food is Real</a:t>
            </a:r>
          </a:p>
          <a:p>
            <a:r>
              <a:rPr lang="en-US" sz="2800" dirty="0"/>
              <a:t>What Are Stable Isotopes?</a:t>
            </a:r>
          </a:p>
          <a:p>
            <a:endParaRPr lang="en-US" sz="2800" dirty="0"/>
          </a:p>
          <a:p>
            <a:r>
              <a:rPr lang="en-US" sz="2800" dirty="0"/>
              <a:t>Different “flavors” of the same element.</a:t>
            </a:r>
          </a:p>
          <a:p>
            <a:r>
              <a:rPr lang="en-US" sz="2800" dirty="0"/>
              <a:t>Why Do We Need a Database?</a:t>
            </a:r>
          </a:p>
          <a:p>
            <a:r>
              <a:rPr lang="en-US" sz="2800" dirty="0">
                <a:solidFill>
                  <a:srgbClr val="C00000"/>
                </a:solidFill>
                <a:latin typeface="+mn-lt"/>
              </a:rPr>
              <a:t>To ensure the food we buy is real and not fake</a:t>
            </a:r>
            <a:br>
              <a:rPr lang="en-GB" sz="2800" dirty="0">
                <a:solidFill>
                  <a:srgbClr val="C00000"/>
                </a:solidFill>
                <a:latin typeface="+mn-lt"/>
              </a:rPr>
            </a:br>
            <a:endParaRPr lang="en-US" sz="2800" dirty="0"/>
          </a:p>
          <a:p>
            <a:r>
              <a:rPr lang="en-US" sz="2800" dirty="0"/>
              <a:t>To ensure the food we buy is real and not fake.</a:t>
            </a:r>
          </a:p>
          <a:p>
            <a:r>
              <a:rPr lang="en-US" sz="2800" dirty="0"/>
              <a:t>How Do We Do It?</a:t>
            </a:r>
          </a:p>
          <a:p>
            <a:endParaRPr lang="en-US" sz="2800" dirty="0"/>
          </a:p>
          <a:p>
            <a:r>
              <a:rPr lang="en-US" sz="2800" dirty="0"/>
              <a:t>Collect Samples:</a:t>
            </a:r>
          </a:p>
          <a:p>
            <a:r>
              <a:rPr lang="en-US" sz="2800" dirty="0"/>
              <a:t>Take small pieces of real food from different places.</a:t>
            </a:r>
          </a:p>
          <a:p>
            <a:r>
              <a:rPr lang="en-US" sz="2800" dirty="0"/>
              <a:t>Analyze Isotopes:</a:t>
            </a:r>
          </a:p>
          <a:p>
            <a:r>
              <a:rPr lang="en-US" sz="2800" dirty="0"/>
              <a:t>Look at the “flavors” of elements in the food using special machines.</a:t>
            </a:r>
          </a:p>
          <a:p>
            <a:r>
              <a:rPr lang="en-US" sz="2800" dirty="0"/>
              <a:t>Build the Database:</a:t>
            </a:r>
          </a:p>
          <a:p>
            <a:r>
              <a:rPr lang="en-US" sz="2800" dirty="0"/>
              <a:t>Save all this information in a big, organized list.</a:t>
            </a:r>
          </a:p>
          <a:p>
            <a:r>
              <a:rPr lang="en-US" sz="2800" dirty="0"/>
              <a:t>Slide 2: Why Is This Important?</a:t>
            </a:r>
          </a:p>
          <a:p>
            <a:r>
              <a:rPr lang="en-US" sz="2800" dirty="0"/>
              <a:t>Traceability:</a:t>
            </a:r>
          </a:p>
          <a:p>
            <a:endParaRPr lang="en-US" sz="2800" dirty="0"/>
          </a:p>
          <a:p>
            <a:r>
              <a:rPr lang="en-US" sz="2800" dirty="0"/>
              <a:t>We can tell where the food came from.</a:t>
            </a:r>
          </a:p>
          <a:p>
            <a:r>
              <a:rPr lang="en-US" sz="2800" dirty="0"/>
              <a:t>Authenticity:</a:t>
            </a:r>
          </a:p>
          <a:p>
            <a:endParaRPr lang="en-US" sz="2800" dirty="0"/>
          </a:p>
          <a:p>
            <a:r>
              <a:rPr lang="en-US" sz="2800" dirty="0"/>
              <a:t>We can check if the food is real or if someone tried to cheat.</a:t>
            </a:r>
          </a:p>
          <a:p>
            <a:r>
              <a:rPr lang="en-US" sz="2800" dirty="0"/>
              <a:t>Trust:</a:t>
            </a:r>
          </a:p>
          <a:p>
            <a:endParaRPr lang="en-US" sz="2800" dirty="0"/>
          </a:p>
          <a:p>
            <a:r>
              <a:rPr lang="en-US" sz="2800" dirty="0"/>
              <a:t>People can feel safe knowing their food is what it says it is.</a:t>
            </a:r>
          </a:p>
          <a:p>
            <a:r>
              <a:rPr lang="en-US" sz="2800" dirty="0"/>
              <a:t>Conclusion:</a:t>
            </a:r>
          </a:p>
          <a:p>
            <a:endParaRPr lang="en-US" sz="2800" dirty="0"/>
          </a:p>
          <a:p>
            <a:r>
              <a:rPr lang="en-US" sz="2800" dirty="0"/>
              <a:t>This helps keep our food safe and honest!</a:t>
            </a:r>
            <a:endParaRPr lang="en-GB" sz="2800" dirty="0"/>
          </a:p>
        </p:txBody>
      </p:sp>
      <p:sp>
        <p:nvSpPr>
          <p:cNvPr id="4" name="Slide Number Placeholder 3"/>
          <p:cNvSpPr>
            <a:spLocks noGrp="1"/>
          </p:cNvSpPr>
          <p:nvPr>
            <p:ph type="sldNum" sz="quarter" idx="5"/>
          </p:nvPr>
        </p:nvSpPr>
        <p:spPr/>
        <p:txBody>
          <a:bodyPr/>
          <a:lstStyle/>
          <a:p>
            <a:fld id="{C5BB775F-F8D6-4738-A0EF-069010D5B146}" type="slidenum">
              <a:rPr lang="sl-SI" smtClean="0"/>
              <a:t>6</a:t>
            </a:fld>
            <a:endParaRPr lang="sl-SI"/>
          </a:p>
        </p:txBody>
      </p:sp>
    </p:spTree>
    <p:extLst>
      <p:ext uri="{BB962C8B-B14F-4D97-AF65-F5344CB8AC3E}">
        <p14:creationId xmlns:p14="http://schemas.microsoft.com/office/powerpoint/2010/main" val="233237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B775F-F8D6-4738-A0EF-069010D5B146}" type="slidenum">
              <a:rPr lang="sl-SI" smtClean="0"/>
              <a:t>9</a:t>
            </a:fld>
            <a:endParaRPr lang="sl-SI"/>
          </a:p>
        </p:txBody>
      </p:sp>
    </p:spTree>
    <p:extLst>
      <p:ext uri="{BB962C8B-B14F-4D97-AF65-F5344CB8AC3E}">
        <p14:creationId xmlns:p14="http://schemas.microsoft.com/office/powerpoint/2010/main" val="268004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dirty="0"/>
          </a:p>
        </p:txBody>
      </p:sp>
      <p:sp>
        <p:nvSpPr>
          <p:cNvPr id="4" name="Slide Number Placeholder 3"/>
          <p:cNvSpPr>
            <a:spLocks noGrp="1"/>
          </p:cNvSpPr>
          <p:nvPr>
            <p:ph type="sldNum" sz="quarter" idx="5"/>
          </p:nvPr>
        </p:nvSpPr>
        <p:spPr/>
        <p:txBody>
          <a:bodyPr/>
          <a:lstStyle/>
          <a:p>
            <a:fld id="{C5BB775F-F8D6-4738-A0EF-069010D5B146}" type="slidenum">
              <a:rPr lang="sl-SI" smtClean="0"/>
              <a:t>12</a:t>
            </a:fld>
            <a:endParaRPr lang="sl-SI"/>
          </a:p>
        </p:txBody>
      </p:sp>
    </p:spTree>
    <p:extLst>
      <p:ext uri="{BB962C8B-B14F-4D97-AF65-F5344CB8AC3E}">
        <p14:creationId xmlns:p14="http://schemas.microsoft.com/office/powerpoint/2010/main" val="3616138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dirty="0"/>
          </a:p>
        </p:txBody>
      </p:sp>
      <p:sp>
        <p:nvSpPr>
          <p:cNvPr id="4" name="Slide Number Placeholder 3"/>
          <p:cNvSpPr>
            <a:spLocks noGrp="1"/>
          </p:cNvSpPr>
          <p:nvPr>
            <p:ph type="sldNum" sz="quarter" idx="5"/>
          </p:nvPr>
        </p:nvSpPr>
        <p:spPr/>
        <p:txBody>
          <a:bodyPr/>
          <a:lstStyle/>
          <a:p>
            <a:fld id="{C5BB775F-F8D6-4738-A0EF-069010D5B146}" type="slidenum">
              <a:rPr lang="sl-SI" smtClean="0"/>
              <a:t>13</a:t>
            </a:fld>
            <a:endParaRPr lang="sl-SI"/>
          </a:p>
        </p:txBody>
      </p:sp>
    </p:spTree>
    <p:extLst>
      <p:ext uri="{BB962C8B-B14F-4D97-AF65-F5344CB8AC3E}">
        <p14:creationId xmlns:p14="http://schemas.microsoft.com/office/powerpoint/2010/main" val="3463665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dirty="0"/>
          </a:p>
        </p:txBody>
      </p:sp>
      <p:sp>
        <p:nvSpPr>
          <p:cNvPr id="4" name="Slide Number Placeholder 3"/>
          <p:cNvSpPr>
            <a:spLocks noGrp="1"/>
          </p:cNvSpPr>
          <p:nvPr>
            <p:ph type="sldNum" sz="quarter" idx="5"/>
          </p:nvPr>
        </p:nvSpPr>
        <p:spPr/>
        <p:txBody>
          <a:bodyPr/>
          <a:lstStyle/>
          <a:p>
            <a:fld id="{C5BB775F-F8D6-4738-A0EF-069010D5B146}" type="slidenum">
              <a:rPr lang="sl-SI" smtClean="0"/>
              <a:t>14</a:t>
            </a:fld>
            <a:endParaRPr lang="sl-SI"/>
          </a:p>
        </p:txBody>
      </p:sp>
    </p:spTree>
    <p:extLst>
      <p:ext uri="{BB962C8B-B14F-4D97-AF65-F5344CB8AC3E}">
        <p14:creationId xmlns:p14="http://schemas.microsoft.com/office/powerpoint/2010/main" val="358695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dirty="0"/>
          </a:p>
        </p:txBody>
      </p:sp>
      <p:sp>
        <p:nvSpPr>
          <p:cNvPr id="4" name="Slide Number Placeholder 3"/>
          <p:cNvSpPr>
            <a:spLocks noGrp="1"/>
          </p:cNvSpPr>
          <p:nvPr>
            <p:ph type="sldNum" sz="quarter" idx="5"/>
          </p:nvPr>
        </p:nvSpPr>
        <p:spPr/>
        <p:txBody>
          <a:bodyPr/>
          <a:lstStyle/>
          <a:p>
            <a:fld id="{C5BB775F-F8D6-4738-A0EF-069010D5B146}" type="slidenum">
              <a:rPr lang="sl-SI" smtClean="0"/>
              <a:t>15</a:t>
            </a:fld>
            <a:endParaRPr lang="sl-SI"/>
          </a:p>
        </p:txBody>
      </p:sp>
    </p:spTree>
    <p:extLst>
      <p:ext uri="{BB962C8B-B14F-4D97-AF65-F5344CB8AC3E}">
        <p14:creationId xmlns:p14="http://schemas.microsoft.com/office/powerpoint/2010/main" val="27464119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Naslovni diapozitiv">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152395C4-957D-5D85-4EB3-691C35080867}"/>
              </a:ext>
            </a:extLst>
          </p:cNvPr>
          <p:cNvSpPr/>
          <p:nvPr userDrawn="1"/>
        </p:nvSpPr>
        <p:spPr bwMode="auto">
          <a:xfrm>
            <a:off x="0" y="2027362"/>
            <a:ext cx="12192000" cy="3298358"/>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4" name="Grafika 3">
            <a:extLst>
              <a:ext uri="{FF2B5EF4-FFF2-40B4-BE49-F238E27FC236}">
                <a16:creationId xmlns:a16="http://schemas.microsoft.com/office/drawing/2014/main" id="{899AEB47-42A0-2C14-A3D9-37024EE048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9456" y="836712"/>
            <a:ext cx="4062728" cy="1026843"/>
          </a:xfrm>
          <a:prstGeom prst="rect">
            <a:avLst/>
          </a:prstGeom>
        </p:spPr>
      </p:pic>
      <p:grpSp>
        <p:nvGrpSpPr>
          <p:cNvPr id="12" name="Skupina 11">
            <a:extLst>
              <a:ext uri="{FF2B5EF4-FFF2-40B4-BE49-F238E27FC236}">
                <a16:creationId xmlns:a16="http://schemas.microsoft.com/office/drawing/2014/main" id="{74E76724-4D71-CD4E-9EED-B58D7B2BE9EA}"/>
              </a:ext>
            </a:extLst>
          </p:cNvPr>
          <p:cNvGrpSpPr/>
          <p:nvPr userDrawn="1"/>
        </p:nvGrpSpPr>
        <p:grpSpPr>
          <a:xfrm>
            <a:off x="6280130" y="1440057"/>
            <a:ext cx="4845396" cy="423498"/>
            <a:chOff x="6280130" y="1440057"/>
            <a:chExt cx="4845396" cy="423498"/>
          </a:xfrm>
        </p:grpSpPr>
        <p:pic>
          <p:nvPicPr>
            <p:cNvPr id="13" name="Grafika 12">
              <a:extLst>
                <a:ext uri="{FF2B5EF4-FFF2-40B4-BE49-F238E27FC236}">
                  <a16:creationId xmlns:a16="http://schemas.microsoft.com/office/drawing/2014/main" id="{9935A648-F55D-A588-36BA-4D2A1C45303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3861" y="1455801"/>
              <a:ext cx="1056836" cy="392010"/>
            </a:xfrm>
            <a:prstGeom prst="rect">
              <a:avLst/>
            </a:prstGeom>
          </p:spPr>
        </p:pic>
        <p:pic>
          <p:nvPicPr>
            <p:cNvPr id="15" name="Slika 14" descr="Slika, ki vsebuje besede besedilo, pisava, grafika, grafično oblikovanje&#10;&#10;Opis je samodejno ustvarjen">
              <a:extLst>
                <a:ext uri="{FF2B5EF4-FFF2-40B4-BE49-F238E27FC236}">
                  <a16:creationId xmlns:a16="http://schemas.microsoft.com/office/drawing/2014/main" id="{101731D8-EDF0-4C15-2B61-46627C68A27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20" name="Grafika 19">
              <a:extLst>
                <a:ext uri="{FF2B5EF4-FFF2-40B4-BE49-F238E27FC236}">
                  <a16:creationId xmlns:a16="http://schemas.microsoft.com/office/drawing/2014/main" id="{90D91DF6-EC4B-BDF0-E792-035D7E361490}"/>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0130" y="1440057"/>
              <a:ext cx="744204" cy="423498"/>
            </a:xfrm>
            <a:prstGeom prst="rect">
              <a:avLst/>
            </a:prstGeom>
          </p:spPr>
        </p:pic>
        <p:pic>
          <p:nvPicPr>
            <p:cNvPr id="5" name="Slika 4" descr="Slika, ki vsebuje besede posnetek zaslona, pisava, električno modra, grafika&#10;&#10;Opis je samodejno ustvarjen">
              <a:extLst>
                <a:ext uri="{FF2B5EF4-FFF2-40B4-BE49-F238E27FC236}">
                  <a16:creationId xmlns:a16="http://schemas.microsoft.com/office/drawing/2014/main" id="{A86DE3C3-346F-B69B-5ADD-1F8545B0BD4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Tree>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o naslov">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4" name="Slika 3" descr="Slika, ki vsebuje besede bela, sličica, oblikovanje, ilustracija&#10;&#10;Opis je samodejno ustvarjen">
            <a:extLst>
              <a:ext uri="{FF2B5EF4-FFF2-40B4-BE49-F238E27FC236}">
                <a16:creationId xmlns:a16="http://schemas.microsoft.com/office/drawing/2014/main" id="{F9E6E70E-E8D2-8679-06FC-D851D09688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5" name="Pravokotnik 4">
            <a:extLst>
              <a:ext uri="{FF2B5EF4-FFF2-40B4-BE49-F238E27FC236}">
                <a16:creationId xmlns:a16="http://schemas.microsoft.com/office/drawing/2014/main" id="{5583248E-CE77-F793-90D9-1A95CDE4E839}"/>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7" name="Grafika 6">
            <a:extLst>
              <a:ext uri="{FF2B5EF4-FFF2-40B4-BE49-F238E27FC236}">
                <a16:creationId xmlns:a16="http://schemas.microsoft.com/office/drawing/2014/main" id="{2CB1294F-419F-8292-E333-8F7ED7D7666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7904" y="168832"/>
            <a:ext cx="1974496" cy="499048"/>
          </a:xfrm>
          <a:prstGeom prst="rect">
            <a:avLst/>
          </a:prstGeom>
        </p:spPr>
      </p:pic>
      <p:sp>
        <p:nvSpPr>
          <p:cNvPr id="8" name="Rectangle 2">
            <a:extLst>
              <a:ext uri="{FF2B5EF4-FFF2-40B4-BE49-F238E27FC236}">
                <a16:creationId xmlns:a16="http://schemas.microsoft.com/office/drawing/2014/main" id="{F5F020AB-9829-C8D8-A939-4B5DE7147B9D}"/>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9" name="Title 12">
            <a:extLst>
              <a:ext uri="{FF2B5EF4-FFF2-40B4-BE49-F238E27FC236}">
                <a16:creationId xmlns:a16="http://schemas.microsoft.com/office/drawing/2014/main" id="{DE12758B-B28D-9054-0EB8-134F56EE3CB3}"/>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grpSp>
        <p:nvGrpSpPr>
          <p:cNvPr id="11" name="Skupina 10">
            <a:extLst>
              <a:ext uri="{FF2B5EF4-FFF2-40B4-BE49-F238E27FC236}">
                <a16:creationId xmlns:a16="http://schemas.microsoft.com/office/drawing/2014/main" id="{9C9F6765-D565-B8AA-4A0D-C03F85E6334D}"/>
              </a:ext>
            </a:extLst>
          </p:cNvPr>
          <p:cNvGrpSpPr/>
          <p:nvPr userDrawn="1"/>
        </p:nvGrpSpPr>
        <p:grpSpPr>
          <a:xfrm>
            <a:off x="914400" y="6252576"/>
            <a:ext cx="3741440" cy="327010"/>
            <a:chOff x="6280130" y="1440057"/>
            <a:chExt cx="4845396" cy="423498"/>
          </a:xfrm>
        </p:grpSpPr>
        <p:pic>
          <p:nvPicPr>
            <p:cNvPr id="12" name="Grafika 11">
              <a:extLst>
                <a:ext uri="{FF2B5EF4-FFF2-40B4-BE49-F238E27FC236}">
                  <a16:creationId xmlns:a16="http://schemas.microsoft.com/office/drawing/2014/main" id="{96D04B3F-3361-EAEA-D719-721C2C8DD299}"/>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3861" y="1455801"/>
              <a:ext cx="1056836" cy="392010"/>
            </a:xfrm>
            <a:prstGeom prst="rect">
              <a:avLst/>
            </a:prstGeom>
          </p:spPr>
        </p:pic>
        <p:pic>
          <p:nvPicPr>
            <p:cNvPr id="13" name="Slika 12" descr="Slika, ki vsebuje besede besedilo, pisava, grafika, grafično oblikovanje&#10;&#10;Opis je samodejno ustvarjen">
              <a:extLst>
                <a:ext uri="{FF2B5EF4-FFF2-40B4-BE49-F238E27FC236}">
                  <a16:creationId xmlns:a16="http://schemas.microsoft.com/office/drawing/2014/main" id="{DA8EF539-D5D6-D235-9DBD-B7C6E751F8A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4" name="Grafika 13">
              <a:extLst>
                <a:ext uri="{FF2B5EF4-FFF2-40B4-BE49-F238E27FC236}">
                  <a16:creationId xmlns:a16="http://schemas.microsoft.com/office/drawing/2014/main" id="{B7AAE6EA-29F7-F7A2-22A8-12C4BB630915}"/>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0130" y="1440057"/>
              <a:ext cx="744204" cy="423498"/>
            </a:xfrm>
            <a:prstGeom prst="rect">
              <a:avLst/>
            </a:prstGeom>
          </p:spPr>
        </p:pic>
        <p:pic>
          <p:nvPicPr>
            <p:cNvPr id="15" name="Slika 14" descr="Slika, ki vsebuje besede posnetek zaslona, pisava, električno modra, grafika&#10;&#10;Opis je samodejno ustvarjen">
              <a:extLst>
                <a:ext uri="{FF2B5EF4-FFF2-40B4-BE49-F238E27FC236}">
                  <a16:creationId xmlns:a16="http://schemas.microsoft.com/office/drawing/2014/main" id="{686A8C64-2230-E61C-7CEE-E5E082A5602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Tree>
    <p:extLst>
      <p:ext uri="{BB962C8B-B14F-4D97-AF65-F5344CB8AC3E}">
        <p14:creationId xmlns:p14="http://schemas.microsoft.com/office/powerpoint/2010/main" val="113085225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6FC1C95-87FF-2788-B04C-7D6AEA157506}"/>
              </a:ext>
            </a:extLst>
          </p:cNvPr>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5" name="Slika 4" descr="Slika, ki vsebuje besede bela, sličica, oblikovanje, ilustracija&#10;&#10;Opis je samodejno ustvarjen">
            <a:extLst>
              <a:ext uri="{FF2B5EF4-FFF2-40B4-BE49-F238E27FC236}">
                <a16:creationId xmlns:a16="http://schemas.microsoft.com/office/drawing/2014/main" id="{C3EB9DAF-816F-4CCA-26B9-FE1D213247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6" name="Pravokotnik 5">
            <a:extLst>
              <a:ext uri="{FF2B5EF4-FFF2-40B4-BE49-F238E27FC236}">
                <a16:creationId xmlns:a16="http://schemas.microsoft.com/office/drawing/2014/main" id="{3317BDEA-918E-C0F7-1B26-A8147BDC1548}"/>
              </a:ext>
            </a:extLst>
          </p:cNvPr>
          <p:cNvSpPr/>
          <p:nvPr userDrawn="1"/>
        </p:nvSpPr>
        <p:spPr bwMode="auto">
          <a:xfrm>
            <a:off x="0" y="0"/>
            <a:ext cx="12192000"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sp>
        <p:nvSpPr>
          <p:cNvPr id="8" name="Rectangle 2">
            <a:extLst>
              <a:ext uri="{FF2B5EF4-FFF2-40B4-BE49-F238E27FC236}">
                <a16:creationId xmlns:a16="http://schemas.microsoft.com/office/drawing/2014/main" id="{3603FA1C-7BBF-CA58-6361-F23B4A7B1F04}"/>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9" name="Title 12">
            <a:extLst>
              <a:ext uri="{FF2B5EF4-FFF2-40B4-BE49-F238E27FC236}">
                <a16:creationId xmlns:a16="http://schemas.microsoft.com/office/drawing/2014/main" id="{0FD879D6-46DE-7621-AA6E-2E17A126DEA0}"/>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grpSp>
        <p:nvGrpSpPr>
          <p:cNvPr id="10" name="Skupina 9">
            <a:extLst>
              <a:ext uri="{FF2B5EF4-FFF2-40B4-BE49-F238E27FC236}">
                <a16:creationId xmlns:a16="http://schemas.microsoft.com/office/drawing/2014/main" id="{6B9F23D4-50B1-4092-9798-115B768F90E4}"/>
              </a:ext>
            </a:extLst>
          </p:cNvPr>
          <p:cNvGrpSpPr/>
          <p:nvPr userDrawn="1"/>
        </p:nvGrpSpPr>
        <p:grpSpPr>
          <a:xfrm>
            <a:off x="4367808" y="5852255"/>
            <a:ext cx="3741440" cy="327010"/>
            <a:chOff x="6280130" y="1440057"/>
            <a:chExt cx="4845396" cy="423498"/>
          </a:xfrm>
        </p:grpSpPr>
        <p:pic>
          <p:nvPicPr>
            <p:cNvPr id="11" name="Grafika 10">
              <a:extLst>
                <a:ext uri="{FF2B5EF4-FFF2-40B4-BE49-F238E27FC236}">
                  <a16:creationId xmlns:a16="http://schemas.microsoft.com/office/drawing/2014/main" id="{17720822-6814-41BE-0374-9A473A5CD2F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2A15363-083E-ADA9-88ED-E7015465A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65A9848E-2C7A-F981-979A-679AF173A27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3E27AB7-5331-A0FD-D694-64A28DE022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pic>
        <p:nvPicPr>
          <p:cNvPr id="16" name="Slika 15" descr="Slika, ki vsebuje besede besedilo, pisava, grafika, grafično oblikovanje&#10;&#10;Opis je samodejno ustvarjen">
            <a:extLst>
              <a:ext uri="{FF2B5EF4-FFF2-40B4-BE49-F238E27FC236}">
                <a16:creationId xmlns:a16="http://schemas.microsoft.com/office/drawing/2014/main" id="{1CC70B8E-474C-A132-7C15-8E4E1682585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014758" y="83768"/>
            <a:ext cx="2567642" cy="651644"/>
          </a:xfrm>
          <a:prstGeom prst="rect">
            <a:avLst/>
          </a:prstGeom>
        </p:spPr>
      </p:pic>
      <p:sp>
        <p:nvSpPr>
          <p:cNvPr id="17" name="PoljeZBesedilom 16">
            <a:extLst>
              <a:ext uri="{FF2B5EF4-FFF2-40B4-BE49-F238E27FC236}">
                <a16:creationId xmlns:a16="http://schemas.microsoft.com/office/drawing/2014/main" id="{381040DA-F921-684A-2478-CB6C093E07FA}"/>
              </a:ext>
            </a:extLst>
          </p:cNvPr>
          <p:cNvSpPr txBox="1"/>
          <p:nvPr userDrawn="1"/>
        </p:nvSpPr>
        <p:spPr>
          <a:xfrm>
            <a:off x="711200" y="6281410"/>
            <a:ext cx="10120338" cy="46166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sl-SI" sz="1200" dirty="0">
                <a:solidFill>
                  <a:srgbClr val="00D5FE"/>
                </a:solidFill>
                <a:effectLst/>
                <a:latin typeface="Calibri" panose="020F0502020204030204" pitchFamily="34" charset="0"/>
                <a:ea typeface="Calibri" panose="020F0502020204030204" pitchFamily="34" charset="0"/>
                <a:cs typeface="Aptos" panose="020B0004020202020204" pitchFamily="34" charset="0"/>
              </a:rPr>
              <a:t>»Financira Evropska unija. Za izražena stališča in mnenja odgovarja samo avtor (ali avtorji) in ne odražajo nujno stališč Evropske unije ali Evropske izvajalske agencije za raziskave. Niti Evropska unija niti Evropska izvajalska agencija za raziskave ne moreta biti odgovorna zanje.«</a:t>
            </a:r>
            <a:endParaRPr lang="en-SI" sz="1200" dirty="0">
              <a:solidFill>
                <a:srgbClr val="00D5FE"/>
              </a:solidFill>
              <a:effectLst/>
              <a:latin typeface="Aptos" panose="020B0004020202020204" pitchFamily="34" charset="0"/>
              <a:ea typeface="Calibri" panose="020F0502020204030204" pitchFamily="34" charset="0"/>
              <a:cs typeface="Aptos" panose="020B0004020202020204" pitchFamily="34" charset="0"/>
            </a:endParaRPr>
          </a:p>
        </p:txBody>
      </p:sp>
    </p:spTree>
    <p:extLst>
      <p:ext uri="{BB962C8B-B14F-4D97-AF65-F5344CB8AC3E}">
        <p14:creationId xmlns:p14="http://schemas.microsoft.com/office/powerpoint/2010/main" val="268588025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6FC1C95-87FF-2788-B04C-7D6AEA157506}"/>
              </a:ext>
            </a:extLst>
          </p:cNvPr>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5" name="Slika 4" descr="Slika, ki vsebuje besede bela, sličica, oblikovanje, ilustracija&#10;&#10;Opis je samodejno ustvarjen">
            <a:extLst>
              <a:ext uri="{FF2B5EF4-FFF2-40B4-BE49-F238E27FC236}">
                <a16:creationId xmlns:a16="http://schemas.microsoft.com/office/drawing/2014/main" id="{C3EB9DAF-816F-4CCA-26B9-FE1D213247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6" name="Pravokotnik 5">
            <a:extLst>
              <a:ext uri="{FF2B5EF4-FFF2-40B4-BE49-F238E27FC236}">
                <a16:creationId xmlns:a16="http://schemas.microsoft.com/office/drawing/2014/main" id="{3317BDEA-918E-C0F7-1B26-A8147BDC1548}"/>
              </a:ext>
            </a:extLst>
          </p:cNvPr>
          <p:cNvSpPr/>
          <p:nvPr userDrawn="1"/>
        </p:nvSpPr>
        <p:spPr bwMode="auto">
          <a:xfrm>
            <a:off x="0" y="0"/>
            <a:ext cx="3935760" cy="6021288"/>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sp>
        <p:nvSpPr>
          <p:cNvPr id="8" name="Rectangle 2">
            <a:extLst>
              <a:ext uri="{FF2B5EF4-FFF2-40B4-BE49-F238E27FC236}">
                <a16:creationId xmlns:a16="http://schemas.microsoft.com/office/drawing/2014/main" id="{3603FA1C-7BBF-CA58-6361-F23B4A7B1F04}"/>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9" name="Title 12">
            <a:extLst>
              <a:ext uri="{FF2B5EF4-FFF2-40B4-BE49-F238E27FC236}">
                <a16:creationId xmlns:a16="http://schemas.microsoft.com/office/drawing/2014/main" id="{0FD879D6-46DE-7621-AA6E-2E17A126DEA0}"/>
              </a:ext>
            </a:extLst>
          </p:cNvPr>
          <p:cNvSpPr>
            <a:spLocks noGrp="1"/>
          </p:cNvSpPr>
          <p:nvPr>
            <p:ph type="title" hasCustomPrompt="1"/>
          </p:nvPr>
        </p:nvSpPr>
        <p:spPr>
          <a:xfrm>
            <a:off x="839416" y="2036974"/>
            <a:ext cx="3096344" cy="3984314"/>
          </a:xfrm>
        </p:spPr>
        <p:txBody>
          <a:bodyPr anchor="t" anchorCtr="0"/>
          <a:lstStyle>
            <a:lvl1pPr>
              <a:defRPr sz="3600">
                <a:solidFill>
                  <a:schemeClr val="bg1"/>
                </a:solidFill>
              </a:defRPr>
            </a:lvl1pPr>
          </a:lstStyle>
          <a:p>
            <a:r>
              <a:rPr lang="en-US" dirty="0" err="1"/>
              <a:t>Naslov</a:t>
            </a:r>
            <a:r>
              <a:rPr lang="en-US" dirty="0"/>
              <a:t> </a:t>
            </a:r>
            <a:r>
              <a:rPr lang="en-US" dirty="0" err="1"/>
              <a:t>strani</a:t>
            </a:r>
            <a:endParaRPr lang="sl-SI" dirty="0"/>
          </a:p>
        </p:txBody>
      </p:sp>
      <p:grpSp>
        <p:nvGrpSpPr>
          <p:cNvPr id="10" name="Skupina 9">
            <a:extLst>
              <a:ext uri="{FF2B5EF4-FFF2-40B4-BE49-F238E27FC236}">
                <a16:creationId xmlns:a16="http://schemas.microsoft.com/office/drawing/2014/main" id="{6B9F23D4-50B1-4092-9798-115B768F90E4}"/>
              </a:ext>
            </a:extLst>
          </p:cNvPr>
          <p:cNvGrpSpPr/>
          <p:nvPr userDrawn="1"/>
        </p:nvGrpSpPr>
        <p:grpSpPr>
          <a:xfrm>
            <a:off x="194320" y="6250770"/>
            <a:ext cx="3741440" cy="327010"/>
            <a:chOff x="6280130" y="1440057"/>
            <a:chExt cx="4845396" cy="423498"/>
          </a:xfrm>
        </p:grpSpPr>
        <p:pic>
          <p:nvPicPr>
            <p:cNvPr id="11" name="Grafika 10">
              <a:extLst>
                <a:ext uri="{FF2B5EF4-FFF2-40B4-BE49-F238E27FC236}">
                  <a16:creationId xmlns:a16="http://schemas.microsoft.com/office/drawing/2014/main" id="{17720822-6814-41BE-0374-9A473A5CD2F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2A15363-083E-ADA9-88ED-E7015465A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65A9848E-2C7A-F981-979A-679AF173A27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3E27AB7-5331-A0FD-D694-64A28DE022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pic>
        <p:nvPicPr>
          <p:cNvPr id="16" name="Slika 15" descr="Slika, ki vsebuje besede besedilo, pisava, grafika, grafično oblikovanje&#10;&#10;Opis je samodejno ustvarjen">
            <a:extLst>
              <a:ext uri="{FF2B5EF4-FFF2-40B4-BE49-F238E27FC236}">
                <a16:creationId xmlns:a16="http://schemas.microsoft.com/office/drawing/2014/main" id="{1CC70B8E-474C-A132-7C15-8E4E1682585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88031" y="1124744"/>
            <a:ext cx="2567642" cy="651644"/>
          </a:xfrm>
          <a:prstGeom prst="rect">
            <a:avLst/>
          </a:prstGeom>
        </p:spPr>
      </p:pic>
      <p:sp>
        <p:nvSpPr>
          <p:cNvPr id="17" name="PoljeZBesedilom 16">
            <a:extLst>
              <a:ext uri="{FF2B5EF4-FFF2-40B4-BE49-F238E27FC236}">
                <a16:creationId xmlns:a16="http://schemas.microsoft.com/office/drawing/2014/main" id="{381040DA-F921-684A-2478-CB6C093E07FA}"/>
              </a:ext>
            </a:extLst>
          </p:cNvPr>
          <p:cNvSpPr txBox="1"/>
          <p:nvPr userDrawn="1"/>
        </p:nvSpPr>
        <p:spPr>
          <a:xfrm>
            <a:off x="4295800" y="6129441"/>
            <a:ext cx="6535738" cy="646331"/>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sl-SI" sz="1200" dirty="0">
                <a:solidFill>
                  <a:srgbClr val="00D5FE"/>
                </a:solidFill>
                <a:effectLst/>
                <a:latin typeface="Calibri" panose="020F0502020204030204" pitchFamily="34" charset="0"/>
                <a:ea typeface="Calibri" panose="020F0502020204030204" pitchFamily="34" charset="0"/>
                <a:cs typeface="Aptos" panose="020B0004020202020204" pitchFamily="34" charset="0"/>
              </a:rPr>
              <a:t>»Financira Evropska unija. Za izražena stališča in mnenja odgovarja samo avtor (ali avtorji) in ne odražajo nujno stališč Evropske unije ali Evropske izvajalske agencije za raziskave. Niti Evropska unija niti Evropska izvajalska agencija za raziskave ne moreta biti odgovorna zanje.«</a:t>
            </a:r>
            <a:endParaRPr lang="en-SI" sz="1200" dirty="0">
              <a:solidFill>
                <a:srgbClr val="00D5FE"/>
              </a:solidFill>
              <a:effectLst/>
              <a:latin typeface="Aptos" panose="020B0004020202020204" pitchFamily="34" charset="0"/>
              <a:ea typeface="Calibri" panose="020F0502020204030204" pitchFamily="34" charset="0"/>
              <a:cs typeface="Aptos" panose="020B0004020202020204" pitchFamily="34" charset="0"/>
            </a:endParaRPr>
          </a:p>
        </p:txBody>
      </p:sp>
      <p:sp>
        <p:nvSpPr>
          <p:cNvPr id="2" name="Content Placeholder 2">
            <a:extLst>
              <a:ext uri="{FF2B5EF4-FFF2-40B4-BE49-F238E27FC236}">
                <a16:creationId xmlns:a16="http://schemas.microsoft.com/office/drawing/2014/main" id="{55DB797F-75A8-73CE-6FAD-EBA173C8913F}"/>
              </a:ext>
            </a:extLst>
          </p:cNvPr>
          <p:cNvSpPr>
            <a:spLocks noGrp="1"/>
          </p:cNvSpPr>
          <p:nvPr>
            <p:ph idx="1" hasCustomPrompt="1"/>
          </p:nvPr>
        </p:nvSpPr>
        <p:spPr>
          <a:xfrm>
            <a:off x="4295800" y="1066675"/>
            <a:ext cx="6456074" cy="4954613"/>
          </a:xfrm>
        </p:spPr>
        <p:txBody>
          <a:bodyPr/>
          <a:lstStyle>
            <a:lvl1pPr>
              <a:buClr>
                <a:srgbClr val="FF6400"/>
              </a:buClr>
              <a:defRPr sz="3200">
                <a:solidFill>
                  <a:schemeClr val="bg2">
                    <a:lumMod val="75000"/>
                  </a:schemeClr>
                </a:solidFill>
              </a:defRPr>
            </a:lvl1pPr>
            <a:lvl2pPr>
              <a:buClr>
                <a:srgbClr val="FF6400"/>
              </a:buClr>
              <a:defRPr sz="2800">
                <a:solidFill>
                  <a:schemeClr val="bg2">
                    <a:lumMod val="75000"/>
                  </a:schemeClr>
                </a:solidFill>
              </a:defRPr>
            </a:lvl2pPr>
            <a:lvl3pPr>
              <a:buClr>
                <a:srgbClr val="FF6400"/>
              </a:buClr>
              <a:defRPr sz="2400">
                <a:solidFill>
                  <a:schemeClr val="bg2">
                    <a:lumMod val="75000"/>
                  </a:schemeClr>
                </a:solidFill>
              </a:defRPr>
            </a:lvl3pPr>
            <a:lvl4pPr>
              <a:defRPr sz="2000">
                <a:solidFill>
                  <a:schemeClr val="bg2">
                    <a:lumMod val="75000"/>
                  </a:schemeClr>
                </a:solidFill>
              </a:defRPr>
            </a:lvl4pPr>
            <a:lvl5pPr>
              <a:defRPr sz="2000">
                <a:solidFill>
                  <a:schemeClr val="bg2">
                    <a:lumMod val="75000"/>
                  </a:schemeClr>
                </a:solidFill>
              </a:defRPr>
            </a:lvl5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Tree>
    <p:extLst>
      <p:ext uri="{BB962C8B-B14F-4D97-AF65-F5344CB8AC3E}">
        <p14:creationId xmlns:p14="http://schemas.microsoft.com/office/powerpoint/2010/main" val="397327074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14" name="Pravokotnik 13">
            <a:extLst>
              <a:ext uri="{FF2B5EF4-FFF2-40B4-BE49-F238E27FC236}">
                <a16:creationId xmlns:a16="http://schemas.microsoft.com/office/drawing/2014/main" id="{C610D9A8-D09F-A6FD-3561-55A61CCC2984}"/>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sp>
        <p:nvSpPr>
          <p:cNvPr id="7"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sp>
        <p:nvSpPr>
          <p:cNvPr id="13" name="Title 12"/>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sp>
        <p:nvSpPr>
          <p:cNvPr id="8" name="Content Placeholder 2"/>
          <p:cNvSpPr>
            <a:spLocks noGrp="1"/>
          </p:cNvSpPr>
          <p:nvPr>
            <p:ph idx="1" hasCustomPrompt="1"/>
          </p:nvPr>
        </p:nvSpPr>
        <p:spPr>
          <a:xfrm>
            <a:off x="914400" y="1967104"/>
            <a:ext cx="10668000" cy="4270208"/>
          </a:xfrm>
        </p:spPr>
        <p:txBody>
          <a:bodyPr/>
          <a:lstStyle>
            <a:lvl1pPr>
              <a:buClr>
                <a:srgbClr val="FF6400"/>
              </a:buClr>
              <a:defRPr sz="3200">
                <a:solidFill>
                  <a:schemeClr val="bg2">
                    <a:lumMod val="75000"/>
                  </a:schemeClr>
                </a:solidFill>
              </a:defRPr>
            </a:lvl1pPr>
            <a:lvl2pPr>
              <a:buClr>
                <a:srgbClr val="FF6400"/>
              </a:buClr>
              <a:defRPr sz="2800">
                <a:solidFill>
                  <a:schemeClr val="bg2">
                    <a:lumMod val="75000"/>
                  </a:schemeClr>
                </a:solidFill>
              </a:defRPr>
            </a:lvl2pPr>
            <a:lvl3pPr>
              <a:buClr>
                <a:srgbClr val="FF6400"/>
              </a:buClr>
              <a:defRPr sz="2400">
                <a:solidFill>
                  <a:schemeClr val="bg2">
                    <a:lumMod val="75000"/>
                  </a:schemeClr>
                </a:solidFill>
              </a:defRPr>
            </a:lvl3pPr>
            <a:lvl4pPr>
              <a:defRPr sz="2000">
                <a:solidFill>
                  <a:schemeClr val="bg2">
                    <a:lumMod val="75000"/>
                  </a:schemeClr>
                </a:solidFill>
              </a:defRPr>
            </a:lvl4pPr>
            <a:lvl5pPr>
              <a:defRPr sz="2000">
                <a:solidFill>
                  <a:schemeClr val="bg2">
                    <a:lumMod val="75000"/>
                  </a:schemeClr>
                </a:solidFill>
              </a:defRPr>
            </a:lvl5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pic>
        <p:nvPicPr>
          <p:cNvPr id="4" name="Grafika 3">
            <a:extLst>
              <a:ext uri="{FF2B5EF4-FFF2-40B4-BE49-F238E27FC236}">
                <a16:creationId xmlns:a16="http://schemas.microsoft.com/office/drawing/2014/main" id="{A8C402B3-CA61-B7D5-5A80-53ADC15E8F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07904" y="168832"/>
            <a:ext cx="1974496" cy="499048"/>
          </a:xfrm>
          <a:prstGeom prst="rect">
            <a:avLst/>
          </a:prstGeom>
        </p:spPr>
      </p:pic>
      <p:grpSp>
        <p:nvGrpSpPr>
          <p:cNvPr id="3" name="Skupina 2">
            <a:extLst>
              <a:ext uri="{FF2B5EF4-FFF2-40B4-BE49-F238E27FC236}">
                <a16:creationId xmlns:a16="http://schemas.microsoft.com/office/drawing/2014/main" id="{9DC7B5A1-592E-7D86-B962-B910BDA3D65B}"/>
              </a:ext>
            </a:extLst>
          </p:cNvPr>
          <p:cNvGrpSpPr/>
          <p:nvPr userDrawn="1"/>
        </p:nvGrpSpPr>
        <p:grpSpPr>
          <a:xfrm>
            <a:off x="914400" y="6252576"/>
            <a:ext cx="3741440" cy="327010"/>
            <a:chOff x="6280130" y="1440057"/>
            <a:chExt cx="4845396" cy="423498"/>
          </a:xfrm>
        </p:grpSpPr>
        <p:pic>
          <p:nvPicPr>
            <p:cNvPr id="5" name="Grafika 4">
              <a:extLst>
                <a:ext uri="{FF2B5EF4-FFF2-40B4-BE49-F238E27FC236}">
                  <a16:creationId xmlns:a16="http://schemas.microsoft.com/office/drawing/2014/main" id="{DF77726B-CEB8-406E-F06F-39242F502FC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3861" y="1455801"/>
              <a:ext cx="1056836" cy="392010"/>
            </a:xfrm>
            <a:prstGeom prst="rect">
              <a:avLst/>
            </a:prstGeom>
          </p:spPr>
        </p:pic>
        <p:pic>
          <p:nvPicPr>
            <p:cNvPr id="6" name="Slika 5" descr="Slika, ki vsebuje besede besedilo, pisava, grafika, grafično oblikovanje&#10;&#10;Opis je samodejno ustvarjen">
              <a:extLst>
                <a:ext uri="{FF2B5EF4-FFF2-40B4-BE49-F238E27FC236}">
                  <a16:creationId xmlns:a16="http://schemas.microsoft.com/office/drawing/2014/main" id="{46D73D90-C786-F919-B434-CFFE6637D3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9" name="Grafika 8">
              <a:extLst>
                <a:ext uri="{FF2B5EF4-FFF2-40B4-BE49-F238E27FC236}">
                  <a16:creationId xmlns:a16="http://schemas.microsoft.com/office/drawing/2014/main" id="{06FDABF4-E4B2-0325-9E6B-ECBC574BC21D}"/>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0130" y="1440057"/>
              <a:ext cx="744204" cy="423498"/>
            </a:xfrm>
            <a:prstGeom prst="rect">
              <a:avLst/>
            </a:prstGeom>
          </p:spPr>
        </p:pic>
        <p:pic>
          <p:nvPicPr>
            <p:cNvPr id="10" name="Slika 9" descr="Slika, ki vsebuje besede posnetek zaslona, pisava, električno modra, grafika&#10;&#10;Opis je samodejno ustvarjen">
              <a:extLst>
                <a:ext uri="{FF2B5EF4-FFF2-40B4-BE49-F238E27FC236}">
                  <a16:creationId xmlns:a16="http://schemas.microsoft.com/office/drawing/2014/main" id="{856BB06A-EFF7-E8FB-84DB-6658D8D518A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Tree>
    <p:extLst>
      <p:ext uri="{BB962C8B-B14F-4D97-AF65-F5344CB8AC3E}">
        <p14:creationId xmlns:p14="http://schemas.microsoft.com/office/powerpoint/2010/main" val="307284538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e vsebini">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11200" y="1745552"/>
            <a:ext cx="5253608" cy="4491760"/>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dirty="0"/>
              <a:t>Tekst</a:t>
            </a:r>
            <a:endParaRPr lang="en-US" dirty="0"/>
          </a:p>
          <a:p>
            <a:pPr lvl="1"/>
            <a:r>
              <a:rPr lang="sl-SI" dirty="0"/>
              <a:t>Druga raven</a:t>
            </a:r>
            <a:endParaRPr lang="en-US" dirty="0"/>
          </a:p>
          <a:p>
            <a:pPr lvl="2"/>
            <a:r>
              <a:rPr lang="sl-SI"/>
              <a:t>Tretja raven</a:t>
            </a:r>
            <a:endParaRPr lang="en-US" dirty="0"/>
          </a:p>
          <a:p>
            <a:pPr lvl="3"/>
            <a:r>
              <a:rPr lang="sl-SI" dirty="0"/>
              <a:t>Četrta raven</a:t>
            </a:r>
            <a:endParaRPr lang="en-US" dirty="0"/>
          </a:p>
          <a:p>
            <a:pPr lvl="4"/>
            <a:r>
              <a:rPr lang="sl-SI" dirty="0"/>
              <a:t>Peta raven</a:t>
            </a:r>
          </a:p>
        </p:txBody>
      </p:sp>
      <p:sp>
        <p:nvSpPr>
          <p:cNvPr id="4" name="Content Placeholder 3"/>
          <p:cNvSpPr>
            <a:spLocks noGrp="1"/>
          </p:cNvSpPr>
          <p:nvPr>
            <p:ph sz="half" idx="2" hasCustomPrompt="1"/>
          </p:nvPr>
        </p:nvSpPr>
        <p:spPr>
          <a:xfrm>
            <a:off x="6341616" y="1745552"/>
            <a:ext cx="5226992" cy="4491760"/>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
        <p:nvSpPr>
          <p:cNvPr id="10"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0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6" name="Slika 5" descr="Slika, ki vsebuje besede bela, sličica, oblikovanje, ilustracija&#10;&#10;Opis je samodejno ustvarjen">
            <a:extLst>
              <a:ext uri="{FF2B5EF4-FFF2-40B4-BE49-F238E27FC236}">
                <a16:creationId xmlns:a16="http://schemas.microsoft.com/office/drawing/2014/main" id="{21C2B1D8-E052-8DCB-322C-1BC8DF4BD6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7" name="Pravokotnik 6">
            <a:extLst>
              <a:ext uri="{FF2B5EF4-FFF2-40B4-BE49-F238E27FC236}">
                <a16:creationId xmlns:a16="http://schemas.microsoft.com/office/drawing/2014/main" id="{CBC3D6C3-65DE-0092-AC80-91FEC0896BA1}"/>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8" name="Grafika 7">
            <a:extLst>
              <a:ext uri="{FF2B5EF4-FFF2-40B4-BE49-F238E27FC236}">
                <a16:creationId xmlns:a16="http://schemas.microsoft.com/office/drawing/2014/main" id="{6B7B3FC2-4B4C-5D0D-2D4E-5453B3A3EC6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7904" y="168832"/>
            <a:ext cx="1974496" cy="499048"/>
          </a:xfrm>
          <a:prstGeom prst="rect">
            <a:avLst/>
          </a:prstGeom>
        </p:spPr>
      </p:pic>
      <p:grpSp>
        <p:nvGrpSpPr>
          <p:cNvPr id="9" name="Skupina 8">
            <a:extLst>
              <a:ext uri="{FF2B5EF4-FFF2-40B4-BE49-F238E27FC236}">
                <a16:creationId xmlns:a16="http://schemas.microsoft.com/office/drawing/2014/main" id="{E91A3BB8-D2C5-C809-8D3C-C5CFF5DAB929}"/>
              </a:ext>
            </a:extLst>
          </p:cNvPr>
          <p:cNvGrpSpPr/>
          <p:nvPr userDrawn="1"/>
        </p:nvGrpSpPr>
        <p:grpSpPr>
          <a:xfrm>
            <a:off x="914400" y="6252576"/>
            <a:ext cx="3741440" cy="327010"/>
            <a:chOff x="6280130" y="1440057"/>
            <a:chExt cx="4845396" cy="423498"/>
          </a:xfrm>
        </p:grpSpPr>
        <p:pic>
          <p:nvPicPr>
            <p:cNvPr id="11" name="Grafika 10">
              <a:extLst>
                <a:ext uri="{FF2B5EF4-FFF2-40B4-BE49-F238E27FC236}">
                  <a16:creationId xmlns:a16="http://schemas.microsoft.com/office/drawing/2014/main" id="{934AF579-BC02-B59B-9C1E-C2024FB3EBAA}"/>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3227EAC-1B9E-29A6-B339-D62467EBE16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092518FF-F92C-E9F1-1B6E-EDFB52ED5EB7}"/>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411C3C4-769A-A974-32CB-05308FA158F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
        <p:nvSpPr>
          <p:cNvPr id="16" name="Title 12">
            <a:extLst>
              <a:ext uri="{FF2B5EF4-FFF2-40B4-BE49-F238E27FC236}">
                <a16:creationId xmlns:a16="http://schemas.microsoft.com/office/drawing/2014/main" id="{B0967E05-7F75-02FF-5796-241BDDC762C1}"/>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spTree>
    <p:extLst>
      <p:ext uri="{BB962C8B-B14F-4D97-AF65-F5344CB8AC3E}">
        <p14:creationId xmlns:p14="http://schemas.microsoft.com/office/powerpoint/2010/main" val="162932720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mo naslov">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4" name="Slika 3" descr="Slika, ki vsebuje besede bela, sličica, oblikovanje, ilustracija&#10;&#10;Opis je samodejno ustvarjen">
            <a:extLst>
              <a:ext uri="{FF2B5EF4-FFF2-40B4-BE49-F238E27FC236}">
                <a16:creationId xmlns:a16="http://schemas.microsoft.com/office/drawing/2014/main" id="{F9E6E70E-E8D2-8679-06FC-D851D09688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5" name="Pravokotnik 4">
            <a:extLst>
              <a:ext uri="{FF2B5EF4-FFF2-40B4-BE49-F238E27FC236}">
                <a16:creationId xmlns:a16="http://schemas.microsoft.com/office/drawing/2014/main" id="{5583248E-CE77-F793-90D9-1A95CDE4E839}"/>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7" name="Grafika 6">
            <a:extLst>
              <a:ext uri="{FF2B5EF4-FFF2-40B4-BE49-F238E27FC236}">
                <a16:creationId xmlns:a16="http://schemas.microsoft.com/office/drawing/2014/main" id="{2CB1294F-419F-8292-E333-8F7ED7D7666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7904" y="168832"/>
            <a:ext cx="1974496" cy="499048"/>
          </a:xfrm>
          <a:prstGeom prst="rect">
            <a:avLst/>
          </a:prstGeom>
        </p:spPr>
      </p:pic>
      <p:sp>
        <p:nvSpPr>
          <p:cNvPr id="8" name="Rectangle 2">
            <a:extLst>
              <a:ext uri="{FF2B5EF4-FFF2-40B4-BE49-F238E27FC236}">
                <a16:creationId xmlns:a16="http://schemas.microsoft.com/office/drawing/2014/main" id="{F5F020AB-9829-C8D8-A939-4B5DE7147B9D}"/>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endParaRPr lang="en-GB" sz="4000" b="0" kern="0" dirty="0"/>
          </a:p>
        </p:txBody>
      </p:sp>
      <p:sp>
        <p:nvSpPr>
          <p:cNvPr id="9" name="Title 12">
            <a:extLst>
              <a:ext uri="{FF2B5EF4-FFF2-40B4-BE49-F238E27FC236}">
                <a16:creationId xmlns:a16="http://schemas.microsoft.com/office/drawing/2014/main" id="{DE12758B-B28D-9054-0EB8-134F56EE3CB3}"/>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grpSp>
        <p:nvGrpSpPr>
          <p:cNvPr id="11" name="Skupina 10">
            <a:extLst>
              <a:ext uri="{FF2B5EF4-FFF2-40B4-BE49-F238E27FC236}">
                <a16:creationId xmlns:a16="http://schemas.microsoft.com/office/drawing/2014/main" id="{9C9F6765-D565-B8AA-4A0D-C03F85E6334D}"/>
              </a:ext>
            </a:extLst>
          </p:cNvPr>
          <p:cNvGrpSpPr/>
          <p:nvPr userDrawn="1"/>
        </p:nvGrpSpPr>
        <p:grpSpPr>
          <a:xfrm>
            <a:off x="914400" y="6252576"/>
            <a:ext cx="3741440" cy="327010"/>
            <a:chOff x="6280130" y="1440057"/>
            <a:chExt cx="4845396" cy="423498"/>
          </a:xfrm>
        </p:grpSpPr>
        <p:pic>
          <p:nvPicPr>
            <p:cNvPr id="12" name="Grafika 11">
              <a:extLst>
                <a:ext uri="{FF2B5EF4-FFF2-40B4-BE49-F238E27FC236}">
                  <a16:creationId xmlns:a16="http://schemas.microsoft.com/office/drawing/2014/main" id="{96D04B3F-3361-EAEA-D719-721C2C8DD299}"/>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3861" y="1455801"/>
              <a:ext cx="1056836" cy="392010"/>
            </a:xfrm>
            <a:prstGeom prst="rect">
              <a:avLst/>
            </a:prstGeom>
          </p:spPr>
        </p:pic>
        <p:pic>
          <p:nvPicPr>
            <p:cNvPr id="13" name="Slika 12" descr="Slika, ki vsebuje besede besedilo, pisava, grafika, grafično oblikovanje&#10;&#10;Opis je samodejno ustvarjen">
              <a:extLst>
                <a:ext uri="{FF2B5EF4-FFF2-40B4-BE49-F238E27FC236}">
                  <a16:creationId xmlns:a16="http://schemas.microsoft.com/office/drawing/2014/main" id="{DA8EF539-D5D6-D235-9DBD-B7C6E751F8A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4" name="Grafika 13">
              <a:extLst>
                <a:ext uri="{FF2B5EF4-FFF2-40B4-BE49-F238E27FC236}">
                  <a16:creationId xmlns:a16="http://schemas.microsoft.com/office/drawing/2014/main" id="{B7AAE6EA-29F7-F7A2-22A8-12C4BB630915}"/>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0130" y="1440057"/>
              <a:ext cx="744204" cy="423498"/>
            </a:xfrm>
            <a:prstGeom prst="rect">
              <a:avLst/>
            </a:prstGeom>
          </p:spPr>
        </p:pic>
        <p:pic>
          <p:nvPicPr>
            <p:cNvPr id="15" name="Slika 14" descr="Slika, ki vsebuje besede posnetek zaslona, pisava, električno modra, grafika&#10;&#10;Opis je samodejno ustvarjen">
              <a:extLst>
                <a:ext uri="{FF2B5EF4-FFF2-40B4-BE49-F238E27FC236}">
                  <a16:creationId xmlns:a16="http://schemas.microsoft.com/office/drawing/2014/main" id="{686A8C64-2230-E61C-7CEE-E5E082A5602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Tree>
    <p:extLst>
      <p:ext uri="{BB962C8B-B14F-4D97-AF65-F5344CB8AC3E}">
        <p14:creationId xmlns:p14="http://schemas.microsoft.com/office/powerpoint/2010/main" val="297495513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6FC1C95-87FF-2788-B04C-7D6AEA157506}"/>
              </a:ext>
            </a:extLst>
          </p:cNvPr>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5" name="Slika 4" descr="Slika, ki vsebuje besede bela, sličica, oblikovanje, ilustracija&#10;&#10;Opis je samodejno ustvarjen">
            <a:extLst>
              <a:ext uri="{FF2B5EF4-FFF2-40B4-BE49-F238E27FC236}">
                <a16:creationId xmlns:a16="http://schemas.microsoft.com/office/drawing/2014/main" id="{C3EB9DAF-816F-4CCA-26B9-FE1D213247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6" name="Pravokotnik 5">
            <a:extLst>
              <a:ext uri="{FF2B5EF4-FFF2-40B4-BE49-F238E27FC236}">
                <a16:creationId xmlns:a16="http://schemas.microsoft.com/office/drawing/2014/main" id="{3317BDEA-918E-C0F7-1B26-A8147BDC1548}"/>
              </a:ext>
            </a:extLst>
          </p:cNvPr>
          <p:cNvSpPr/>
          <p:nvPr userDrawn="1"/>
        </p:nvSpPr>
        <p:spPr bwMode="auto">
          <a:xfrm>
            <a:off x="0" y="0"/>
            <a:ext cx="12192000"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sp>
        <p:nvSpPr>
          <p:cNvPr id="8" name="Rectangle 2">
            <a:extLst>
              <a:ext uri="{FF2B5EF4-FFF2-40B4-BE49-F238E27FC236}">
                <a16:creationId xmlns:a16="http://schemas.microsoft.com/office/drawing/2014/main" id="{3603FA1C-7BBF-CA58-6361-F23B4A7B1F04}"/>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9" name="Title 12">
            <a:extLst>
              <a:ext uri="{FF2B5EF4-FFF2-40B4-BE49-F238E27FC236}">
                <a16:creationId xmlns:a16="http://schemas.microsoft.com/office/drawing/2014/main" id="{0FD879D6-46DE-7621-AA6E-2E17A126DEA0}"/>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grpSp>
        <p:nvGrpSpPr>
          <p:cNvPr id="10" name="Skupina 9">
            <a:extLst>
              <a:ext uri="{FF2B5EF4-FFF2-40B4-BE49-F238E27FC236}">
                <a16:creationId xmlns:a16="http://schemas.microsoft.com/office/drawing/2014/main" id="{6B9F23D4-50B1-4092-9798-115B768F90E4}"/>
              </a:ext>
            </a:extLst>
          </p:cNvPr>
          <p:cNvGrpSpPr/>
          <p:nvPr userDrawn="1"/>
        </p:nvGrpSpPr>
        <p:grpSpPr>
          <a:xfrm>
            <a:off x="4367808" y="5852255"/>
            <a:ext cx="3741440" cy="327010"/>
            <a:chOff x="6280130" y="1440057"/>
            <a:chExt cx="4845396" cy="423498"/>
          </a:xfrm>
        </p:grpSpPr>
        <p:pic>
          <p:nvPicPr>
            <p:cNvPr id="11" name="Grafika 10">
              <a:extLst>
                <a:ext uri="{FF2B5EF4-FFF2-40B4-BE49-F238E27FC236}">
                  <a16:creationId xmlns:a16="http://schemas.microsoft.com/office/drawing/2014/main" id="{17720822-6814-41BE-0374-9A473A5CD2F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2A15363-083E-ADA9-88ED-E7015465A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65A9848E-2C7A-F981-979A-679AF173A27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3E27AB7-5331-A0FD-D694-64A28DE022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pic>
        <p:nvPicPr>
          <p:cNvPr id="16" name="Slika 15" descr="Slika, ki vsebuje besede besedilo, pisava, grafika, grafično oblikovanje&#10;&#10;Opis je samodejno ustvarjen">
            <a:extLst>
              <a:ext uri="{FF2B5EF4-FFF2-40B4-BE49-F238E27FC236}">
                <a16:creationId xmlns:a16="http://schemas.microsoft.com/office/drawing/2014/main" id="{1CC70B8E-474C-A132-7C15-8E4E1682585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014758" y="83768"/>
            <a:ext cx="2567642" cy="651644"/>
          </a:xfrm>
          <a:prstGeom prst="rect">
            <a:avLst/>
          </a:prstGeom>
        </p:spPr>
      </p:pic>
      <p:sp>
        <p:nvSpPr>
          <p:cNvPr id="17" name="PoljeZBesedilom 16">
            <a:extLst>
              <a:ext uri="{FF2B5EF4-FFF2-40B4-BE49-F238E27FC236}">
                <a16:creationId xmlns:a16="http://schemas.microsoft.com/office/drawing/2014/main" id="{381040DA-F921-684A-2478-CB6C093E07FA}"/>
              </a:ext>
            </a:extLst>
          </p:cNvPr>
          <p:cNvSpPr txBox="1"/>
          <p:nvPr userDrawn="1"/>
        </p:nvSpPr>
        <p:spPr>
          <a:xfrm>
            <a:off x="711200" y="6281410"/>
            <a:ext cx="10120338" cy="46166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sl-SI" sz="1200" dirty="0">
                <a:solidFill>
                  <a:srgbClr val="00D5FE"/>
                </a:solidFill>
                <a:effectLst/>
                <a:latin typeface="Calibri" panose="020F0502020204030204" pitchFamily="34" charset="0"/>
                <a:ea typeface="Calibri" panose="020F0502020204030204" pitchFamily="34" charset="0"/>
                <a:cs typeface="Aptos" panose="020B0004020202020204" pitchFamily="34" charset="0"/>
              </a:rPr>
              <a:t>»Financira Evropska unija. Za izražena stališča in mnenja odgovarja samo avtor (ali avtorji) in ne odražajo nujno stališč Evropske unije ali Evropske izvajalske agencije za raziskave. Niti Evropska unija niti Evropska izvajalska agencija za raziskave ne moreta biti odgovorna zanje.«</a:t>
            </a:r>
            <a:endParaRPr lang="en-SI" sz="1200" dirty="0">
              <a:solidFill>
                <a:srgbClr val="00D5FE"/>
              </a:solidFill>
              <a:effectLst/>
              <a:latin typeface="Aptos" panose="020B0004020202020204" pitchFamily="34" charset="0"/>
              <a:ea typeface="Calibri" panose="020F0502020204030204" pitchFamily="34" charset="0"/>
              <a:cs typeface="Aptos" panose="020B0004020202020204" pitchFamily="34" charset="0"/>
            </a:endParaRPr>
          </a:p>
        </p:txBody>
      </p:sp>
    </p:spTree>
    <p:extLst>
      <p:ext uri="{BB962C8B-B14F-4D97-AF65-F5344CB8AC3E}">
        <p14:creationId xmlns:p14="http://schemas.microsoft.com/office/powerpoint/2010/main" val="317328601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6FC1C95-87FF-2788-B04C-7D6AEA157506}"/>
              </a:ext>
            </a:extLst>
          </p:cNvPr>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5" name="Slika 4" descr="Slika, ki vsebuje besede bela, sličica, oblikovanje, ilustracija&#10;&#10;Opis je samodejno ustvarjen">
            <a:extLst>
              <a:ext uri="{FF2B5EF4-FFF2-40B4-BE49-F238E27FC236}">
                <a16:creationId xmlns:a16="http://schemas.microsoft.com/office/drawing/2014/main" id="{C3EB9DAF-816F-4CCA-26B9-FE1D213247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6" name="Pravokotnik 5">
            <a:extLst>
              <a:ext uri="{FF2B5EF4-FFF2-40B4-BE49-F238E27FC236}">
                <a16:creationId xmlns:a16="http://schemas.microsoft.com/office/drawing/2014/main" id="{3317BDEA-918E-C0F7-1B26-A8147BDC1548}"/>
              </a:ext>
            </a:extLst>
          </p:cNvPr>
          <p:cNvSpPr/>
          <p:nvPr userDrawn="1"/>
        </p:nvSpPr>
        <p:spPr bwMode="auto">
          <a:xfrm>
            <a:off x="0" y="0"/>
            <a:ext cx="3935760" cy="6021288"/>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grpSp>
        <p:nvGrpSpPr>
          <p:cNvPr id="10" name="Skupina 9">
            <a:extLst>
              <a:ext uri="{FF2B5EF4-FFF2-40B4-BE49-F238E27FC236}">
                <a16:creationId xmlns:a16="http://schemas.microsoft.com/office/drawing/2014/main" id="{6B9F23D4-50B1-4092-9798-115B768F90E4}"/>
              </a:ext>
            </a:extLst>
          </p:cNvPr>
          <p:cNvGrpSpPr/>
          <p:nvPr userDrawn="1"/>
        </p:nvGrpSpPr>
        <p:grpSpPr>
          <a:xfrm>
            <a:off x="194320" y="6250770"/>
            <a:ext cx="3741440" cy="327010"/>
            <a:chOff x="6280130" y="1440057"/>
            <a:chExt cx="4845396" cy="423498"/>
          </a:xfrm>
        </p:grpSpPr>
        <p:pic>
          <p:nvPicPr>
            <p:cNvPr id="11" name="Grafika 10">
              <a:extLst>
                <a:ext uri="{FF2B5EF4-FFF2-40B4-BE49-F238E27FC236}">
                  <a16:creationId xmlns:a16="http://schemas.microsoft.com/office/drawing/2014/main" id="{17720822-6814-41BE-0374-9A473A5CD2F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2A15363-083E-ADA9-88ED-E7015465A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65A9848E-2C7A-F981-979A-679AF173A27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3E27AB7-5331-A0FD-D694-64A28DE022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pic>
        <p:nvPicPr>
          <p:cNvPr id="16" name="Slika 15" descr="Slika, ki vsebuje besede besedilo, pisava, grafika, grafično oblikovanje&#10;&#10;Opis je samodejno ustvarjen">
            <a:extLst>
              <a:ext uri="{FF2B5EF4-FFF2-40B4-BE49-F238E27FC236}">
                <a16:creationId xmlns:a16="http://schemas.microsoft.com/office/drawing/2014/main" id="{1CC70B8E-474C-A132-7C15-8E4E1682585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1643" y="1066675"/>
            <a:ext cx="2567642" cy="651644"/>
          </a:xfrm>
          <a:prstGeom prst="rect">
            <a:avLst/>
          </a:prstGeom>
        </p:spPr>
      </p:pic>
      <p:sp>
        <p:nvSpPr>
          <p:cNvPr id="2" name="Content Placeholder 2">
            <a:extLst>
              <a:ext uri="{FF2B5EF4-FFF2-40B4-BE49-F238E27FC236}">
                <a16:creationId xmlns:a16="http://schemas.microsoft.com/office/drawing/2014/main" id="{55DB797F-75A8-73CE-6FAD-EBA173C8913F}"/>
              </a:ext>
            </a:extLst>
          </p:cNvPr>
          <p:cNvSpPr>
            <a:spLocks noGrp="1"/>
          </p:cNvSpPr>
          <p:nvPr>
            <p:ph idx="1" hasCustomPrompt="1"/>
          </p:nvPr>
        </p:nvSpPr>
        <p:spPr>
          <a:xfrm>
            <a:off x="4295800" y="1066675"/>
            <a:ext cx="6456074" cy="4954613"/>
          </a:xfrm>
        </p:spPr>
        <p:txBody>
          <a:bodyPr/>
          <a:lstStyle>
            <a:lvl1pPr>
              <a:buClr>
                <a:srgbClr val="FF6400"/>
              </a:buClr>
              <a:defRPr sz="3200">
                <a:solidFill>
                  <a:schemeClr val="bg2">
                    <a:lumMod val="75000"/>
                  </a:schemeClr>
                </a:solidFill>
              </a:defRPr>
            </a:lvl1pPr>
            <a:lvl2pPr>
              <a:buClr>
                <a:srgbClr val="FF6400"/>
              </a:buClr>
              <a:defRPr sz="2800">
                <a:solidFill>
                  <a:schemeClr val="bg2">
                    <a:lumMod val="75000"/>
                  </a:schemeClr>
                </a:solidFill>
              </a:defRPr>
            </a:lvl2pPr>
            <a:lvl3pPr>
              <a:buClr>
                <a:srgbClr val="FF6400"/>
              </a:buClr>
              <a:defRPr sz="2400">
                <a:solidFill>
                  <a:schemeClr val="bg2">
                    <a:lumMod val="75000"/>
                  </a:schemeClr>
                </a:solidFill>
              </a:defRPr>
            </a:lvl3pPr>
            <a:lvl4pPr>
              <a:defRPr sz="2000">
                <a:solidFill>
                  <a:schemeClr val="bg2">
                    <a:lumMod val="75000"/>
                  </a:schemeClr>
                </a:solidFill>
              </a:defRPr>
            </a:lvl4pPr>
            <a:lvl5pPr>
              <a:defRPr sz="2000">
                <a:solidFill>
                  <a:schemeClr val="bg2">
                    <a:lumMod val="75000"/>
                  </a:schemeClr>
                </a:solidFill>
              </a:defRPr>
            </a:lvl5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Tree>
    <p:extLst>
      <p:ext uri="{BB962C8B-B14F-4D97-AF65-F5344CB8AC3E}">
        <p14:creationId xmlns:p14="http://schemas.microsoft.com/office/powerpoint/2010/main" val="3555767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Naslovni diapozitiv">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152395C4-957D-5D85-4EB3-691C35080867}"/>
              </a:ext>
            </a:extLst>
          </p:cNvPr>
          <p:cNvSpPr/>
          <p:nvPr userDrawn="1"/>
        </p:nvSpPr>
        <p:spPr bwMode="auto">
          <a:xfrm>
            <a:off x="0" y="2027362"/>
            <a:ext cx="12192000" cy="4830638"/>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4" name="Grafika 3">
            <a:extLst>
              <a:ext uri="{FF2B5EF4-FFF2-40B4-BE49-F238E27FC236}">
                <a16:creationId xmlns:a16="http://schemas.microsoft.com/office/drawing/2014/main" id="{899AEB47-42A0-2C14-A3D9-37024EE048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9456" y="836712"/>
            <a:ext cx="4062728" cy="1026843"/>
          </a:xfrm>
          <a:prstGeom prst="rect">
            <a:avLst/>
          </a:prstGeom>
        </p:spPr>
      </p:pic>
      <p:grpSp>
        <p:nvGrpSpPr>
          <p:cNvPr id="12" name="Skupina 11">
            <a:extLst>
              <a:ext uri="{FF2B5EF4-FFF2-40B4-BE49-F238E27FC236}">
                <a16:creationId xmlns:a16="http://schemas.microsoft.com/office/drawing/2014/main" id="{74E76724-4D71-CD4E-9EED-B58D7B2BE9EA}"/>
              </a:ext>
            </a:extLst>
          </p:cNvPr>
          <p:cNvGrpSpPr/>
          <p:nvPr userDrawn="1"/>
        </p:nvGrpSpPr>
        <p:grpSpPr>
          <a:xfrm>
            <a:off x="6280130" y="1440057"/>
            <a:ext cx="4845396" cy="423498"/>
            <a:chOff x="6280130" y="1440057"/>
            <a:chExt cx="4845396" cy="423498"/>
          </a:xfrm>
        </p:grpSpPr>
        <p:pic>
          <p:nvPicPr>
            <p:cNvPr id="13" name="Grafika 12">
              <a:extLst>
                <a:ext uri="{FF2B5EF4-FFF2-40B4-BE49-F238E27FC236}">
                  <a16:creationId xmlns:a16="http://schemas.microsoft.com/office/drawing/2014/main" id="{9935A648-F55D-A588-36BA-4D2A1C45303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3861" y="1455801"/>
              <a:ext cx="1056836" cy="392010"/>
            </a:xfrm>
            <a:prstGeom prst="rect">
              <a:avLst/>
            </a:prstGeom>
          </p:spPr>
        </p:pic>
        <p:pic>
          <p:nvPicPr>
            <p:cNvPr id="15" name="Slika 14" descr="Slika, ki vsebuje besede besedilo, pisava, grafika, grafično oblikovanje&#10;&#10;Opis je samodejno ustvarjen">
              <a:extLst>
                <a:ext uri="{FF2B5EF4-FFF2-40B4-BE49-F238E27FC236}">
                  <a16:creationId xmlns:a16="http://schemas.microsoft.com/office/drawing/2014/main" id="{101731D8-EDF0-4C15-2B61-46627C68A27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20" name="Grafika 19">
              <a:extLst>
                <a:ext uri="{FF2B5EF4-FFF2-40B4-BE49-F238E27FC236}">
                  <a16:creationId xmlns:a16="http://schemas.microsoft.com/office/drawing/2014/main" id="{90D91DF6-EC4B-BDF0-E792-035D7E361490}"/>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0130" y="1440057"/>
              <a:ext cx="744204" cy="423498"/>
            </a:xfrm>
            <a:prstGeom prst="rect">
              <a:avLst/>
            </a:prstGeom>
          </p:spPr>
        </p:pic>
        <p:pic>
          <p:nvPicPr>
            <p:cNvPr id="5" name="Slika 4" descr="Slika, ki vsebuje besede posnetek zaslona, pisava, električno modra, grafika&#10;&#10;Opis je samodejno ustvarjen">
              <a:extLst>
                <a:ext uri="{FF2B5EF4-FFF2-40B4-BE49-F238E27FC236}">
                  <a16:creationId xmlns:a16="http://schemas.microsoft.com/office/drawing/2014/main" id="{A86DE3C3-346F-B69B-5ADD-1F8545B0BD4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
        <p:nvSpPr>
          <p:cNvPr id="7" name="Rectangle 2">
            <a:extLst>
              <a:ext uri="{FF2B5EF4-FFF2-40B4-BE49-F238E27FC236}">
                <a16:creationId xmlns:a16="http://schemas.microsoft.com/office/drawing/2014/main" id="{F2827C86-A4A3-8A0C-156F-CCA864E06CA2}"/>
              </a:ext>
            </a:extLst>
          </p:cNvPr>
          <p:cNvSpPr txBox="1">
            <a:spLocks noChangeArrowheads="1"/>
          </p:cNvSpPr>
          <p:nvPr userDrawn="1"/>
        </p:nvSpPr>
        <p:spPr bwMode="auto">
          <a:xfrm>
            <a:off x="1199456" y="3645024"/>
            <a:ext cx="9937104" cy="101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GB" sz="4000" b="0" cap="none" spc="0" dirty="0">
                <a:ln w="0"/>
                <a:solidFill>
                  <a:schemeClr val="tx1"/>
                </a:solidFill>
                <a:effectLst>
                  <a:outerShdw blurRad="38100" dist="19050" dir="2700000" algn="tl" rotWithShape="0">
                    <a:schemeClr val="dk1">
                      <a:alpha val="40000"/>
                    </a:schemeClr>
                  </a:outerShdw>
                </a:effectLst>
              </a:rPr>
              <a:t>MSCA-ITN: </a:t>
            </a:r>
            <a:r>
              <a:rPr lang="en-GB" sz="4000" b="0" cap="none" spc="0" dirty="0" err="1">
                <a:ln w="0"/>
                <a:solidFill>
                  <a:schemeClr val="tx1"/>
                </a:solidFill>
                <a:effectLst>
                  <a:outerShdw blurRad="38100" dist="19050" dir="2700000" algn="tl" rotWithShape="0">
                    <a:schemeClr val="dk1">
                      <a:alpha val="40000"/>
                    </a:schemeClr>
                  </a:outerShdw>
                </a:effectLst>
              </a:rPr>
              <a:t>FoodTraNet</a:t>
            </a:r>
            <a:br>
              <a:rPr lang="en-GB" sz="4000" b="0" cap="none" spc="0" dirty="0">
                <a:ln w="0"/>
                <a:solidFill>
                  <a:schemeClr val="tx1"/>
                </a:solidFill>
                <a:effectLst>
                  <a:outerShdw blurRad="38100" dist="19050" dir="2700000" algn="tl" rotWithShape="0">
                    <a:schemeClr val="dk1">
                      <a:alpha val="40000"/>
                    </a:schemeClr>
                  </a:outerShdw>
                </a:effectLst>
              </a:rPr>
            </a:br>
            <a:r>
              <a:rPr lang="en-GB" sz="4000" b="0" cap="none" spc="0" dirty="0">
                <a:ln w="0"/>
                <a:solidFill>
                  <a:schemeClr val="tx1"/>
                </a:solidFill>
                <a:effectLst>
                  <a:outerShdw blurRad="38100" dist="19050" dir="2700000" algn="tl" rotWithShape="0">
                    <a:schemeClr val="dk1">
                      <a:alpha val="40000"/>
                    </a:schemeClr>
                  </a:outerShdw>
                </a:effectLst>
              </a:rPr>
              <a:t>(Advanced Research and Training Network in Food Quality, Safety and Security)</a:t>
            </a:r>
            <a:endParaRPr lang="en-GB" sz="4000" b="0" kern="0" cap="none" spc="0" dirty="0">
              <a:ln w="0"/>
              <a:solidFill>
                <a:schemeClr val="tx1"/>
              </a:solidFill>
              <a:effectLst>
                <a:outerShdw blurRad="38100" dist="19050" dir="2700000" algn="tl" rotWithShape="0">
                  <a:schemeClr val="dk1">
                    <a:alpha val="40000"/>
                  </a:schemeClr>
                </a:outerShdw>
              </a:effectLst>
            </a:endParaRPr>
          </a:p>
        </p:txBody>
      </p:sp>
      <p:sp>
        <p:nvSpPr>
          <p:cNvPr id="9" name="Rectangle 3">
            <a:extLst>
              <a:ext uri="{FF2B5EF4-FFF2-40B4-BE49-F238E27FC236}">
                <a16:creationId xmlns:a16="http://schemas.microsoft.com/office/drawing/2014/main" id="{22A56C81-D010-BC78-AD53-03ED51C208EB}"/>
              </a:ext>
            </a:extLst>
          </p:cNvPr>
          <p:cNvSpPr txBox="1">
            <a:spLocks noChangeArrowheads="1"/>
          </p:cNvSpPr>
          <p:nvPr userDrawn="1"/>
        </p:nvSpPr>
        <p:spPr bwMode="auto">
          <a:xfrm>
            <a:off x="1199456" y="4661105"/>
            <a:ext cx="9937104" cy="1223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t" anchorCtr="0" compatLnSpc="1">
            <a:prstTxWarp prst="textNoShape">
              <a:avLst/>
            </a:prstTxWarp>
          </a:bodyPr>
          <a:lstStyle>
            <a:lvl1pPr marL="0" indent="0" algn="r" rtl="0" eaLnBrk="1" fontAlgn="base" hangingPunct="1">
              <a:spcBef>
                <a:spcPct val="20000"/>
              </a:spcBef>
              <a:spcAft>
                <a:spcPct val="0"/>
              </a:spcAft>
              <a:buClr>
                <a:schemeClr val="tx1"/>
              </a:buClr>
              <a:buFont typeface="Wingdings" pitchFamily="2" charset="2"/>
              <a:buNone/>
              <a:defRPr sz="3200">
                <a:solidFill>
                  <a:srgbClr val="00D5FE"/>
                </a:solidFill>
                <a:latin typeface="Calibri" pitchFamily="34"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3000" indent="-228600" algn="l" rtl="0" eaLnBrk="1" fontAlgn="base" hangingPunct="1">
              <a:spcBef>
                <a:spcPct val="20000"/>
              </a:spcBef>
              <a:spcAft>
                <a:spcPct val="0"/>
              </a:spcAft>
              <a:buClr>
                <a:schemeClr val="tx1"/>
              </a:buClr>
              <a:buFont typeface="Wingdings" pitchFamily="2" charset="2"/>
              <a:buChar char="§"/>
              <a:defRPr sz="2400">
                <a:solidFill>
                  <a:schemeClr val="tx1"/>
                </a:solidFill>
                <a:latin typeface="Calibri" pitchFamily="34" charset="0"/>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defRPr>
            </a:lvl4pPr>
            <a:lvl5pPr marL="2057400" indent="-228600" algn="l" rtl="0" eaLnBrk="1" fontAlgn="base" hangingPunct="1">
              <a:spcBef>
                <a:spcPct val="20000"/>
              </a:spcBef>
              <a:spcAft>
                <a:spcPct val="0"/>
              </a:spcAft>
              <a:buFont typeface="Arial" charset="0"/>
              <a:buChar char="–"/>
              <a:defRPr sz="2000" baseline="0">
                <a:solidFill>
                  <a:schemeClr val="tx1"/>
                </a:solidFill>
                <a:latin typeface="Calibri" pitchFamily="34"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a:lstStyle>
          <a:p>
            <a:pPr algn="ctr"/>
            <a:r>
              <a:rPr lang="en-GB" b="0" cap="none" spc="0" dirty="0">
                <a:ln w="0"/>
                <a:solidFill>
                  <a:schemeClr val="tx1"/>
                </a:solidFill>
                <a:effectLst>
                  <a:outerShdw blurRad="38100" dist="19050" dir="2700000" algn="tl" rotWithShape="0">
                    <a:schemeClr val="dk1">
                      <a:alpha val="40000"/>
                    </a:schemeClr>
                  </a:outerShdw>
                </a:effectLst>
              </a:rPr>
              <a:t>Coordinated by: </a:t>
            </a:r>
            <a:r>
              <a:rPr lang="en-GB" b="0" cap="none" spc="0" dirty="0" err="1">
                <a:ln w="0"/>
                <a:solidFill>
                  <a:schemeClr val="tx1"/>
                </a:solidFill>
                <a:effectLst>
                  <a:outerShdw blurRad="38100" dist="19050" dir="2700000" algn="tl" rotWithShape="0">
                    <a:schemeClr val="dk1">
                      <a:alpha val="40000"/>
                    </a:schemeClr>
                  </a:outerShdw>
                </a:effectLst>
              </a:rPr>
              <a:t>Jožef</a:t>
            </a:r>
            <a:r>
              <a:rPr lang="en-GB" b="0" cap="none" spc="0" dirty="0">
                <a:ln w="0"/>
                <a:solidFill>
                  <a:schemeClr val="tx1"/>
                </a:solidFill>
                <a:effectLst>
                  <a:outerShdw blurRad="38100" dist="19050" dir="2700000" algn="tl" rotWithShape="0">
                    <a:schemeClr val="dk1">
                      <a:alpha val="40000"/>
                    </a:schemeClr>
                  </a:outerShdw>
                </a:effectLst>
              </a:rPr>
              <a:t> Stefan Institute, Ljubljana, Slovenia</a:t>
            </a:r>
            <a:br>
              <a:rPr lang="en-GB" b="0" cap="none" spc="0" dirty="0">
                <a:ln w="0"/>
                <a:solidFill>
                  <a:schemeClr val="tx1"/>
                </a:solidFill>
                <a:effectLst>
                  <a:outerShdw blurRad="38100" dist="19050" dir="2700000" algn="tl" rotWithShape="0">
                    <a:schemeClr val="dk1">
                      <a:alpha val="40000"/>
                    </a:schemeClr>
                  </a:outerShdw>
                </a:effectLst>
              </a:rPr>
            </a:br>
            <a:r>
              <a:rPr lang="en-GB" b="0" cap="none" spc="0" dirty="0">
                <a:ln w="0"/>
                <a:solidFill>
                  <a:schemeClr val="tx1"/>
                </a:solidFill>
                <a:effectLst>
                  <a:outerShdw blurRad="38100" dist="19050" dir="2700000" algn="tl" rotWithShape="0">
                    <a:schemeClr val="dk1">
                      <a:alpha val="40000"/>
                    </a:schemeClr>
                  </a:outerShdw>
                </a:effectLst>
              </a:rPr>
              <a:t>Project Coordinator: Prof. </a:t>
            </a:r>
            <a:r>
              <a:rPr lang="en-GB" b="0" cap="none" spc="0" dirty="0" err="1">
                <a:ln w="0"/>
                <a:solidFill>
                  <a:schemeClr val="tx1"/>
                </a:solidFill>
                <a:effectLst>
                  <a:outerShdw blurRad="38100" dist="19050" dir="2700000" algn="tl" rotWithShape="0">
                    <a:schemeClr val="dk1">
                      <a:alpha val="40000"/>
                    </a:schemeClr>
                  </a:outerShdw>
                </a:effectLst>
              </a:rPr>
              <a:t>Dr.</a:t>
            </a:r>
            <a:r>
              <a:rPr lang="en-GB" b="0" cap="none" spc="0" dirty="0">
                <a:ln w="0"/>
                <a:solidFill>
                  <a:schemeClr val="tx1"/>
                </a:solidFill>
                <a:effectLst>
                  <a:outerShdw blurRad="38100" dist="19050" dir="2700000" algn="tl" rotWithShape="0">
                    <a:schemeClr val="dk1">
                      <a:alpha val="40000"/>
                    </a:schemeClr>
                  </a:outerShdw>
                </a:effectLst>
              </a:rPr>
              <a:t> </a:t>
            </a:r>
            <a:r>
              <a:rPr lang="en-GB" b="0" cap="none" spc="0" dirty="0" err="1">
                <a:ln w="0"/>
                <a:solidFill>
                  <a:schemeClr val="tx1"/>
                </a:solidFill>
                <a:effectLst>
                  <a:outerShdw blurRad="38100" dist="19050" dir="2700000" algn="tl" rotWithShape="0">
                    <a:schemeClr val="dk1">
                      <a:alpha val="40000"/>
                    </a:schemeClr>
                  </a:outerShdw>
                </a:effectLst>
              </a:rPr>
              <a:t>Nives</a:t>
            </a:r>
            <a:r>
              <a:rPr lang="en-GB" b="0" cap="none" spc="0" dirty="0">
                <a:ln w="0"/>
                <a:solidFill>
                  <a:schemeClr val="tx1"/>
                </a:solidFill>
                <a:effectLst>
                  <a:outerShdw blurRad="38100" dist="19050" dir="2700000" algn="tl" rotWithShape="0">
                    <a:schemeClr val="dk1">
                      <a:alpha val="40000"/>
                    </a:schemeClr>
                  </a:outerShdw>
                </a:effectLst>
              </a:rPr>
              <a:t> </a:t>
            </a:r>
            <a:r>
              <a:rPr lang="en-GB" b="0" cap="none" spc="0" dirty="0" err="1">
                <a:ln w="0"/>
                <a:solidFill>
                  <a:schemeClr val="tx1"/>
                </a:solidFill>
                <a:effectLst>
                  <a:outerShdw blurRad="38100" dist="19050" dir="2700000" algn="tl" rotWithShape="0">
                    <a:schemeClr val="dk1">
                      <a:alpha val="40000"/>
                    </a:schemeClr>
                  </a:outerShdw>
                </a:effectLst>
              </a:rPr>
              <a:t>Ogrinc</a:t>
            </a:r>
            <a:endParaRPr lang="en-GB" b="0" kern="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573080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14" name="Pravokotnik 13">
            <a:extLst>
              <a:ext uri="{FF2B5EF4-FFF2-40B4-BE49-F238E27FC236}">
                <a16:creationId xmlns:a16="http://schemas.microsoft.com/office/drawing/2014/main" id="{C610D9A8-D09F-A6FD-3561-55A61CCC2984}"/>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sp>
        <p:nvSpPr>
          <p:cNvPr id="7"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sp>
        <p:nvSpPr>
          <p:cNvPr id="13" name="Title 12"/>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sp>
        <p:nvSpPr>
          <p:cNvPr id="8" name="Content Placeholder 2"/>
          <p:cNvSpPr>
            <a:spLocks noGrp="1"/>
          </p:cNvSpPr>
          <p:nvPr>
            <p:ph idx="1" hasCustomPrompt="1"/>
          </p:nvPr>
        </p:nvSpPr>
        <p:spPr>
          <a:xfrm>
            <a:off x="914400" y="1967104"/>
            <a:ext cx="10668000" cy="4270208"/>
          </a:xfrm>
        </p:spPr>
        <p:txBody>
          <a:bodyPr/>
          <a:lstStyle>
            <a:lvl1pPr>
              <a:buClr>
                <a:srgbClr val="FF6400"/>
              </a:buClr>
              <a:defRPr sz="3200">
                <a:solidFill>
                  <a:schemeClr val="bg2">
                    <a:lumMod val="75000"/>
                  </a:schemeClr>
                </a:solidFill>
              </a:defRPr>
            </a:lvl1pPr>
            <a:lvl2pPr>
              <a:buClr>
                <a:srgbClr val="FF6400"/>
              </a:buClr>
              <a:defRPr sz="2800">
                <a:solidFill>
                  <a:schemeClr val="bg2">
                    <a:lumMod val="75000"/>
                  </a:schemeClr>
                </a:solidFill>
              </a:defRPr>
            </a:lvl2pPr>
            <a:lvl3pPr>
              <a:buClr>
                <a:srgbClr val="FF6400"/>
              </a:buClr>
              <a:defRPr sz="2400">
                <a:solidFill>
                  <a:schemeClr val="bg2">
                    <a:lumMod val="75000"/>
                  </a:schemeClr>
                </a:solidFill>
              </a:defRPr>
            </a:lvl3pPr>
            <a:lvl4pPr>
              <a:defRPr sz="2000">
                <a:solidFill>
                  <a:schemeClr val="bg2">
                    <a:lumMod val="75000"/>
                  </a:schemeClr>
                </a:solidFill>
              </a:defRPr>
            </a:lvl4pPr>
            <a:lvl5pPr>
              <a:defRPr sz="2000">
                <a:solidFill>
                  <a:schemeClr val="bg2">
                    <a:lumMod val="75000"/>
                  </a:schemeClr>
                </a:solidFill>
              </a:defRPr>
            </a:lvl5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pic>
        <p:nvPicPr>
          <p:cNvPr id="4" name="Grafika 3">
            <a:extLst>
              <a:ext uri="{FF2B5EF4-FFF2-40B4-BE49-F238E27FC236}">
                <a16:creationId xmlns:a16="http://schemas.microsoft.com/office/drawing/2014/main" id="{A8C402B3-CA61-B7D5-5A80-53ADC15E8F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07904" y="168832"/>
            <a:ext cx="1974496" cy="499048"/>
          </a:xfrm>
          <a:prstGeom prst="rect">
            <a:avLst/>
          </a:prstGeom>
        </p:spPr>
      </p:pic>
      <p:grpSp>
        <p:nvGrpSpPr>
          <p:cNvPr id="3" name="Skupina 2">
            <a:extLst>
              <a:ext uri="{FF2B5EF4-FFF2-40B4-BE49-F238E27FC236}">
                <a16:creationId xmlns:a16="http://schemas.microsoft.com/office/drawing/2014/main" id="{9DC7B5A1-592E-7D86-B962-B910BDA3D65B}"/>
              </a:ext>
            </a:extLst>
          </p:cNvPr>
          <p:cNvGrpSpPr/>
          <p:nvPr userDrawn="1"/>
        </p:nvGrpSpPr>
        <p:grpSpPr>
          <a:xfrm>
            <a:off x="914400" y="6252576"/>
            <a:ext cx="3741440" cy="327010"/>
            <a:chOff x="6280130" y="1440057"/>
            <a:chExt cx="4845396" cy="423498"/>
          </a:xfrm>
        </p:grpSpPr>
        <p:pic>
          <p:nvPicPr>
            <p:cNvPr id="5" name="Grafika 4">
              <a:extLst>
                <a:ext uri="{FF2B5EF4-FFF2-40B4-BE49-F238E27FC236}">
                  <a16:creationId xmlns:a16="http://schemas.microsoft.com/office/drawing/2014/main" id="{DF77726B-CEB8-406E-F06F-39242F502FC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3861" y="1455801"/>
              <a:ext cx="1056836" cy="392010"/>
            </a:xfrm>
            <a:prstGeom prst="rect">
              <a:avLst/>
            </a:prstGeom>
          </p:spPr>
        </p:pic>
        <p:pic>
          <p:nvPicPr>
            <p:cNvPr id="6" name="Slika 5" descr="Slika, ki vsebuje besede besedilo, pisava, grafika, grafično oblikovanje&#10;&#10;Opis je samodejno ustvarjen">
              <a:extLst>
                <a:ext uri="{FF2B5EF4-FFF2-40B4-BE49-F238E27FC236}">
                  <a16:creationId xmlns:a16="http://schemas.microsoft.com/office/drawing/2014/main" id="{46D73D90-C786-F919-B434-CFFE6637D3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9" name="Grafika 8">
              <a:extLst>
                <a:ext uri="{FF2B5EF4-FFF2-40B4-BE49-F238E27FC236}">
                  <a16:creationId xmlns:a16="http://schemas.microsoft.com/office/drawing/2014/main" id="{06FDABF4-E4B2-0325-9E6B-ECBC574BC21D}"/>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0130" y="1440057"/>
              <a:ext cx="744204" cy="423498"/>
            </a:xfrm>
            <a:prstGeom prst="rect">
              <a:avLst/>
            </a:prstGeom>
          </p:spPr>
        </p:pic>
        <p:pic>
          <p:nvPicPr>
            <p:cNvPr id="10" name="Slika 9" descr="Slika, ki vsebuje besede posnetek zaslona, pisava, električno modra, grafika&#10;&#10;Opis je samodejno ustvarjen">
              <a:extLst>
                <a:ext uri="{FF2B5EF4-FFF2-40B4-BE49-F238E27FC236}">
                  <a16:creationId xmlns:a16="http://schemas.microsoft.com/office/drawing/2014/main" id="{856BB06A-EFF7-E8FB-84DB-6658D8D518A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
        <p:nvSpPr>
          <p:cNvPr id="11" name="Rectangle 2">
            <a:extLst>
              <a:ext uri="{FF2B5EF4-FFF2-40B4-BE49-F238E27FC236}">
                <a16:creationId xmlns:a16="http://schemas.microsoft.com/office/drawing/2014/main" id="{05A87BB8-494B-040D-66CA-2CE809E527BF}"/>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Tree>
    <p:extLst>
      <p:ext uri="{BB962C8B-B14F-4D97-AF65-F5344CB8AC3E}">
        <p14:creationId xmlns:p14="http://schemas.microsoft.com/office/powerpoint/2010/main" val="252604162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ve vsebini">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11200" y="1745552"/>
            <a:ext cx="5253608" cy="4491760"/>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dirty="0"/>
              <a:t>Tekst</a:t>
            </a:r>
            <a:endParaRPr lang="en-US" dirty="0"/>
          </a:p>
          <a:p>
            <a:pPr lvl="1"/>
            <a:r>
              <a:rPr lang="sl-SI" dirty="0"/>
              <a:t>Druga raven</a:t>
            </a:r>
            <a:endParaRPr lang="en-US" dirty="0"/>
          </a:p>
          <a:p>
            <a:pPr lvl="2"/>
            <a:r>
              <a:rPr lang="sl-SI"/>
              <a:t>Tretja raven</a:t>
            </a:r>
            <a:endParaRPr lang="en-US" dirty="0"/>
          </a:p>
          <a:p>
            <a:pPr lvl="3"/>
            <a:r>
              <a:rPr lang="sl-SI" dirty="0"/>
              <a:t>Četrta raven</a:t>
            </a:r>
            <a:endParaRPr lang="en-US" dirty="0"/>
          </a:p>
          <a:p>
            <a:pPr lvl="4"/>
            <a:r>
              <a:rPr lang="sl-SI" dirty="0"/>
              <a:t>Peta raven</a:t>
            </a:r>
          </a:p>
        </p:txBody>
      </p:sp>
      <p:sp>
        <p:nvSpPr>
          <p:cNvPr id="4" name="Content Placeholder 3"/>
          <p:cNvSpPr>
            <a:spLocks noGrp="1"/>
          </p:cNvSpPr>
          <p:nvPr>
            <p:ph sz="half" idx="2" hasCustomPrompt="1"/>
          </p:nvPr>
        </p:nvSpPr>
        <p:spPr>
          <a:xfrm>
            <a:off x="6341616" y="1745552"/>
            <a:ext cx="5226992" cy="4491760"/>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
        <p:nvSpPr>
          <p:cNvPr id="10"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0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6" name="Slika 5" descr="Slika, ki vsebuje besede bela, sličica, oblikovanje, ilustracija&#10;&#10;Opis je samodejno ustvarjen">
            <a:extLst>
              <a:ext uri="{FF2B5EF4-FFF2-40B4-BE49-F238E27FC236}">
                <a16:creationId xmlns:a16="http://schemas.microsoft.com/office/drawing/2014/main" id="{21C2B1D8-E052-8DCB-322C-1BC8DF4BD6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7" name="Pravokotnik 6">
            <a:extLst>
              <a:ext uri="{FF2B5EF4-FFF2-40B4-BE49-F238E27FC236}">
                <a16:creationId xmlns:a16="http://schemas.microsoft.com/office/drawing/2014/main" id="{CBC3D6C3-65DE-0092-AC80-91FEC0896BA1}"/>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8" name="Grafika 7">
            <a:extLst>
              <a:ext uri="{FF2B5EF4-FFF2-40B4-BE49-F238E27FC236}">
                <a16:creationId xmlns:a16="http://schemas.microsoft.com/office/drawing/2014/main" id="{6B7B3FC2-4B4C-5D0D-2D4E-5453B3A3EC6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7904" y="168832"/>
            <a:ext cx="1974496" cy="499048"/>
          </a:xfrm>
          <a:prstGeom prst="rect">
            <a:avLst/>
          </a:prstGeom>
        </p:spPr>
      </p:pic>
      <p:grpSp>
        <p:nvGrpSpPr>
          <p:cNvPr id="9" name="Skupina 8">
            <a:extLst>
              <a:ext uri="{FF2B5EF4-FFF2-40B4-BE49-F238E27FC236}">
                <a16:creationId xmlns:a16="http://schemas.microsoft.com/office/drawing/2014/main" id="{E91A3BB8-D2C5-C809-8D3C-C5CFF5DAB929}"/>
              </a:ext>
            </a:extLst>
          </p:cNvPr>
          <p:cNvGrpSpPr/>
          <p:nvPr userDrawn="1"/>
        </p:nvGrpSpPr>
        <p:grpSpPr>
          <a:xfrm>
            <a:off x="914400" y="6252576"/>
            <a:ext cx="3741440" cy="327010"/>
            <a:chOff x="6280130" y="1440057"/>
            <a:chExt cx="4845396" cy="423498"/>
          </a:xfrm>
        </p:grpSpPr>
        <p:pic>
          <p:nvPicPr>
            <p:cNvPr id="11" name="Grafika 10">
              <a:extLst>
                <a:ext uri="{FF2B5EF4-FFF2-40B4-BE49-F238E27FC236}">
                  <a16:creationId xmlns:a16="http://schemas.microsoft.com/office/drawing/2014/main" id="{934AF579-BC02-B59B-9C1E-C2024FB3EBAA}"/>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3227EAC-1B9E-29A6-B339-D62467EBE16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092518FF-F92C-E9F1-1B6E-EDFB52ED5EB7}"/>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411C3C4-769A-A974-32CB-05308FA158F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
        <p:nvSpPr>
          <p:cNvPr id="15" name="Rectangle 2">
            <a:extLst>
              <a:ext uri="{FF2B5EF4-FFF2-40B4-BE49-F238E27FC236}">
                <a16:creationId xmlns:a16="http://schemas.microsoft.com/office/drawing/2014/main" id="{570B74DD-0399-E63D-AABA-C8F1A3D708DE}"/>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16" name="Title 12">
            <a:extLst>
              <a:ext uri="{FF2B5EF4-FFF2-40B4-BE49-F238E27FC236}">
                <a16:creationId xmlns:a16="http://schemas.microsoft.com/office/drawing/2014/main" id="{B0967E05-7F75-02FF-5796-241BDDC762C1}"/>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spTree>
    <p:extLst>
      <p:ext uri="{BB962C8B-B14F-4D97-AF65-F5344CB8AC3E}">
        <p14:creationId xmlns:p14="http://schemas.microsoft.com/office/powerpoint/2010/main" val="50576048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476672"/>
            <a:ext cx="10871200" cy="104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p>
            <a:pPr lvl="0"/>
            <a:r>
              <a:rPr lang="sl-SI" dirty="0"/>
              <a:t>Naslov strani</a:t>
            </a:r>
            <a:endParaRPr lang="en-GB" dirty="0"/>
          </a:p>
        </p:txBody>
      </p:sp>
      <p:sp>
        <p:nvSpPr>
          <p:cNvPr id="1027" name="Rectangle 3"/>
          <p:cNvSpPr>
            <a:spLocks noGrp="1" noChangeArrowheads="1"/>
          </p:cNvSpPr>
          <p:nvPr>
            <p:ph type="body" idx="1"/>
          </p:nvPr>
        </p:nvSpPr>
        <p:spPr bwMode="auto">
          <a:xfrm>
            <a:off x="914400" y="1628800"/>
            <a:ext cx="106680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t" anchorCtr="0" compatLnSpc="1">
            <a:prstTxWarp prst="textNoShape">
              <a:avLst/>
            </a:prstTxWarp>
          </a:body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endParaRPr lang="en-GB" dirty="0"/>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 id="2147483674" r:id="rId4"/>
    <p:sldLayoutId id="2147483677" r:id="rId5"/>
    <p:sldLayoutId id="2147483678" r:id="rId6"/>
  </p:sldLayoutIdLst>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500"/>
                                        <p:tgtEl>
                                          <p:spTgt spid="1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fade">
                                      <p:cBhvr>
                                        <p:cTn id="12" dur="500"/>
                                        <p:tgtEl>
                                          <p:spTgt spid="102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fade">
                                      <p:cBhvr>
                                        <p:cTn id="15" dur="500"/>
                                        <p:tgtEl>
                                          <p:spTgt spid="102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7">
                                            <p:txEl>
                                              <p:pRg st="3" end="3"/>
                                            </p:txEl>
                                          </p:spTgt>
                                        </p:tgtEl>
                                        <p:attrNameLst>
                                          <p:attrName>style.visibility</p:attrName>
                                        </p:attrNameLst>
                                      </p:cBhvr>
                                      <p:to>
                                        <p:strVal val="visible"/>
                                      </p:to>
                                    </p:set>
                                    <p:animEffect transition="in" filter="fade">
                                      <p:cBhvr>
                                        <p:cTn id="18" dur="500"/>
                                        <p:tgtEl>
                                          <p:spTgt spid="102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7">
                                            <p:txEl>
                                              <p:pRg st="4" end="4"/>
                                            </p:txEl>
                                          </p:spTgt>
                                        </p:tgtEl>
                                        <p:attrNameLst>
                                          <p:attrName>style.visibility</p:attrName>
                                        </p:attrNameLst>
                                      </p:cBhvr>
                                      <p:to>
                                        <p:strVal val="visible"/>
                                      </p:to>
                                    </p:set>
                                    <p:animEffect transition="in" filter="fade">
                                      <p:cBhvr>
                                        <p:cTn id="21"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2">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Lst>
      </p:bldP>
    </p:bldLst>
  </p:timing>
  <p:hf hdr="0" dt="0"/>
  <p:txStyles>
    <p:title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tx1"/>
        </a:buClr>
        <a:buFont typeface="Wingdings" pitchFamily="2" charset="2"/>
        <a:buChar char="n"/>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3000" indent="-228600" algn="l" rtl="0" eaLnBrk="1" fontAlgn="base" hangingPunct="1">
        <a:spcBef>
          <a:spcPct val="20000"/>
        </a:spcBef>
        <a:spcAft>
          <a:spcPct val="0"/>
        </a:spcAft>
        <a:buClr>
          <a:schemeClr val="tx1"/>
        </a:buClr>
        <a:buFont typeface="Wingdings" pitchFamily="2" charset="2"/>
        <a:buChar char="§"/>
        <a:defRPr sz="2400">
          <a:solidFill>
            <a:schemeClr val="tx1"/>
          </a:solidFill>
          <a:latin typeface="Calibri" pitchFamily="34" charset="0"/>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defRPr>
      </a:lvl4pPr>
      <a:lvl5pPr marL="2057400" indent="-228600" algn="l" rtl="0" eaLnBrk="1" fontAlgn="base" hangingPunct="1">
        <a:spcBef>
          <a:spcPct val="20000"/>
        </a:spcBef>
        <a:spcAft>
          <a:spcPct val="0"/>
        </a:spcAft>
        <a:buFont typeface="Arial" charset="0"/>
        <a:buChar char="–"/>
        <a:defRPr sz="2000" baseline="0">
          <a:solidFill>
            <a:schemeClr val="tx1"/>
          </a:solidFill>
          <a:latin typeface="Calibri" pitchFamily="34"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476672"/>
            <a:ext cx="10871200" cy="104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p>
            <a:pPr lvl="0"/>
            <a:r>
              <a:rPr lang="sl-SI" dirty="0"/>
              <a:t>Naslov strani</a:t>
            </a:r>
            <a:endParaRPr lang="en-GB" dirty="0"/>
          </a:p>
        </p:txBody>
      </p:sp>
      <p:sp>
        <p:nvSpPr>
          <p:cNvPr id="1027" name="Rectangle 3"/>
          <p:cNvSpPr>
            <a:spLocks noGrp="1" noChangeArrowheads="1"/>
          </p:cNvSpPr>
          <p:nvPr>
            <p:ph type="body" idx="1"/>
          </p:nvPr>
        </p:nvSpPr>
        <p:spPr bwMode="auto">
          <a:xfrm>
            <a:off x="914400" y="1628800"/>
            <a:ext cx="106680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t" anchorCtr="0" compatLnSpc="1">
            <a:prstTxWarp prst="textNoShape">
              <a:avLst/>
            </a:prstTxWarp>
          </a:body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endParaRPr lang="en-GB" dirty="0"/>
          </a:p>
        </p:txBody>
      </p:sp>
    </p:spTree>
    <p:extLst>
      <p:ext uri="{BB962C8B-B14F-4D97-AF65-F5344CB8AC3E}">
        <p14:creationId xmlns:p14="http://schemas.microsoft.com/office/powerpoint/2010/main" val="321763815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500"/>
                                        <p:tgtEl>
                                          <p:spTgt spid="1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fade">
                                      <p:cBhvr>
                                        <p:cTn id="12" dur="500"/>
                                        <p:tgtEl>
                                          <p:spTgt spid="102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fade">
                                      <p:cBhvr>
                                        <p:cTn id="15" dur="500"/>
                                        <p:tgtEl>
                                          <p:spTgt spid="102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7">
                                            <p:txEl>
                                              <p:pRg st="3" end="3"/>
                                            </p:txEl>
                                          </p:spTgt>
                                        </p:tgtEl>
                                        <p:attrNameLst>
                                          <p:attrName>style.visibility</p:attrName>
                                        </p:attrNameLst>
                                      </p:cBhvr>
                                      <p:to>
                                        <p:strVal val="visible"/>
                                      </p:to>
                                    </p:set>
                                    <p:animEffect transition="in" filter="fade">
                                      <p:cBhvr>
                                        <p:cTn id="18" dur="500"/>
                                        <p:tgtEl>
                                          <p:spTgt spid="102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7">
                                            <p:txEl>
                                              <p:pRg st="4" end="4"/>
                                            </p:txEl>
                                          </p:spTgt>
                                        </p:tgtEl>
                                        <p:attrNameLst>
                                          <p:attrName>style.visibility</p:attrName>
                                        </p:attrNameLst>
                                      </p:cBhvr>
                                      <p:to>
                                        <p:strVal val="visible"/>
                                      </p:to>
                                    </p:set>
                                    <p:animEffect transition="in" filter="fade">
                                      <p:cBhvr>
                                        <p:cTn id="21"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2">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Lst>
      </p:bldP>
    </p:bldLst>
  </p:timing>
  <p:hf hdr="0" dt="0"/>
  <p:txStyles>
    <p:title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tx1"/>
        </a:buClr>
        <a:buFont typeface="Wingdings" pitchFamily="2" charset="2"/>
        <a:buChar char="n"/>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3000" indent="-228600" algn="l" rtl="0" eaLnBrk="1" fontAlgn="base" hangingPunct="1">
        <a:spcBef>
          <a:spcPct val="20000"/>
        </a:spcBef>
        <a:spcAft>
          <a:spcPct val="0"/>
        </a:spcAft>
        <a:buClr>
          <a:schemeClr val="tx1"/>
        </a:buClr>
        <a:buFont typeface="Wingdings" pitchFamily="2" charset="2"/>
        <a:buChar char="§"/>
        <a:defRPr sz="2400">
          <a:solidFill>
            <a:schemeClr val="tx1"/>
          </a:solidFill>
          <a:latin typeface="Calibri" pitchFamily="34" charset="0"/>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defRPr>
      </a:lvl4pPr>
      <a:lvl5pPr marL="2057400" indent="-228600" algn="l" rtl="0" eaLnBrk="1" fontAlgn="base" hangingPunct="1">
        <a:spcBef>
          <a:spcPct val="20000"/>
        </a:spcBef>
        <a:spcAft>
          <a:spcPct val="0"/>
        </a:spcAft>
        <a:buFont typeface="Arial" charset="0"/>
        <a:buChar char="–"/>
        <a:defRPr sz="2000" baseline="0">
          <a:solidFill>
            <a:schemeClr val="tx1"/>
          </a:solidFill>
          <a:latin typeface="Calibri" pitchFamily="34"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9.jpeg"/><Relationship Id="rId1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64.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6.xml"/><Relationship Id="rId16" Type="http://schemas.openxmlformats.org/officeDocument/2006/relationships/image" Target="../media/image72.jpeg"/><Relationship Id="rId20"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67.png"/><Relationship Id="rId5" Type="http://schemas.openxmlformats.org/officeDocument/2006/relationships/image" Target="../media/image21.png"/><Relationship Id="rId15" Type="http://schemas.openxmlformats.org/officeDocument/2006/relationships/image" Target="../media/image71.jpeg"/><Relationship Id="rId10" Type="http://schemas.openxmlformats.org/officeDocument/2006/relationships/image" Target="../media/image66.jpeg"/><Relationship Id="rId19" Type="http://schemas.openxmlformats.org/officeDocument/2006/relationships/image" Target="../media/image74.png"/><Relationship Id="rId4" Type="http://schemas.openxmlformats.org/officeDocument/2006/relationships/image" Target="../media/image63.png"/><Relationship Id="rId9" Type="http://schemas.openxmlformats.org/officeDocument/2006/relationships/image" Target="../media/image65.png"/><Relationship Id="rId1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4.png"/><Relationship Id="rId3" Type="http://schemas.openxmlformats.org/officeDocument/2006/relationships/image" Target="../media/image76.jpeg"/><Relationship Id="rId7" Type="http://schemas.openxmlformats.org/officeDocument/2006/relationships/image" Target="../media/image15.png"/><Relationship Id="rId12"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63.png"/><Relationship Id="rId15" Type="http://schemas.openxmlformats.org/officeDocument/2006/relationships/image" Target="../media/image20.png"/><Relationship Id="rId10" Type="http://schemas.openxmlformats.org/officeDocument/2006/relationships/image" Target="../media/image31.svg"/><Relationship Id="rId4" Type="http://schemas.openxmlformats.org/officeDocument/2006/relationships/image" Target="../media/image29.png"/><Relationship Id="rId9" Type="http://schemas.openxmlformats.org/officeDocument/2006/relationships/image" Target="../media/image30.png"/><Relationship Id="rId14"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diagramColors" Target="../diagrams/colors3.xml"/><Relationship Id="rId3" Type="http://schemas.openxmlformats.org/officeDocument/2006/relationships/image" Target="../media/image77.png"/><Relationship Id="rId7" Type="http://schemas.openxmlformats.org/officeDocument/2006/relationships/image" Target="../media/image20.png"/><Relationship Id="rId12"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diagramLayout" Target="../diagrams/layout3.xml"/><Relationship Id="rId5" Type="http://schemas.openxmlformats.org/officeDocument/2006/relationships/image" Target="../media/image63.png"/><Relationship Id="rId10" Type="http://schemas.openxmlformats.org/officeDocument/2006/relationships/diagramData" Target="../diagrams/data3.xml"/><Relationship Id="rId4" Type="http://schemas.openxmlformats.org/officeDocument/2006/relationships/image" Target="../media/image29.png"/><Relationship Id="rId9" Type="http://schemas.openxmlformats.org/officeDocument/2006/relationships/image" Target="../media/image79.svg"/><Relationship Id="rId14"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29.png"/><Relationship Id="rId7"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63.png"/><Relationship Id="rId9" Type="http://schemas.openxmlformats.org/officeDocument/2006/relationships/image" Target="../media/image82.jpeg"/></Relationships>
</file>

<file path=ppt/slides/_rels/slide1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3.jpe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20.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1.png"/><Relationship Id="rId9" Type="http://schemas.openxmlformats.org/officeDocument/2006/relationships/image" Target="../media/image34.png"/><Relationship Id="rId14"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20.pn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ntact FoodTraNet">
            <a:extLst>
              <a:ext uri="{FF2B5EF4-FFF2-40B4-BE49-F238E27FC236}">
                <a16:creationId xmlns:a16="http://schemas.microsoft.com/office/drawing/2014/main" id="{BB9047F1-1064-2316-6881-B7EADEACE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63" y="2175706"/>
            <a:ext cx="3410911" cy="821246"/>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9">
            <a:extLst>
              <a:ext uri="{FF2B5EF4-FFF2-40B4-BE49-F238E27FC236}">
                <a16:creationId xmlns:a16="http://schemas.microsoft.com/office/drawing/2014/main" id="{9F357E2C-E5D5-8591-6635-94C21CD02511}"/>
              </a:ext>
            </a:extLst>
          </p:cNvPr>
          <p:cNvSpPr txBox="1"/>
          <p:nvPr/>
        </p:nvSpPr>
        <p:spPr>
          <a:xfrm>
            <a:off x="3047645" y="5994896"/>
            <a:ext cx="7776864" cy="523220"/>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GB" sz="1400" b="1" i="0" dirty="0">
                <a:effectLst/>
                <a:latin typeface="Lato" panose="020F0502020204030204" pitchFamily="34" charset="0"/>
              </a:rPr>
              <a:t>This project has received funding from the European Union's Horizon 2020 research and innovation programme under the Marie Sklodowska-Curie grant agreement no. 956265.</a:t>
            </a:r>
            <a:endParaRPr lang="en-SI" sz="1400" b="1" dirty="0">
              <a:effectLst/>
              <a:latin typeface="Aptos" panose="020B0004020202020204" pitchFamily="34" charset="0"/>
              <a:ea typeface="Calibri" panose="020F0502020204030204" pitchFamily="34" charset="0"/>
              <a:cs typeface="Aptos" panose="020B0004020202020204" pitchFamily="34" charset="0"/>
            </a:endParaRPr>
          </a:p>
        </p:txBody>
      </p:sp>
      <p:pic>
        <p:nvPicPr>
          <p:cNvPr id="6" name="Picture 4" descr="High-Quality European Union Flag - Durable Outdoor Nylon | Flagsource  Southeast">
            <a:extLst>
              <a:ext uri="{FF2B5EF4-FFF2-40B4-BE49-F238E27FC236}">
                <a16:creationId xmlns:a16="http://schemas.microsoft.com/office/drawing/2014/main" id="{AAF0FA80-77E6-3C81-ADA2-AF08623C5E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1" t="17451" r="1701" b="17451"/>
          <a:stretch/>
        </p:blipFill>
        <p:spPr bwMode="auto">
          <a:xfrm>
            <a:off x="2135560" y="6027286"/>
            <a:ext cx="680266" cy="4584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titut &quot;Jožef Stefan&quot; - In-JeT ApS">
            <a:extLst>
              <a:ext uri="{FF2B5EF4-FFF2-40B4-BE49-F238E27FC236}">
                <a16:creationId xmlns:a16="http://schemas.microsoft.com/office/drawing/2014/main" id="{D969B5DA-521E-9F4E-A990-BED70D2D27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0336" y="1714500"/>
            <a:ext cx="2857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46838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creenshot, circle&#10;&#10;Description automatically generated">
            <a:extLst>
              <a:ext uri="{FF2B5EF4-FFF2-40B4-BE49-F238E27FC236}">
                <a16:creationId xmlns:a16="http://schemas.microsoft.com/office/drawing/2014/main" id="{D429768D-0739-2056-8F2E-8A0D044BFE0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241" t="7462" r="14763" b="6968"/>
          <a:stretch/>
        </p:blipFill>
        <p:spPr>
          <a:xfrm>
            <a:off x="3035660" y="951704"/>
            <a:ext cx="6120680" cy="4954592"/>
          </a:xfrm>
          <a:prstGeom prst="rect">
            <a:avLst/>
          </a:prstGeom>
          <a:noFill/>
        </p:spPr>
      </p:pic>
      <p:sp>
        <p:nvSpPr>
          <p:cNvPr id="2" name="Slide Number Placeholder 1">
            <a:extLst>
              <a:ext uri="{FF2B5EF4-FFF2-40B4-BE49-F238E27FC236}">
                <a16:creationId xmlns:a16="http://schemas.microsoft.com/office/drawing/2014/main" id="{4BC2A37D-6D36-0197-24E2-81A9796803D9}"/>
              </a:ext>
            </a:extLst>
          </p:cNvPr>
          <p:cNvSpPr>
            <a:spLocks noGrp="1"/>
          </p:cNvSpPr>
          <p:nvPr>
            <p:ph type="sldNum" sz="quarter" idx="4"/>
          </p:nvPr>
        </p:nvSpPr>
        <p:spPr>
          <a:xfrm>
            <a:off x="10884527" y="6381328"/>
            <a:ext cx="1198212" cy="392904"/>
          </a:xfrm>
        </p:spPr>
        <p:txBody>
          <a:bodyPr vert="horz" lIns="91440" tIns="45720" rIns="91440" bIns="45720" rtlCol="0" anchor="ctr">
            <a:normAutofit/>
          </a:bodyPr>
          <a:lstStyle/>
          <a:p>
            <a:pPr>
              <a:lnSpc>
                <a:spcPct val="90000"/>
              </a:lnSpc>
              <a:spcAft>
                <a:spcPts val="600"/>
              </a:spcAft>
              <a:defRPr/>
            </a:pPr>
            <a:fld id="{869A43B6-4A72-4A6E-B3BC-4E1A4B5DD1B6}" type="slidenum">
              <a:rPr lang="en-US" smtClean="0"/>
              <a:pPr>
                <a:lnSpc>
                  <a:spcPct val="90000"/>
                </a:lnSpc>
                <a:spcAft>
                  <a:spcPts val="600"/>
                </a:spcAft>
                <a:defRPr/>
              </a:pPr>
              <a:t>10</a:t>
            </a:fld>
            <a:endParaRPr lang="en-US"/>
          </a:p>
        </p:txBody>
      </p:sp>
      <p:sp>
        <p:nvSpPr>
          <p:cNvPr id="6" name="Title 1">
            <a:extLst>
              <a:ext uri="{FF2B5EF4-FFF2-40B4-BE49-F238E27FC236}">
                <a16:creationId xmlns:a16="http://schemas.microsoft.com/office/drawing/2014/main" id="{953C8B81-D897-CF13-E632-E2F4B3A69BDD}"/>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600" b="1" kern="0" dirty="0">
                <a:solidFill>
                  <a:schemeClr val="tx1"/>
                </a:solidFill>
                <a:latin typeface="+mj-lt"/>
              </a:rPr>
              <a:t>My work</a:t>
            </a:r>
            <a:endParaRPr lang="sl-SI" sz="3600" kern="0" dirty="0">
              <a:solidFill>
                <a:schemeClr val="tx1"/>
              </a:solidFill>
              <a:latin typeface="+mj-lt"/>
            </a:endParaRPr>
          </a:p>
        </p:txBody>
      </p:sp>
    </p:spTree>
    <p:extLst>
      <p:ext uri="{BB962C8B-B14F-4D97-AF65-F5344CB8AC3E}">
        <p14:creationId xmlns:p14="http://schemas.microsoft.com/office/powerpoint/2010/main" val="194765659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7981BC-A75F-70DF-EC23-C36CD832F2EC}"/>
              </a:ext>
            </a:extLst>
          </p:cNvPr>
          <p:cNvSpPr>
            <a:spLocks noGrp="1"/>
          </p:cNvSpPr>
          <p:nvPr>
            <p:ph type="sldNum" sz="quarter" idx="4"/>
          </p:nvPr>
        </p:nvSpPr>
        <p:spPr/>
        <p:txBody>
          <a:bodyPr/>
          <a:lstStyle/>
          <a:p>
            <a:pPr>
              <a:defRPr/>
            </a:pPr>
            <a:fld id="{869A43B6-4A72-4A6E-B3BC-4E1A4B5DD1B6}" type="slidenum">
              <a:rPr lang="en-US" smtClean="0"/>
              <a:pPr>
                <a:defRPr/>
              </a:pPr>
              <a:t>11</a:t>
            </a:fld>
            <a:endParaRPr lang="en-US" dirty="0"/>
          </a:p>
        </p:txBody>
      </p:sp>
      <p:pic>
        <p:nvPicPr>
          <p:cNvPr id="8" name="Picture 7">
            <a:extLst>
              <a:ext uri="{FF2B5EF4-FFF2-40B4-BE49-F238E27FC236}">
                <a16:creationId xmlns:a16="http://schemas.microsoft.com/office/drawing/2014/main" id="{C4F0DACC-8B3F-A510-EDD5-17AE544D10FF}"/>
              </a:ext>
            </a:extLst>
          </p:cNvPr>
          <p:cNvPicPr>
            <a:picLocks noChangeAspect="1"/>
          </p:cNvPicPr>
          <p:nvPr/>
        </p:nvPicPr>
        <p:blipFill>
          <a:blip r:embed="rId2"/>
          <a:srcRect t="7378" r="3" b="18964"/>
          <a:stretch/>
        </p:blipFill>
        <p:spPr>
          <a:xfrm>
            <a:off x="7536160" y="4762589"/>
            <a:ext cx="2293571" cy="1689471"/>
          </a:xfrm>
          <a:custGeom>
            <a:avLst/>
            <a:gdLst/>
            <a:ahLst/>
            <a:cxnLst/>
            <a:rect l="l" t="t" r="r" b="b"/>
            <a:pathLst>
              <a:path w="3854161" h="2839019">
                <a:moveTo>
                  <a:pt x="1927081" y="0"/>
                </a:moveTo>
                <a:cubicBezTo>
                  <a:pt x="2991378" y="0"/>
                  <a:pt x="3854161" y="862783"/>
                  <a:pt x="3854161" y="1927081"/>
                </a:cubicBezTo>
                <a:cubicBezTo>
                  <a:pt x="3854161" y="2193155"/>
                  <a:pt x="3800237" y="2446635"/>
                  <a:pt x="3702722" y="2677188"/>
                </a:cubicBezTo>
                <a:lnTo>
                  <a:pt x="3624763" y="2839019"/>
                </a:lnTo>
                <a:lnTo>
                  <a:pt x="229398" y="2839019"/>
                </a:lnTo>
                <a:lnTo>
                  <a:pt x="151440" y="2677188"/>
                </a:lnTo>
                <a:cubicBezTo>
                  <a:pt x="53924" y="2446635"/>
                  <a:pt x="0" y="2193155"/>
                  <a:pt x="0" y="1927081"/>
                </a:cubicBezTo>
                <a:cubicBezTo>
                  <a:pt x="0" y="862783"/>
                  <a:pt x="862783" y="0"/>
                  <a:pt x="1927081" y="0"/>
                </a:cubicBezTo>
                <a:close/>
              </a:path>
            </a:pathLst>
          </a:custGeom>
        </p:spPr>
      </p:pic>
      <p:pic>
        <p:nvPicPr>
          <p:cNvPr id="9" name="Picture 8">
            <a:extLst>
              <a:ext uri="{FF2B5EF4-FFF2-40B4-BE49-F238E27FC236}">
                <a16:creationId xmlns:a16="http://schemas.microsoft.com/office/drawing/2014/main" id="{180ECC4B-DDB4-1CF6-C9DB-93C433C53609}"/>
              </a:ext>
            </a:extLst>
          </p:cNvPr>
          <p:cNvPicPr>
            <a:picLocks noChangeAspect="1"/>
          </p:cNvPicPr>
          <p:nvPr/>
        </p:nvPicPr>
        <p:blipFill>
          <a:blip r:embed="rId3"/>
          <a:srcRect r="-6" b="-6"/>
          <a:stretch/>
        </p:blipFill>
        <p:spPr>
          <a:xfrm>
            <a:off x="8753000" y="732615"/>
            <a:ext cx="1362795" cy="1362795"/>
          </a:xfrm>
          <a:custGeom>
            <a:avLst/>
            <a:gdLst/>
            <a:ahLst/>
            <a:cxnLst/>
            <a:rect l="l" t="t" r="r" b="b"/>
            <a:pathLst>
              <a:path w="2581968" h="2581968">
                <a:moveTo>
                  <a:pt x="1290984" y="0"/>
                </a:moveTo>
                <a:cubicBezTo>
                  <a:pt x="2003975" y="0"/>
                  <a:pt x="2581968" y="577993"/>
                  <a:pt x="2581968" y="1290984"/>
                </a:cubicBezTo>
                <a:cubicBezTo>
                  <a:pt x="2581968" y="2003975"/>
                  <a:pt x="2003975" y="2581968"/>
                  <a:pt x="1290984" y="2581968"/>
                </a:cubicBezTo>
                <a:cubicBezTo>
                  <a:pt x="577993" y="2581968"/>
                  <a:pt x="0" y="2003975"/>
                  <a:pt x="0" y="1290984"/>
                </a:cubicBezTo>
                <a:cubicBezTo>
                  <a:pt x="0" y="577993"/>
                  <a:pt x="577993" y="0"/>
                  <a:pt x="1290984" y="0"/>
                </a:cubicBezTo>
                <a:close/>
              </a:path>
            </a:pathLst>
          </a:custGeom>
        </p:spPr>
      </p:pic>
      <p:pic>
        <p:nvPicPr>
          <p:cNvPr id="10" name="Picture 9">
            <a:extLst>
              <a:ext uri="{FF2B5EF4-FFF2-40B4-BE49-F238E27FC236}">
                <a16:creationId xmlns:a16="http://schemas.microsoft.com/office/drawing/2014/main" id="{632DF42E-4AD0-A529-10DF-0EA95825521C}"/>
              </a:ext>
            </a:extLst>
          </p:cNvPr>
          <p:cNvPicPr>
            <a:picLocks noChangeAspect="1"/>
          </p:cNvPicPr>
          <p:nvPr/>
        </p:nvPicPr>
        <p:blipFill>
          <a:blip r:embed="rId4"/>
          <a:srcRect r="2" b="2"/>
          <a:stretch/>
        </p:blipFill>
        <p:spPr>
          <a:xfrm>
            <a:off x="10230705" y="1861890"/>
            <a:ext cx="1804401" cy="1761228"/>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p:spPr>
      </p:pic>
      <p:pic>
        <p:nvPicPr>
          <p:cNvPr id="11" name="Content Placeholder 8">
            <a:extLst>
              <a:ext uri="{FF2B5EF4-FFF2-40B4-BE49-F238E27FC236}">
                <a16:creationId xmlns:a16="http://schemas.microsoft.com/office/drawing/2014/main" id="{6B969242-6C64-AE2E-354C-C2DF1C42C454}"/>
              </a:ext>
            </a:extLst>
          </p:cNvPr>
          <p:cNvPicPr>
            <a:picLocks noChangeAspect="1"/>
          </p:cNvPicPr>
          <p:nvPr/>
        </p:nvPicPr>
        <p:blipFill>
          <a:blip r:embed="rId5"/>
          <a:srcRect t="20813" r="3" b="6935"/>
          <a:stretch/>
        </p:blipFill>
        <p:spPr bwMode="auto">
          <a:xfrm>
            <a:off x="9956397" y="4950097"/>
            <a:ext cx="1856259" cy="1470875"/>
          </a:xfrm>
          <a:custGeom>
            <a:avLst/>
            <a:gdLst/>
            <a:ahLst/>
            <a:cxnLst/>
            <a:rect l="l" t="t" r="r" b="b"/>
            <a:pathLst>
              <a:path w="3555818" h="2817584">
                <a:moveTo>
                  <a:pt x="1777909" y="0"/>
                </a:moveTo>
                <a:cubicBezTo>
                  <a:pt x="2759821" y="0"/>
                  <a:pt x="3555818" y="795997"/>
                  <a:pt x="3555818" y="1777909"/>
                </a:cubicBezTo>
                <a:cubicBezTo>
                  <a:pt x="3555818" y="2146126"/>
                  <a:pt x="3443881" y="2488199"/>
                  <a:pt x="3252179" y="2771955"/>
                </a:cubicBezTo>
                <a:lnTo>
                  <a:pt x="3218058" y="2817584"/>
                </a:lnTo>
                <a:lnTo>
                  <a:pt x="337760" y="2817584"/>
                </a:lnTo>
                <a:lnTo>
                  <a:pt x="303639" y="2771955"/>
                </a:lnTo>
                <a:cubicBezTo>
                  <a:pt x="111937" y="2488199"/>
                  <a:pt x="0" y="2146126"/>
                  <a:pt x="0" y="1777909"/>
                </a:cubicBezTo>
                <a:cubicBezTo>
                  <a:pt x="0" y="795997"/>
                  <a:pt x="795997" y="0"/>
                  <a:pt x="1777909"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pic>
      <p:pic>
        <p:nvPicPr>
          <p:cNvPr id="12" name="Picture 11">
            <a:extLst>
              <a:ext uri="{FF2B5EF4-FFF2-40B4-BE49-F238E27FC236}">
                <a16:creationId xmlns:a16="http://schemas.microsoft.com/office/drawing/2014/main" id="{E3CF4885-0E1F-38F1-5C2A-CD6755F2147D}"/>
              </a:ext>
            </a:extLst>
          </p:cNvPr>
          <p:cNvPicPr>
            <a:picLocks noChangeAspect="1"/>
          </p:cNvPicPr>
          <p:nvPr/>
        </p:nvPicPr>
        <p:blipFill rotWithShape="1">
          <a:blip r:embed="rId6"/>
          <a:srcRect l="2408" r="15674"/>
          <a:stretch/>
        </p:blipFill>
        <p:spPr>
          <a:xfrm>
            <a:off x="6262650" y="1172466"/>
            <a:ext cx="2227791" cy="1761228"/>
          </a:xfrm>
          <a:prstGeom prst="ellipse">
            <a:avLst/>
          </a:prstGeom>
          <a:ln w="63500" cap="rnd">
            <a:noFill/>
          </a:ln>
          <a:effectLst>
            <a:glow rad="101600">
              <a:schemeClr val="bg2">
                <a:lumMod val="60000"/>
                <a:lumOff val="40000"/>
                <a:alpha val="60000"/>
              </a:schemeClr>
            </a:glow>
            <a:outerShdw blurRad="381000" dist="292100" dir="5400000" sx="-80000" sy="-18000" rotWithShape="0">
              <a:srgbClr val="000000">
                <a:alpha val="22000"/>
              </a:srgbClr>
            </a:outerShdw>
            <a:softEdge rad="317500"/>
          </a:effectLst>
          <a:scene3d>
            <a:camera prst="orthographicFront"/>
            <a:lightRig rig="contrasting" dir="t">
              <a:rot lat="0" lon="0" rev="3000000"/>
            </a:lightRig>
          </a:scene3d>
          <a:sp3d contourW="7620">
            <a:bevelT w="95250" h="31750"/>
            <a:contourClr>
              <a:srgbClr val="333333"/>
            </a:contourClr>
          </a:sp3d>
        </p:spPr>
      </p:pic>
      <p:pic>
        <p:nvPicPr>
          <p:cNvPr id="13" name="Content Placeholder 10" descr="A laboratory with many pipes and equipment&#10;&#10;Description automatically generated with medium confidence">
            <a:extLst>
              <a:ext uri="{FF2B5EF4-FFF2-40B4-BE49-F238E27FC236}">
                <a16:creationId xmlns:a16="http://schemas.microsoft.com/office/drawing/2014/main" id="{2E906F2D-3519-6C11-8889-8763D37FEAA1}"/>
              </a:ext>
            </a:extLst>
          </p:cNvPr>
          <p:cNvPicPr>
            <a:picLocks noChangeAspect="1"/>
          </p:cNvPicPr>
          <p:nvPr/>
        </p:nvPicPr>
        <p:blipFill>
          <a:blip r:embed="rId7" cstate="print">
            <a:extLst>
              <a:ext uri="{28A0092B-C50C-407E-A947-70E740481C1C}">
                <a14:useLocalDpi xmlns:a14="http://schemas.microsoft.com/office/drawing/2010/main" val="0"/>
              </a:ext>
            </a:extLst>
          </a:blip>
          <a:srcRect l="34320" t="1101" r="15038" b="21739"/>
          <a:stretch/>
        </p:blipFill>
        <p:spPr bwMode="auto">
          <a:xfrm>
            <a:off x="8266163" y="2792217"/>
            <a:ext cx="2090966" cy="205845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pic>
      <p:sp>
        <p:nvSpPr>
          <p:cNvPr id="15" name="TextBox 14">
            <a:extLst>
              <a:ext uri="{FF2B5EF4-FFF2-40B4-BE49-F238E27FC236}">
                <a16:creationId xmlns:a16="http://schemas.microsoft.com/office/drawing/2014/main" id="{B66C948E-79D2-7BDF-068F-BD03D0205FBC}"/>
              </a:ext>
            </a:extLst>
          </p:cNvPr>
          <p:cNvSpPr txBox="1"/>
          <p:nvPr/>
        </p:nvSpPr>
        <p:spPr>
          <a:xfrm>
            <a:off x="469064" y="1454763"/>
            <a:ext cx="5460288" cy="4190891"/>
          </a:xfrm>
          <a:prstGeom prst="rect">
            <a:avLst/>
          </a:prstGeom>
          <a:noFill/>
        </p:spPr>
        <p:txBody>
          <a:bodyPr wrap="square">
            <a:spAutoFit/>
          </a:bodyPr>
          <a:lstStyle/>
          <a:p>
            <a:pPr marL="285750" indent="-285750">
              <a:lnSpc>
                <a:spcPct val="150000"/>
              </a:lnSpc>
              <a:buClr>
                <a:srgbClr val="FF6400"/>
              </a:buClr>
              <a:buFont typeface="Wingdings" panose="05000000000000000000" pitchFamily="2" charset="2"/>
              <a:buChar char="q"/>
            </a:pPr>
            <a:r>
              <a:rPr lang="en-GB" dirty="0">
                <a:latin typeface="+mn-lt"/>
                <a:ea typeface="Calibri" panose="020F0502020204030204" pitchFamily="34" charset="0"/>
                <a:cs typeface="Calibri" panose="020F0502020204030204" pitchFamily="34" charset="0"/>
              </a:rPr>
              <a:t>Synthesis of novel biodegradable packaging material</a:t>
            </a:r>
          </a:p>
          <a:p>
            <a:pPr marL="285750" indent="-285750">
              <a:lnSpc>
                <a:spcPct val="150000"/>
              </a:lnSpc>
              <a:buClr>
                <a:srgbClr val="FF6400"/>
              </a:buClr>
              <a:buFont typeface="Wingdings" panose="05000000000000000000" pitchFamily="2" charset="2"/>
              <a:buChar char="q"/>
            </a:pPr>
            <a:r>
              <a:rPr lang="en-GB" dirty="0">
                <a:latin typeface="+mn-lt"/>
                <a:ea typeface="Calibri" panose="020F0502020204030204" pitchFamily="34" charset="0"/>
                <a:cs typeface="Calibri" panose="020F0502020204030204" pitchFamily="34" charset="0"/>
              </a:rPr>
              <a:t>Development of monolayer food packaging films evaluation of their properties following  ASTM/ISO standards.</a:t>
            </a:r>
          </a:p>
          <a:p>
            <a:pPr marL="285750" indent="-285750">
              <a:lnSpc>
                <a:spcPct val="150000"/>
              </a:lnSpc>
              <a:buClr>
                <a:srgbClr val="FF6400"/>
              </a:buClr>
              <a:buFont typeface="Wingdings" panose="05000000000000000000" pitchFamily="2" charset="2"/>
              <a:buChar char="q"/>
            </a:pPr>
            <a:r>
              <a:rPr lang="en-GB" dirty="0">
                <a:latin typeface="+mn-lt"/>
                <a:ea typeface="Calibri" panose="020F0502020204030204" pitchFamily="34" charset="0"/>
                <a:cs typeface="Calibri" panose="020F0502020204030204" pitchFamily="34" charset="0"/>
              </a:rPr>
              <a:t>Formulation of coatings from natural sources to impart antibacterial and antioxidative properties</a:t>
            </a:r>
          </a:p>
          <a:p>
            <a:pPr marL="285750" indent="-285750">
              <a:lnSpc>
                <a:spcPct val="150000"/>
              </a:lnSpc>
              <a:buClr>
                <a:srgbClr val="FF6400"/>
              </a:buClr>
              <a:buFont typeface="Wingdings" panose="05000000000000000000" pitchFamily="2" charset="2"/>
              <a:buChar char="q"/>
            </a:pPr>
            <a:r>
              <a:rPr lang="en-GB" dirty="0">
                <a:latin typeface="+mn-lt"/>
                <a:ea typeface="Calibri" panose="020F0502020204030204" pitchFamily="34" charset="0"/>
                <a:cs typeface="Calibri" panose="020F0502020204030204" pitchFamily="34" charset="0"/>
              </a:rPr>
              <a:t>Validation of packaging films. </a:t>
            </a:r>
          </a:p>
          <a:p>
            <a:pPr marL="285750" indent="-285750">
              <a:lnSpc>
                <a:spcPct val="150000"/>
              </a:lnSpc>
              <a:buClr>
                <a:srgbClr val="FF6400"/>
              </a:buClr>
              <a:buFont typeface="Wingdings" panose="05000000000000000000" pitchFamily="2" charset="2"/>
              <a:buChar char="q"/>
            </a:pPr>
            <a:r>
              <a:rPr lang="en-GB" dirty="0">
                <a:latin typeface="+mn-lt"/>
                <a:ea typeface="Calibri" panose="020F0502020204030204" pitchFamily="34" charset="0"/>
                <a:cs typeface="Calibri" panose="020F0502020204030204" pitchFamily="34" charset="0"/>
              </a:rPr>
              <a:t>Evaluation of material safety, biodegradability,  compostability.</a:t>
            </a:r>
          </a:p>
        </p:txBody>
      </p:sp>
      <p:sp>
        <p:nvSpPr>
          <p:cNvPr id="5" name="Title 1">
            <a:extLst>
              <a:ext uri="{FF2B5EF4-FFF2-40B4-BE49-F238E27FC236}">
                <a16:creationId xmlns:a16="http://schemas.microsoft.com/office/drawing/2014/main" id="{4725B7D1-F7D5-EB31-FDCD-B047D9EEE0EE}"/>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600" b="1" kern="0" dirty="0">
                <a:solidFill>
                  <a:schemeClr val="tx1"/>
                </a:solidFill>
                <a:latin typeface="+mj-lt"/>
              </a:rPr>
              <a:t>What I do</a:t>
            </a:r>
            <a:endParaRPr lang="sl-SI" sz="3600" kern="0" dirty="0">
              <a:solidFill>
                <a:schemeClr val="tx1"/>
              </a:solidFill>
              <a:latin typeface="+mj-lt"/>
            </a:endParaRPr>
          </a:p>
        </p:txBody>
      </p:sp>
    </p:spTree>
    <p:extLst>
      <p:ext uri="{BB962C8B-B14F-4D97-AF65-F5344CB8AC3E}">
        <p14:creationId xmlns:p14="http://schemas.microsoft.com/office/powerpoint/2010/main" val="392085925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680A0-B578-4116-D9B3-B8827985CC7F}"/>
              </a:ext>
            </a:extLst>
          </p:cNvPr>
          <p:cNvSpPr>
            <a:spLocks noGrp="1"/>
          </p:cNvSpPr>
          <p:nvPr>
            <p:ph type="sldNum" sz="quarter" idx="4"/>
          </p:nvPr>
        </p:nvSpPr>
        <p:spPr/>
        <p:txBody>
          <a:bodyPr/>
          <a:lstStyle/>
          <a:p>
            <a:pPr>
              <a:defRPr/>
            </a:pPr>
            <a:fld id="{869A43B6-4A72-4A6E-B3BC-4E1A4B5DD1B6}" type="slidenum">
              <a:rPr lang="en-US" smtClean="0"/>
              <a:pPr>
                <a:defRPr/>
              </a:pPr>
              <a:t>12</a:t>
            </a:fld>
            <a:endParaRPr lang="en-US" dirty="0"/>
          </a:p>
        </p:txBody>
      </p:sp>
      <p:sp>
        <p:nvSpPr>
          <p:cNvPr id="5" name="Title 1">
            <a:extLst>
              <a:ext uri="{FF2B5EF4-FFF2-40B4-BE49-F238E27FC236}">
                <a16:creationId xmlns:a16="http://schemas.microsoft.com/office/drawing/2014/main" id="{93DB527C-A937-2500-EC37-51C3FE64E97B}"/>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600" b="1" kern="0" dirty="0">
                <a:solidFill>
                  <a:schemeClr val="tx1"/>
                </a:solidFill>
                <a:latin typeface="+mj-lt"/>
              </a:rPr>
              <a:t>ESR15: About me and my journey</a:t>
            </a:r>
            <a:endParaRPr lang="sl-SI" sz="3600" kern="0" dirty="0">
              <a:solidFill>
                <a:schemeClr val="tx1"/>
              </a:solidFill>
              <a:latin typeface="+mj-lt"/>
            </a:endParaRPr>
          </a:p>
        </p:txBody>
      </p:sp>
      <p:pic>
        <p:nvPicPr>
          <p:cNvPr id="4" name="Picture 4" descr="Contact FoodTraNet">
            <a:extLst>
              <a:ext uri="{FF2B5EF4-FFF2-40B4-BE49-F238E27FC236}">
                <a16:creationId xmlns:a16="http://schemas.microsoft.com/office/drawing/2014/main" id="{4DAB2C15-A11E-24AA-AC44-ACE72EC36B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2775" y="6219924"/>
            <a:ext cx="1321378" cy="318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rivacy Policy">
            <a:extLst>
              <a:ext uri="{FF2B5EF4-FFF2-40B4-BE49-F238E27FC236}">
                <a16:creationId xmlns:a16="http://schemas.microsoft.com/office/drawing/2014/main" id="{FF97EC46-CFF8-E946-C39B-890B214745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205" y="6222916"/>
            <a:ext cx="1088946" cy="312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Jožef Stefan International Postgraduate School">
            <a:extLst>
              <a:ext uri="{FF2B5EF4-FFF2-40B4-BE49-F238E27FC236}">
                <a16:creationId xmlns:a16="http://schemas.microsoft.com/office/drawing/2014/main" id="{84089ADB-5C32-E609-BE5E-D7A4736849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8378" y="6234980"/>
            <a:ext cx="960123" cy="2880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nstitut &quot;Jožef Stefan&quot; - In-JeT ApS">
            <a:extLst>
              <a:ext uri="{FF2B5EF4-FFF2-40B4-BE49-F238E27FC236}">
                <a16:creationId xmlns:a16="http://schemas.microsoft.com/office/drawing/2014/main" id="{8CCAF56A-E796-A28D-29BC-353A71D4C8C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670" b="22997"/>
          <a:stretch/>
        </p:blipFill>
        <p:spPr bwMode="auto">
          <a:xfrm>
            <a:off x="9203203" y="6225379"/>
            <a:ext cx="960123" cy="30723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3">
            <a:extLst>
              <a:ext uri="{FF2B5EF4-FFF2-40B4-BE49-F238E27FC236}">
                <a16:creationId xmlns:a16="http://schemas.microsoft.com/office/drawing/2014/main" id="{F80647FF-96A8-B353-424E-D9B6664DF88D}"/>
              </a:ext>
            </a:extLst>
          </p:cNvPr>
          <p:cNvSpPr txBox="1"/>
          <p:nvPr/>
        </p:nvSpPr>
        <p:spPr>
          <a:xfrm>
            <a:off x="8234960" y="1774781"/>
            <a:ext cx="1872218" cy="1045864"/>
          </a:xfrm>
          <a:prstGeom prst="rect">
            <a:avLst/>
          </a:prstGeom>
        </p:spPr>
        <p:txBody>
          <a:bodyPr lIns="0" tIns="0" rIns="0" bIns="0" rtlCol="0" anchor="t">
            <a:spAutoFit/>
          </a:bodyPr>
          <a:lstStyle/>
          <a:p>
            <a:pPr algn="ctr">
              <a:lnSpc>
                <a:spcPts val="2800"/>
              </a:lnSpc>
            </a:pPr>
            <a:r>
              <a:rPr lang="en-US" sz="2000" dirty="0">
                <a:solidFill>
                  <a:srgbClr val="FFFFFF"/>
                </a:solidFill>
                <a:latin typeface="Inter"/>
                <a:ea typeface="Inter"/>
                <a:cs typeface="Inter"/>
                <a:sym typeface="Inter"/>
              </a:rPr>
              <a:t>Addressing the communication gap</a:t>
            </a:r>
          </a:p>
        </p:txBody>
      </p:sp>
      <p:sp>
        <p:nvSpPr>
          <p:cNvPr id="46" name="TextBox 7">
            <a:extLst>
              <a:ext uri="{FF2B5EF4-FFF2-40B4-BE49-F238E27FC236}">
                <a16:creationId xmlns:a16="http://schemas.microsoft.com/office/drawing/2014/main" id="{4F4CB66A-9829-999A-C5BC-C304AE37DE39}"/>
              </a:ext>
            </a:extLst>
          </p:cNvPr>
          <p:cNvSpPr txBox="1"/>
          <p:nvPr/>
        </p:nvSpPr>
        <p:spPr>
          <a:xfrm>
            <a:off x="9509626" y="4140734"/>
            <a:ext cx="1922775" cy="859787"/>
          </a:xfrm>
          <a:prstGeom prst="rect">
            <a:avLst/>
          </a:prstGeom>
        </p:spPr>
        <p:txBody>
          <a:bodyPr lIns="0" tIns="0" rIns="0" bIns="0" rtlCol="0" anchor="t">
            <a:spAutoFit/>
          </a:bodyPr>
          <a:lstStyle/>
          <a:p>
            <a:pPr algn="ctr">
              <a:lnSpc>
                <a:spcPts val="2333"/>
              </a:lnSpc>
            </a:pPr>
            <a:r>
              <a:rPr lang="en-US" sz="1667" dirty="0">
                <a:solidFill>
                  <a:srgbClr val="FFFFFF"/>
                </a:solidFill>
                <a:latin typeface="Inter"/>
                <a:ea typeface="Inter"/>
                <a:cs typeface="Inter"/>
                <a:sym typeface="Inter"/>
              </a:rPr>
              <a:t>Easy to understand</a:t>
            </a:r>
          </a:p>
          <a:p>
            <a:pPr algn="ctr">
              <a:lnSpc>
                <a:spcPts val="2333"/>
              </a:lnSpc>
            </a:pPr>
            <a:r>
              <a:rPr lang="en-US" sz="1667" dirty="0">
                <a:solidFill>
                  <a:srgbClr val="FFFFFF"/>
                </a:solidFill>
                <a:latin typeface="Inter"/>
                <a:ea typeface="Inter"/>
                <a:cs typeface="Inter"/>
                <a:sym typeface="Inter"/>
              </a:rPr>
              <a:t>Trust in content</a:t>
            </a:r>
          </a:p>
          <a:p>
            <a:pPr algn="ctr">
              <a:lnSpc>
                <a:spcPts val="2333"/>
              </a:lnSpc>
            </a:pPr>
            <a:r>
              <a:rPr lang="en-US" sz="1667" dirty="0">
                <a:solidFill>
                  <a:srgbClr val="FFFFFF"/>
                </a:solidFill>
                <a:latin typeface="Inter"/>
                <a:ea typeface="Inter"/>
                <a:cs typeface="Inter"/>
                <a:sym typeface="Inter"/>
              </a:rPr>
              <a:t>Human connection</a:t>
            </a:r>
          </a:p>
        </p:txBody>
      </p:sp>
      <p:pic>
        <p:nvPicPr>
          <p:cNvPr id="3" name="Picture 2" descr="Map&#10;&#10;Description automatically generated">
            <a:extLst>
              <a:ext uri="{FF2B5EF4-FFF2-40B4-BE49-F238E27FC236}">
                <a16:creationId xmlns:a16="http://schemas.microsoft.com/office/drawing/2014/main" id="{4F70E5E9-BD9A-7967-1EF3-ACCA211FBC6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11152" r="59763" b="64945"/>
          <a:stretch/>
        </p:blipFill>
        <p:spPr>
          <a:xfrm>
            <a:off x="9364059" y="4124713"/>
            <a:ext cx="1938875" cy="1441398"/>
          </a:xfrm>
          <a:prstGeom prst="rect">
            <a:avLst/>
          </a:prstGeom>
        </p:spPr>
      </p:pic>
      <p:cxnSp>
        <p:nvCxnSpPr>
          <p:cNvPr id="7" name="Straight Arrow Connector 6">
            <a:extLst>
              <a:ext uri="{FF2B5EF4-FFF2-40B4-BE49-F238E27FC236}">
                <a16:creationId xmlns:a16="http://schemas.microsoft.com/office/drawing/2014/main" id="{F05A1338-28F5-4603-7867-657D29647B99}"/>
              </a:ext>
            </a:extLst>
          </p:cNvPr>
          <p:cNvCxnSpPr>
            <a:cxnSpLocks/>
          </p:cNvCxnSpPr>
          <p:nvPr/>
        </p:nvCxnSpPr>
        <p:spPr>
          <a:xfrm>
            <a:off x="10603497" y="3404868"/>
            <a:ext cx="1588503" cy="0"/>
          </a:xfrm>
          <a:prstGeom prst="straightConnector1">
            <a:avLst/>
          </a:prstGeom>
          <a:noFill/>
          <a:ln w="12700" cap="flat" cmpd="sng" algn="ctr">
            <a:solidFill>
              <a:sysClr val="window" lastClr="FFFFFF">
                <a:lumMod val="75000"/>
              </a:sysClr>
            </a:solidFill>
            <a:prstDash val="solid"/>
            <a:miter lim="800000"/>
            <a:tailEnd type="triangle"/>
          </a:ln>
          <a:effectLst/>
        </p:spPr>
      </p:cxnSp>
      <p:cxnSp>
        <p:nvCxnSpPr>
          <p:cNvPr id="9" name="Straight Connector 8">
            <a:extLst>
              <a:ext uri="{FF2B5EF4-FFF2-40B4-BE49-F238E27FC236}">
                <a16:creationId xmlns:a16="http://schemas.microsoft.com/office/drawing/2014/main" id="{6B7D1E22-3C89-AA41-A3BC-8EDE41EAD79D}"/>
              </a:ext>
            </a:extLst>
          </p:cNvPr>
          <p:cNvCxnSpPr>
            <a:cxnSpLocks/>
          </p:cNvCxnSpPr>
          <p:nvPr/>
        </p:nvCxnSpPr>
        <p:spPr>
          <a:xfrm>
            <a:off x="0" y="3432901"/>
            <a:ext cx="1048122" cy="3691"/>
          </a:xfrm>
          <a:prstGeom prst="line">
            <a:avLst/>
          </a:prstGeom>
          <a:noFill/>
          <a:ln w="12700" cap="flat" cmpd="sng" algn="ctr">
            <a:solidFill>
              <a:sysClr val="window" lastClr="FFFFFF">
                <a:lumMod val="75000"/>
              </a:sysClr>
            </a:solidFill>
            <a:prstDash val="solid"/>
            <a:miter lim="800000"/>
          </a:ln>
          <a:effectLst/>
        </p:spPr>
      </p:cxnSp>
      <p:sp>
        <p:nvSpPr>
          <p:cNvPr id="10" name="Connector 6">
            <a:extLst>
              <a:ext uri="{FF2B5EF4-FFF2-40B4-BE49-F238E27FC236}">
                <a16:creationId xmlns:a16="http://schemas.microsoft.com/office/drawing/2014/main" id="{DC318D85-BFC7-4BD0-C552-51F6A5B12FAA}"/>
              </a:ext>
            </a:extLst>
          </p:cNvPr>
          <p:cNvSpPr/>
          <p:nvPr/>
        </p:nvSpPr>
        <p:spPr>
          <a:xfrm>
            <a:off x="1147378" y="3229409"/>
            <a:ext cx="360000" cy="360000"/>
          </a:xfrm>
          <a:prstGeom prst="flowChartConnector">
            <a:avLst/>
          </a:prstGeom>
          <a:gradFill flip="none" rotWithShape="1">
            <a:gsLst>
              <a:gs pos="0">
                <a:srgbClr val="207191">
                  <a:shade val="30000"/>
                  <a:satMod val="115000"/>
                </a:srgbClr>
              </a:gs>
              <a:gs pos="50000">
                <a:srgbClr val="207191">
                  <a:shade val="67500"/>
                  <a:satMod val="115000"/>
                </a:srgbClr>
              </a:gs>
              <a:gs pos="100000">
                <a:srgbClr val="207191">
                  <a:shade val="100000"/>
                  <a:satMod val="115000"/>
                </a:srgbClr>
              </a:gs>
            </a:gsLst>
            <a:lin ang="13500000" scaled="1"/>
            <a:tileRect/>
          </a:gradFill>
          <a:ln w="9525" cap="flat" cmpd="sng" algn="ctr">
            <a:solidFill>
              <a:srgbClr val="4682A7">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ex New Light"/>
              <a:ea typeface="+mn-ea"/>
              <a:cs typeface="+mn-cs"/>
            </a:endParaRPr>
          </a:p>
        </p:txBody>
      </p:sp>
      <p:sp>
        <p:nvSpPr>
          <p:cNvPr id="11" name="Oval 10">
            <a:extLst>
              <a:ext uri="{FF2B5EF4-FFF2-40B4-BE49-F238E27FC236}">
                <a16:creationId xmlns:a16="http://schemas.microsoft.com/office/drawing/2014/main" id="{D01764D8-A5B7-82B9-1B63-54F8DCA0320E}"/>
              </a:ext>
            </a:extLst>
          </p:cNvPr>
          <p:cNvSpPr/>
          <p:nvPr/>
        </p:nvSpPr>
        <p:spPr>
          <a:xfrm>
            <a:off x="990002" y="2783541"/>
            <a:ext cx="793377" cy="766483"/>
          </a:xfrm>
          <a:prstGeom prst="ellipse">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ex New Light"/>
              <a:ea typeface="+mn-ea"/>
              <a:cs typeface="+mn-cs"/>
            </a:endParaRPr>
          </a:p>
        </p:txBody>
      </p:sp>
      <p:sp>
        <p:nvSpPr>
          <p:cNvPr id="12" name="Doughnut 11">
            <a:extLst>
              <a:ext uri="{FF2B5EF4-FFF2-40B4-BE49-F238E27FC236}">
                <a16:creationId xmlns:a16="http://schemas.microsoft.com/office/drawing/2014/main" id="{D48E38BB-4A5F-1873-4D39-6FD0C9D60C91}"/>
              </a:ext>
            </a:extLst>
          </p:cNvPr>
          <p:cNvSpPr/>
          <p:nvPr/>
        </p:nvSpPr>
        <p:spPr>
          <a:xfrm>
            <a:off x="1049809" y="3139457"/>
            <a:ext cx="540000" cy="540000"/>
          </a:xfrm>
          <a:prstGeom prst="donut">
            <a:avLst>
              <a:gd name="adj" fmla="val 7999"/>
            </a:avLst>
          </a:prstGeom>
          <a:gradFill flip="none" rotWithShape="1">
            <a:gsLst>
              <a:gs pos="0">
                <a:sysClr val="window" lastClr="FFFFFF">
                  <a:lumMod val="75000"/>
                  <a:shade val="30000"/>
                  <a:satMod val="115000"/>
                </a:sysClr>
              </a:gs>
              <a:gs pos="50000">
                <a:sysClr val="window" lastClr="FFFFFF">
                  <a:lumMod val="75000"/>
                  <a:shade val="67500"/>
                  <a:satMod val="115000"/>
                </a:sysClr>
              </a:gs>
              <a:gs pos="100000">
                <a:sysClr val="window" lastClr="FFFFFF">
                  <a:lumMod val="75000"/>
                  <a:shade val="100000"/>
                  <a:satMod val="115000"/>
                </a:sysClr>
              </a:gs>
            </a:gsLst>
            <a:lin ang="5400000" scaled="1"/>
            <a:tileRect/>
          </a:gradFill>
          <a:ln w="12700" cap="flat" cmpd="sng" algn="ctr">
            <a:solidFill>
              <a:sysClr val="window" lastClr="FFFFFF">
                <a:lumMod val="7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cxnSp>
        <p:nvCxnSpPr>
          <p:cNvPr id="13" name="Straight Connector 12">
            <a:extLst>
              <a:ext uri="{FF2B5EF4-FFF2-40B4-BE49-F238E27FC236}">
                <a16:creationId xmlns:a16="http://schemas.microsoft.com/office/drawing/2014/main" id="{2059E415-22AB-0C5D-712B-750901714FB8}"/>
              </a:ext>
            </a:extLst>
          </p:cNvPr>
          <p:cNvCxnSpPr>
            <a:cxnSpLocks/>
          </p:cNvCxnSpPr>
          <p:nvPr/>
        </p:nvCxnSpPr>
        <p:spPr>
          <a:xfrm>
            <a:off x="1316755" y="2639651"/>
            <a:ext cx="3054" cy="499806"/>
          </a:xfrm>
          <a:prstGeom prst="line">
            <a:avLst/>
          </a:prstGeom>
          <a:noFill/>
          <a:ln w="12700" cap="flat" cmpd="sng" algn="ctr">
            <a:solidFill>
              <a:sysClr val="window" lastClr="FFFFFF">
                <a:lumMod val="75000"/>
              </a:sysClr>
            </a:solidFill>
            <a:prstDash val="solid"/>
            <a:miter lim="800000"/>
          </a:ln>
          <a:effectLst/>
        </p:spPr>
      </p:cxnSp>
      <p:sp>
        <p:nvSpPr>
          <p:cNvPr id="14" name="Block Arc 13">
            <a:extLst>
              <a:ext uri="{FF2B5EF4-FFF2-40B4-BE49-F238E27FC236}">
                <a16:creationId xmlns:a16="http://schemas.microsoft.com/office/drawing/2014/main" id="{43F05A5B-FFE0-754D-B4D0-7D0A7469813A}"/>
              </a:ext>
            </a:extLst>
          </p:cNvPr>
          <p:cNvSpPr/>
          <p:nvPr/>
        </p:nvSpPr>
        <p:spPr>
          <a:xfrm flipV="1">
            <a:off x="987712" y="3065315"/>
            <a:ext cx="720000" cy="720000"/>
          </a:xfrm>
          <a:prstGeom prst="blockArc">
            <a:avLst>
              <a:gd name="adj1" fmla="val 5716367"/>
              <a:gd name="adj2" fmla="val 10769623"/>
              <a:gd name="adj3" fmla="val 0"/>
            </a:avLst>
          </a:prstGeom>
          <a:solidFill>
            <a:sysClr val="window" lastClr="FFFFFF">
              <a:lumMod val="85000"/>
            </a:sysClr>
          </a:solidFill>
          <a:ln w="12700" cap="flat" cmpd="sng" algn="ctr">
            <a:solidFill>
              <a:srgbClr val="20719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sp>
        <p:nvSpPr>
          <p:cNvPr id="15" name="Connector 27">
            <a:extLst>
              <a:ext uri="{FF2B5EF4-FFF2-40B4-BE49-F238E27FC236}">
                <a16:creationId xmlns:a16="http://schemas.microsoft.com/office/drawing/2014/main" id="{98CCD7CF-8B0F-AA21-814E-8248EA4BB435}"/>
              </a:ext>
            </a:extLst>
          </p:cNvPr>
          <p:cNvSpPr/>
          <p:nvPr/>
        </p:nvSpPr>
        <p:spPr>
          <a:xfrm>
            <a:off x="2944354" y="3245474"/>
            <a:ext cx="360000" cy="360000"/>
          </a:xfrm>
          <a:prstGeom prst="flowChartConnector">
            <a:avLst/>
          </a:prstGeom>
          <a:gradFill flip="none" rotWithShape="1">
            <a:gsLst>
              <a:gs pos="0">
                <a:srgbClr val="207191">
                  <a:shade val="30000"/>
                  <a:satMod val="115000"/>
                </a:srgbClr>
              </a:gs>
              <a:gs pos="50000">
                <a:srgbClr val="207191">
                  <a:shade val="67500"/>
                  <a:satMod val="115000"/>
                </a:srgbClr>
              </a:gs>
              <a:gs pos="100000">
                <a:srgbClr val="207191">
                  <a:shade val="100000"/>
                  <a:satMod val="115000"/>
                </a:srgbClr>
              </a:gs>
            </a:gsLst>
            <a:lin ang="13500000" scaled="1"/>
            <a:tileRect/>
          </a:gradFill>
          <a:ln w="9525" cap="flat" cmpd="sng" algn="ctr">
            <a:solidFill>
              <a:srgbClr val="4682A7">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ex New Light"/>
              <a:ea typeface="+mn-ea"/>
              <a:cs typeface="+mn-cs"/>
            </a:endParaRPr>
          </a:p>
        </p:txBody>
      </p:sp>
      <p:cxnSp>
        <p:nvCxnSpPr>
          <p:cNvPr id="16" name="Straight Connector 15">
            <a:extLst>
              <a:ext uri="{FF2B5EF4-FFF2-40B4-BE49-F238E27FC236}">
                <a16:creationId xmlns:a16="http://schemas.microsoft.com/office/drawing/2014/main" id="{8507CB74-880B-172B-64D4-9DF719EE9598}"/>
              </a:ext>
            </a:extLst>
          </p:cNvPr>
          <p:cNvCxnSpPr>
            <a:cxnSpLocks/>
            <a:stCxn id="21" idx="4"/>
          </p:cNvCxnSpPr>
          <p:nvPr/>
        </p:nvCxnSpPr>
        <p:spPr>
          <a:xfrm flipH="1">
            <a:off x="3121467" y="3693581"/>
            <a:ext cx="1068" cy="494477"/>
          </a:xfrm>
          <a:prstGeom prst="line">
            <a:avLst/>
          </a:prstGeom>
          <a:noFill/>
          <a:ln w="12700" cap="flat" cmpd="sng" algn="ctr">
            <a:solidFill>
              <a:sysClr val="window" lastClr="FFFFFF">
                <a:lumMod val="75000"/>
              </a:sysClr>
            </a:solidFill>
            <a:prstDash val="solid"/>
            <a:miter lim="800000"/>
          </a:ln>
          <a:effectLst/>
        </p:spPr>
      </p:cxnSp>
      <p:sp>
        <p:nvSpPr>
          <p:cNvPr id="18" name="Block Arc 17">
            <a:extLst>
              <a:ext uri="{FF2B5EF4-FFF2-40B4-BE49-F238E27FC236}">
                <a16:creationId xmlns:a16="http://schemas.microsoft.com/office/drawing/2014/main" id="{26908E60-9A17-9279-9224-00071DCB9890}"/>
              </a:ext>
            </a:extLst>
          </p:cNvPr>
          <p:cNvSpPr/>
          <p:nvPr/>
        </p:nvSpPr>
        <p:spPr>
          <a:xfrm flipV="1">
            <a:off x="2751336" y="3065315"/>
            <a:ext cx="720000" cy="720000"/>
          </a:xfrm>
          <a:prstGeom prst="blockArc">
            <a:avLst>
              <a:gd name="adj1" fmla="val 10800000"/>
              <a:gd name="adj2" fmla="val 16092493"/>
              <a:gd name="adj3" fmla="val 403"/>
            </a:avLst>
          </a:prstGeom>
          <a:solidFill>
            <a:srgbClr val="207191"/>
          </a:solidFill>
          <a:ln w="12700" cap="flat" cmpd="sng" algn="ctr">
            <a:solidFill>
              <a:srgbClr val="20719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sp>
        <p:nvSpPr>
          <p:cNvPr id="19" name="Connector 36">
            <a:extLst>
              <a:ext uri="{FF2B5EF4-FFF2-40B4-BE49-F238E27FC236}">
                <a16:creationId xmlns:a16="http://schemas.microsoft.com/office/drawing/2014/main" id="{6F7AC1EB-ED66-9426-5B15-A9334D4ABF3F}"/>
              </a:ext>
            </a:extLst>
          </p:cNvPr>
          <p:cNvSpPr/>
          <p:nvPr/>
        </p:nvSpPr>
        <p:spPr>
          <a:xfrm>
            <a:off x="4829488" y="3257614"/>
            <a:ext cx="360000" cy="360000"/>
          </a:xfrm>
          <a:prstGeom prst="flowChartConnector">
            <a:avLst/>
          </a:prstGeom>
          <a:gradFill flip="none" rotWithShape="1">
            <a:gsLst>
              <a:gs pos="0">
                <a:srgbClr val="207191">
                  <a:shade val="30000"/>
                  <a:satMod val="115000"/>
                </a:srgbClr>
              </a:gs>
              <a:gs pos="50000">
                <a:srgbClr val="207191">
                  <a:shade val="67500"/>
                  <a:satMod val="115000"/>
                </a:srgbClr>
              </a:gs>
              <a:gs pos="100000">
                <a:srgbClr val="207191">
                  <a:shade val="100000"/>
                  <a:satMod val="115000"/>
                </a:srgbClr>
              </a:gs>
            </a:gsLst>
            <a:lin ang="13500000" scaled="1"/>
            <a:tileRect/>
          </a:gradFill>
          <a:ln w="9525" cap="flat" cmpd="sng" algn="ctr">
            <a:solidFill>
              <a:srgbClr val="4682A7">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ex New Light"/>
              <a:ea typeface="+mn-ea"/>
              <a:cs typeface="+mn-cs"/>
            </a:endParaRPr>
          </a:p>
        </p:txBody>
      </p:sp>
      <p:sp>
        <p:nvSpPr>
          <p:cNvPr id="20" name="Doughnut 37">
            <a:extLst>
              <a:ext uri="{FF2B5EF4-FFF2-40B4-BE49-F238E27FC236}">
                <a16:creationId xmlns:a16="http://schemas.microsoft.com/office/drawing/2014/main" id="{375DF1BB-4FA9-EB0D-CA1C-831CD550FE8D}"/>
              </a:ext>
            </a:extLst>
          </p:cNvPr>
          <p:cNvSpPr/>
          <p:nvPr/>
        </p:nvSpPr>
        <p:spPr>
          <a:xfrm>
            <a:off x="4735424" y="3162902"/>
            <a:ext cx="540000" cy="540000"/>
          </a:xfrm>
          <a:prstGeom prst="donut">
            <a:avLst>
              <a:gd name="adj" fmla="val 7999"/>
            </a:avLst>
          </a:prstGeom>
          <a:gradFill flip="none" rotWithShape="1">
            <a:gsLst>
              <a:gs pos="0">
                <a:sysClr val="window" lastClr="FFFFFF">
                  <a:lumMod val="75000"/>
                  <a:shade val="30000"/>
                  <a:satMod val="115000"/>
                </a:sysClr>
              </a:gs>
              <a:gs pos="50000">
                <a:sysClr val="window" lastClr="FFFFFF">
                  <a:lumMod val="75000"/>
                  <a:shade val="67500"/>
                  <a:satMod val="115000"/>
                </a:sysClr>
              </a:gs>
              <a:gs pos="100000">
                <a:sysClr val="window" lastClr="FFFFFF">
                  <a:lumMod val="75000"/>
                  <a:shade val="100000"/>
                  <a:satMod val="115000"/>
                </a:sysClr>
              </a:gs>
            </a:gsLst>
            <a:lin ang="5400000" scaled="1"/>
            <a:tileRect/>
          </a:gradFill>
          <a:ln w="12700" cap="flat" cmpd="sng" algn="ctr">
            <a:solidFill>
              <a:sysClr val="window" lastClr="FFFFFF">
                <a:lumMod val="7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sp>
        <p:nvSpPr>
          <p:cNvPr id="21" name="Doughnut 39">
            <a:extLst>
              <a:ext uri="{FF2B5EF4-FFF2-40B4-BE49-F238E27FC236}">
                <a16:creationId xmlns:a16="http://schemas.microsoft.com/office/drawing/2014/main" id="{79C8FE5C-B4D7-4376-AE8A-5DA19CB978EC}"/>
              </a:ext>
            </a:extLst>
          </p:cNvPr>
          <p:cNvSpPr/>
          <p:nvPr/>
        </p:nvSpPr>
        <p:spPr>
          <a:xfrm>
            <a:off x="2852535" y="3153581"/>
            <a:ext cx="540000" cy="540000"/>
          </a:xfrm>
          <a:prstGeom prst="donut">
            <a:avLst>
              <a:gd name="adj" fmla="val 7999"/>
            </a:avLst>
          </a:prstGeom>
          <a:gradFill flip="none" rotWithShape="1">
            <a:gsLst>
              <a:gs pos="0">
                <a:sysClr val="window" lastClr="FFFFFF">
                  <a:lumMod val="75000"/>
                  <a:shade val="30000"/>
                  <a:satMod val="115000"/>
                </a:sysClr>
              </a:gs>
              <a:gs pos="50000">
                <a:sysClr val="window" lastClr="FFFFFF">
                  <a:lumMod val="75000"/>
                  <a:shade val="67500"/>
                  <a:satMod val="115000"/>
                </a:sysClr>
              </a:gs>
              <a:gs pos="100000">
                <a:sysClr val="window" lastClr="FFFFFF">
                  <a:lumMod val="75000"/>
                  <a:shade val="100000"/>
                  <a:satMod val="115000"/>
                </a:sysClr>
              </a:gs>
            </a:gsLst>
            <a:lin ang="5400000" scaled="1"/>
            <a:tileRect/>
          </a:gradFill>
          <a:ln w="12700" cap="flat" cmpd="sng" algn="ctr">
            <a:solidFill>
              <a:sysClr val="window" lastClr="FFFFFF">
                <a:lumMod val="7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sp>
        <p:nvSpPr>
          <p:cNvPr id="22" name="Connector 42">
            <a:extLst>
              <a:ext uri="{FF2B5EF4-FFF2-40B4-BE49-F238E27FC236}">
                <a16:creationId xmlns:a16="http://schemas.microsoft.com/office/drawing/2014/main" id="{5A48BA6E-94B0-6480-4A64-528F30F32A52}"/>
              </a:ext>
            </a:extLst>
          </p:cNvPr>
          <p:cNvSpPr/>
          <p:nvPr/>
        </p:nvSpPr>
        <p:spPr>
          <a:xfrm>
            <a:off x="6586334" y="3261448"/>
            <a:ext cx="360000" cy="360000"/>
          </a:xfrm>
          <a:prstGeom prst="flowChartConnector">
            <a:avLst/>
          </a:prstGeom>
          <a:gradFill flip="none" rotWithShape="1">
            <a:gsLst>
              <a:gs pos="0">
                <a:srgbClr val="207191">
                  <a:shade val="30000"/>
                  <a:satMod val="115000"/>
                </a:srgbClr>
              </a:gs>
              <a:gs pos="50000">
                <a:srgbClr val="207191">
                  <a:shade val="67500"/>
                  <a:satMod val="115000"/>
                </a:srgbClr>
              </a:gs>
              <a:gs pos="100000">
                <a:srgbClr val="207191">
                  <a:shade val="100000"/>
                  <a:satMod val="115000"/>
                </a:srgbClr>
              </a:gs>
            </a:gsLst>
            <a:lin ang="13500000" scaled="1"/>
            <a:tileRect/>
          </a:gradFill>
          <a:ln w="9525" cap="flat" cmpd="sng" algn="ctr">
            <a:solidFill>
              <a:srgbClr val="4682A7">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ex New Light"/>
              <a:ea typeface="+mn-ea"/>
              <a:cs typeface="+mn-cs"/>
            </a:endParaRPr>
          </a:p>
        </p:txBody>
      </p:sp>
      <p:sp>
        <p:nvSpPr>
          <p:cNvPr id="23" name="Doughnut 43">
            <a:extLst>
              <a:ext uri="{FF2B5EF4-FFF2-40B4-BE49-F238E27FC236}">
                <a16:creationId xmlns:a16="http://schemas.microsoft.com/office/drawing/2014/main" id="{7F6EC301-60CF-2E54-21E8-02603FD5970F}"/>
              </a:ext>
            </a:extLst>
          </p:cNvPr>
          <p:cNvSpPr/>
          <p:nvPr/>
        </p:nvSpPr>
        <p:spPr>
          <a:xfrm>
            <a:off x="6491684" y="3168049"/>
            <a:ext cx="540000" cy="540000"/>
          </a:xfrm>
          <a:prstGeom prst="donut">
            <a:avLst>
              <a:gd name="adj" fmla="val 7999"/>
            </a:avLst>
          </a:prstGeom>
          <a:gradFill flip="none" rotWithShape="1">
            <a:gsLst>
              <a:gs pos="0">
                <a:sysClr val="window" lastClr="FFFFFF">
                  <a:lumMod val="75000"/>
                  <a:shade val="30000"/>
                  <a:satMod val="115000"/>
                </a:sysClr>
              </a:gs>
              <a:gs pos="50000">
                <a:sysClr val="window" lastClr="FFFFFF">
                  <a:lumMod val="75000"/>
                  <a:shade val="67500"/>
                  <a:satMod val="115000"/>
                </a:sysClr>
              </a:gs>
              <a:gs pos="100000">
                <a:sysClr val="window" lastClr="FFFFFF">
                  <a:lumMod val="75000"/>
                  <a:shade val="100000"/>
                  <a:satMod val="115000"/>
                </a:sysClr>
              </a:gs>
            </a:gsLst>
            <a:lin ang="5400000" scaled="1"/>
            <a:tileRect/>
          </a:gradFill>
          <a:ln w="12700" cap="flat" cmpd="sng" algn="ctr">
            <a:solidFill>
              <a:sysClr val="window" lastClr="FFFFFF">
                <a:lumMod val="7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sp>
        <p:nvSpPr>
          <p:cNvPr id="24" name="Connector 50">
            <a:extLst>
              <a:ext uri="{FF2B5EF4-FFF2-40B4-BE49-F238E27FC236}">
                <a16:creationId xmlns:a16="http://schemas.microsoft.com/office/drawing/2014/main" id="{9B3B5023-919B-953B-2D41-B0A61F22E93F}"/>
              </a:ext>
            </a:extLst>
          </p:cNvPr>
          <p:cNvSpPr/>
          <p:nvPr/>
        </p:nvSpPr>
        <p:spPr>
          <a:xfrm>
            <a:off x="8228515" y="3229409"/>
            <a:ext cx="360000" cy="360000"/>
          </a:xfrm>
          <a:prstGeom prst="flowChartConnector">
            <a:avLst/>
          </a:prstGeom>
          <a:gradFill flip="none" rotWithShape="1">
            <a:gsLst>
              <a:gs pos="0">
                <a:srgbClr val="207191">
                  <a:shade val="30000"/>
                  <a:satMod val="115000"/>
                </a:srgbClr>
              </a:gs>
              <a:gs pos="50000">
                <a:srgbClr val="207191">
                  <a:shade val="67500"/>
                  <a:satMod val="115000"/>
                </a:srgbClr>
              </a:gs>
              <a:gs pos="100000">
                <a:srgbClr val="207191">
                  <a:shade val="100000"/>
                  <a:satMod val="115000"/>
                </a:srgbClr>
              </a:gs>
            </a:gsLst>
            <a:lin ang="13500000" scaled="1"/>
            <a:tileRect/>
          </a:gradFill>
          <a:ln w="9525" cap="flat" cmpd="sng" algn="ctr">
            <a:solidFill>
              <a:srgbClr val="4682A7">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ex New Light"/>
              <a:ea typeface="+mn-ea"/>
              <a:cs typeface="+mn-cs"/>
            </a:endParaRPr>
          </a:p>
        </p:txBody>
      </p:sp>
      <p:sp>
        <p:nvSpPr>
          <p:cNvPr id="25" name="Doughnut 51">
            <a:extLst>
              <a:ext uri="{FF2B5EF4-FFF2-40B4-BE49-F238E27FC236}">
                <a16:creationId xmlns:a16="http://schemas.microsoft.com/office/drawing/2014/main" id="{FE8E49C7-6B03-2D60-894C-94E60A3A9FED}"/>
              </a:ext>
            </a:extLst>
          </p:cNvPr>
          <p:cNvSpPr/>
          <p:nvPr/>
        </p:nvSpPr>
        <p:spPr>
          <a:xfrm>
            <a:off x="8137575" y="3144260"/>
            <a:ext cx="540000" cy="540000"/>
          </a:xfrm>
          <a:prstGeom prst="donut">
            <a:avLst>
              <a:gd name="adj" fmla="val 7999"/>
            </a:avLst>
          </a:prstGeom>
          <a:gradFill flip="none" rotWithShape="1">
            <a:gsLst>
              <a:gs pos="0">
                <a:sysClr val="window" lastClr="FFFFFF">
                  <a:lumMod val="75000"/>
                  <a:shade val="30000"/>
                  <a:satMod val="115000"/>
                </a:sysClr>
              </a:gs>
              <a:gs pos="50000">
                <a:sysClr val="window" lastClr="FFFFFF">
                  <a:lumMod val="75000"/>
                  <a:shade val="67500"/>
                  <a:satMod val="115000"/>
                </a:sysClr>
              </a:gs>
              <a:gs pos="100000">
                <a:sysClr val="window" lastClr="FFFFFF">
                  <a:lumMod val="75000"/>
                  <a:shade val="100000"/>
                  <a:satMod val="115000"/>
                </a:sysClr>
              </a:gs>
            </a:gsLst>
            <a:lin ang="5400000" scaled="1"/>
            <a:tileRect/>
          </a:gradFill>
          <a:ln w="12700" cap="flat" cmpd="sng" algn="ctr">
            <a:solidFill>
              <a:sysClr val="window" lastClr="FFFFFF">
                <a:lumMod val="7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sp>
        <p:nvSpPr>
          <p:cNvPr id="29" name="TextBox 28">
            <a:extLst>
              <a:ext uri="{FF2B5EF4-FFF2-40B4-BE49-F238E27FC236}">
                <a16:creationId xmlns:a16="http://schemas.microsoft.com/office/drawing/2014/main" id="{85D5D1DF-4F31-3FF6-7FA6-8DE12D55A8F8}"/>
              </a:ext>
            </a:extLst>
          </p:cNvPr>
          <p:cNvSpPr txBox="1"/>
          <p:nvPr/>
        </p:nvSpPr>
        <p:spPr>
          <a:xfrm>
            <a:off x="623392" y="3651546"/>
            <a:ext cx="1544409" cy="369332"/>
          </a:xfrm>
          <a:prstGeom prst="rect">
            <a:avLst/>
          </a:prstGeom>
          <a:noFill/>
        </p:spPr>
        <p:txBody>
          <a:bodyPr wrap="square" rtlCol="0">
            <a:spAutoFit/>
          </a:bodyPr>
          <a:lstStyle/>
          <a:p>
            <a:pPr defTabSz="457200" fontAlgn="auto">
              <a:spcBef>
                <a:spcPts val="0"/>
              </a:spcBef>
              <a:spcAft>
                <a:spcPts val="0"/>
              </a:spcAft>
            </a:pPr>
            <a:r>
              <a:rPr lang="en-US" dirty="0">
                <a:gradFill flip="none" rotWithShape="1">
                  <a:gsLst>
                    <a:gs pos="0">
                      <a:srgbClr val="4682A7">
                        <a:shade val="30000"/>
                        <a:satMod val="115000"/>
                      </a:srgbClr>
                    </a:gs>
                    <a:gs pos="50000">
                      <a:srgbClr val="4682A7">
                        <a:shade val="67500"/>
                        <a:satMod val="115000"/>
                      </a:srgbClr>
                    </a:gs>
                    <a:gs pos="100000">
                      <a:srgbClr val="4682A7">
                        <a:shade val="100000"/>
                        <a:satMod val="115000"/>
                      </a:srgbClr>
                    </a:gs>
                  </a:gsLst>
                  <a:path path="circle">
                    <a:fillToRect l="100000" b="100000"/>
                  </a:path>
                  <a:tileRect t="-100000" r="-100000"/>
                </a:gradFill>
                <a:latin typeface="+mn-lt"/>
              </a:rPr>
              <a:t>2012 – 2016</a:t>
            </a:r>
            <a:endParaRPr lang="en-GB" dirty="0">
              <a:gradFill flip="none" rotWithShape="1">
                <a:gsLst>
                  <a:gs pos="0">
                    <a:srgbClr val="4682A7">
                      <a:shade val="30000"/>
                      <a:satMod val="115000"/>
                    </a:srgbClr>
                  </a:gs>
                  <a:gs pos="50000">
                    <a:srgbClr val="4682A7">
                      <a:shade val="67500"/>
                      <a:satMod val="115000"/>
                    </a:srgbClr>
                  </a:gs>
                  <a:gs pos="100000">
                    <a:srgbClr val="4682A7">
                      <a:shade val="100000"/>
                      <a:satMod val="115000"/>
                    </a:srgbClr>
                  </a:gs>
                </a:gsLst>
                <a:path path="circle">
                  <a:fillToRect l="100000" b="100000"/>
                </a:path>
                <a:tileRect t="-100000" r="-100000"/>
              </a:gradFill>
              <a:latin typeface="+mn-lt"/>
            </a:endParaRPr>
          </a:p>
        </p:txBody>
      </p:sp>
      <p:sp>
        <p:nvSpPr>
          <p:cNvPr id="31" name="TextBox 30">
            <a:extLst>
              <a:ext uri="{FF2B5EF4-FFF2-40B4-BE49-F238E27FC236}">
                <a16:creationId xmlns:a16="http://schemas.microsoft.com/office/drawing/2014/main" id="{EE193A1D-CB2C-56D5-396E-467B95A14FE3}"/>
              </a:ext>
            </a:extLst>
          </p:cNvPr>
          <p:cNvSpPr txBox="1"/>
          <p:nvPr/>
        </p:nvSpPr>
        <p:spPr>
          <a:xfrm>
            <a:off x="9582126" y="2829026"/>
            <a:ext cx="1511437" cy="369332"/>
          </a:xfrm>
          <a:prstGeom prst="rect">
            <a:avLst/>
          </a:prstGeom>
          <a:noFill/>
        </p:spPr>
        <p:txBody>
          <a:bodyPr wrap="square" rtlCol="0">
            <a:spAutoFit/>
          </a:bodyPr>
          <a:lstStyle/>
          <a:p>
            <a:pPr defTabSz="457200" fontAlgn="auto">
              <a:spcBef>
                <a:spcPts val="0"/>
              </a:spcBef>
              <a:spcAft>
                <a:spcPts val="0"/>
              </a:spcAft>
            </a:pPr>
            <a:r>
              <a:rPr lang="en-US" dirty="0">
                <a:gradFill flip="none" rotWithShape="1">
                  <a:gsLst>
                    <a:gs pos="0">
                      <a:srgbClr val="4682A7">
                        <a:shade val="30000"/>
                        <a:satMod val="115000"/>
                      </a:srgbClr>
                    </a:gs>
                    <a:gs pos="50000">
                      <a:srgbClr val="4682A7">
                        <a:shade val="67500"/>
                        <a:satMod val="115000"/>
                      </a:srgbClr>
                    </a:gs>
                    <a:gs pos="100000">
                      <a:srgbClr val="4682A7">
                        <a:shade val="100000"/>
                        <a:satMod val="115000"/>
                      </a:srgbClr>
                    </a:gs>
                  </a:gsLst>
                  <a:path path="circle">
                    <a:fillToRect l="100000" b="100000"/>
                  </a:path>
                  <a:tileRect t="-100000" r="-100000"/>
                </a:gradFill>
                <a:latin typeface="+mn-lt"/>
              </a:rPr>
              <a:t>2021 – 2025</a:t>
            </a:r>
            <a:endParaRPr lang="en-GB" dirty="0">
              <a:gradFill flip="none" rotWithShape="1">
                <a:gsLst>
                  <a:gs pos="0">
                    <a:srgbClr val="4682A7">
                      <a:shade val="30000"/>
                      <a:satMod val="115000"/>
                    </a:srgbClr>
                  </a:gs>
                  <a:gs pos="50000">
                    <a:srgbClr val="4682A7">
                      <a:shade val="67500"/>
                      <a:satMod val="115000"/>
                    </a:srgbClr>
                  </a:gs>
                  <a:gs pos="100000">
                    <a:srgbClr val="4682A7">
                      <a:shade val="100000"/>
                      <a:satMod val="115000"/>
                    </a:srgbClr>
                  </a:gs>
                </a:gsLst>
                <a:path path="circle">
                  <a:fillToRect l="100000" b="100000"/>
                </a:path>
                <a:tileRect t="-100000" r="-100000"/>
              </a:gradFill>
              <a:latin typeface="+mn-lt"/>
            </a:endParaRPr>
          </a:p>
        </p:txBody>
      </p:sp>
      <p:sp>
        <p:nvSpPr>
          <p:cNvPr id="32" name="TextBox 31">
            <a:extLst>
              <a:ext uri="{FF2B5EF4-FFF2-40B4-BE49-F238E27FC236}">
                <a16:creationId xmlns:a16="http://schemas.microsoft.com/office/drawing/2014/main" id="{6C04B43F-4311-02C9-92EB-F73B343493FB}"/>
              </a:ext>
            </a:extLst>
          </p:cNvPr>
          <p:cNvSpPr txBox="1"/>
          <p:nvPr/>
        </p:nvSpPr>
        <p:spPr>
          <a:xfrm>
            <a:off x="7689648" y="3632849"/>
            <a:ext cx="1511437" cy="369332"/>
          </a:xfrm>
          <a:prstGeom prst="rect">
            <a:avLst/>
          </a:prstGeom>
          <a:noFill/>
        </p:spPr>
        <p:txBody>
          <a:bodyPr wrap="square" rtlCol="0">
            <a:spAutoFit/>
          </a:bodyPr>
          <a:lstStyle/>
          <a:p>
            <a:pPr defTabSz="457200" fontAlgn="auto">
              <a:spcBef>
                <a:spcPts val="0"/>
              </a:spcBef>
              <a:spcAft>
                <a:spcPts val="0"/>
              </a:spcAft>
            </a:pPr>
            <a:r>
              <a:rPr lang="en-US" dirty="0">
                <a:gradFill flip="none" rotWithShape="1">
                  <a:gsLst>
                    <a:gs pos="0">
                      <a:srgbClr val="4682A7">
                        <a:shade val="30000"/>
                        <a:satMod val="115000"/>
                      </a:srgbClr>
                    </a:gs>
                    <a:gs pos="50000">
                      <a:srgbClr val="4682A7">
                        <a:shade val="67500"/>
                        <a:satMod val="115000"/>
                      </a:srgbClr>
                    </a:gs>
                    <a:gs pos="100000">
                      <a:srgbClr val="4682A7">
                        <a:shade val="100000"/>
                        <a:satMod val="115000"/>
                      </a:srgbClr>
                    </a:gs>
                  </a:gsLst>
                  <a:path path="circle">
                    <a:fillToRect l="100000" b="100000"/>
                  </a:path>
                  <a:tileRect t="-100000" r="-100000"/>
                </a:gradFill>
                <a:latin typeface="+mn-lt"/>
              </a:rPr>
              <a:t>2019 – 2021</a:t>
            </a:r>
            <a:endParaRPr lang="en-GB" dirty="0">
              <a:gradFill flip="none" rotWithShape="1">
                <a:gsLst>
                  <a:gs pos="0">
                    <a:srgbClr val="4682A7">
                      <a:shade val="30000"/>
                      <a:satMod val="115000"/>
                    </a:srgbClr>
                  </a:gs>
                  <a:gs pos="50000">
                    <a:srgbClr val="4682A7">
                      <a:shade val="67500"/>
                      <a:satMod val="115000"/>
                    </a:srgbClr>
                  </a:gs>
                  <a:gs pos="100000">
                    <a:srgbClr val="4682A7">
                      <a:shade val="100000"/>
                      <a:satMod val="115000"/>
                    </a:srgbClr>
                  </a:gs>
                </a:gsLst>
                <a:path path="circle">
                  <a:fillToRect l="100000" b="100000"/>
                </a:path>
                <a:tileRect t="-100000" r="-100000"/>
              </a:gradFill>
              <a:latin typeface="+mn-lt"/>
            </a:endParaRPr>
          </a:p>
        </p:txBody>
      </p:sp>
      <p:sp>
        <p:nvSpPr>
          <p:cNvPr id="33" name="TextBox 32">
            <a:extLst>
              <a:ext uri="{FF2B5EF4-FFF2-40B4-BE49-F238E27FC236}">
                <a16:creationId xmlns:a16="http://schemas.microsoft.com/office/drawing/2014/main" id="{85C24315-F8AC-E89C-F0A5-3B979149C3E9}"/>
              </a:ext>
            </a:extLst>
          </p:cNvPr>
          <p:cNvSpPr txBox="1"/>
          <p:nvPr/>
        </p:nvSpPr>
        <p:spPr>
          <a:xfrm>
            <a:off x="6008525" y="2809746"/>
            <a:ext cx="1503590" cy="369332"/>
          </a:xfrm>
          <a:prstGeom prst="rect">
            <a:avLst/>
          </a:prstGeom>
          <a:noFill/>
        </p:spPr>
        <p:txBody>
          <a:bodyPr wrap="square" rtlCol="0">
            <a:spAutoFit/>
          </a:bodyPr>
          <a:lstStyle/>
          <a:p>
            <a:pPr defTabSz="457200" fontAlgn="auto">
              <a:spcBef>
                <a:spcPts val="0"/>
              </a:spcBef>
              <a:spcAft>
                <a:spcPts val="0"/>
              </a:spcAft>
            </a:pPr>
            <a:r>
              <a:rPr lang="en-US" dirty="0">
                <a:gradFill flip="none" rotWithShape="1">
                  <a:gsLst>
                    <a:gs pos="0">
                      <a:srgbClr val="4682A7">
                        <a:shade val="30000"/>
                        <a:satMod val="115000"/>
                      </a:srgbClr>
                    </a:gs>
                    <a:gs pos="50000">
                      <a:srgbClr val="4682A7">
                        <a:shade val="67500"/>
                        <a:satMod val="115000"/>
                      </a:srgbClr>
                    </a:gs>
                    <a:gs pos="100000">
                      <a:srgbClr val="4682A7">
                        <a:shade val="100000"/>
                        <a:satMod val="115000"/>
                      </a:srgbClr>
                    </a:gs>
                  </a:gsLst>
                  <a:path path="circle">
                    <a:fillToRect l="100000" b="100000"/>
                  </a:path>
                  <a:tileRect t="-100000" r="-100000"/>
                </a:gradFill>
                <a:latin typeface="+mn-lt"/>
              </a:rPr>
              <a:t>2017 – 2021</a:t>
            </a:r>
            <a:endParaRPr lang="en-GB" dirty="0">
              <a:gradFill flip="none" rotWithShape="1">
                <a:gsLst>
                  <a:gs pos="0">
                    <a:srgbClr val="4682A7">
                      <a:shade val="30000"/>
                      <a:satMod val="115000"/>
                    </a:srgbClr>
                  </a:gs>
                  <a:gs pos="50000">
                    <a:srgbClr val="4682A7">
                      <a:shade val="67500"/>
                      <a:satMod val="115000"/>
                    </a:srgbClr>
                  </a:gs>
                  <a:gs pos="100000">
                    <a:srgbClr val="4682A7">
                      <a:shade val="100000"/>
                      <a:satMod val="115000"/>
                    </a:srgbClr>
                  </a:gs>
                </a:gsLst>
                <a:path path="circle">
                  <a:fillToRect l="100000" b="100000"/>
                </a:path>
                <a:tileRect t="-100000" r="-100000"/>
              </a:gradFill>
              <a:latin typeface="+mn-lt"/>
            </a:endParaRPr>
          </a:p>
        </p:txBody>
      </p:sp>
      <p:sp>
        <p:nvSpPr>
          <p:cNvPr id="34" name="TextBox 33">
            <a:extLst>
              <a:ext uri="{FF2B5EF4-FFF2-40B4-BE49-F238E27FC236}">
                <a16:creationId xmlns:a16="http://schemas.microsoft.com/office/drawing/2014/main" id="{E61E4959-C7CA-E11A-B3AF-8D3F0C740FFE}"/>
              </a:ext>
            </a:extLst>
          </p:cNvPr>
          <p:cNvSpPr txBox="1"/>
          <p:nvPr/>
        </p:nvSpPr>
        <p:spPr>
          <a:xfrm>
            <a:off x="4330891" y="3709757"/>
            <a:ext cx="1537291" cy="369332"/>
          </a:xfrm>
          <a:prstGeom prst="rect">
            <a:avLst/>
          </a:prstGeom>
          <a:noFill/>
        </p:spPr>
        <p:txBody>
          <a:bodyPr wrap="square" rtlCol="0">
            <a:spAutoFit/>
          </a:bodyPr>
          <a:lstStyle/>
          <a:p>
            <a:pPr defTabSz="457200" fontAlgn="auto">
              <a:spcBef>
                <a:spcPts val="0"/>
              </a:spcBef>
              <a:spcAft>
                <a:spcPts val="0"/>
              </a:spcAft>
            </a:pPr>
            <a:r>
              <a:rPr lang="en-US" dirty="0">
                <a:gradFill flip="none" rotWithShape="1">
                  <a:gsLst>
                    <a:gs pos="0">
                      <a:srgbClr val="4682A7">
                        <a:shade val="30000"/>
                        <a:satMod val="115000"/>
                      </a:srgbClr>
                    </a:gs>
                    <a:gs pos="50000">
                      <a:srgbClr val="4682A7">
                        <a:shade val="67500"/>
                        <a:satMod val="115000"/>
                      </a:srgbClr>
                    </a:gs>
                    <a:gs pos="100000">
                      <a:srgbClr val="4682A7">
                        <a:shade val="100000"/>
                        <a:satMod val="115000"/>
                      </a:srgbClr>
                    </a:gs>
                  </a:gsLst>
                  <a:path path="circle">
                    <a:fillToRect l="100000" b="100000"/>
                  </a:path>
                  <a:tileRect t="-100000" r="-100000"/>
                </a:gradFill>
                <a:latin typeface="+mn-lt"/>
              </a:rPr>
              <a:t>2015 – 2016</a:t>
            </a:r>
          </a:p>
        </p:txBody>
      </p:sp>
      <p:sp>
        <p:nvSpPr>
          <p:cNvPr id="35" name="TextBox 34">
            <a:extLst>
              <a:ext uri="{FF2B5EF4-FFF2-40B4-BE49-F238E27FC236}">
                <a16:creationId xmlns:a16="http://schemas.microsoft.com/office/drawing/2014/main" id="{FB8EC129-842C-42D4-6C45-D350B06C7A24}"/>
              </a:ext>
            </a:extLst>
          </p:cNvPr>
          <p:cNvSpPr txBox="1"/>
          <p:nvPr/>
        </p:nvSpPr>
        <p:spPr>
          <a:xfrm>
            <a:off x="2338623" y="2826526"/>
            <a:ext cx="1561692" cy="369332"/>
          </a:xfrm>
          <a:prstGeom prst="rect">
            <a:avLst/>
          </a:prstGeom>
          <a:noFill/>
        </p:spPr>
        <p:txBody>
          <a:bodyPr wrap="square" rtlCol="0">
            <a:spAutoFit/>
          </a:bodyPr>
          <a:lstStyle/>
          <a:p>
            <a:pPr defTabSz="457200" fontAlgn="auto">
              <a:spcBef>
                <a:spcPts val="0"/>
              </a:spcBef>
              <a:spcAft>
                <a:spcPts val="0"/>
              </a:spcAft>
            </a:pPr>
            <a:r>
              <a:rPr lang="en-US" dirty="0">
                <a:gradFill flip="none" rotWithShape="1">
                  <a:gsLst>
                    <a:gs pos="0">
                      <a:srgbClr val="4682A7">
                        <a:shade val="30000"/>
                        <a:satMod val="115000"/>
                      </a:srgbClr>
                    </a:gs>
                    <a:gs pos="50000">
                      <a:srgbClr val="4682A7">
                        <a:shade val="67500"/>
                        <a:satMod val="115000"/>
                      </a:srgbClr>
                    </a:gs>
                    <a:gs pos="100000">
                      <a:srgbClr val="4682A7">
                        <a:shade val="100000"/>
                        <a:satMod val="115000"/>
                      </a:srgbClr>
                    </a:gs>
                  </a:gsLst>
                  <a:path path="circle">
                    <a:fillToRect l="100000" b="100000"/>
                  </a:path>
                  <a:tileRect t="-100000" r="-100000"/>
                </a:gradFill>
                <a:latin typeface="+mn-lt"/>
              </a:rPr>
              <a:t>2013 – 2014</a:t>
            </a:r>
          </a:p>
        </p:txBody>
      </p:sp>
      <p:cxnSp>
        <p:nvCxnSpPr>
          <p:cNvPr id="36" name="Straight Connector 35">
            <a:extLst>
              <a:ext uri="{FF2B5EF4-FFF2-40B4-BE49-F238E27FC236}">
                <a16:creationId xmlns:a16="http://schemas.microsoft.com/office/drawing/2014/main" id="{65571980-4D58-DFD4-D816-D77479D02B40}"/>
              </a:ext>
            </a:extLst>
          </p:cNvPr>
          <p:cNvCxnSpPr>
            <a:cxnSpLocks/>
            <a:endCxn id="21" idx="2"/>
          </p:cNvCxnSpPr>
          <p:nvPr/>
        </p:nvCxnSpPr>
        <p:spPr>
          <a:xfrm flipV="1">
            <a:off x="1589052" y="3423581"/>
            <a:ext cx="1263483" cy="12296"/>
          </a:xfrm>
          <a:prstGeom prst="line">
            <a:avLst/>
          </a:prstGeom>
          <a:noFill/>
          <a:ln w="12700" cap="flat" cmpd="sng" algn="ctr">
            <a:solidFill>
              <a:sysClr val="window" lastClr="FFFFFF">
                <a:lumMod val="75000"/>
              </a:sysClr>
            </a:solidFill>
            <a:prstDash val="solid"/>
            <a:miter lim="800000"/>
          </a:ln>
          <a:effectLst/>
        </p:spPr>
      </p:cxnSp>
      <p:cxnSp>
        <p:nvCxnSpPr>
          <p:cNvPr id="37" name="Straight Connector 36">
            <a:extLst>
              <a:ext uri="{FF2B5EF4-FFF2-40B4-BE49-F238E27FC236}">
                <a16:creationId xmlns:a16="http://schemas.microsoft.com/office/drawing/2014/main" id="{C99372E9-9A67-2E2F-6EB2-B57007B9360C}"/>
              </a:ext>
            </a:extLst>
          </p:cNvPr>
          <p:cNvCxnSpPr>
            <a:cxnSpLocks/>
            <a:stCxn id="21" idx="6"/>
            <a:endCxn id="20" idx="2"/>
          </p:cNvCxnSpPr>
          <p:nvPr/>
        </p:nvCxnSpPr>
        <p:spPr>
          <a:xfrm>
            <a:off x="3392535" y="3423581"/>
            <a:ext cx="1342889" cy="9321"/>
          </a:xfrm>
          <a:prstGeom prst="line">
            <a:avLst/>
          </a:prstGeom>
          <a:noFill/>
          <a:ln w="12700" cap="flat" cmpd="sng" algn="ctr">
            <a:solidFill>
              <a:sysClr val="window" lastClr="FFFFFF">
                <a:lumMod val="75000"/>
              </a:sysClr>
            </a:solidFill>
            <a:prstDash val="solid"/>
            <a:miter lim="800000"/>
          </a:ln>
          <a:effectLst/>
        </p:spPr>
      </p:cxnSp>
      <p:cxnSp>
        <p:nvCxnSpPr>
          <p:cNvPr id="38" name="Straight Connector 37">
            <a:extLst>
              <a:ext uri="{FF2B5EF4-FFF2-40B4-BE49-F238E27FC236}">
                <a16:creationId xmlns:a16="http://schemas.microsoft.com/office/drawing/2014/main" id="{66A7BA3D-5F25-BCF5-3336-D6C1A997B4B3}"/>
              </a:ext>
            </a:extLst>
          </p:cNvPr>
          <p:cNvCxnSpPr>
            <a:cxnSpLocks/>
            <a:stCxn id="20" idx="6"/>
            <a:endCxn id="23" idx="2"/>
          </p:cNvCxnSpPr>
          <p:nvPr/>
        </p:nvCxnSpPr>
        <p:spPr>
          <a:xfrm>
            <a:off x="5275424" y="3432902"/>
            <a:ext cx="1216260" cy="5147"/>
          </a:xfrm>
          <a:prstGeom prst="line">
            <a:avLst/>
          </a:prstGeom>
          <a:noFill/>
          <a:ln w="12700" cap="flat" cmpd="sng" algn="ctr">
            <a:solidFill>
              <a:sysClr val="window" lastClr="FFFFFF">
                <a:lumMod val="75000"/>
              </a:sysClr>
            </a:solidFill>
            <a:prstDash val="solid"/>
            <a:miter lim="800000"/>
          </a:ln>
          <a:effectLst/>
        </p:spPr>
      </p:cxnSp>
      <p:cxnSp>
        <p:nvCxnSpPr>
          <p:cNvPr id="39" name="Straight Connector 38">
            <a:extLst>
              <a:ext uri="{FF2B5EF4-FFF2-40B4-BE49-F238E27FC236}">
                <a16:creationId xmlns:a16="http://schemas.microsoft.com/office/drawing/2014/main" id="{F54BB64E-C453-3124-CF6E-4CF3BDC9F1B6}"/>
              </a:ext>
            </a:extLst>
          </p:cNvPr>
          <p:cNvCxnSpPr>
            <a:cxnSpLocks/>
            <a:stCxn id="23" idx="6"/>
            <a:endCxn id="25" idx="2"/>
          </p:cNvCxnSpPr>
          <p:nvPr/>
        </p:nvCxnSpPr>
        <p:spPr>
          <a:xfrm flipV="1">
            <a:off x="7031684" y="3414260"/>
            <a:ext cx="1105891" cy="23789"/>
          </a:xfrm>
          <a:prstGeom prst="line">
            <a:avLst/>
          </a:prstGeom>
          <a:noFill/>
          <a:ln w="12700" cap="flat" cmpd="sng" algn="ctr">
            <a:solidFill>
              <a:sysClr val="window" lastClr="FFFFFF">
                <a:lumMod val="75000"/>
              </a:sysClr>
            </a:solidFill>
            <a:prstDash val="solid"/>
            <a:miter lim="800000"/>
          </a:ln>
          <a:effectLst/>
        </p:spPr>
      </p:cxnSp>
      <p:cxnSp>
        <p:nvCxnSpPr>
          <p:cNvPr id="40" name="Straight Connector 39">
            <a:extLst>
              <a:ext uri="{FF2B5EF4-FFF2-40B4-BE49-F238E27FC236}">
                <a16:creationId xmlns:a16="http://schemas.microsoft.com/office/drawing/2014/main" id="{A247632C-1E31-D506-0147-3F9F8972F994}"/>
              </a:ext>
            </a:extLst>
          </p:cNvPr>
          <p:cNvCxnSpPr>
            <a:cxnSpLocks/>
            <a:stCxn id="25" idx="6"/>
          </p:cNvCxnSpPr>
          <p:nvPr/>
        </p:nvCxnSpPr>
        <p:spPr>
          <a:xfrm flipV="1">
            <a:off x="8677575" y="3395830"/>
            <a:ext cx="1372586" cy="18430"/>
          </a:xfrm>
          <a:prstGeom prst="line">
            <a:avLst/>
          </a:prstGeom>
          <a:noFill/>
          <a:ln w="12700" cap="flat" cmpd="sng" algn="ctr">
            <a:solidFill>
              <a:sysClr val="window" lastClr="FFFFFF">
                <a:lumMod val="75000"/>
              </a:sysClr>
            </a:solidFill>
            <a:prstDash val="solid"/>
            <a:miter lim="800000"/>
          </a:ln>
          <a:effectLst/>
        </p:spPr>
      </p:cxnSp>
      <p:cxnSp>
        <p:nvCxnSpPr>
          <p:cNvPr id="41" name="Straight Connector 40">
            <a:extLst>
              <a:ext uri="{FF2B5EF4-FFF2-40B4-BE49-F238E27FC236}">
                <a16:creationId xmlns:a16="http://schemas.microsoft.com/office/drawing/2014/main" id="{9A7338E7-F05D-6401-EBBB-41E50E68C2D9}"/>
              </a:ext>
            </a:extLst>
          </p:cNvPr>
          <p:cNvCxnSpPr>
            <a:cxnSpLocks/>
          </p:cNvCxnSpPr>
          <p:nvPr/>
        </p:nvCxnSpPr>
        <p:spPr>
          <a:xfrm>
            <a:off x="4997934" y="2663095"/>
            <a:ext cx="3054" cy="499806"/>
          </a:xfrm>
          <a:prstGeom prst="line">
            <a:avLst/>
          </a:prstGeom>
          <a:noFill/>
          <a:ln w="12700" cap="flat" cmpd="sng" algn="ctr">
            <a:solidFill>
              <a:sysClr val="window" lastClr="FFFFFF">
                <a:lumMod val="75000"/>
              </a:sysClr>
            </a:solidFill>
            <a:prstDash val="solid"/>
            <a:miter lim="800000"/>
          </a:ln>
          <a:effectLst/>
        </p:spPr>
      </p:cxnSp>
      <p:sp>
        <p:nvSpPr>
          <p:cNvPr id="47" name="Block Arc 46">
            <a:extLst>
              <a:ext uri="{FF2B5EF4-FFF2-40B4-BE49-F238E27FC236}">
                <a16:creationId xmlns:a16="http://schemas.microsoft.com/office/drawing/2014/main" id="{F2DEEBE9-4EF2-6850-B37F-2B5D0B9489CB}"/>
              </a:ext>
            </a:extLst>
          </p:cNvPr>
          <p:cNvSpPr/>
          <p:nvPr/>
        </p:nvSpPr>
        <p:spPr>
          <a:xfrm flipV="1">
            <a:off x="4668891" y="3088759"/>
            <a:ext cx="720000" cy="720000"/>
          </a:xfrm>
          <a:prstGeom prst="blockArc">
            <a:avLst>
              <a:gd name="adj1" fmla="val 5716367"/>
              <a:gd name="adj2" fmla="val 10769623"/>
              <a:gd name="adj3" fmla="val 0"/>
            </a:avLst>
          </a:prstGeom>
          <a:solidFill>
            <a:sysClr val="window" lastClr="FFFFFF">
              <a:lumMod val="85000"/>
            </a:sysClr>
          </a:solidFill>
          <a:ln w="12700" cap="flat" cmpd="sng" algn="ctr">
            <a:solidFill>
              <a:srgbClr val="20719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cxnSp>
        <p:nvCxnSpPr>
          <p:cNvPr id="48" name="Straight Connector 47">
            <a:extLst>
              <a:ext uri="{FF2B5EF4-FFF2-40B4-BE49-F238E27FC236}">
                <a16:creationId xmlns:a16="http://schemas.microsoft.com/office/drawing/2014/main" id="{E343CAC3-CE8F-3AB7-9399-4153A05B40DD}"/>
              </a:ext>
            </a:extLst>
          </p:cNvPr>
          <p:cNvCxnSpPr>
            <a:cxnSpLocks/>
          </p:cNvCxnSpPr>
          <p:nvPr/>
        </p:nvCxnSpPr>
        <p:spPr>
          <a:xfrm>
            <a:off x="8373086" y="2639651"/>
            <a:ext cx="3054" cy="499806"/>
          </a:xfrm>
          <a:prstGeom prst="line">
            <a:avLst/>
          </a:prstGeom>
          <a:noFill/>
          <a:ln w="12700" cap="flat" cmpd="sng" algn="ctr">
            <a:solidFill>
              <a:sysClr val="window" lastClr="FFFFFF">
                <a:lumMod val="75000"/>
              </a:sysClr>
            </a:solidFill>
            <a:prstDash val="solid"/>
            <a:miter lim="800000"/>
          </a:ln>
          <a:effectLst/>
        </p:spPr>
      </p:cxnSp>
      <p:sp>
        <p:nvSpPr>
          <p:cNvPr id="49" name="Block Arc 48">
            <a:extLst>
              <a:ext uri="{FF2B5EF4-FFF2-40B4-BE49-F238E27FC236}">
                <a16:creationId xmlns:a16="http://schemas.microsoft.com/office/drawing/2014/main" id="{233E2DD2-7D7D-E009-9708-FF4AC7286607}"/>
              </a:ext>
            </a:extLst>
          </p:cNvPr>
          <p:cNvSpPr/>
          <p:nvPr/>
        </p:nvSpPr>
        <p:spPr>
          <a:xfrm flipV="1">
            <a:off x="8044043" y="3065315"/>
            <a:ext cx="720000" cy="720000"/>
          </a:xfrm>
          <a:prstGeom prst="blockArc">
            <a:avLst>
              <a:gd name="adj1" fmla="val 5716367"/>
              <a:gd name="adj2" fmla="val 10769623"/>
              <a:gd name="adj3" fmla="val 0"/>
            </a:avLst>
          </a:prstGeom>
          <a:solidFill>
            <a:sysClr val="window" lastClr="FFFFFF">
              <a:lumMod val="85000"/>
            </a:sysClr>
          </a:solidFill>
          <a:ln w="12700" cap="flat" cmpd="sng" algn="ctr">
            <a:solidFill>
              <a:srgbClr val="20719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cxnSp>
        <p:nvCxnSpPr>
          <p:cNvPr id="50" name="Straight Connector 49">
            <a:extLst>
              <a:ext uri="{FF2B5EF4-FFF2-40B4-BE49-F238E27FC236}">
                <a16:creationId xmlns:a16="http://schemas.microsoft.com/office/drawing/2014/main" id="{03A6B362-0777-F2F8-D1E9-6327E6A6556F}"/>
              </a:ext>
            </a:extLst>
          </p:cNvPr>
          <p:cNvCxnSpPr>
            <a:cxnSpLocks/>
            <a:stCxn id="23" idx="4"/>
          </p:cNvCxnSpPr>
          <p:nvPr/>
        </p:nvCxnSpPr>
        <p:spPr>
          <a:xfrm>
            <a:off x="6761684" y="3708049"/>
            <a:ext cx="0" cy="426789"/>
          </a:xfrm>
          <a:prstGeom prst="line">
            <a:avLst/>
          </a:prstGeom>
          <a:noFill/>
          <a:ln w="12700" cap="flat" cmpd="sng" algn="ctr">
            <a:solidFill>
              <a:sysClr val="window" lastClr="FFFFFF">
                <a:lumMod val="75000"/>
              </a:sysClr>
            </a:solidFill>
            <a:prstDash val="solid"/>
            <a:miter lim="800000"/>
          </a:ln>
          <a:effectLst/>
        </p:spPr>
      </p:cxnSp>
      <p:sp>
        <p:nvSpPr>
          <p:cNvPr id="51" name="Block Arc 50">
            <a:extLst>
              <a:ext uri="{FF2B5EF4-FFF2-40B4-BE49-F238E27FC236}">
                <a16:creationId xmlns:a16="http://schemas.microsoft.com/office/drawing/2014/main" id="{E9150A70-32F2-03F8-A887-9A11DE915E22}"/>
              </a:ext>
            </a:extLst>
          </p:cNvPr>
          <p:cNvSpPr/>
          <p:nvPr/>
        </p:nvSpPr>
        <p:spPr>
          <a:xfrm flipV="1">
            <a:off x="6414743" y="3081448"/>
            <a:ext cx="720000" cy="720000"/>
          </a:xfrm>
          <a:prstGeom prst="blockArc">
            <a:avLst>
              <a:gd name="adj1" fmla="val 10800000"/>
              <a:gd name="adj2" fmla="val 16092493"/>
              <a:gd name="adj3" fmla="val 403"/>
            </a:avLst>
          </a:prstGeom>
          <a:solidFill>
            <a:srgbClr val="207191"/>
          </a:solidFill>
          <a:ln w="12700" cap="flat" cmpd="sng" algn="ctr">
            <a:solidFill>
              <a:srgbClr val="20719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cxnSp>
        <p:nvCxnSpPr>
          <p:cNvPr id="52" name="Straight Connector 51">
            <a:extLst>
              <a:ext uri="{FF2B5EF4-FFF2-40B4-BE49-F238E27FC236}">
                <a16:creationId xmlns:a16="http://schemas.microsoft.com/office/drawing/2014/main" id="{CDBF4F8A-AA61-EA97-AF22-6125BE512A47}"/>
              </a:ext>
            </a:extLst>
          </p:cNvPr>
          <p:cNvCxnSpPr>
            <a:cxnSpLocks/>
          </p:cNvCxnSpPr>
          <p:nvPr/>
        </p:nvCxnSpPr>
        <p:spPr>
          <a:xfrm>
            <a:off x="10333497" y="3691916"/>
            <a:ext cx="0" cy="426789"/>
          </a:xfrm>
          <a:prstGeom prst="line">
            <a:avLst/>
          </a:prstGeom>
          <a:noFill/>
          <a:ln w="12700" cap="flat" cmpd="sng" algn="ctr">
            <a:solidFill>
              <a:sysClr val="window" lastClr="FFFFFF">
                <a:lumMod val="75000"/>
              </a:sysClr>
            </a:solidFill>
            <a:prstDash val="solid"/>
            <a:miter lim="800000"/>
          </a:ln>
          <a:effectLst/>
        </p:spPr>
      </p:cxnSp>
      <p:sp>
        <p:nvSpPr>
          <p:cNvPr id="53" name="Block Arc 52">
            <a:extLst>
              <a:ext uri="{FF2B5EF4-FFF2-40B4-BE49-F238E27FC236}">
                <a16:creationId xmlns:a16="http://schemas.microsoft.com/office/drawing/2014/main" id="{F693D541-71F6-282E-926D-D80596A5C1EF}"/>
              </a:ext>
            </a:extLst>
          </p:cNvPr>
          <p:cNvSpPr/>
          <p:nvPr/>
        </p:nvSpPr>
        <p:spPr>
          <a:xfrm flipV="1">
            <a:off x="9986556" y="3065315"/>
            <a:ext cx="720000" cy="720000"/>
          </a:xfrm>
          <a:prstGeom prst="blockArc">
            <a:avLst>
              <a:gd name="adj1" fmla="val 10800000"/>
              <a:gd name="adj2" fmla="val 16092493"/>
              <a:gd name="adj3" fmla="val 403"/>
            </a:avLst>
          </a:prstGeom>
          <a:solidFill>
            <a:srgbClr val="207191"/>
          </a:solidFill>
          <a:ln w="12700" cap="flat" cmpd="sng" algn="ctr">
            <a:solidFill>
              <a:srgbClr val="207191">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sp>
        <p:nvSpPr>
          <p:cNvPr id="54" name="Connector 50">
            <a:extLst>
              <a:ext uri="{FF2B5EF4-FFF2-40B4-BE49-F238E27FC236}">
                <a16:creationId xmlns:a16="http://schemas.microsoft.com/office/drawing/2014/main" id="{8E92A42E-2A6B-40DD-1D78-48E3C32284B3}"/>
              </a:ext>
            </a:extLst>
          </p:cNvPr>
          <p:cNvSpPr/>
          <p:nvPr/>
        </p:nvSpPr>
        <p:spPr>
          <a:xfrm>
            <a:off x="10155212" y="3272060"/>
            <a:ext cx="360000" cy="360000"/>
          </a:xfrm>
          <a:prstGeom prst="flowChartConnector">
            <a:avLst/>
          </a:prstGeom>
          <a:gradFill flip="none" rotWithShape="1">
            <a:gsLst>
              <a:gs pos="0">
                <a:srgbClr val="207191">
                  <a:shade val="30000"/>
                  <a:satMod val="115000"/>
                </a:srgbClr>
              </a:gs>
              <a:gs pos="50000">
                <a:srgbClr val="207191">
                  <a:shade val="67500"/>
                  <a:satMod val="115000"/>
                </a:srgbClr>
              </a:gs>
              <a:gs pos="100000">
                <a:srgbClr val="207191">
                  <a:shade val="100000"/>
                  <a:satMod val="115000"/>
                </a:srgbClr>
              </a:gs>
            </a:gsLst>
            <a:lin ang="13500000" scaled="1"/>
            <a:tileRect/>
          </a:gradFill>
          <a:ln w="9525" cap="flat" cmpd="sng" algn="ctr">
            <a:solidFill>
              <a:srgbClr val="4682A7">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ex New Light"/>
              <a:ea typeface="+mn-ea"/>
              <a:cs typeface="+mn-cs"/>
            </a:endParaRPr>
          </a:p>
        </p:txBody>
      </p:sp>
      <p:sp>
        <p:nvSpPr>
          <p:cNvPr id="55" name="Doughnut 51">
            <a:extLst>
              <a:ext uri="{FF2B5EF4-FFF2-40B4-BE49-F238E27FC236}">
                <a16:creationId xmlns:a16="http://schemas.microsoft.com/office/drawing/2014/main" id="{231D38E5-C08D-A943-0447-B8C8CE5F218A}"/>
              </a:ext>
            </a:extLst>
          </p:cNvPr>
          <p:cNvSpPr/>
          <p:nvPr/>
        </p:nvSpPr>
        <p:spPr>
          <a:xfrm>
            <a:off x="10063497" y="3185459"/>
            <a:ext cx="540000" cy="540000"/>
          </a:xfrm>
          <a:prstGeom prst="donut">
            <a:avLst>
              <a:gd name="adj" fmla="val 7999"/>
            </a:avLst>
          </a:prstGeom>
          <a:gradFill flip="none" rotWithShape="1">
            <a:gsLst>
              <a:gs pos="0">
                <a:sysClr val="window" lastClr="FFFFFF">
                  <a:lumMod val="75000"/>
                  <a:shade val="30000"/>
                  <a:satMod val="115000"/>
                </a:sysClr>
              </a:gs>
              <a:gs pos="50000">
                <a:sysClr val="window" lastClr="FFFFFF">
                  <a:lumMod val="75000"/>
                  <a:shade val="67500"/>
                  <a:satMod val="115000"/>
                </a:sysClr>
              </a:gs>
              <a:gs pos="100000">
                <a:sysClr val="window" lastClr="FFFFFF">
                  <a:lumMod val="75000"/>
                  <a:shade val="100000"/>
                  <a:satMod val="115000"/>
                </a:sysClr>
              </a:gs>
            </a:gsLst>
            <a:lin ang="5400000" scaled="1"/>
            <a:tileRect/>
          </a:gradFill>
          <a:ln w="12700" cap="flat" cmpd="sng" algn="ctr">
            <a:solidFill>
              <a:sysClr val="window" lastClr="FFFFFF">
                <a:lumMod val="7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682A7"/>
              </a:solidFill>
              <a:effectLst/>
              <a:uLnTx/>
              <a:uFillTx/>
              <a:latin typeface="Apex New Light"/>
              <a:ea typeface="+mn-ea"/>
              <a:cs typeface="+mn-cs"/>
            </a:endParaRPr>
          </a:p>
        </p:txBody>
      </p:sp>
      <p:pic>
        <p:nvPicPr>
          <p:cNvPr id="56" name="Picture 55">
            <a:extLst>
              <a:ext uri="{FF2B5EF4-FFF2-40B4-BE49-F238E27FC236}">
                <a16:creationId xmlns:a16="http://schemas.microsoft.com/office/drawing/2014/main" id="{ADD13421-C2EC-9680-BAD2-E4D23428A070}"/>
              </a:ext>
            </a:extLst>
          </p:cNvPr>
          <p:cNvPicPr>
            <a:picLocks noChangeAspect="1"/>
          </p:cNvPicPr>
          <p:nvPr/>
        </p:nvPicPr>
        <p:blipFill>
          <a:blip r:embed="rId9"/>
          <a:stretch>
            <a:fillRect/>
          </a:stretch>
        </p:blipFill>
        <p:spPr>
          <a:xfrm>
            <a:off x="10181327" y="3309679"/>
            <a:ext cx="310875" cy="310875"/>
          </a:xfrm>
          <a:prstGeom prst="rect">
            <a:avLst/>
          </a:prstGeom>
        </p:spPr>
      </p:pic>
      <p:pic>
        <p:nvPicPr>
          <p:cNvPr id="57" name="Picture 4" descr="WRG EUROPE LTD (GrantCraft and GrantPlus) | LinkedIn">
            <a:extLst>
              <a:ext uri="{FF2B5EF4-FFF2-40B4-BE49-F238E27FC236}">
                <a16:creationId xmlns:a16="http://schemas.microsoft.com/office/drawing/2014/main" id="{89023DA9-4253-EC94-CF9F-5D479436196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154" r="14319" b="30065"/>
          <a:stretch/>
        </p:blipFill>
        <p:spPr bwMode="auto">
          <a:xfrm>
            <a:off x="10560496" y="4588182"/>
            <a:ext cx="133173" cy="13020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1B8682B7-2722-0413-C18D-09D930E4E44F}"/>
              </a:ext>
            </a:extLst>
          </p:cNvPr>
          <p:cNvPicPr>
            <a:picLocks noChangeAspect="1"/>
          </p:cNvPicPr>
          <p:nvPr/>
        </p:nvPicPr>
        <p:blipFill>
          <a:blip r:embed="rId11"/>
          <a:stretch>
            <a:fillRect/>
          </a:stretch>
        </p:blipFill>
        <p:spPr>
          <a:xfrm>
            <a:off x="7967179" y="2283922"/>
            <a:ext cx="956374" cy="325167"/>
          </a:xfrm>
          <a:prstGeom prst="rect">
            <a:avLst/>
          </a:prstGeom>
        </p:spPr>
      </p:pic>
      <p:pic>
        <p:nvPicPr>
          <p:cNvPr id="59" name="Picture 14">
            <a:extLst>
              <a:ext uri="{FF2B5EF4-FFF2-40B4-BE49-F238E27FC236}">
                <a16:creationId xmlns:a16="http://schemas.microsoft.com/office/drawing/2014/main" id="{5B0A7AB7-5A71-7FCC-6810-EEFADBE51B3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60139" y="4252653"/>
            <a:ext cx="1229208" cy="26600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ochschule Fulda - MATLAB Access for Everyone - MATLAB &amp;amp; Simulink">
            <a:extLst>
              <a:ext uri="{FF2B5EF4-FFF2-40B4-BE49-F238E27FC236}">
                <a16:creationId xmlns:a16="http://schemas.microsoft.com/office/drawing/2014/main" id="{062485A2-5B7A-7649-4D9A-45DCE7E71EB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55735" y="4541051"/>
            <a:ext cx="1417234" cy="35467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descr="Dalda Foods Ltd.">
            <a:extLst>
              <a:ext uri="{FF2B5EF4-FFF2-40B4-BE49-F238E27FC236}">
                <a16:creationId xmlns:a16="http://schemas.microsoft.com/office/drawing/2014/main" id="{379D5733-D313-2E32-42AD-32D04BE5BA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05760" y="2175346"/>
            <a:ext cx="584348" cy="43374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0" descr="Shezan International Limited - BR Research - Business Recorder">
            <a:extLst>
              <a:ext uri="{FF2B5EF4-FFF2-40B4-BE49-F238E27FC236}">
                <a16:creationId xmlns:a16="http://schemas.microsoft.com/office/drawing/2014/main" id="{2C389FF0-7433-474B-84D6-4E750F3004B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16064" y="4215975"/>
            <a:ext cx="590544" cy="44290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0" descr="Home">
            <a:extLst>
              <a:ext uri="{FF2B5EF4-FFF2-40B4-BE49-F238E27FC236}">
                <a16:creationId xmlns:a16="http://schemas.microsoft.com/office/drawing/2014/main" id="{7C42C0B3-E264-DE8D-595A-0B44C11CF7B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30010" b="-2592"/>
          <a:stretch/>
        </p:blipFill>
        <p:spPr bwMode="auto">
          <a:xfrm>
            <a:off x="778064" y="2322131"/>
            <a:ext cx="1139295" cy="3197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99FB892-D694-FDB3-7A8A-DAE310BCDB3F}"/>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041" b="97846" l="10000" r="98492">
                        <a14:foregroundMark x1="63730" y1="7710" x2="66667" y2="2154"/>
                        <a14:foregroundMark x1="26984" y1="95805" x2="68016" y2="96599"/>
                        <a14:foregroundMark x1="68016" y1="96599" x2="20159" y2="95805"/>
                        <a14:foregroundMark x1="88651" y1="67800" x2="98492" y2="97846"/>
                        <a14:foregroundMark x1="57381" y1="56009" x2="51032" y2="56009"/>
                        <a14:foregroundMark x1="86270" y1="36395" x2="88175" y2="58050"/>
                      </a14:backgroundRemoval>
                    </a14:imgEffect>
                  </a14:imgLayer>
                </a14:imgProps>
              </a:ext>
            </a:extLst>
          </a:blip>
          <a:srcRect l="10724"/>
          <a:stretch/>
        </p:blipFill>
        <p:spPr>
          <a:xfrm>
            <a:off x="9450823" y="1138114"/>
            <a:ext cx="1737582" cy="1362413"/>
          </a:xfrm>
          <a:prstGeom prst="rect">
            <a:avLst/>
          </a:prstGeom>
        </p:spPr>
      </p:pic>
      <p:pic>
        <p:nvPicPr>
          <p:cNvPr id="1026" name="Picture 2" descr="Natural Food &amp; Beverage Ingredients ...">
            <a:extLst>
              <a:ext uri="{FF2B5EF4-FFF2-40B4-BE49-F238E27FC236}">
                <a16:creationId xmlns:a16="http://schemas.microsoft.com/office/drawing/2014/main" id="{DB4F9700-8604-A59F-B1A0-E61697FD92F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21009" y="2030719"/>
            <a:ext cx="668569" cy="2647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opentag | Agrinatura">
            <a:extLst>
              <a:ext uri="{FF2B5EF4-FFF2-40B4-BE49-F238E27FC236}">
                <a16:creationId xmlns:a16="http://schemas.microsoft.com/office/drawing/2014/main" id="{3A2CA2AE-8125-3A55-3210-6EC32C61AC9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25852" y="2081499"/>
            <a:ext cx="197701" cy="20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12632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680A0-B578-4116-D9B3-B8827985CC7F}"/>
              </a:ext>
            </a:extLst>
          </p:cNvPr>
          <p:cNvSpPr>
            <a:spLocks noGrp="1"/>
          </p:cNvSpPr>
          <p:nvPr>
            <p:ph type="sldNum" sz="quarter" idx="4"/>
          </p:nvPr>
        </p:nvSpPr>
        <p:spPr/>
        <p:txBody>
          <a:bodyPr/>
          <a:lstStyle/>
          <a:p>
            <a:pPr>
              <a:defRPr/>
            </a:pPr>
            <a:fld id="{869A43B6-4A72-4A6E-B3BC-4E1A4B5DD1B6}" type="slidenum">
              <a:rPr lang="en-US" smtClean="0"/>
              <a:pPr>
                <a:defRPr/>
              </a:pPr>
              <a:t>13</a:t>
            </a:fld>
            <a:endParaRPr lang="en-US" dirty="0"/>
          </a:p>
        </p:txBody>
      </p:sp>
      <p:sp>
        <p:nvSpPr>
          <p:cNvPr id="3" name="Title 2">
            <a:extLst>
              <a:ext uri="{FF2B5EF4-FFF2-40B4-BE49-F238E27FC236}">
                <a16:creationId xmlns:a16="http://schemas.microsoft.com/office/drawing/2014/main" id="{10A2A2EB-7992-7629-A59B-FEA6F347FDA5}"/>
              </a:ext>
            </a:extLst>
          </p:cNvPr>
          <p:cNvSpPr>
            <a:spLocks noGrp="1"/>
          </p:cNvSpPr>
          <p:nvPr>
            <p:ph type="title"/>
          </p:nvPr>
        </p:nvSpPr>
        <p:spPr>
          <a:xfrm>
            <a:off x="720635" y="1790070"/>
            <a:ext cx="5328592" cy="3708412"/>
          </a:xfrm>
        </p:spPr>
        <p:txBody>
          <a:bodyPr/>
          <a:lstStyle/>
          <a:p>
            <a:r>
              <a:rPr lang="en-GB" sz="2200" b="1" dirty="0">
                <a:solidFill>
                  <a:schemeClr val="tx1"/>
                </a:solidFill>
                <a:latin typeface="+mj-lt"/>
              </a:rPr>
              <a:t>Overarching Aim  </a:t>
            </a:r>
            <a:br>
              <a:rPr lang="en-GB" sz="2200" b="1" dirty="0">
                <a:solidFill>
                  <a:schemeClr val="tx1"/>
                </a:solidFill>
                <a:latin typeface="+mj-lt"/>
              </a:rPr>
            </a:br>
            <a:r>
              <a:rPr lang="en-GB" sz="2200" dirty="0">
                <a:solidFill>
                  <a:srgbClr val="C00000"/>
                </a:solidFill>
                <a:latin typeface="+mn-lt"/>
              </a:rPr>
              <a:t>To develop new methods and models for more effective consumer communication.</a:t>
            </a:r>
            <a:br>
              <a:rPr lang="en-GB" sz="2200" dirty="0">
                <a:solidFill>
                  <a:srgbClr val="C00000"/>
                </a:solidFill>
                <a:latin typeface="+mn-lt"/>
              </a:rPr>
            </a:br>
            <a:br>
              <a:rPr lang="en-GB" sz="2200" dirty="0">
                <a:solidFill>
                  <a:srgbClr val="C00000"/>
                </a:solidFill>
                <a:latin typeface="+mn-lt"/>
              </a:rPr>
            </a:br>
            <a:r>
              <a:rPr lang="en-GB" sz="2200" b="1" dirty="0">
                <a:solidFill>
                  <a:schemeClr val="tx1"/>
                </a:solidFill>
                <a:latin typeface="+mj-lt"/>
              </a:rPr>
              <a:t>4-Phase Plan</a:t>
            </a:r>
            <a:br>
              <a:rPr lang="en-GB" sz="2200" dirty="0">
                <a:solidFill>
                  <a:srgbClr val="C00000"/>
                </a:solidFill>
                <a:latin typeface="+mn-lt"/>
              </a:rPr>
            </a:br>
            <a:r>
              <a:rPr lang="en-GB" sz="2200" dirty="0">
                <a:solidFill>
                  <a:srgbClr val="C00000"/>
                </a:solidFill>
                <a:latin typeface="+mn-lt"/>
              </a:rPr>
              <a:t>Phase I: Quantitative methods</a:t>
            </a:r>
            <a:br>
              <a:rPr lang="en-GB" sz="2200" dirty="0">
                <a:solidFill>
                  <a:srgbClr val="C00000"/>
                </a:solidFill>
                <a:latin typeface="+mn-lt"/>
              </a:rPr>
            </a:br>
            <a:r>
              <a:rPr lang="en-GB" sz="2200" dirty="0">
                <a:solidFill>
                  <a:srgbClr val="C00000"/>
                </a:solidFill>
                <a:latin typeface="+mn-lt"/>
              </a:rPr>
              <a:t>Phase II: Qualitative methods</a:t>
            </a:r>
            <a:br>
              <a:rPr lang="en-GB" sz="2200" dirty="0">
                <a:solidFill>
                  <a:srgbClr val="C00000"/>
                </a:solidFill>
                <a:latin typeface="+mn-lt"/>
              </a:rPr>
            </a:br>
            <a:r>
              <a:rPr lang="en-GB" sz="2200" dirty="0">
                <a:solidFill>
                  <a:srgbClr val="C00000"/>
                </a:solidFill>
                <a:latin typeface="+mn-lt"/>
              </a:rPr>
              <a:t>Phase III: Modern communication tools</a:t>
            </a:r>
            <a:br>
              <a:rPr lang="en-GB" sz="2200" dirty="0">
                <a:solidFill>
                  <a:srgbClr val="C00000"/>
                </a:solidFill>
                <a:latin typeface="+mn-lt"/>
              </a:rPr>
            </a:br>
            <a:r>
              <a:rPr lang="en-GB" sz="2200" dirty="0">
                <a:solidFill>
                  <a:srgbClr val="C00000"/>
                </a:solidFill>
                <a:latin typeface="+mn-lt"/>
              </a:rPr>
              <a:t>Phase IV: Communication framework</a:t>
            </a:r>
          </a:p>
        </p:txBody>
      </p:sp>
      <p:pic>
        <p:nvPicPr>
          <p:cNvPr id="7" name="Picture 6" descr="Close-up of hamburger">
            <a:extLst>
              <a:ext uri="{FF2B5EF4-FFF2-40B4-BE49-F238E27FC236}">
                <a16:creationId xmlns:a16="http://schemas.microsoft.com/office/drawing/2014/main" id="{4A2C4DC6-F356-0A61-5017-D29AD97A83C7}"/>
              </a:ext>
            </a:extLst>
          </p:cNvPr>
          <p:cNvPicPr>
            <a:picLocks noChangeAspect="1"/>
          </p:cNvPicPr>
          <p:nvPr/>
        </p:nvPicPr>
        <p:blipFill>
          <a:blip r:embed="rId3" cstate="print">
            <a:extLst>
              <a:ext uri="{28A0092B-C50C-407E-A947-70E740481C1C}">
                <a14:useLocalDpi xmlns:a14="http://schemas.microsoft.com/office/drawing/2010/main" val="0"/>
              </a:ext>
            </a:extLst>
          </a:blip>
          <a:srcRect l="14694"/>
          <a:stretch/>
        </p:blipFill>
        <p:spPr>
          <a:xfrm>
            <a:off x="6123746" y="1570111"/>
            <a:ext cx="5347619" cy="4163146"/>
          </a:xfrm>
          <a:prstGeom prst="rect">
            <a:avLst/>
          </a:prstGeom>
        </p:spPr>
      </p:pic>
      <p:sp>
        <p:nvSpPr>
          <p:cNvPr id="5" name="Title 1">
            <a:extLst>
              <a:ext uri="{FF2B5EF4-FFF2-40B4-BE49-F238E27FC236}">
                <a16:creationId xmlns:a16="http://schemas.microsoft.com/office/drawing/2014/main" id="{93DB527C-A937-2500-EC37-51C3FE64E97B}"/>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600" b="1" kern="0" dirty="0">
                <a:solidFill>
                  <a:schemeClr val="tx1"/>
                </a:solidFill>
                <a:latin typeface="+mj-lt"/>
              </a:rPr>
              <a:t>Consumer awareness and perception</a:t>
            </a:r>
            <a:endParaRPr lang="sl-SI" sz="3600" kern="0" dirty="0">
              <a:solidFill>
                <a:schemeClr val="tx1"/>
              </a:solidFill>
              <a:latin typeface="+mj-lt"/>
            </a:endParaRPr>
          </a:p>
        </p:txBody>
      </p:sp>
      <p:pic>
        <p:nvPicPr>
          <p:cNvPr id="4" name="Picture 4" descr="Contact FoodTraNet">
            <a:extLst>
              <a:ext uri="{FF2B5EF4-FFF2-40B4-BE49-F238E27FC236}">
                <a16:creationId xmlns:a16="http://schemas.microsoft.com/office/drawing/2014/main" id="{4DAB2C15-A11E-24AA-AC44-ACE72EC36B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2775" y="6219924"/>
            <a:ext cx="1321378" cy="318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rivacy Policy">
            <a:extLst>
              <a:ext uri="{FF2B5EF4-FFF2-40B4-BE49-F238E27FC236}">
                <a16:creationId xmlns:a16="http://schemas.microsoft.com/office/drawing/2014/main" id="{FF97EC46-CFF8-E946-C39B-890B214745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9205" y="6222916"/>
            <a:ext cx="1088946" cy="312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Jožef Stefan International Postgraduate School">
            <a:extLst>
              <a:ext uri="{FF2B5EF4-FFF2-40B4-BE49-F238E27FC236}">
                <a16:creationId xmlns:a16="http://schemas.microsoft.com/office/drawing/2014/main" id="{84089ADB-5C32-E609-BE5E-D7A4736849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88378" y="6234980"/>
            <a:ext cx="960123" cy="28803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Leaf with solid fill">
            <a:extLst>
              <a:ext uri="{FF2B5EF4-FFF2-40B4-BE49-F238E27FC236}">
                <a16:creationId xmlns:a16="http://schemas.microsoft.com/office/drawing/2014/main" id="{F626D191-1529-0774-6EAD-EF8444BD7D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41401" y="1769288"/>
            <a:ext cx="914400" cy="914400"/>
          </a:xfrm>
          <a:prstGeom prst="rect">
            <a:avLst/>
          </a:prstGeom>
        </p:spPr>
      </p:pic>
      <p:pic>
        <p:nvPicPr>
          <p:cNvPr id="12" name="Graphic 11" descr="Beetle with solid fill">
            <a:extLst>
              <a:ext uri="{FF2B5EF4-FFF2-40B4-BE49-F238E27FC236}">
                <a16:creationId xmlns:a16="http://schemas.microsoft.com/office/drawing/2014/main" id="{780D1EFF-CF60-241A-47AC-EB6EDCC9D5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41401" y="2716994"/>
            <a:ext cx="914400" cy="914400"/>
          </a:xfrm>
          <a:prstGeom prst="rect">
            <a:avLst/>
          </a:prstGeom>
        </p:spPr>
      </p:pic>
      <p:pic>
        <p:nvPicPr>
          <p:cNvPr id="14" name="Graphic 13" descr="Beaker with solid fill">
            <a:extLst>
              <a:ext uri="{FF2B5EF4-FFF2-40B4-BE49-F238E27FC236}">
                <a16:creationId xmlns:a16="http://schemas.microsoft.com/office/drawing/2014/main" id="{E40099D4-4316-51DD-2219-EC92DCB896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41401" y="3664700"/>
            <a:ext cx="914400" cy="914400"/>
          </a:xfrm>
          <a:prstGeom prst="rect">
            <a:avLst/>
          </a:prstGeom>
        </p:spPr>
      </p:pic>
      <p:pic>
        <p:nvPicPr>
          <p:cNvPr id="16" name="Graphic 15" descr="Seaweed with solid fill">
            <a:extLst>
              <a:ext uri="{FF2B5EF4-FFF2-40B4-BE49-F238E27FC236}">
                <a16:creationId xmlns:a16="http://schemas.microsoft.com/office/drawing/2014/main" id="{18F89F3A-24FE-65B8-6A81-524544B5C78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41401" y="4612407"/>
            <a:ext cx="914400" cy="914400"/>
          </a:xfrm>
          <a:prstGeom prst="rect">
            <a:avLst/>
          </a:prstGeom>
        </p:spPr>
      </p:pic>
      <p:pic>
        <p:nvPicPr>
          <p:cNvPr id="17" name="Picture 4" descr="Institut &quot;Jožef Stefan&quot; - In-JeT ApS">
            <a:extLst>
              <a:ext uri="{FF2B5EF4-FFF2-40B4-BE49-F238E27FC236}">
                <a16:creationId xmlns:a16="http://schemas.microsoft.com/office/drawing/2014/main" id="{8CCAF56A-E796-A28D-29BC-353A71D4C8CD}"/>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3670" b="22997"/>
          <a:stretch/>
        </p:blipFill>
        <p:spPr bwMode="auto">
          <a:xfrm>
            <a:off x="9203203" y="6225379"/>
            <a:ext cx="960123" cy="30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767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12">
            <a:extLst>
              <a:ext uri="{FF2B5EF4-FFF2-40B4-BE49-F238E27FC236}">
                <a16:creationId xmlns:a16="http://schemas.microsoft.com/office/drawing/2014/main" id="{23804E14-7598-74EA-CC5C-1227BA387287}"/>
              </a:ext>
            </a:extLst>
          </p:cNvPr>
          <p:cNvSpPr/>
          <p:nvPr/>
        </p:nvSpPr>
        <p:spPr>
          <a:xfrm>
            <a:off x="771640" y="1351719"/>
            <a:ext cx="6192688" cy="4097503"/>
          </a:xfrm>
          <a:custGeom>
            <a:avLst/>
            <a:gdLst/>
            <a:ahLst/>
            <a:cxnLst/>
            <a:rect l="l" t="t" r="r" b="b"/>
            <a:pathLst>
              <a:path w="9582199" h="6042246">
                <a:moveTo>
                  <a:pt x="0" y="0"/>
                </a:moveTo>
                <a:lnTo>
                  <a:pt x="9582200" y="0"/>
                </a:lnTo>
                <a:lnTo>
                  <a:pt x="9582200" y="6042246"/>
                </a:lnTo>
                <a:lnTo>
                  <a:pt x="0" y="6042246"/>
                </a:lnTo>
                <a:lnTo>
                  <a:pt x="0" y="0"/>
                </a:lnTo>
                <a:close/>
              </a:path>
            </a:pathLst>
          </a:custGeom>
          <a:blipFill>
            <a:blip r:embed="rId3"/>
            <a:stretch>
              <a:fillRect l="-2121" t="2948" r="2198" b="1"/>
            </a:stretch>
          </a:blipFill>
        </p:spPr>
        <p:txBody>
          <a:bodyPr/>
          <a:lstStyle/>
          <a:p>
            <a:endParaRPr lang="en-GB" dirty="0"/>
          </a:p>
        </p:txBody>
      </p:sp>
      <p:sp>
        <p:nvSpPr>
          <p:cNvPr id="2" name="Slide Number Placeholder 1">
            <a:extLst>
              <a:ext uri="{FF2B5EF4-FFF2-40B4-BE49-F238E27FC236}">
                <a16:creationId xmlns:a16="http://schemas.microsoft.com/office/drawing/2014/main" id="{118680A0-B578-4116-D9B3-B8827985CC7F}"/>
              </a:ext>
            </a:extLst>
          </p:cNvPr>
          <p:cNvSpPr>
            <a:spLocks noGrp="1"/>
          </p:cNvSpPr>
          <p:nvPr>
            <p:ph type="sldNum" sz="quarter" idx="4"/>
          </p:nvPr>
        </p:nvSpPr>
        <p:spPr/>
        <p:txBody>
          <a:bodyPr/>
          <a:lstStyle/>
          <a:p>
            <a:pPr>
              <a:defRPr/>
            </a:pPr>
            <a:fld id="{869A43B6-4A72-4A6E-B3BC-4E1A4B5DD1B6}" type="slidenum">
              <a:rPr lang="en-US" smtClean="0"/>
              <a:pPr>
                <a:defRPr/>
              </a:pPr>
              <a:t>14</a:t>
            </a:fld>
            <a:endParaRPr lang="en-US" dirty="0"/>
          </a:p>
        </p:txBody>
      </p:sp>
      <p:sp>
        <p:nvSpPr>
          <p:cNvPr id="5" name="Title 1">
            <a:extLst>
              <a:ext uri="{FF2B5EF4-FFF2-40B4-BE49-F238E27FC236}">
                <a16:creationId xmlns:a16="http://schemas.microsoft.com/office/drawing/2014/main" id="{93DB527C-A937-2500-EC37-51C3FE64E97B}"/>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200" b="1" kern="0" dirty="0">
                <a:solidFill>
                  <a:schemeClr val="tx1"/>
                </a:solidFill>
                <a:latin typeface="+mj-lt"/>
              </a:rPr>
              <a:t>Communicating sciences to the public I</a:t>
            </a:r>
            <a:endParaRPr lang="sl-SI" sz="3200" kern="0" dirty="0">
              <a:solidFill>
                <a:schemeClr val="tx1"/>
              </a:solidFill>
              <a:latin typeface="+mj-lt"/>
            </a:endParaRPr>
          </a:p>
        </p:txBody>
      </p:sp>
      <p:pic>
        <p:nvPicPr>
          <p:cNvPr id="4" name="Picture 4" descr="Contact FoodTraNet">
            <a:extLst>
              <a:ext uri="{FF2B5EF4-FFF2-40B4-BE49-F238E27FC236}">
                <a16:creationId xmlns:a16="http://schemas.microsoft.com/office/drawing/2014/main" id="{4DAB2C15-A11E-24AA-AC44-ACE72EC36B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2775" y="6219924"/>
            <a:ext cx="1321378" cy="318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rivacy Policy">
            <a:extLst>
              <a:ext uri="{FF2B5EF4-FFF2-40B4-BE49-F238E27FC236}">
                <a16:creationId xmlns:a16="http://schemas.microsoft.com/office/drawing/2014/main" id="{FF97EC46-CFF8-E946-C39B-890B214745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9205" y="6222916"/>
            <a:ext cx="1088946" cy="312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Jožef Stefan International Postgraduate School">
            <a:extLst>
              <a:ext uri="{FF2B5EF4-FFF2-40B4-BE49-F238E27FC236}">
                <a16:creationId xmlns:a16="http://schemas.microsoft.com/office/drawing/2014/main" id="{84089ADB-5C32-E609-BE5E-D7A4736849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88378" y="6234980"/>
            <a:ext cx="960123" cy="2880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nstitut &quot;Jožef Stefan&quot; - In-JeT ApS">
            <a:extLst>
              <a:ext uri="{FF2B5EF4-FFF2-40B4-BE49-F238E27FC236}">
                <a16:creationId xmlns:a16="http://schemas.microsoft.com/office/drawing/2014/main" id="{8CCAF56A-E796-A28D-29BC-353A71D4C8C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3670" b="22997"/>
          <a:stretch/>
        </p:blipFill>
        <p:spPr bwMode="auto">
          <a:xfrm>
            <a:off x="9203203" y="6225379"/>
            <a:ext cx="960123" cy="307239"/>
          </a:xfrm>
          <a:prstGeom prst="rect">
            <a:avLst/>
          </a:prstGeom>
          <a:noFill/>
          <a:extLst>
            <a:ext uri="{909E8E84-426E-40DD-AFC4-6F175D3DCCD1}">
              <a14:hiddenFill xmlns:a14="http://schemas.microsoft.com/office/drawing/2010/main">
                <a:solidFill>
                  <a:srgbClr val="FFFFFF"/>
                </a:solidFill>
              </a14:hiddenFill>
            </a:ext>
          </a:extLst>
        </p:spPr>
      </p:pic>
      <p:sp>
        <p:nvSpPr>
          <p:cNvPr id="44" name="Freeform 4">
            <a:extLst>
              <a:ext uri="{FF2B5EF4-FFF2-40B4-BE49-F238E27FC236}">
                <a16:creationId xmlns:a16="http://schemas.microsoft.com/office/drawing/2014/main" id="{1B128689-EDBA-6A55-186A-D42380562B62}"/>
              </a:ext>
            </a:extLst>
          </p:cNvPr>
          <p:cNvSpPr/>
          <p:nvPr/>
        </p:nvSpPr>
        <p:spPr>
          <a:xfrm rot="20760836">
            <a:off x="5781345" y="4638956"/>
            <a:ext cx="1137598" cy="515105"/>
          </a:xfrm>
          <a:custGeom>
            <a:avLst/>
            <a:gdLst/>
            <a:ahLst/>
            <a:cxnLst/>
            <a:rect l="l" t="t" r="r" b="b"/>
            <a:pathLst>
              <a:path w="785248" h="559489">
                <a:moveTo>
                  <a:pt x="0" y="0"/>
                </a:moveTo>
                <a:lnTo>
                  <a:pt x="785248" y="0"/>
                </a:lnTo>
                <a:lnTo>
                  <a:pt x="785248" y="559489"/>
                </a:lnTo>
                <a:lnTo>
                  <a:pt x="0" y="5594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aphicFrame>
        <p:nvGraphicFramePr>
          <p:cNvPr id="7" name="Diagram 6">
            <a:extLst>
              <a:ext uri="{FF2B5EF4-FFF2-40B4-BE49-F238E27FC236}">
                <a16:creationId xmlns:a16="http://schemas.microsoft.com/office/drawing/2014/main" id="{18E57295-B11B-C820-C29C-83E45519EF05}"/>
              </a:ext>
            </a:extLst>
          </p:cNvPr>
          <p:cNvGraphicFramePr/>
          <p:nvPr>
            <p:extLst>
              <p:ext uri="{D42A27DB-BD31-4B8C-83A1-F6EECF244321}">
                <p14:modId xmlns:p14="http://schemas.microsoft.com/office/powerpoint/2010/main" val="1395540746"/>
              </p:ext>
            </p:extLst>
          </p:nvPr>
        </p:nvGraphicFramePr>
        <p:xfrm>
          <a:off x="7253895" y="1297374"/>
          <a:ext cx="3400992" cy="420619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02199079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680A0-B578-4116-D9B3-B8827985CC7F}"/>
              </a:ext>
            </a:extLst>
          </p:cNvPr>
          <p:cNvSpPr>
            <a:spLocks noGrp="1"/>
          </p:cNvSpPr>
          <p:nvPr>
            <p:ph type="sldNum" sz="quarter" idx="4"/>
          </p:nvPr>
        </p:nvSpPr>
        <p:spPr/>
        <p:txBody>
          <a:bodyPr/>
          <a:lstStyle/>
          <a:p>
            <a:pPr>
              <a:defRPr/>
            </a:pPr>
            <a:fld id="{869A43B6-4A72-4A6E-B3BC-4E1A4B5DD1B6}" type="slidenum">
              <a:rPr lang="en-US" smtClean="0"/>
              <a:pPr>
                <a:defRPr/>
              </a:pPr>
              <a:t>15</a:t>
            </a:fld>
            <a:endParaRPr lang="en-US" dirty="0"/>
          </a:p>
        </p:txBody>
      </p:sp>
      <p:sp>
        <p:nvSpPr>
          <p:cNvPr id="5" name="Title 1">
            <a:extLst>
              <a:ext uri="{FF2B5EF4-FFF2-40B4-BE49-F238E27FC236}">
                <a16:creationId xmlns:a16="http://schemas.microsoft.com/office/drawing/2014/main" id="{93DB527C-A937-2500-EC37-51C3FE64E97B}"/>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200" b="1" kern="0" dirty="0">
                <a:solidFill>
                  <a:schemeClr val="tx1"/>
                </a:solidFill>
                <a:latin typeface="+mj-lt"/>
              </a:rPr>
              <a:t>Communicating sciences to the public II</a:t>
            </a:r>
            <a:endParaRPr lang="sl-SI" sz="3200" kern="0" dirty="0">
              <a:solidFill>
                <a:schemeClr val="tx1"/>
              </a:solidFill>
              <a:latin typeface="+mj-lt"/>
            </a:endParaRPr>
          </a:p>
        </p:txBody>
      </p:sp>
      <p:pic>
        <p:nvPicPr>
          <p:cNvPr id="4" name="Picture 4" descr="Contact FoodTraNet">
            <a:extLst>
              <a:ext uri="{FF2B5EF4-FFF2-40B4-BE49-F238E27FC236}">
                <a16:creationId xmlns:a16="http://schemas.microsoft.com/office/drawing/2014/main" id="{4DAB2C15-A11E-24AA-AC44-ACE72EC36B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2775" y="6219924"/>
            <a:ext cx="1321378" cy="318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rivacy Policy">
            <a:extLst>
              <a:ext uri="{FF2B5EF4-FFF2-40B4-BE49-F238E27FC236}">
                <a16:creationId xmlns:a16="http://schemas.microsoft.com/office/drawing/2014/main" id="{FF97EC46-CFF8-E946-C39B-890B214745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205" y="6222916"/>
            <a:ext cx="1088946" cy="312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Jožef Stefan International Postgraduate School">
            <a:extLst>
              <a:ext uri="{FF2B5EF4-FFF2-40B4-BE49-F238E27FC236}">
                <a16:creationId xmlns:a16="http://schemas.microsoft.com/office/drawing/2014/main" id="{84089ADB-5C32-E609-BE5E-D7A4736849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8378" y="6234980"/>
            <a:ext cx="960123" cy="2880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nstitut &quot;Jožef Stefan&quot; - In-JeT ApS">
            <a:extLst>
              <a:ext uri="{FF2B5EF4-FFF2-40B4-BE49-F238E27FC236}">
                <a16:creationId xmlns:a16="http://schemas.microsoft.com/office/drawing/2014/main" id="{8CCAF56A-E796-A28D-29BC-353A71D4C8C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670" b="22997"/>
          <a:stretch/>
        </p:blipFill>
        <p:spPr bwMode="auto">
          <a:xfrm>
            <a:off x="9203203" y="6225379"/>
            <a:ext cx="960123" cy="30723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2">
            <a:extLst>
              <a:ext uri="{FF2B5EF4-FFF2-40B4-BE49-F238E27FC236}">
                <a16:creationId xmlns:a16="http://schemas.microsoft.com/office/drawing/2014/main" id="{0F6F4497-9532-F2B3-F634-47AE5B858117}"/>
              </a:ext>
            </a:extLst>
          </p:cNvPr>
          <p:cNvSpPr/>
          <p:nvPr/>
        </p:nvSpPr>
        <p:spPr>
          <a:xfrm>
            <a:off x="4563282" y="1787238"/>
            <a:ext cx="3037564" cy="2825641"/>
          </a:xfrm>
          <a:custGeom>
            <a:avLst/>
            <a:gdLst/>
            <a:ahLst/>
            <a:cxnLst/>
            <a:rect l="l" t="t" r="r" b="b"/>
            <a:pathLst>
              <a:path w="4556346" h="4238462">
                <a:moveTo>
                  <a:pt x="0" y="0"/>
                </a:moveTo>
                <a:lnTo>
                  <a:pt x="4556346" y="0"/>
                </a:lnTo>
                <a:lnTo>
                  <a:pt x="4556346" y="4238462"/>
                </a:lnTo>
                <a:lnTo>
                  <a:pt x="0" y="4238462"/>
                </a:lnTo>
                <a:lnTo>
                  <a:pt x="0" y="0"/>
                </a:lnTo>
                <a:close/>
              </a:path>
            </a:pathLst>
          </a:custGeom>
          <a:blipFill>
            <a:blip r:embed="rId7"/>
            <a:stretch>
              <a:fillRect l="-60542" t="-21359" r="-58775" b="-11259"/>
            </a:stretch>
          </a:blipFill>
        </p:spPr>
        <p:txBody>
          <a:bodyPr/>
          <a:lstStyle/>
          <a:p>
            <a:endParaRPr lang="en-GB"/>
          </a:p>
        </p:txBody>
      </p:sp>
      <p:sp>
        <p:nvSpPr>
          <p:cNvPr id="13" name="Freeform 4">
            <a:extLst>
              <a:ext uri="{FF2B5EF4-FFF2-40B4-BE49-F238E27FC236}">
                <a16:creationId xmlns:a16="http://schemas.microsoft.com/office/drawing/2014/main" id="{5A549E9A-2456-3261-1893-C2D80B2E1AEE}"/>
              </a:ext>
            </a:extLst>
          </p:cNvPr>
          <p:cNvSpPr/>
          <p:nvPr/>
        </p:nvSpPr>
        <p:spPr>
          <a:xfrm>
            <a:off x="8389411" y="1787238"/>
            <a:ext cx="3037564" cy="2825641"/>
          </a:xfrm>
          <a:custGeom>
            <a:avLst/>
            <a:gdLst/>
            <a:ahLst/>
            <a:cxnLst/>
            <a:rect l="l" t="t" r="r" b="b"/>
            <a:pathLst>
              <a:path w="4556346" h="4238462">
                <a:moveTo>
                  <a:pt x="0" y="0"/>
                </a:moveTo>
                <a:lnTo>
                  <a:pt x="4556346" y="0"/>
                </a:lnTo>
                <a:lnTo>
                  <a:pt x="4556346" y="4238462"/>
                </a:lnTo>
                <a:lnTo>
                  <a:pt x="0" y="4238462"/>
                </a:lnTo>
                <a:lnTo>
                  <a:pt x="0" y="0"/>
                </a:lnTo>
                <a:close/>
              </a:path>
            </a:pathLst>
          </a:custGeom>
          <a:blipFill>
            <a:blip r:embed="rId8"/>
            <a:stretch>
              <a:fillRect l="-20605" r="-20605"/>
            </a:stretch>
          </a:blipFill>
        </p:spPr>
        <p:txBody>
          <a:bodyPr/>
          <a:lstStyle/>
          <a:p>
            <a:endParaRPr lang="en-GB"/>
          </a:p>
        </p:txBody>
      </p:sp>
      <p:sp>
        <p:nvSpPr>
          <p:cNvPr id="15" name="TextBox 5">
            <a:extLst>
              <a:ext uri="{FF2B5EF4-FFF2-40B4-BE49-F238E27FC236}">
                <a16:creationId xmlns:a16="http://schemas.microsoft.com/office/drawing/2014/main" id="{13AD2F70-3B32-1EB9-1231-DB46A06D756A}"/>
              </a:ext>
            </a:extLst>
          </p:cNvPr>
          <p:cNvSpPr txBox="1"/>
          <p:nvPr/>
        </p:nvSpPr>
        <p:spPr>
          <a:xfrm>
            <a:off x="606575" y="4581128"/>
            <a:ext cx="3168143" cy="817981"/>
          </a:xfrm>
          <a:prstGeom prst="rect">
            <a:avLst/>
          </a:prstGeom>
        </p:spPr>
        <p:txBody>
          <a:bodyPr lIns="0" tIns="0" rIns="0" bIns="0" rtlCol="0" anchor="t">
            <a:spAutoFit/>
          </a:bodyPr>
          <a:lstStyle/>
          <a:p>
            <a:pPr algn="ctr">
              <a:lnSpc>
                <a:spcPts val="2239"/>
              </a:lnSpc>
            </a:pPr>
            <a:r>
              <a:rPr lang="en-US" sz="1600" dirty="0">
                <a:solidFill>
                  <a:srgbClr val="000000"/>
                </a:solidFill>
                <a:latin typeface="+mj-lt"/>
                <a:ea typeface="Inter"/>
                <a:cs typeface="Inter"/>
                <a:sym typeface="Inter"/>
              </a:rPr>
              <a:t>Podcast Series: Mass Spectrometry Podcasts – Communicating highly specialized sciences to the public</a:t>
            </a:r>
          </a:p>
        </p:txBody>
      </p:sp>
      <p:sp>
        <p:nvSpPr>
          <p:cNvPr id="18" name="TextBox 6">
            <a:extLst>
              <a:ext uri="{FF2B5EF4-FFF2-40B4-BE49-F238E27FC236}">
                <a16:creationId xmlns:a16="http://schemas.microsoft.com/office/drawing/2014/main" id="{0D6A7067-830F-D124-437E-1D9E8A655383}"/>
              </a:ext>
            </a:extLst>
          </p:cNvPr>
          <p:cNvSpPr txBox="1"/>
          <p:nvPr/>
        </p:nvSpPr>
        <p:spPr>
          <a:xfrm>
            <a:off x="4411073" y="4581128"/>
            <a:ext cx="3341983" cy="540404"/>
          </a:xfrm>
          <a:prstGeom prst="rect">
            <a:avLst/>
          </a:prstGeom>
        </p:spPr>
        <p:txBody>
          <a:bodyPr lIns="0" tIns="0" rIns="0" bIns="0" rtlCol="0" anchor="t">
            <a:spAutoFit/>
          </a:bodyPr>
          <a:lstStyle/>
          <a:p>
            <a:pPr algn="ctr">
              <a:lnSpc>
                <a:spcPts val="2239"/>
              </a:lnSpc>
            </a:pPr>
            <a:r>
              <a:rPr lang="en-US" sz="1600" dirty="0">
                <a:solidFill>
                  <a:srgbClr val="000000"/>
                </a:solidFill>
                <a:latin typeface="+mj-lt"/>
                <a:ea typeface="Inter"/>
                <a:cs typeface="Inter"/>
                <a:sym typeface="Inter"/>
              </a:rPr>
              <a:t>Interactive survey for children</a:t>
            </a:r>
            <a:br>
              <a:rPr lang="en-US" sz="1600" dirty="0">
                <a:solidFill>
                  <a:srgbClr val="000000"/>
                </a:solidFill>
                <a:latin typeface="+mj-lt"/>
                <a:ea typeface="Inter"/>
                <a:cs typeface="Inter"/>
                <a:sym typeface="Inter"/>
              </a:rPr>
            </a:br>
            <a:r>
              <a:rPr lang="en-US" sz="1600" dirty="0">
                <a:solidFill>
                  <a:srgbClr val="000000"/>
                </a:solidFill>
                <a:latin typeface="+mj-lt"/>
                <a:ea typeface="Inter"/>
                <a:cs typeface="Inter"/>
                <a:sym typeface="Inter"/>
              </a:rPr>
              <a:t>on food traceability</a:t>
            </a:r>
          </a:p>
        </p:txBody>
      </p:sp>
      <p:sp>
        <p:nvSpPr>
          <p:cNvPr id="19" name="TextBox 7">
            <a:extLst>
              <a:ext uri="{FF2B5EF4-FFF2-40B4-BE49-F238E27FC236}">
                <a16:creationId xmlns:a16="http://schemas.microsoft.com/office/drawing/2014/main" id="{7D835CF1-F142-B86E-E12C-11C634750E1F}"/>
              </a:ext>
            </a:extLst>
          </p:cNvPr>
          <p:cNvSpPr txBox="1"/>
          <p:nvPr/>
        </p:nvSpPr>
        <p:spPr>
          <a:xfrm>
            <a:off x="8389411" y="4581128"/>
            <a:ext cx="3037564" cy="822533"/>
          </a:xfrm>
          <a:prstGeom prst="rect">
            <a:avLst/>
          </a:prstGeom>
        </p:spPr>
        <p:txBody>
          <a:bodyPr lIns="0" tIns="0" rIns="0" bIns="0" rtlCol="0" anchor="t">
            <a:spAutoFit/>
          </a:bodyPr>
          <a:lstStyle/>
          <a:p>
            <a:pPr algn="ctr">
              <a:lnSpc>
                <a:spcPts val="2239"/>
              </a:lnSpc>
            </a:pPr>
            <a:r>
              <a:rPr lang="en-US" sz="1600" dirty="0">
                <a:solidFill>
                  <a:srgbClr val="000000"/>
                </a:solidFill>
                <a:latin typeface="+mj-lt"/>
                <a:ea typeface="Inter"/>
                <a:cs typeface="Inter"/>
                <a:sym typeface="Inter"/>
              </a:rPr>
              <a:t>Podcast Series: Industrial Liaison Group - Academic to Industry Perspective</a:t>
            </a:r>
          </a:p>
        </p:txBody>
      </p:sp>
      <p:grpSp>
        <p:nvGrpSpPr>
          <p:cNvPr id="21" name="Group 20">
            <a:extLst>
              <a:ext uri="{FF2B5EF4-FFF2-40B4-BE49-F238E27FC236}">
                <a16:creationId xmlns:a16="http://schemas.microsoft.com/office/drawing/2014/main" id="{4ED6CD65-27F1-94C0-6043-87B1F046691E}"/>
              </a:ext>
            </a:extLst>
          </p:cNvPr>
          <p:cNvGrpSpPr/>
          <p:nvPr/>
        </p:nvGrpSpPr>
        <p:grpSpPr>
          <a:xfrm>
            <a:off x="606574" y="1787237"/>
            <a:ext cx="3168143" cy="2825642"/>
            <a:chOff x="-98099" y="-48082"/>
            <a:chExt cx="4461285" cy="4384078"/>
          </a:xfrm>
        </p:grpSpPr>
        <p:pic>
          <p:nvPicPr>
            <p:cNvPr id="22" name="Picture 21">
              <a:extLst>
                <a:ext uri="{FF2B5EF4-FFF2-40B4-BE49-F238E27FC236}">
                  <a16:creationId xmlns:a16="http://schemas.microsoft.com/office/drawing/2014/main" id="{FA19C667-486A-C763-1639-C57AB1177FC4}"/>
                </a:ext>
              </a:extLst>
            </p:cNvPr>
            <p:cNvPicPr>
              <a:picLocks noChangeAspect="1"/>
            </p:cNvPicPr>
            <p:nvPr/>
          </p:nvPicPr>
          <p:blipFill>
            <a:blip r:embed="rId9"/>
            <a:srcRect t="1523" r="34268" b="1523"/>
            <a:stretch/>
          </p:blipFill>
          <p:spPr>
            <a:xfrm>
              <a:off x="-98099" y="-48082"/>
              <a:ext cx="4461285" cy="4384078"/>
            </a:xfrm>
            <a:prstGeom prst="rect">
              <a:avLst/>
            </a:prstGeom>
          </p:spPr>
        </p:pic>
      </p:grpSp>
    </p:spTree>
    <p:extLst>
      <p:ext uri="{BB962C8B-B14F-4D97-AF65-F5344CB8AC3E}">
        <p14:creationId xmlns:p14="http://schemas.microsoft.com/office/powerpoint/2010/main" val="27626631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680A0-B578-4116-D9B3-B8827985CC7F}"/>
              </a:ext>
            </a:extLst>
          </p:cNvPr>
          <p:cNvSpPr>
            <a:spLocks noGrp="1"/>
          </p:cNvSpPr>
          <p:nvPr>
            <p:ph type="sldNum" sz="quarter" idx="4"/>
          </p:nvPr>
        </p:nvSpPr>
        <p:spPr/>
        <p:txBody>
          <a:bodyPr/>
          <a:lstStyle/>
          <a:p>
            <a:pPr>
              <a:defRPr/>
            </a:pPr>
            <a:fld id="{869A43B6-4A72-4A6E-B3BC-4E1A4B5DD1B6}" type="slidenum">
              <a:rPr lang="en-US" smtClean="0"/>
              <a:pPr>
                <a:defRPr/>
              </a:pPr>
              <a:t>16</a:t>
            </a:fld>
            <a:endParaRPr lang="en-US" dirty="0"/>
          </a:p>
        </p:txBody>
      </p:sp>
      <p:pic>
        <p:nvPicPr>
          <p:cNvPr id="8" name="Content Placeholder 7" descr="A collage of several images of people&#10;&#10;Description automatically generated">
            <a:extLst>
              <a:ext uri="{FF2B5EF4-FFF2-40B4-BE49-F238E27FC236}">
                <a16:creationId xmlns:a16="http://schemas.microsoft.com/office/drawing/2014/main" id="{E4B6DB04-0A15-AD03-1182-0432599896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03713" y="-1"/>
            <a:ext cx="8570724" cy="6856581"/>
          </a:xfrm>
        </p:spPr>
      </p:pic>
      <p:sp>
        <p:nvSpPr>
          <p:cNvPr id="9" name="TextBox 8">
            <a:extLst>
              <a:ext uri="{FF2B5EF4-FFF2-40B4-BE49-F238E27FC236}">
                <a16:creationId xmlns:a16="http://schemas.microsoft.com/office/drawing/2014/main" id="{92407803-BD93-5F1A-541B-5316148D1F41}"/>
              </a:ext>
            </a:extLst>
          </p:cNvPr>
          <p:cNvSpPr txBox="1"/>
          <p:nvPr/>
        </p:nvSpPr>
        <p:spPr>
          <a:xfrm>
            <a:off x="133698" y="1988840"/>
            <a:ext cx="3232059" cy="3693319"/>
          </a:xfrm>
          <a:prstGeom prst="rect">
            <a:avLst/>
          </a:prstGeom>
          <a:noFill/>
        </p:spPr>
        <p:txBody>
          <a:bodyPr wrap="square" rtlCol="0">
            <a:spAutoFit/>
          </a:bodyPr>
          <a:lstStyle/>
          <a:p>
            <a:pPr algn="just"/>
            <a:r>
              <a:rPr lang="en-GB" b="1" dirty="0">
                <a:latin typeface="+mn-lt"/>
              </a:rPr>
              <a:t>Summer &amp; Winter School: </a:t>
            </a:r>
          </a:p>
          <a:p>
            <a:pPr algn="just"/>
            <a:r>
              <a:rPr lang="en-GB" b="0" i="0" dirty="0">
                <a:effectLst/>
                <a:latin typeface="+mn-lt"/>
              </a:rPr>
              <a:t>Advanced approaches for food quality, authenticity and traceability</a:t>
            </a:r>
          </a:p>
          <a:p>
            <a:pPr algn="just"/>
            <a:r>
              <a:rPr lang="en-GB" b="0" i="0" dirty="0">
                <a:effectLst/>
                <a:latin typeface="+mn-lt"/>
              </a:rPr>
              <a:t>Advanced </a:t>
            </a:r>
            <a:r>
              <a:rPr lang="en-SI" dirty="0">
                <a:latin typeface="+mn-lt"/>
              </a:rPr>
              <a:t>s</a:t>
            </a:r>
            <a:r>
              <a:rPr lang="en-GB" b="0" i="0" dirty="0" err="1">
                <a:effectLst/>
                <a:latin typeface="+mn-lt"/>
              </a:rPr>
              <a:t>olutions</a:t>
            </a:r>
            <a:r>
              <a:rPr lang="en-GB" b="0" i="0" dirty="0">
                <a:effectLst/>
                <a:latin typeface="+mn-lt"/>
              </a:rPr>
              <a:t> in food production and safety</a:t>
            </a:r>
            <a:endParaRPr lang="en-SI" b="0" i="0" dirty="0">
              <a:effectLst/>
              <a:latin typeface="+mn-lt"/>
            </a:endParaRPr>
          </a:p>
          <a:p>
            <a:pPr algn="just"/>
            <a:r>
              <a:rPr lang="en-US" b="0" i="0" dirty="0">
                <a:effectLst/>
                <a:latin typeface="+mn-lt"/>
              </a:rPr>
              <a:t>Advanced materials in food science</a:t>
            </a:r>
            <a:endParaRPr lang="en-GB" dirty="0">
              <a:latin typeface="+mn-lt"/>
            </a:endParaRPr>
          </a:p>
          <a:p>
            <a:pPr algn="just"/>
            <a:r>
              <a:rPr lang="en-GB" b="1" dirty="0">
                <a:latin typeface="+mn-lt"/>
              </a:rPr>
              <a:t>Teambuilding events: </a:t>
            </a:r>
          </a:p>
          <a:p>
            <a:pPr algn="just"/>
            <a:r>
              <a:rPr lang="en-GB" dirty="0">
                <a:latin typeface="+mn-lt"/>
              </a:rPr>
              <a:t>Barilla and Rafting</a:t>
            </a:r>
          </a:p>
          <a:p>
            <a:pPr algn="just"/>
            <a:endParaRPr lang="en-GB" dirty="0">
              <a:latin typeface="+mn-lt"/>
            </a:endParaRPr>
          </a:p>
          <a:p>
            <a:pPr algn="just"/>
            <a:r>
              <a:rPr lang="en-GB" b="1" dirty="0">
                <a:latin typeface="+mn-lt"/>
              </a:rPr>
              <a:t>Final event: </a:t>
            </a:r>
          </a:p>
          <a:p>
            <a:pPr algn="just"/>
            <a:r>
              <a:rPr lang="en-GB" dirty="0" err="1">
                <a:latin typeface="+mn-lt"/>
              </a:rPr>
              <a:t>FoodTraNet</a:t>
            </a:r>
            <a:r>
              <a:rPr lang="en-GB" dirty="0">
                <a:latin typeface="+mn-lt"/>
              </a:rPr>
              <a:t> Conference 2024</a:t>
            </a:r>
          </a:p>
        </p:txBody>
      </p:sp>
    </p:spTree>
    <p:extLst>
      <p:ext uri="{BB962C8B-B14F-4D97-AF65-F5344CB8AC3E}">
        <p14:creationId xmlns:p14="http://schemas.microsoft.com/office/powerpoint/2010/main" val="106439696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3D emoticons against yellow background">
            <a:extLst>
              <a:ext uri="{FF2B5EF4-FFF2-40B4-BE49-F238E27FC236}">
                <a16:creationId xmlns:a16="http://schemas.microsoft.com/office/drawing/2014/main" id="{517270CB-E846-0731-25AB-7617314E5ECF}"/>
              </a:ext>
            </a:extLst>
          </p:cNvPr>
          <p:cNvPicPr>
            <a:picLocks noChangeAspect="1"/>
          </p:cNvPicPr>
          <p:nvPr/>
        </p:nvPicPr>
        <p:blipFill>
          <a:blip r:embed="rId3" cstate="print">
            <a:extLst>
              <a:ext uri="{28A0092B-C50C-407E-A947-70E740481C1C}">
                <a14:useLocalDpi xmlns:a14="http://schemas.microsoft.com/office/drawing/2010/main" val="0"/>
              </a:ext>
            </a:extLst>
          </a:blip>
          <a:srcRect l="21827" r="18701"/>
          <a:stretch/>
        </p:blipFill>
        <p:spPr>
          <a:xfrm>
            <a:off x="2973164" y="3212976"/>
            <a:ext cx="1893940" cy="1736367"/>
          </a:xfrm>
          <a:prstGeom prst="rect">
            <a:avLst/>
          </a:prstGeom>
        </p:spPr>
      </p:pic>
      <p:sp>
        <p:nvSpPr>
          <p:cNvPr id="2" name="Slide Number Placeholder 1">
            <a:extLst>
              <a:ext uri="{FF2B5EF4-FFF2-40B4-BE49-F238E27FC236}">
                <a16:creationId xmlns:a16="http://schemas.microsoft.com/office/drawing/2014/main" id="{118680A0-B578-4116-D9B3-B8827985CC7F}"/>
              </a:ext>
            </a:extLst>
          </p:cNvPr>
          <p:cNvSpPr>
            <a:spLocks noGrp="1"/>
          </p:cNvSpPr>
          <p:nvPr>
            <p:ph type="sldNum" sz="quarter" idx="4"/>
          </p:nvPr>
        </p:nvSpPr>
        <p:spPr/>
        <p:txBody>
          <a:bodyPr/>
          <a:lstStyle/>
          <a:p>
            <a:pPr>
              <a:defRPr/>
            </a:pPr>
            <a:fld id="{869A43B6-4A72-4A6E-B3BC-4E1A4B5DD1B6}" type="slidenum">
              <a:rPr lang="en-US" smtClean="0"/>
              <a:pPr>
                <a:defRPr/>
              </a:pPr>
              <a:t>17</a:t>
            </a:fld>
            <a:endParaRPr lang="en-US" dirty="0"/>
          </a:p>
        </p:txBody>
      </p:sp>
      <p:sp>
        <p:nvSpPr>
          <p:cNvPr id="5" name="Title 1">
            <a:extLst>
              <a:ext uri="{FF2B5EF4-FFF2-40B4-BE49-F238E27FC236}">
                <a16:creationId xmlns:a16="http://schemas.microsoft.com/office/drawing/2014/main" id="{93DB527C-A937-2500-EC37-51C3FE64E97B}"/>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600" b="1" kern="0" dirty="0">
                <a:solidFill>
                  <a:schemeClr val="tx1"/>
                </a:solidFill>
                <a:latin typeface="+mj-lt"/>
              </a:rPr>
              <a:t>Outreach and dissemination</a:t>
            </a:r>
            <a:endParaRPr lang="sl-SI" sz="3600" kern="0" dirty="0">
              <a:solidFill>
                <a:schemeClr val="tx1"/>
              </a:solidFill>
              <a:latin typeface="+mj-lt"/>
            </a:endParaRPr>
          </a:p>
        </p:txBody>
      </p:sp>
      <p:sp>
        <p:nvSpPr>
          <p:cNvPr id="7" name="TextBox 3">
            <a:extLst>
              <a:ext uri="{FF2B5EF4-FFF2-40B4-BE49-F238E27FC236}">
                <a16:creationId xmlns:a16="http://schemas.microsoft.com/office/drawing/2014/main" id="{6CA40E9D-11F1-6414-74D8-96BA942AE76F}"/>
              </a:ext>
            </a:extLst>
          </p:cNvPr>
          <p:cNvSpPr txBox="1"/>
          <p:nvPr/>
        </p:nvSpPr>
        <p:spPr>
          <a:xfrm>
            <a:off x="2916814" y="5152552"/>
            <a:ext cx="2006640" cy="564257"/>
          </a:xfrm>
          <a:prstGeom prst="rect">
            <a:avLst/>
          </a:prstGeom>
        </p:spPr>
        <p:txBody>
          <a:bodyPr wrap="square" lIns="0" tIns="0" rIns="0" bIns="0" rtlCol="0" anchor="t">
            <a:spAutoFit/>
          </a:bodyPr>
          <a:lstStyle/>
          <a:p>
            <a:pPr algn="ctr">
              <a:lnSpc>
                <a:spcPts val="2239"/>
              </a:lnSpc>
            </a:pPr>
            <a:r>
              <a:rPr lang="en-US" sz="2000" dirty="0">
                <a:solidFill>
                  <a:srgbClr val="000000"/>
                </a:solidFill>
                <a:latin typeface="+mn-lt"/>
                <a:ea typeface="Inter"/>
                <a:cs typeface="Inter"/>
                <a:sym typeface="Inter"/>
              </a:rPr>
              <a:t>Social media channels</a:t>
            </a:r>
          </a:p>
        </p:txBody>
      </p:sp>
      <p:sp>
        <p:nvSpPr>
          <p:cNvPr id="9" name="Freeform 4">
            <a:extLst>
              <a:ext uri="{FF2B5EF4-FFF2-40B4-BE49-F238E27FC236}">
                <a16:creationId xmlns:a16="http://schemas.microsoft.com/office/drawing/2014/main" id="{84D3D30B-7492-6533-8574-9315DE5B2F88}"/>
              </a:ext>
            </a:extLst>
          </p:cNvPr>
          <p:cNvSpPr/>
          <p:nvPr/>
        </p:nvSpPr>
        <p:spPr>
          <a:xfrm>
            <a:off x="7463369" y="3212976"/>
            <a:ext cx="1880740" cy="1749525"/>
          </a:xfrm>
          <a:custGeom>
            <a:avLst/>
            <a:gdLst/>
            <a:ahLst/>
            <a:cxnLst/>
            <a:rect l="l" t="t" r="r" b="b"/>
            <a:pathLst>
              <a:path w="2821110" h="2624288">
                <a:moveTo>
                  <a:pt x="0" y="0"/>
                </a:moveTo>
                <a:lnTo>
                  <a:pt x="2821109" y="0"/>
                </a:lnTo>
                <a:lnTo>
                  <a:pt x="2821109" y="2624288"/>
                </a:lnTo>
                <a:lnTo>
                  <a:pt x="0" y="2624288"/>
                </a:lnTo>
                <a:lnTo>
                  <a:pt x="0" y="0"/>
                </a:lnTo>
                <a:close/>
              </a:path>
            </a:pathLst>
          </a:custGeom>
          <a:blipFill>
            <a:blip r:embed="rId4"/>
            <a:stretch>
              <a:fillRect l="-60542" t="-21359" r="-58775" b="-11259"/>
            </a:stretch>
          </a:blipFill>
        </p:spPr>
        <p:txBody>
          <a:bodyPr/>
          <a:lstStyle/>
          <a:p>
            <a:endParaRPr lang="en-GB" sz="2400"/>
          </a:p>
        </p:txBody>
      </p:sp>
      <p:sp>
        <p:nvSpPr>
          <p:cNvPr id="10" name="TextBox 5">
            <a:extLst>
              <a:ext uri="{FF2B5EF4-FFF2-40B4-BE49-F238E27FC236}">
                <a16:creationId xmlns:a16="http://schemas.microsoft.com/office/drawing/2014/main" id="{9825CCD4-C3E4-D085-D4F5-B44E6896EB05}"/>
              </a:ext>
            </a:extLst>
          </p:cNvPr>
          <p:cNvSpPr txBox="1"/>
          <p:nvPr/>
        </p:nvSpPr>
        <p:spPr>
          <a:xfrm>
            <a:off x="7432934" y="5147198"/>
            <a:ext cx="2006640" cy="564257"/>
          </a:xfrm>
          <a:prstGeom prst="rect">
            <a:avLst/>
          </a:prstGeom>
        </p:spPr>
        <p:txBody>
          <a:bodyPr wrap="square" lIns="0" tIns="0" rIns="0" bIns="0" rtlCol="0" anchor="t">
            <a:spAutoFit/>
          </a:bodyPr>
          <a:lstStyle/>
          <a:p>
            <a:pPr algn="ctr">
              <a:lnSpc>
                <a:spcPts val="2239"/>
              </a:lnSpc>
            </a:pPr>
            <a:r>
              <a:rPr lang="en-US" sz="2000" dirty="0">
                <a:solidFill>
                  <a:srgbClr val="000000"/>
                </a:solidFill>
                <a:latin typeface="+mn-lt"/>
                <a:ea typeface="Inter"/>
                <a:cs typeface="Inter"/>
                <a:sym typeface="Inter"/>
              </a:rPr>
              <a:t>Newsletters and scientific blogging</a:t>
            </a:r>
          </a:p>
        </p:txBody>
      </p:sp>
      <p:sp>
        <p:nvSpPr>
          <p:cNvPr id="12" name="Freeform 6">
            <a:extLst>
              <a:ext uri="{FF2B5EF4-FFF2-40B4-BE49-F238E27FC236}">
                <a16:creationId xmlns:a16="http://schemas.microsoft.com/office/drawing/2014/main" id="{51606309-1C8F-3406-6815-DE4385C3E1DF}"/>
              </a:ext>
            </a:extLst>
          </p:cNvPr>
          <p:cNvSpPr/>
          <p:nvPr/>
        </p:nvSpPr>
        <p:spPr>
          <a:xfrm>
            <a:off x="9501571" y="1847419"/>
            <a:ext cx="1880740" cy="1749525"/>
          </a:xfrm>
          <a:custGeom>
            <a:avLst/>
            <a:gdLst/>
            <a:ahLst/>
            <a:cxnLst/>
            <a:rect l="l" t="t" r="r" b="b"/>
            <a:pathLst>
              <a:path w="2821110" h="2624288">
                <a:moveTo>
                  <a:pt x="0" y="0"/>
                </a:moveTo>
                <a:lnTo>
                  <a:pt x="2821110" y="0"/>
                </a:lnTo>
                <a:lnTo>
                  <a:pt x="2821110" y="2624288"/>
                </a:lnTo>
                <a:lnTo>
                  <a:pt x="0" y="2624288"/>
                </a:lnTo>
                <a:lnTo>
                  <a:pt x="0" y="0"/>
                </a:lnTo>
                <a:close/>
              </a:path>
            </a:pathLst>
          </a:custGeom>
          <a:blipFill>
            <a:blip r:embed="rId5"/>
            <a:stretch>
              <a:fillRect l="-2149" t="-2100" r="-40473" b="-48"/>
            </a:stretch>
          </a:blipFill>
        </p:spPr>
        <p:txBody>
          <a:bodyPr/>
          <a:lstStyle/>
          <a:p>
            <a:endParaRPr lang="en-GB" sz="2400"/>
          </a:p>
        </p:txBody>
      </p:sp>
      <p:sp>
        <p:nvSpPr>
          <p:cNvPr id="14" name="TextBox 7">
            <a:extLst>
              <a:ext uri="{FF2B5EF4-FFF2-40B4-BE49-F238E27FC236}">
                <a16:creationId xmlns:a16="http://schemas.microsoft.com/office/drawing/2014/main" id="{1B0A1E24-A539-801C-E1F1-0C7F76279A81}"/>
              </a:ext>
            </a:extLst>
          </p:cNvPr>
          <p:cNvSpPr txBox="1"/>
          <p:nvPr/>
        </p:nvSpPr>
        <p:spPr>
          <a:xfrm>
            <a:off x="9634236" y="3702824"/>
            <a:ext cx="1799711" cy="1139223"/>
          </a:xfrm>
          <a:prstGeom prst="rect">
            <a:avLst/>
          </a:prstGeom>
        </p:spPr>
        <p:txBody>
          <a:bodyPr lIns="0" tIns="0" rIns="0" bIns="0" rtlCol="0" anchor="t">
            <a:spAutoFit/>
          </a:bodyPr>
          <a:lstStyle/>
          <a:p>
            <a:pPr algn="ctr">
              <a:lnSpc>
                <a:spcPts val="2240"/>
              </a:lnSpc>
            </a:pPr>
            <a:r>
              <a:rPr lang="en-US" sz="2000" dirty="0">
                <a:solidFill>
                  <a:srgbClr val="000000"/>
                </a:solidFill>
                <a:latin typeface="+mn-lt"/>
                <a:ea typeface="Inter"/>
                <a:cs typeface="Inter"/>
                <a:sym typeface="Inter"/>
              </a:rPr>
              <a:t>International and regional academic conferences</a:t>
            </a:r>
          </a:p>
        </p:txBody>
      </p:sp>
      <p:sp>
        <p:nvSpPr>
          <p:cNvPr id="23" name="Freeform 10">
            <a:extLst>
              <a:ext uri="{FF2B5EF4-FFF2-40B4-BE49-F238E27FC236}">
                <a16:creationId xmlns:a16="http://schemas.microsoft.com/office/drawing/2014/main" id="{D66774AB-1CD5-FC3A-0D30-FEBBC4635344}"/>
              </a:ext>
            </a:extLst>
          </p:cNvPr>
          <p:cNvSpPr/>
          <p:nvPr/>
        </p:nvSpPr>
        <p:spPr>
          <a:xfrm>
            <a:off x="5155630" y="1847420"/>
            <a:ext cx="1880740" cy="1749525"/>
          </a:xfrm>
          <a:custGeom>
            <a:avLst/>
            <a:gdLst/>
            <a:ahLst/>
            <a:cxnLst/>
            <a:rect l="l" t="t" r="r" b="b"/>
            <a:pathLst>
              <a:path w="2821110" h="2624288">
                <a:moveTo>
                  <a:pt x="0" y="0"/>
                </a:moveTo>
                <a:lnTo>
                  <a:pt x="2821110" y="0"/>
                </a:lnTo>
                <a:lnTo>
                  <a:pt x="2821110" y="2624288"/>
                </a:lnTo>
                <a:lnTo>
                  <a:pt x="0" y="2624288"/>
                </a:lnTo>
                <a:lnTo>
                  <a:pt x="0" y="0"/>
                </a:lnTo>
                <a:close/>
              </a:path>
            </a:pathLst>
          </a:custGeom>
          <a:blipFill>
            <a:blip r:embed="rId6"/>
            <a:stretch>
              <a:fillRect t="-33333" b="-33333"/>
            </a:stretch>
          </a:blipFill>
        </p:spPr>
        <p:txBody>
          <a:bodyPr/>
          <a:lstStyle/>
          <a:p>
            <a:endParaRPr lang="en-GB" sz="2400"/>
          </a:p>
        </p:txBody>
      </p:sp>
      <p:sp>
        <p:nvSpPr>
          <p:cNvPr id="24" name="TextBox 11">
            <a:extLst>
              <a:ext uri="{FF2B5EF4-FFF2-40B4-BE49-F238E27FC236}">
                <a16:creationId xmlns:a16="http://schemas.microsoft.com/office/drawing/2014/main" id="{EAF9CEB6-7317-1F7C-D4C7-C424F9F76687}"/>
              </a:ext>
            </a:extLst>
          </p:cNvPr>
          <p:cNvSpPr txBox="1"/>
          <p:nvPr/>
        </p:nvSpPr>
        <p:spPr>
          <a:xfrm>
            <a:off x="5297371" y="3702824"/>
            <a:ext cx="1875871" cy="1139223"/>
          </a:xfrm>
          <a:prstGeom prst="rect">
            <a:avLst/>
          </a:prstGeom>
        </p:spPr>
        <p:txBody>
          <a:bodyPr lIns="0" tIns="0" rIns="0" bIns="0" rtlCol="0" anchor="t">
            <a:spAutoFit/>
          </a:bodyPr>
          <a:lstStyle/>
          <a:p>
            <a:pPr algn="ctr">
              <a:lnSpc>
                <a:spcPts val="2239"/>
              </a:lnSpc>
            </a:pPr>
            <a:r>
              <a:rPr lang="en-US" sz="2000" b="1" dirty="0">
                <a:solidFill>
                  <a:srgbClr val="000000"/>
                </a:solidFill>
                <a:latin typeface="+mn-lt"/>
                <a:ea typeface="Inter"/>
                <a:cs typeface="Inter"/>
                <a:sym typeface="Inter"/>
              </a:rPr>
              <a:t>Scientific publications </a:t>
            </a:r>
            <a:r>
              <a:rPr lang="en-US" sz="2000" dirty="0">
                <a:solidFill>
                  <a:srgbClr val="000000"/>
                </a:solidFill>
                <a:latin typeface="+mn-lt"/>
                <a:ea typeface="Inter"/>
                <a:cs typeface="Inter"/>
                <a:sym typeface="Inter"/>
              </a:rPr>
              <a:t>and public deliverables </a:t>
            </a:r>
          </a:p>
        </p:txBody>
      </p:sp>
      <p:sp>
        <p:nvSpPr>
          <p:cNvPr id="25" name="Freeform 12">
            <a:extLst>
              <a:ext uri="{FF2B5EF4-FFF2-40B4-BE49-F238E27FC236}">
                <a16:creationId xmlns:a16="http://schemas.microsoft.com/office/drawing/2014/main" id="{08AECCC1-8239-D979-A3C1-7B6B26EA7D64}"/>
              </a:ext>
            </a:extLst>
          </p:cNvPr>
          <p:cNvSpPr/>
          <p:nvPr/>
        </p:nvSpPr>
        <p:spPr>
          <a:xfrm>
            <a:off x="809689" y="1847420"/>
            <a:ext cx="1880740" cy="1749525"/>
          </a:xfrm>
          <a:custGeom>
            <a:avLst/>
            <a:gdLst/>
            <a:ahLst/>
            <a:cxnLst/>
            <a:rect l="l" t="t" r="r" b="b"/>
            <a:pathLst>
              <a:path w="2821110" h="2624288">
                <a:moveTo>
                  <a:pt x="0" y="0"/>
                </a:moveTo>
                <a:lnTo>
                  <a:pt x="2821110" y="0"/>
                </a:lnTo>
                <a:lnTo>
                  <a:pt x="2821110" y="2624288"/>
                </a:lnTo>
                <a:lnTo>
                  <a:pt x="0" y="2624288"/>
                </a:lnTo>
                <a:lnTo>
                  <a:pt x="0" y="0"/>
                </a:lnTo>
                <a:close/>
              </a:path>
            </a:pathLst>
          </a:custGeom>
          <a:blipFill>
            <a:blip r:embed="rId7"/>
            <a:stretch>
              <a:fillRect l="-19680" r="-19680"/>
            </a:stretch>
          </a:blipFill>
        </p:spPr>
        <p:txBody>
          <a:bodyPr/>
          <a:lstStyle/>
          <a:p>
            <a:endParaRPr lang="en-GB" sz="2400"/>
          </a:p>
        </p:txBody>
      </p:sp>
      <p:sp>
        <p:nvSpPr>
          <p:cNvPr id="26" name="TextBox 13">
            <a:extLst>
              <a:ext uri="{FF2B5EF4-FFF2-40B4-BE49-F238E27FC236}">
                <a16:creationId xmlns:a16="http://schemas.microsoft.com/office/drawing/2014/main" id="{63059761-10D0-58A5-4906-622F49197EB7}"/>
              </a:ext>
            </a:extLst>
          </p:cNvPr>
          <p:cNvSpPr txBox="1"/>
          <p:nvPr/>
        </p:nvSpPr>
        <p:spPr>
          <a:xfrm>
            <a:off x="613547" y="3702824"/>
            <a:ext cx="2222829" cy="574966"/>
          </a:xfrm>
          <a:prstGeom prst="rect">
            <a:avLst/>
          </a:prstGeom>
        </p:spPr>
        <p:txBody>
          <a:bodyPr lIns="0" tIns="0" rIns="0" bIns="0" rtlCol="0" anchor="t">
            <a:spAutoFit/>
          </a:bodyPr>
          <a:lstStyle/>
          <a:p>
            <a:pPr algn="ctr">
              <a:lnSpc>
                <a:spcPts val="2239"/>
              </a:lnSpc>
            </a:pPr>
            <a:r>
              <a:rPr lang="en-US" sz="2000" dirty="0">
                <a:solidFill>
                  <a:srgbClr val="000000"/>
                </a:solidFill>
                <a:latin typeface="+mn-lt"/>
                <a:ea typeface="Inter"/>
                <a:cs typeface="Inter"/>
                <a:sym typeface="Inter"/>
              </a:rPr>
              <a:t>Workshops and </a:t>
            </a:r>
          </a:p>
          <a:p>
            <a:pPr algn="ctr">
              <a:lnSpc>
                <a:spcPts val="2239"/>
              </a:lnSpc>
            </a:pPr>
            <a:r>
              <a:rPr lang="en-US" sz="2000" dirty="0">
                <a:solidFill>
                  <a:srgbClr val="000000"/>
                </a:solidFill>
                <a:latin typeface="+mn-lt"/>
                <a:ea typeface="Inter"/>
                <a:cs typeface="Inter"/>
                <a:sym typeface="Inter"/>
              </a:rPr>
              <a:t>MSCA Events</a:t>
            </a:r>
          </a:p>
        </p:txBody>
      </p:sp>
      <p:pic>
        <p:nvPicPr>
          <p:cNvPr id="6" name="Picture 4" descr="Contact FoodTraNet">
            <a:extLst>
              <a:ext uri="{FF2B5EF4-FFF2-40B4-BE49-F238E27FC236}">
                <a16:creationId xmlns:a16="http://schemas.microsoft.com/office/drawing/2014/main" id="{B62064A5-FCA6-A660-071D-2033D4D8BE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48148" y="5915707"/>
            <a:ext cx="2434163" cy="5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84380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89B8785-62EA-6736-99CC-99802E6712B8}"/>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600" b="1" kern="0" dirty="0">
                <a:solidFill>
                  <a:schemeClr val="tx1"/>
                </a:solidFill>
                <a:latin typeface="+mj-lt"/>
              </a:rPr>
              <a:t>Who are we?</a:t>
            </a:r>
            <a:endParaRPr lang="sl-SI" sz="3600" kern="0" dirty="0">
              <a:solidFill>
                <a:schemeClr val="tx1"/>
              </a:solidFill>
              <a:latin typeface="+mj-lt"/>
            </a:endParaRPr>
          </a:p>
        </p:txBody>
      </p:sp>
      <p:sp>
        <p:nvSpPr>
          <p:cNvPr id="2" name="Slide Number Placeholder 1">
            <a:extLst>
              <a:ext uri="{FF2B5EF4-FFF2-40B4-BE49-F238E27FC236}">
                <a16:creationId xmlns:a16="http://schemas.microsoft.com/office/drawing/2014/main" id="{118680A0-B578-4116-D9B3-B8827985CC7F}"/>
              </a:ext>
            </a:extLst>
          </p:cNvPr>
          <p:cNvSpPr>
            <a:spLocks noGrp="1"/>
          </p:cNvSpPr>
          <p:nvPr>
            <p:ph type="sldNum" sz="quarter" idx="4"/>
          </p:nvPr>
        </p:nvSpPr>
        <p:spPr/>
        <p:txBody>
          <a:bodyPr/>
          <a:lstStyle/>
          <a:p>
            <a:pPr>
              <a:defRPr/>
            </a:pPr>
            <a:fld id="{869A43B6-4A72-4A6E-B3BC-4E1A4B5DD1B6}" type="slidenum">
              <a:rPr lang="en-US" smtClean="0"/>
              <a:pPr>
                <a:defRPr/>
              </a:pPr>
              <a:t>2</a:t>
            </a:fld>
            <a:endParaRPr lang="en-US" dirty="0"/>
          </a:p>
        </p:txBody>
      </p:sp>
      <p:pic>
        <p:nvPicPr>
          <p:cNvPr id="10" name="Graphic 9" descr="Leaf with solid fill">
            <a:extLst>
              <a:ext uri="{FF2B5EF4-FFF2-40B4-BE49-F238E27FC236}">
                <a16:creationId xmlns:a16="http://schemas.microsoft.com/office/drawing/2014/main" id="{F626D191-1529-0774-6EAD-EF8444BD7D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7608" y="1008207"/>
            <a:ext cx="914400" cy="914400"/>
          </a:xfrm>
          <a:prstGeom prst="rect">
            <a:avLst/>
          </a:prstGeom>
        </p:spPr>
      </p:pic>
      <p:pic>
        <p:nvPicPr>
          <p:cNvPr id="9" name="Picture 8">
            <a:extLst>
              <a:ext uri="{FF2B5EF4-FFF2-40B4-BE49-F238E27FC236}">
                <a16:creationId xmlns:a16="http://schemas.microsoft.com/office/drawing/2014/main" id="{70C9FF33-16C6-417F-946C-96EE0EF87057}"/>
              </a:ext>
            </a:extLst>
          </p:cNvPr>
          <p:cNvPicPr>
            <a:picLocks noChangeAspect="1"/>
          </p:cNvPicPr>
          <p:nvPr/>
        </p:nvPicPr>
        <p:blipFill>
          <a:blip r:embed="rId5"/>
          <a:stretch>
            <a:fillRect/>
          </a:stretch>
        </p:blipFill>
        <p:spPr>
          <a:xfrm>
            <a:off x="7089544" y="3747635"/>
            <a:ext cx="4993195" cy="3110365"/>
          </a:xfrm>
          <a:prstGeom prst="rect">
            <a:avLst/>
          </a:prstGeom>
        </p:spPr>
      </p:pic>
      <p:pic>
        <p:nvPicPr>
          <p:cNvPr id="15" name="Picture 14">
            <a:extLst>
              <a:ext uri="{FF2B5EF4-FFF2-40B4-BE49-F238E27FC236}">
                <a16:creationId xmlns:a16="http://schemas.microsoft.com/office/drawing/2014/main" id="{B0334627-16C4-4C5D-9C77-0B7660288E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1323" y="911000"/>
            <a:ext cx="4821416" cy="2751493"/>
          </a:xfrm>
          <a:prstGeom prst="rect">
            <a:avLst/>
          </a:prstGeom>
        </p:spPr>
      </p:pic>
      <p:pic>
        <p:nvPicPr>
          <p:cNvPr id="19" name="Picture 18">
            <a:extLst>
              <a:ext uri="{FF2B5EF4-FFF2-40B4-BE49-F238E27FC236}">
                <a16:creationId xmlns:a16="http://schemas.microsoft.com/office/drawing/2014/main" id="{F05AFCA2-FBCA-4CB4-83A0-529918B1ADBB}"/>
              </a:ext>
            </a:extLst>
          </p:cNvPr>
          <p:cNvPicPr>
            <a:picLocks noChangeAspect="1"/>
          </p:cNvPicPr>
          <p:nvPr/>
        </p:nvPicPr>
        <p:blipFill>
          <a:blip r:embed="rId7"/>
          <a:stretch>
            <a:fillRect/>
          </a:stretch>
        </p:blipFill>
        <p:spPr>
          <a:xfrm>
            <a:off x="7991895" y="3496559"/>
            <a:ext cx="3360271" cy="502152"/>
          </a:xfrm>
          <a:prstGeom prst="rect">
            <a:avLst/>
          </a:prstGeom>
        </p:spPr>
      </p:pic>
      <p:sp>
        <p:nvSpPr>
          <p:cNvPr id="18" name="Title 2">
            <a:extLst>
              <a:ext uri="{FF2B5EF4-FFF2-40B4-BE49-F238E27FC236}">
                <a16:creationId xmlns:a16="http://schemas.microsoft.com/office/drawing/2014/main" id="{99213B11-D447-4F51-B3B5-5F53F2746870}"/>
              </a:ext>
            </a:extLst>
          </p:cNvPr>
          <p:cNvSpPr txBox="1">
            <a:spLocks/>
          </p:cNvSpPr>
          <p:nvPr/>
        </p:nvSpPr>
        <p:spPr bwMode="auto">
          <a:xfrm>
            <a:off x="564590" y="1944457"/>
            <a:ext cx="5807496" cy="370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FF6400"/>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SI" sz="2000" kern="0" dirty="0">
                <a:solidFill>
                  <a:schemeClr val="tx1"/>
                </a:solidFill>
                <a:latin typeface="+mn-lt"/>
              </a:rPr>
              <a:t>P</a:t>
            </a:r>
            <a:r>
              <a:rPr lang="en-US" sz="2000" kern="0" dirty="0" err="1">
                <a:solidFill>
                  <a:schemeClr val="tx1"/>
                </a:solidFill>
                <a:latin typeface="+mn-lt"/>
              </a:rPr>
              <a:t>rovides</a:t>
            </a:r>
            <a:r>
              <a:rPr lang="en-US" sz="2000" kern="0" dirty="0">
                <a:solidFill>
                  <a:schemeClr val="tx1"/>
                </a:solidFill>
                <a:latin typeface="+mn-lt"/>
              </a:rPr>
              <a:t> high-level training in new techniques including mass spectrometry</a:t>
            </a:r>
            <a:br>
              <a:rPr lang="en-US" sz="2000" kern="0" dirty="0">
                <a:solidFill>
                  <a:schemeClr val="tx1"/>
                </a:solidFill>
                <a:latin typeface="+mn-lt"/>
              </a:rPr>
            </a:br>
            <a:endParaRPr lang="en-SI" sz="2000" kern="0" dirty="0">
              <a:solidFill>
                <a:schemeClr val="tx1"/>
              </a:solidFill>
              <a:latin typeface="+mn-lt"/>
            </a:endParaRPr>
          </a:p>
          <a:p>
            <a:r>
              <a:rPr lang="en-SI" sz="2100" b="1" kern="0" dirty="0">
                <a:solidFill>
                  <a:schemeClr val="tx1"/>
                </a:solidFill>
                <a:latin typeface="+mj-lt"/>
              </a:rPr>
              <a:t>Why?</a:t>
            </a:r>
          </a:p>
          <a:p>
            <a:endParaRPr lang="en-SI" sz="2100" kern="0" dirty="0">
              <a:solidFill>
                <a:schemeClr val="tx1"/>
              </a:solidFill>
              <a:latin typeface="+mj-lt"/>
            </a:endParaRPr>
          </a:p>
          <a:p>
            <a:pPr marL="342900" indent="-342900">
              <a:buFont typeface="Wingdings" panose="05000000000000000000" pitchFamily="2" charset="2"/>
              <a:buChar char="ü"/>
            </a:pPr>
            <a:r>
              <a:rPr lang="en-US" sz="1800" kern="0" dirty="0">
                <a:solidFill>
                  <a:schemeClr val="tx1"/>
                </a:solidFill>
                <a:latin typeface="Palatino Linotype" panose="02040502050505030304" pitchFamily="18" charset="0"/>
              </a:rPr>
              <a:t>Ensuring everyone has enough safe and nutritious food</a:t>
            </a:r>
          </a:p>
          <a:p>
            <a:pPr marL="342900" indent="-342900">
              <a:buFont typeface="Wingdings" panose="05000000000000000000" pitchFamily="2" charset="2"/>
              <a:buChar char="ü"/>
            </a:pPr>
            <a:r>
              <a:rPr lang="en-US" sz="1800" kern="0" dirty="0">
                <a:solidFill>
                  <a:schemeClr val="tx1"/>
                </a:solidFill>
                <a:latin typeface="Palatino Linotype" panose="02040502050505030304" pitchFamily="18" charset="0"/>
              </a:rPr>
              <a:t>Finding ways to reduce waste and reuse resources</a:t>
            </a:r>
          </a:p>
          <a:p>
            <a:pPr marL="342900" indent="-342900">
              <a:buFont typeface="Wingdings" panose="05000000000000000000" pitchFamily="2" charset="2"/>
              <a:buChar char="ü"/>
            </a:pPr>
            <a:r>
              <a:rPr lang="en-US" sz="1800" kern="0" dirty="0">
                <a:solidFill>
                  <a:schemeClr val="tx1"/>
                </a:solidFill>
                <a:latin typeface="Palatino Linotype" panose="02040502050505030304" pitchFamily="18" charset="0"/>
              </a:rPr>
              <a:t>Making food healthier to improve our well-being</a:t>
            </a:r>
          </a:p>
          <a:p>
            <a:pPr marL="342900" indent="-342900">
              <a:buFont typeface="Wingdings" panose="05000000000000000000" pitchFamily="2" charset="2"/>
              <a:buChar char="ü"/>
            </a:pPr>
            <a:r>
              <a:rPr lang="en-US" sz="1800" kern="0" dirty="0">
                <a:solidFill>
                  <a:schemeClr val="tx1"/>
                </a:solidFill>
                <a:latin typeface="Palatino Linotype" panose="02040502050505030304" pitchFamily="18" charset="0"/>
              </a:rPr>
              <a:t>Using Nanotechnology to boost food safety and quality</a:t>
            </a:r>
            <a:br>
              <a:rPr lang="en-GB" sz="2100" kern="0" dirty="0">
                <a:solidFill>
                  <a:srgbClr val="C00000"/>
                </a:solidFill>
                <a:latin typeface="+mn-lt"/>
              </a:rPr>
            </a:br>
            <a:endParaRPr lang="en-GB" sz="2100" kern="0" dirty="0">
              <a:solidFill>
                <a:srgbClr val="C00000"/>
              </a:solidFill>
              <a:latin typeface="+mn-lt"/>
            </a:endParaRPr>
          </a:p>
        </p:txBody>
      </p:sp>
      <p:sp>
        <p:nvSpPr>
          <p:cNvPr id="20" name="TextBox 19">
            <a:extLst>
              <a:ext uri="{FF2B5EF4-FFF2-40B4-BE49-F238E27FC236}">
                <a16:creationId xmlns:a16="http://schemas.microsoft.com/office/drawing/2014/main" id="{C11F3783-AED7-467E-BFC9-7662B18687B0}"/>
              </a:ext>
            </a:extLst>
          </p:cNvPr>
          <p:cNvSpPr txBox="1"/>
          <p:nvPr/>
        </p:nvSpPr>
        <p:spPr>
          <a:xfrm>
            <a:off x="564590" y="1276277"/>
            <a:ext cx="6251490" cy="400110"/>
          </a:xfrm>
          <a:prstGeom prst="rect">
            <a:avLst/>
          </a:prstGeom>
          <a:noFill/>
        </p:spPr>
        <p:txBody>
          <a:bodyPr wrap="square" rtlCol="0">
            <a:spAutoFit/>
          </a:bodyPr>
          <a:lstStyle/>
          <a:p>
            <a:r>
              <a:rPr lang="en-US" sz="2000" b="1" kern="0" dirty="0">
                <a:solidFill>
                  <a:schemeClr val="tx1"/>
                </a:solidFill>
                <a:latin typeface="+mj-lt"/>
              </a:rPr>
              <a:t>15 Early-Stage Researchers</a:t>
            </a:r>
            <a:r>
              <a:rPr lang="en-SI" sz="2000" b="1" kern="0" dirty="0">
                <a:solidFill>
                  <a:schemeClr val="tx1"/>
                </a:solidFill>
                <a:latin typeface="+mj-lt"/>
              </a:rPr>
              <a:t> </a:t>
            </a:r>
            <a:r>
              <a:rPr lang="en-US" sz="2000" b="1" kern="0" dirty="0">
                <a:solidFill>
                  <a:schemeClr val="tx1"/>
                </a:solidFill>
                <a:latin typeface="+mj-lt"/>
              </a:rPr>
              <a:t>and coordinators</a:t>
            </a:r>
            <a:endParaRPr lang="en-SI" sz="2000" kern="0" dirty="0">
              <a:solidFill>
                <a:schemeClr val="tx1"/>
              </a:solidFill>
              <a:latin typeface="+mj-lt"/>
            </a:endParaRPr>
          </a:p>
        </p:txBody>
      </p:sp>
    </p:spTree>
    <p:extLst>
      <p:ext uri="{BB962C8B-B14F-4D97-AF65-F5344CB8AC3E}">
        <p14:creationId xmlns:p14="http://schemas.microsoft.com/office/powerpoint/2010/main" val="199829920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EED587-F530-D0BA-8978-806D0BAF5CCF}"/>
              </a:ext>
            </a:extLst>
          </p:cNvPr>
          <p:cNvSpPr>
            <a:spLocks noGrp="1"/>
          </p:cNvSpPr>
          <p:nvPr>
            <p:ph type="sldNum" sz="quarter" idx="4"/>
          </p:nvPr>
        </p:nvSpPr>
        <p:spPr/>
        <p:txBody>
          <a:bodyPr/>
          <a:lstStyle/>
          <a:p>
            <a:pPr>
              <a:defRPr/>
            </a:pPr>
            <a:fld id="{869A43B6-4A72-4A6E-B3BC-4E1A4B5DD1B6}" type="slidenum">
              <a:rPr lang="en-US" smtClean="0"/>
              <a:pPr>
                <a:defRPr/>
              </a:pPr>
              <a:t>3</a:t>
            </a:fld>
            <a:endParaRPr lang="en-US" dirty="0"/>
          </a:p>
        </p:txBody>
      </p:sp>
      <p:graphicFrame>
        <p:nvGraphicFramePr>
          <p:cNvPr id="6" name="Diagram 5">
            <a:extLst>
              <a:ext uri="{FF2B5EF4-FFF2-40B4-BE49-F238E27FC236}">
                <a16:creationId xmlns:a16="http://schemas.microsoft.com/office/drawing/2014/main" id="{92B77180-478C-413F-9762-EC51CEF0C7A0}"/>
              </a:ext>
            </a:extLst>
          </p:cNvPr>
          <p:cNvGraphicFramePr/>
          <p:nvPr>
            <p:extLst>
              <p:ext uri="{D42A27DB-BD31-4B8C-83A1-F6EECF244321}">
                <p14:modId xmlns:p14="http://schemas.microsoft.com/office/powerpoint/2010/main" val="3661036469"/>
              </p:ext>
            </p:extLst>
          </p:nvPr>
        </p:nvGraphicFramePr>
        <p:xfrm>
          <a:off x="1451484" y="1071773"/>
          <a:ext cx="9289032" cy="4714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CA089FBA-62D7-6E55-F56E-93388CD75FE3}"/>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600" b="1" kern="0" dirty="0">
                <a:solidFill>
                  <a:schemeClr val="tx1"/>
                </a:solidFill>
                <a:latin typeface="+mj-lt"/>
              </a:rPr>
              <a:t>Finding out about </a:t>
            </a:r>
            <a:r>
              <a:rPr lang="en-GB" sz="3600" b="1" kern="0" dirty="0" err="1">
                <a:solidFill>
                  <a:schemeClr val="tx1"/>
                </a:solidFill>
                <a:latin typeface="+mj-lt"/>
              </a:rPr>
              <a:t>FoodTraNet</a:t>
            </a:r>
            <a:endParaRPr lang="sl-SI" sz="3600" kern="0" dirty="0">
              <a:solidFill>
                <a:schemeClr val="tx1"/>
              </a:solidFill>
              <a:latin typeface="+mj-lt"/>
            </a:endParaRPr>
          </a:p>
        </p:txBody>
      </p:sp>
    </p:spTree>
    <p:extLst>
      <p:ext uri="{BB962C8B-B14F-4D97-AF65-F5344CB8AC3E}">
        <p14:creationId xmlns:p14="http://schemas.microsoft.com/office/powerpoint/2010/main" val="21308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D4BFB5-0490-47BC-316F-057839D8E96E}"/>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600" b="1" kern="0" dirty="0">
                <a:solidFill>
                  <a:schemeClr val="tx1"/>
                </a:solidFill>
                <a:latin typeface="+mj-lt"/>
              </a:rPr>
              <a:t>ESR6: About me and my ESR journey</a:t>
            </a:r>
            <a:endParaRPr lang="sl-SI" sz="3600" kern="0" dirty="0">
              <a:solidFill>
                <a:schemeClr val="tx1"/>
              </a:solidFill>
              <a:latin typeface="+mj-lt"/>
            </a:endParaRPr>
          </a:p>
        </p:txBody>
      </p:sp>
      <p:sp>
        <p:nvSpPr>
          <p:cNvPr id="2" name="Slide Number Placeholder 1">
            <a:extLst>
              <a:ext uri="{FF2B5EF4-FFF2-40B4-BE49-F238E27FC236}">
                <a16:creationId xmlns:a16="http://schemas.microsoft.com/office/drawing/2014/main" id="{1F8A7626-592F-12D8-EA16-49E2EB5F3B88}"/>
              </a:ext>
            </a:extLst>
          </p:cNvPr>
          <p:cNvSpPr>
            <a:spLocks noGrp="1"/>
          </p:cNvSpPr>
          <p:nvPr>
            <p:ph type="sldNum" sz="quarter" idx="4"/>
          </p:nvPr>
        </p:nvSpPr>
        <p:spPr>
          <a:xfrm>
            <a:off x="10771749" y="6381328"/>
            <a:ext cx="1198212" cy="392904"/>
          </a:xfrm>
        </p:spPr>
        <p:txBody>
          <a:bodyPr/>
          <a:lstStyle/>
          <a:p>
            <a:pPr>
              <a:defRPr/>
            </a:pPr>
            <a:fld id="{869A43B6-4A72-4A6E-B3BC-4E1A4B5DD1B6}" type="slidenum">
              <a:rPr lang="en-US" smtClean="0"/>
              <a:pPr>
                <a:defRPr/>
              </a:pPr>
              <a:t>4</a:t>
            </a:fld>
            <a:endParaRPr lang="en-US" dirty="0"/>
          </a:p>
        </p:txBody>
      </p:sp>
      <p:grpSp>
        <p:nvGrpSpPr>
          <p:cNvPr id="4" name="Group 3">
            <a:extLst>
              <a:ext uri="{FF2B5EF4-FFF2-40B4-BE49-F238E27FC236}">
                <a16:creationId xmlns:a16="http://schemas.microsoft.com/office/drawing/2014/main" id="{E2785B2F-2BB8-CF0F-A3E0-AB01D0AE61DF}"/>
              </a:ext>
            </a:extLst>
          </p:cNvPr>
          <p:cNvGrpSpPr/>
          <p:nvPr/>
        </p:nvGrpSpPr>
        <p:grpSpPr>
          <a:xfrm>
            <a:off x="5231904" y="1451148"/>
            <a:ext cx="4169664" cy="1243512"/>
            <a:chOff x="1131873" y="1859279"/>
            <a:chExt cx="4169664" cy="1371600"/>
          </a:xfrm>
        </p:grpSpPr>
        <p:sp>
          <p:nvSpPr>
            <p:cNvPr id="5" name="Notched Right Arrow 81">
              <a:extLst>
                <a:ext uri="{FF2B5EF4-FFF2-40B4-BE49-F238E27FC236}">
                  <a16:creationId xmlns:a16="http://schemas.microsoft.com/office/drawing/2014/main" id="{0E3CBA1B-60AC-2B7D-4F16-A4CD1A212BC6}"/>
                </a:ext>
              </a:extLst>
            </p:cNvPr>
            <p:cNvSpPr/>
            <p:nvPr/>
          </p:nvSpPr>
          <p:spPr>
            <a:xfrm rot="16200000">
              <a:off x="3886199" y="2404801"/>
              <a:ext cx="1371600" cy="280555"/>
            </a:xfrm>
            <a:prstGeom prst="notchedRightArrow">
              <a:avLst>
                <a:gd name="adj1" fmla="val 100000"/>
                <a:gd name="adj2" fmla="val 74138"/>
              </a:avLst>
            </a:prstGeom>
            <a:solidFill>
              <a:srgbClr val="E038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t" anchorCtr="0" forceAA="0" compatLnSpc="1">
              <a:prstTxWarp prst="textNoShape">
                <a:avLst/>
              </a:prstTxWarp>
              <a:noAutofit/>
            </a:bodyPr>
            <a:lstStyle/>
            <a:p>
              <a:endParaRPr lang="en-US" sz="2000" b="1"/>
            </a:p>
          </p:txBody>
        </p:sp>
        <p:grpSp>
          <p:nvGrpSpPr>
            <p:cNvPr id="6" name="Group 5">
              <a:extLst>
                <a:ext uri="{FF2B5EF4-FFF2-40B4-BE49-F238E27FC236}">
                  <a16:creationId xmlns:a16="http://schemas.microsoft.com/office/drawing/2014/main" id="{AB1242FD-5439-59B6-9F12-728F9939BBC4}"/>
                </a:ext>
              </a:extLst>
            </p:cNvPr>
            <p:cNvGrpSpPr/>
            <p:nvPr/>
          </p:nvGrpSpPr>
          <p:grpSpPr>
            <a:xfrm flipH="1">
              <a:off x="1131873" y="2328001"/>
              <a:ext cx="4169664" cy="659825"/>
              <a:chOff x="0" y="5065566"/>
              <a:chExt cx="4166758" cy="976745"/>
            </a:xfrm>
          </p:grpSpPr>
          <p:sp>
            <p:nvSpPr>
              <p:cNvPr id="7" name="Freeform 83">
                <a:extLst>
                  <a:ext uri="{FF2B5EF4-FFF2-40B4-BE49-F238E27FC236}">
                    <a16:creationId xmlns:a16="http://schemas.microsoft.com/office/drawing/2014/main" id="{1EB7A5E9-62FB-6CAD-AB13-64F06467FBCB}"/>
                  </a:ext>
                </a:extLst>
              </p:cNvPr>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BE1D2C"/>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p>
                <a:pPr algn="r"/>
                <a:r>
                  <a:rPr lang="en-US" sz="2000" b="1" dirty="0">
                    <a:effectLst>
                      <a:outerShdw blurRad="38100" dist="38100" dir="2700000" algn="tl">
                        <a:srgbClr val="000000">
                          <a:alpha val="43137"/>
                        </a:srgbClr>
                      </a:outerShdw>
                    </a:effectLst>
                  </a:rPr>
                  <a:t>2022</a:t>
                </a:r>
              </a:p>
            </p:txBody>
          </p:sp>
          <p:sp>
            <p:nvSpPr>
              <p:cNvPr id="8" name="Freeform 84">
                <a:extLst>
                  <a:ext uri="{FF2B5EF4-FFF2-40B4-BE49-F238E27FC236}">
                    <a16:creationId xmlns:a16="http://schemas.microsoft.com/office/drawing/2014/main" id="{2288EE03-E553-4687-3F3A-09F288CD6DC3}"/>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71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1F3829ED-1CFB-3118-8851-BC1227ADAA82}"/>
              </a:ext>
            </a:extLst>
          </p:cNvPr>
          <p:cNvGrpSpPr/>
          <p:nvPr/>
        </p:nvGrpSpPr>
        <p:grpSpPr>
          <a:xfrm>
            <a:off x="7921299" y="2591210"/>
            <a:ext cx="4166758" cy="1243512"/>
            <a:chOff x="3841865" y="319088"/>
            <a:chExt cx="4166758" cy="1371600"/>
          </a:xfrm>
        </p:grpSpPr>
        <p:sp>
          <p:nvSpPr>
            <p:cNvPr id="10" name="Notched Right Arrow 77">
              <a:extLst>
                <a:ext uri="{FF2B5EF4-FFF2-40B4-BE49-F238E27FC236}">
                  <a16:creationId xmlns:a16="http://schemas.microsoft.com/office/drawing/2014/main" id="{C46E2A0E-3523-833C-523D-81581689BC60}"/>
                </a:ext>
              </a:extLst>
            </p:cNvPr>
            <p:cNvSpPr/>
            <p:nvPr/>
          </p:nvSpPr>
          <p:spPr>
            <a:xfrm rot="16200000">
              <a:off x="3886201" y="864610"/>
              <a:ext cx="1371600" cy="280555"/>
            </a:xfrm>
            <a:prstGeom prst="notchedRightArrow">
              <a:avLst>
                <a:gd name="adj1" fmla="val 100000"/>
                <a:gd name="adj2" fmla="val 74138"/>
              </a:avLst>
            </a:prstGeom>
            <a:solidFill>
              <a:srgbClr val="65C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274320" bIns="45720" numCol="1" spcCol="0" rtlCol="0" fromWordArt="0" anchor="t" anchorCtr="0" forceAA="0" compatLnSpc="1">
              <a:prstTxWarp prst="textNoShape">
                <a:avLst/>
              </a:prstTxWarp>
              <a:noAutofit/>
            </a:bodyPr>
            <a:lstStyle/>
            <a:p>
              <a:pPr algn="r"/>
              <a:endParaRPr lang="en-US" sz="2000" b="1"/>
            </a:p>
          </p:txBody>
        </p:sp>
        <p:grpSp>
          <p:nvGrpSpPr>
            <p:cNvPr id="11" name="Group 10">
              <a:extLst>
                <a:ext uri="{FF2B5EF4-FFF2-40B4-BE49-F238E27FC236}">
                  <a16:creationId xmlns:a16="http://schemas.microsoft.com/office/drawing/2014/main" id="{FE307D6B-AC1E-E06D-4B3A-4BAC31F07456}"/>
                </a:ext>
              </a:extLst>
            </p:cNvPr>
            <p:cNvGrpSpPr/>
            <p:nvPr/>
          </p:nvGrpSpPr>
          <p:grpSpPr>
            <a:xfrm>
              <a:off x="3841865" y="704741"/>
              <a:ext cx="4166758" cy="659825"/>
              <a:chOff x="0" y="5065566"/>
              <a:chExt cx="4166758" cy="976745"/>
            </a:xfrm>
          </p:grpSpPr>
          <p:sp>
            <p:nvSpPr>
              <p:cNvPr id="12" name="Freeform 79">
                <a:extLst>
                  <a:ext uri="{FF2B5EF4-FFF2-40B4-BE49-F238E27FC236}">
                    <a16:creationId xmlns:a16="http://schemas.microsoft.com/office/drawing/2014/main" id="{E872372F-4AC1-F78A-7B20-CEC4632E0877}"/>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146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0">
                <a:extLst>
                  <a:ext uri="{FF2B5EF4-FFF2-40B4-BE49-F238E27FC236}">
                    <a16:creationId xmlns:a16="http://schemas.microsoft.com/office/drawing/2014/main" id="{B3E8A970-3D7F-F52B-C280-AF782FF736C4}"/>
                  </a:ext>
                </a:extLst>
              </p:cNvPr>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27A9E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p>
                <a:r>
                  <a:rPr lang="en-SI" sz="2000" b="1" dirty="0">
                    <a:effectLst>
                      <a:outerShdw blurRad="38100" dist="38100" dir="2700000" algn="tl">
                        <a:srgbClr val="000000">
                          <a:alpha val="43137"/>
                        </a:srgbClr>
                      </a:outerShdw>
                    </a:effectLst>
                  </a:rPr>
                  <a:t>2019</a:t>
                </a:r>
                <a:endParaRPr lang="en-US" sz="2000" b="1" dirty="0">
                  <a:effectLst>
                    <a:outerShdw blurRad="38100" dist="38100" dir="2700000" algn="tl">
                      <a:srgbClr val="000000">
                        <a:alpha val="43137"/>
                      </a:srgbClr>
                    </a:outerShdw>
                  </a:effectLst>
                </a:endParaRPr>
              </a:p>
            </p:txBody>
          </p:sp>
        </p:grpSp>
      </p:grpSp>
      <p:grpSp>
        <p:nvGrpSpPr>
          <p:cNvPr id="14" name="Group 13">
            <a:extLst>
              <a:ext uri="{FF2B5EF4-FFF2-40B4-BE49-F238E27FC236}">
                <a16:creationId xmlns:a16="http://schemas.microsoft.com/office/drawing/2014/main" id="{AEF79875-B6DB-D1B2-EA74-40B250B227B0}"/>
              </a:ext>
            </a:extLst>
          </p:cNvPr>
          <p:cNvGrpSpPr/>
          <p:nvPr/>
        </p:nvGrpSpPr>
        <p:grpSpPr>
          <a:xfrm>
            <a:off x="5256609" y="3704622"/>
            <a:ext cx="4169664" cy="1243512"/>
            <a:chOff x="1177393" y="1859279"/>
            <a:chExt cx="4169664" cy="1371600"/>
          </a:xfrm>
        </p:grpSpPr>
        <p:sp>
          <p:nvSpPr>
            <p:cNvPr id="15" name="Notched Right Arrow 73">
              <a:extLst>
                <a:ext uri="{FF2B5EF4-FFF2-40B4-BE49-F238E27FC236}">
                  <a16:creationId xmlns:a16="http://schemas.microsoft.com/office/drawing/2014/main" id="{3745FEE9-7FBF-7942-2B7A-5F60C46CA34B}"/>
                </a:ext>
              </a:extLst>
            </p:cNvPr>
            <p:cNvSpPr/>
            <p:nvPr/>
          </p:nvSpPr>
          <p:spPr>
            <a:xfrm rot="16200000">
              <a:off x="3886199" y="2404801"/>
              <a:ext cx="1371600" cy="280555"/>
            </a:xfrm>
            <a:prstGeom prst="notchedRightArrow">
              <a:avLst>
                <a:gd name="adj1" fmla="val 100000"/>
                <a:gd name="adj2" fmla="val 74138"/>
              </a:avLst>
            </a:prstGeom>
            <a:solidFill>
              <a:srgbClr val="7A7A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t" anchorCtr="0" forceAA="0" compatLnSpc="1">
              <a:prstTxWarp prst="textNoShape">
                <a:avLst/>
              </a:prstTxWarp>
              <a:noAutofit/>
            </a:bodyPr>
            <a:lstStyle/>
            <a:p>
              <a:endParaRPr lang="en-US" sz="2000" b="1"/>
            </a:p>
          </p:txBody>
        </p:sp>
        <p:grpSp>
          <p:nvGrpSpPr>
            <p:cNvPr id="16" name="Group 15">
              <a:extLst>
                <a:ext uri="{FF2B5EF4-FFF2-40B4-BE49-F238E27FC236}">
                  <a16:creationId xmlns:a16="http://schemas.microsoft.com/office/drawing/2014/main" id="{5B48F536-20A7-EBF8-3361-B4A89486939E}"/>
                </a:ext>
              </a:extLst>
            </p:cNvPr>
            <p:cNvGrpSpPr/>
            <p:nvPr/>
          </p:nvGrpSpPr>
          <p:grpSpPr>
            <a:xfrm flipH="1">
              <a:off x="1177393" y="2328787"/>
              <a:ext cx="4169664" cy="659041"/>
              <a:chOff x="-45488" y="5066727"/>
              <a:chExt cx="4166758" cy="975584"/>
            </a:xfrm>
          </p:grpSpPr>
          <p:sp>
            <p:nvSpPr>
              <p:cNvPr id="17" name="Freeform 75">
                <a:extLst>
                  <a:ext uri="{FF2B5EF4-FFF2-40B4-BE49-F238E27FC236}">
                    <a16:creationId xmlns:a16="http://schemas.microsoft.com/office/drawing/2014/main" id="{369A5487-7BFB-6D1F-0C92-54A4E5D9D38A}"/>
                  </a:ext>
                </a:extLst>
              </p:cNvPr>
              <p:cNvSpPr/>
              <p:nvPr/>
            </p:nvSpPr>
            <p:spPr>
              <a:xfrm>
                <a:off x="-45488" y="5066727"/>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5A5A7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p>
                <a:pPr algn="r"/>
                <a:r>
                  <a:rPr lang="en-SI" sz="2000" b="1" dirty="0">
                    <a:effectLst>
                      <a:outerShdw blurRad="38100" dist="38100" dir="2700000" algn="tl">
                        <a:srgbClr val="000000">
                          <a:alpha val="43137"/>
                        </a:srgbClr>
                      </a:outerShdw>
                    </a:effectLst>
                  </a:rPr>
                  <a:t>   2018</a:t>
                </a:r>
                <a:endParaRPr lang="en-US" sz="2000" b="1" dirty="0">
                  <a:effectLst>
                    <a:outerShdw blurRad="38100" dist="38100" dir="2700000" algn="tl">
                      <a:srgbClr val="000000">
                        <a:alpha val="43137"/>
                      </a:srgbClr>
                    </a:outerShdw>
                  </a:effectLst>
                </a:endParaRPr>
              </a:p>
            </p:txBody>
          </p:sp>
          <p:sp>
            <p:nvSpPr>
              <p:cNvPr id="18" name="Freeform 76">
                <a:extLst>
                  <a:ext uri="{FF2B5EF4-FFF2-40B4-BE49-F238E27FC236}">
                    <a16:creationId xmlns:a16="http://schemas.microsoft.com/office/drawing/2014/main" id="{A9372642-AC83-ABBA-1BA2-26348325232C}"/>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373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EAA32F75-1BE6-E493-1FBE-C957019379D3}"/>
              </a:ext>
            </a:extLst>
          </p:cNvPr>
          <p:cNvGrpSpPr/>
          <p:nvPr/>
        </p:nvGrpSpPr>
        <p:grpSpPr>
          <a:xfrm>
            <a:off x="7921299" y="4838901"/>
            <a:ext cx="4166758" cy="1243512"/>
            <a:chOff x="3841865" y="319088"/>
            <a:chExt cx="4166758" cy="1371600"/>
          </a:xfrm>
        </p:grpSpPr>
        <p:sp>
          <p:nvSpPr>
            <p:cNvPr id="20" name="Notched Right Arrow 69">
              <a:extLst>
                <a:ext uri="{FF2B5EF4-FFF2-40B4-BE49-F238E27FC236}">
                  <a16:creationId xmlns:a16="http://schemas.microsoft.com/office/drawing/2014/main" id="{35202112-E0BE-6DF5-3A7B-7DD3FCD62428}"/>
                </a:ext>
              </a:extLst>
            </p:cNvPr>
            <p:cNvSpPr/>
            <p:nvPr/>
          </p:nvSpPr>
          <p:spPr>
            <a:xfrm rot="16200000">
              <a:off x="3886201" y="864610"/>
              <a:ext cx="1371600" cy="280555"/>
            </a:xfrm>
            <a:prstGeom prst="notchedRightArrow">
              <a:avLst>
                <a:gd name="adj1" fmla="val 100000"/>
                <a:gd name="adj2" fmla="val 74138"/>
              </a:avLst>
            </a:prstGeom>
            <a:solidFill>
              <a:srgbClr val="FCCA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274320" bIns="45720" numCol="1" spcCol="0" rtlCol="0" fromWordArt="0" anchor="t" anchorCtr="0" forceAA="0" compatLnSpc="1">
              <a:prstTxWarp prst="textNoShape">
                <a:avLst/>
              </a:prstTxWarp>
              <a:noAutofit/>
            </a:bodyPr>
            <a:lstStyle/>
            <a:p>
              <a:pPr algn="r"/>
              <a:endParaRPr lang="en-US" sz="2000" b="1"/>
            </a:p>
          </p:txBody>
        </p:sp>
        <p:grpSp>
          <p:nvGrpSpPr>
            <p:cNvPr id="21" name="Group 20">
              <a:extLst>
                <a:ext uri="{FF2B5EF4-FFF2-40B4-BE49-F238E27FC236}">
                  <a16:creationId xmlns:a16="http://schemas.microsoft.com/office/drawing/2014/main" id="{D022A1F8-C0F4-1325-F96B-B97BE7FF8A3A}"/>
                </a:ext>
              </a:extLst>
            </p:cNvPr>
            <p:cNvGrpSpPr/>
            <p:nvPr/>
          </p:nvGrpSpPr>
          <p:grpSpPr>
            <a:xfrm>
              <a:off x="3841865" y="704741"/>
              <a:ext cx="4166758" cy="659825"/>
              <a:chOff x="0" y="5065566"/>
              <a:chExt cx="4166758" cy="976745"/>
            </a:xfrm>
          </p:grpSpPr>
          <p:sp>
            <p:nvSpPr>
              <p:cNvPr id="22" name="Freeform 71">
                <a:extLst>
                  <a:ext uri="{FF2B5EF4-FFF2-40B4-BE49-F238E27FC236}">
                    <a16:creationId xmlns:a16="http://schemas.microsoft.com/office/drawing/2014/main" id="{BE13BE8C-9B64-492D-5874-C5DC2C95B834}"/>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B86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2">
                <a:extLst>
                  <a:ext uri="{FF2B5EF4-FFF2-40B4-BE49-F238E27FC236}">
                    <a16:creationId xmlns:a16="http://schemas.microsoft.com/office/drawing/2014/main" id="{5681C301-7F1B-FC00-231D-13A3AC32C9CC}"/>
                  </a:ext>
                </a:extLst>
              </p:cNvPr>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BAF4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p>
                <a:r>
                  <a:rPr lang="en-US" sz="2000" b="1" dirty="0">
                    <a:effectLst>
                      <a:outerShdw blurRad="38100" dist="38100" dir="2700000" algn="tl">
                        <a:srgbClr val="000000">
                          <a:alpha val="43137"/>
                        </a:srgbClr>
                      </a:outerShdw>
                    </a:effectLst>
                  </a:rPr>
                  <a:t>201</a:t>
                </a:r>
                <a:r>
                  <a:rPr lang="en-SI" sz="2000" b="1" dirty="0">
                    <a:effectLst>
                      <a:outerShdw blurRad="38100" dist="38100" dir="2700000" algn="tl">
                        <a:srgbClr val="000000">
                          <a:alpha val="43137"/>
                        </a:srgbClr>
                      </a:outerShdw>
                    </a:effectLst>
                  </a:rPr>
                  <a:t>7</a:t>
                </a:r>
                <a:endParaRPr lang="en-US" sz="2000" b="1" dirty="0">
                  <a:effectLst>
                    <a:outerShdw blurRad="38100" dist="38100" dir="2700000" algn="tl">
                      <a:srgbClr val="000000">
                        <a:alpha val="43137"/>
                      </a:srgbClr>
                    </a:outerShdw>
                  </a:effectLst>
                </a:endParaRPr>
              </a:p>
            </p:txBody>
          </p:sp>
        </p:grpSp>
      </p:grpSp>
      <p:sp>
        <p:nvSpPr>
          <p:cNvPr id="32" name="TextBox 31">
            <a:extLst>
              <a:ext uri="{FF2B5EF4-FFF2-40B4-BE49-F238E27FC236}">
                <a16:creationId xmlns:a16="http://schemas.microsoft.com/office/drawing/2014/main" id="{C04DEB5D-340D-88C2-294D-CB3007D8E6B8}"/>
              </a:ext>
            </a:extLst>
          </p:cNvPr>
          <p:cNvSpPr txBox="1"/>
          <p:nvPr/>
        </p:nvSpPr>
        <p:spPr>
          <a:xfrm>
            <a:off x="5457709" y="1884582"/>
            <a:ext cx="2364815" cy="369332"/>
          </a:xfrm>
          <a:prstGeom prst="rect">
            <a:avLst/>
          </a:prstGeom>
          <a:noFill/>
        </p:spPr>
        <p:txBody>
          <a:bodyPr wrap="none" rtlCol="0">
            <a:spAutoFit/>
          </a:bodyPr>
          <a:lstStyle/>
          <a:p>
            <a:r>
              <a:rPr lang="en-US" dirty="0">
                <a:solidFill>
                  <a:schemeClr val="bg1"/>
                </a:solidFill>
              </a:rPr>
              <a:t>PhD (MSCA Fellow) </a:t>
            </a:r>
          </a:p>
        </p:txBody>
      </p:sp>
      <p:sp>
        <p:nvSpPr>
          <p:cNvPr id="33" name="TextBox 32">
            <a:extLst>
              <a:ext uri="{FF2B5EF4-FFF2-40B4-BE49-F238E27FC236}">
                <a16:creationId xmlns:a16="http://schemas.microsoft.com/office/drawing/2014/main" id="{E7690151-6986-DE51-D542-340C108880CD}"/>
              </a:ext>
            </a:extLst>
          </p:cNvPr>
          <p:cNvSpPr txBox="1"/>
          <p:nvPr/>
        </p:nvSpPr>
        <p:spPr>
          <a:xfrm>
            <a:off x="5408690" y="4182683"/>
            <a:ext cx="2950167" cy="284693"/>
          </a:xfrm>
          <a:prstGeom prst="rect">
            <a:avLst/>
          </a:prstGeom>
          <a:noFill/>
        </p:spPr>
        <p:txBody>
          <a:bodyPr wrap="none" rtlCol="0">
            <a:spAutoFit/>
          </a:bodyPr>
          <a:lstStyle/>
          <a:p>
            <a:r>
              <a:rPr lang="en-SI" sz="1250" dirty="0">
                <a:solidFill>
                  <a:schemeClr val="bg1"/>
                </a:solidFill>
              </a:rPr>
              <a:t>Clinical Work +</a:t>
            </a:r>
            <a:r>
              <a:rPr lang="en-US" sz="1250" i="0" dirty="0">
                <a:effectLst/>
                <a:latin typeface="-apple-system"/>
              </a:rPr>
              <a:t> </a:t>
            </a:r>
            <a:r>
              <a:rPr lang="en-US" sz="1250" i="0" dirty="0">
                <a:solidFill>
                  <a:schemeClr val="bg1"/>
                </a:solidFill>
                <a:effectLst/>
                <a:latin typeface="Arial" panose="020B0604020202020204" pitchFamily="34" charset="0"/>
                <a:cs typeface="Arial" panose="020B0604020202020204" pitchFamily="34" charset="0"/>
              </a:rPr>
              <a:t>Community Nutritionist </a:t>
            </a:r>
            <a:endParaRPr lang="en-US" sz="1250"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8D8E13D1-FC1F-7725-6E9C-0E9FAD0C0A10}"/>
              </a:ext>
            </a:extLst>
          </p:cNvPr>
          <p:cNvSpPr txBox="1"/>
          <p:nvPr/>
        </p:nvSpPr>
        <p:spPr>
          <a:xfrm>
            <a:off x="9542281" y="2962252"/>
            <a:ext cx="2085827" cy="338554"/>
          </a:xfrm>
          <a:prstGeom prst="rect">
            <a:avLst/>
          </a:prstGeom>
          <a:noFill/>
        </p:spPr>
        <p:txBody>
          <a:bodyPr wrap="none" rtlCol="0">
            <a:spAutoFit/>
          </a:bodyPr>
          <a:lstStyle/>
          <a:p>
            <a:r>
              <a:rPr lang="en-SI" sz="1600" dirty="0"/>
              <a:t>Masters + Research </a:t>
            </a:r>
            <a:endParaRPr lang="en-US" sz="1600" dirty="0"/>
          </a:p>
        </p:txBody>
      </p:sp>
      <p:sp>
        <p:nvSpPr>
          <p:cNvPr id="35" name="TextBox 34">
            <a:extLst>
              <a:ext uri="{FF2B5EF4-FFF2-40B4-BE49-F238E27FC236}">
                <a16:creationId xmlns:a16="http://schemas.microsoft.com/office/drawing/2014/main" id="{FECC2259-38E8-1DEE-38F0-EDAB8424F287}"/>
              </a:ext>
            </a:extLst>
          </p:cNvPr>
          <p:cNvSpPr txBox="1"/>
          <p:nvPr/>
        </p:nvSpPr>
        <p:spPr>
          <a:xfrm>
            <a:off x="9426273" y="5208365"/>
            <a:ext cx="1095172" cy="338554"/>
          </a:xfrm>
          <a:prstGeom prst="rect">
            <a:avLst/>
          </a:prstGeom>
          <a:noFill/>
        </p:spPr>
        <p:txBody>
          <a:bodyPr wrap="none" rtlCol="0">
            <a:spAutoFit/>
          </a:bodyPr>
          <a:lstStyle/>
          <a:p>
            <a:r>
              <a:rPr lang="en-US" sz="1600" dirty="0"/>
              <a:t>Bachelors</a:t>
            </a:r>
            <a:endParaRPr lang="en-US" dirty="0"/>
          </a:p>
        </p:txBody>
      </p:sp>
      <p:pic>
        <p:nvPicPr>
          <p:cNvPr id="30" name="Picture 4" descr="Institut &quot;Jožef Stefan&quot; - In-JeT ApS">
            <a:extLst>
              <a:ext uri="{FF2B5EF4-FFF2-40B4-BE49-F238E27FC236}">
                <a16:creationId xmlns:a16="http://schemas.microsoft.com/office/drawing/2014/main" id="{ACC24AD2-D1EB-49D8-80D9-E79C2DB68C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670" b="22997"/>
          <a:stretch/>
        </p:blipFill>
        <p:spPr bwMode="auto">
          <a:xfrm>
            <a:off x="5921705" y="1438016"/>
            <a:ext cx="960123" cy="30723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Jožef Stefan International Postgraduate School">
            <a:extLst>
              <a:ext uri="{FF2B5EF4-FFF2-40B4-BE49-F238E27FC236}">
                <a16:creationId xmlns:a16="http://schemas.microsoft.com/office/drawing/2014/main" id="{E94F42C8-05EA-4762-801B-313C45B65A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7015" y="1473451"/>
            <a:ext cx="960123" cy="288037"/>
          </a:xfrm>
          <a:prstGeom prst="rect">
            <a:avLst/>
          </a:prstGeom>
          <a:noFill/>
          <a:extLst>
            <a:ext uri="{909E8E84-426E-40DD-AFC4-6F175D3DCCD1}">
              <a14:hiddenFill xmlns:a14="http://schemas.microsoft.com/office/drawing/2010/main">
                <a:solidFill>
                  <a:srgbClr val="FFFFFF"/>
                </a:solidFill>
              </a14:hiddenFill>
            </a:ext>
          </a:extLst>
        </p:spPr>
      </p:pic>
      <p:sp>
        <p:nvSpPr>
          <p:cNvPr id="25" name="AutoShape 2" descr="Università degli Studi Roma Tre - Wikipedia">
            <a:extLst>
              <a:ext uri="{FF2B5EF4-FFF2-40B4-BE49-F238E27FC236}">
                <a16:creationId xmlns:a16="http://schemas.microsoft.com/office/drawing/2014/main" id="{BB801E1A-333D-4AA3-84CC-E5F6FA0D6A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Università degli Studi Roma Tre - Wikipedia">
            <a:extLst>
              <a:ext uri="{FF2B5EF4-FFF2-40B4-BE49-F238E27FC236}">
                <a16:creationId xmlns:a16="http://schemas.microsoft.com/office/drawing/2014/main" id="{E3E3CAF1-D030-4DFC-80E6-98F16066DB7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AutoShape 6" descr="Università degli Studi Roma Tre - Wikipedia">
            <a:extLst>
              <a:ext uri="{FF2B5EF4-FFF2-40B4-BE49-F238E27FC236}">
                <a16:creationId xmlns:a16="http://schemas.microsoft.com/office/drawing/2014/main" id="{64A65735-4251-44D4-B991-956EFFA91A39}"/>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a:extLst>
              <a:ext uri="{FF2B5EF4-FFF2-40B4-BE49-F238E27FC236}">
                <a16:creationId xmlns:a16="http://schemas.microsoft.com/office/drawing/2014/main" id="{25E9EDDD-2CA5-45FD-A3CE-4C413038D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747" y="2383082"/>
            <a:ext cx="825327" cy="4346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int George Hospital University Medical Center - Wikipedia">
            <a:extLst>
              <a:ext uri="{FF2B5EF4-FFF2-40B4-BE49-F238E27FC236}">
                <a16:creationId xmlns:a16="http://schemas.microsoft.com/office/drawing/2014/main" id="{76256E48-4029-47B5-AC71-3250FCC567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1274" y="3505955"/>
            <a:ext cx="511961" cy="5119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merican University of Beirut – Disability Hub">
            <a:extLst>
              <a:ext uri="{FF2B5EF4-FFF2-40B4-BE49-F238E27FC236}">
                <a16:creationId xmlns:a16="http://schemas.microsoft.com/office/drawing/2014/main" id="{F518A55D-EBFB-4FA4-8733-BA7D9FF4CE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85195" y="4341667"/>
            <a:ext cx="785660" cy="78566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424D84E-9ED0-4E78-B441-CCA7CF0F5D73}"/>
              </a:ext>
            </a:extLst>
          </p:cNvPr>
          <p:cNvSpPr txBox="1"/>
          <p:nvPr/>
        </p:nvSpPr>
        <p:spPr>
          <a:xfrm>
            <a:off x="571607" y="1397344"/>
            <a:ext cx="2671293" cy="461665"/>
          </a:xfrm>
          <a:prstGeom prst="rect">
            <a:avLst/>
          </a:prstGeom>
          <a:noFill/>
        </p:spPr>
        <p:txBody>
          <a:bodyPr wrap="square" rtlCol="0">
            <a:spAutoFit/>
          </a:bodyPr>
          <a:lstStyle/>
          <a:p>
            <a:r>
              <a:rPr lang="en-SI" sz="2400" b="1" dirty="0">
                <a:solidFill>
                  <a:srgbClr val="FF6400"/>
                </a:solidFill>
                <a:latin typeface="+mn-lt"/>
              </a:rPr>
              <a:t>Cathrine Terro</a:t>
            </a:r>
            <a:endParaRPr lang="en-GB" sz="2400" b="1" dirty="0">
              <a:solidFill>
                <a:srgbClr val="FF6400"/>
              </a:solidFill>
              <a:latin typeface="+mn-lt"/>
            </a:endParaRPr>
          </a:p>
        </p:txBody>
      </p:sp>
      <p:pic>
        <p:nvPicPr>
          <p:cNvPr id="39" name="Picture 38">
            <a:extLst>
              <a:ext uri="{FF2B5EF4-FFF2-40B4-BE49-F238E27FC236}">
                <a16:creationId xmlns:a16="http://schemas.microsoft.com/office/drawing/2014/main" id="{FE7BD694-2BD6-4379-A29A-C9DD7FE5DC9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7538" y1="43779" x2="72014" y2="81623"/>
                        <a14:foregroundMark x1="76473" y1="78519" x2="77538" y2="70046"/>
                        <a14:foregroundMark x1="77538" y1="70046" x2="53538" y2="65438"/>
                        <a14:foregroundMark x1="53538" y1="65438" x2="56923" y2="52995"/>
                        <a14:foregroundMark x1="46462" y1="67281" x2="45538" y2="68664"/>
                        <a14:foregroundMark x1="44000" y1="66129" x2="36615" y2="59677"/>
                        <a14:foregroundMark x1="40000" y1="70968" x2="38154" y2="62442"/>
                        <a14:foregroundMark x1="40615" y1="52304" x2="48000" y2="54608"/>
                        <a14:foregroundMark x1="38154" y1="55300" x2="26769" y2="53456"/>
                        <a14:foregroundMark x1="35692" y1="53687" x2="30769" y2="53456"/>
                        <a14:backgroundMark x1="44000" y1="11751" x2="74154" y2="9908"/>
                        <a14:backgroundMark x1="74154" y1="9908" x2="47385" y2="21659"/>
                        <a14:backgroundMark x1="47385" y1="21659" x2="77846" y2="22581"/>
                        <a14:backgroundMark x1="70462" y1="24885" x2="65231" y2="26728"/>
                        <a14:backgroundMark x1="71385" y1="82488" x2="84923" y2="79724"/>
                        <a14:backgroundMark x1="76615" y1="82719" x2="75077" y2="91475"/>
                      </a14:backgroundRemoval>
                    </a14:imgEffect>
                  </a14:imgLayer>
                </a14:imgProps>
              </a:ext>
            </a:extLst>
          </a:blip>
          <a:srcRect l="11097" t="26220" b="13129"/>
          <a:stretch/>
        </p:blipFill>
        <p:spPr>
          <a:xfrm>
            <a:off x="2821643" y="1096095"/>
            <a:ext cx="2260782" cy="2059612"/>
          </a:xfrm>
          <a:prstGeom prst="rect">
            <a:avLst/>
          </a:prstGeom>
        </p:spPr>
      </p:pic>
      <p:sp>
        <p:nvSpPr>
          <p:cNvPr id="41" name="TextBox 40">
            <a:extLst>
              <a:ext uri="{FF2B5EF4-FFF2-40B4-BE49-F238E27FC236}">
                <a16:creationId xmlns:a16="http://schemas.microsoft.com/office/drawing/2014/main" id="{08BEB6B5-6858-4043-A69F-DE62C4489262}"/>
              </a:ext>
            </a:extLst>
          </p:cNvPr>
          <p:cNvSpPr txBox="1"/>
          <p:nvPr/>
        </p:nvSpPr>
        <p:spPr>
          <a:xfrm>
            <a:off x="571761" y="2327767"/>
            <a:ext cx="3066695" cy="1200329"/>
          </a:xfrm>
          <a:prstGeom prst="rect">
            <a:avLst/>
          </a:prstGeom>
          <a:noFill/>
        </p:spPr>
        <p:txBody>
          <a:bodyPr wrap="square">
            <a:spAutoFit/>
          </a:bodyPr>
          <a:lstStyle/>
          <a:p>
            <a:r>
              <a:rPr lang="en-US" dirty="0">
                <a:latin typeface="+mn-lt"/>
              </a:rPr>
              <a:t>ESR – 6: </a:t>
            </a:r>
          </a:p>
          <a:p>
            <a:r>
              <a:rPr lang="en-US" dirty="0">
                <a:latin typeface="+mn-lt"/>
              </a:rPr>
              <a:t>Novel strategies for verifying food authenticity and building consumer trust</a:t>
            </a:r>
          </a:p>
        </p:txBody>
      </p:sp>
      <p:sp>
        <p:nvSpPr>
          <p:cNvPr id="42" name="TextBox 41">
            <a:extLst>
              <a:ext uri="{FF2B5EF4-FFF2-40B4-BE49-F238E27FC236}">
                <a16:creationId xmlns:a16="http://schemas.microsoft.com/office/drawing/2014/main" id="{7012E065-28F9-4A9B-8A45-4204BEB5788C}"/>
              </a:ext>
            </a:extLst>
          </p:cNvPr>
          <p:cNvSpPr txBox="1"/>
          <p:nvPr/>
        </p:nvSpPr>
        <p:spPr>
          <a:xfrm>
            <a:off x="571607" y="3875975"/>
            <a:ext cx="6178550" cy="369332"/>
          </a:xfrm>
          <a:prstGeom prst="rect">
            <a:avLst/>
          </a:prstGeom>
          <a:noFill/>
        </p:spPr>
        <p:txBody>
          <a:bodyPr wrap="square">
            <a:spAutoFit/>
          </a:bodyPr>
          <a:lstStyle/>
          <a:p>
            <a:r>
              <a:rPr lang="en-US" b="1" dirty="0">
                <a:latin typeface="+mn-lt"/>
                <a:ea typeface="Calibri" panose="020F0502020204030204" pitchFamily="34" charset="0"/>
                <a:cs typeface="Calibri" panose="020F0502020204030204" pitchFamily="34" charset="0"/>
              </a:rPr>
              <a:t>Marie Curie secondment</a:t>
            </a:r>
            <a:r>
              <a:rPr lang="en-SI" b="1" dirty="0">
                <a:latin typeface="+mn-lt"/>
                <a:ea typeface="Calibri" panose="020F0502020204030204" pitchFamily="34" charset="0"/>
                <a:cs typeface="Calibri" panose="020F0502020204030204" pitchFamily="34" charset="0"/>
              </a:rPr>
              <a:t>s</a:t>
            </a:r>
            <a:endParaRPr lang="en-US" b="1" dirty="0">
              <a:latin typeface="+mn-lt"/>
              <a:ea typeface="Calibri" panose="020F0502020204030204" pitchFamily="34" charset="0"/>
              <a:cs typeface="Calibri" panose="020F0502020204030204" pitchFamily="34" charset="0"/>
            </a:endParaRPr>
          </a:p>
        </p:txBody>
      </p:sp>
      <p:pic>
        <p:nvPicPr>
          <p:cNvPr id="43" name="Picture 42">
            <a:extLst>
              <a:ext uri="{FF2B5EF4-FFF2-40B4-BE49-F238E27FC236}">
                <a16:creationId xmlns:a16="http://schemas.microsoft.com/office/drawing/2014/main" id="{92E87BA2-63EE-4B32-897C-FAADE4C5B7B6}"/>
              </a:ext>
            </a:extLst>
          </p:cNvPr>
          <p:cNvPicPr>
            <a:picLocks noChangeAspect="1"/>
          </p:cNvPicPr>
          <p:nvPr/>
        </p:nvPicPr>
        <p:blipFill>
          <a:blip r:embed="rId10"/>
          <a:stretch>
            <a:fillRect/>
          </a:stretch>
        </p:blipFill>
        <p:spPr>
          <a:xfrm>
            <a:off x="571607" y="4296625"/>
            <a:ext cx="1552162" cy="862312"/>
          </a:xfrm>
          <a:prstGeom prst="rect">
            <a:avLst/>
          </a:prstGeom>
        </p:spPr>
      </p:pic>
      <p:pic>
        <p:nvPicPr>
          <p:cNvPr id="44" name="Picture 43">
            <a:extLst>
              <a:ext uri="{FF2B5EF4-FFF2-40B4-BE49-F238E27FC236}">
                <a16:creationId xmlns:a16="http://schemas.microsoft.com/office/drawing/2014/main" id="{FB7322E8-6EB4-48F4-A640-98526994500F}"/>
              </a:ext>
            </a:extLst>
          </p:cNvPr>
          <p:cNvPicPr>
            <a:picLocks noChangeAspect="1"/>
          </p:cNvPicPr>
          <p:nvPr/>
        </p:nvPicPr>
        <p:blipFill>
          <a:blip r:embed="rId11"/>
          <a:stretch>
            <a:fillRect/>
          </a:stretch>
        </p:blipFill>
        <p:spPr>
          <a:xfrm>
            <a:off x="2275849" y="4458114"/>
            <a:ext cx="2312652" cy="490020"/>
          </a:xfrm>
          <a:prstGeom prst="rect">
            <a:avLst/>
          </a:prstGeom>
        </p:spPr>
      </p:pic>
      <p:pic>
        <p:nvPicPr>
          <p:cNvPr id="1026" name="Picture 2" descr="FoodBlessed | arab.org">
            <a:extLst>
              <a:ext uri="{FF2B5EF4-FFF2-40B4-BE49-F238E27FC236}">
                <a16:creationId xmlns:a16="http://schemas.microsoft.com/office/drawing/2014/main" id="{5583213D-A5E5-4068-814E-001F1BD078A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70358" y="3456452"/>
            <a:ext cx="592282" cy="5922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ontact FoodTraNet">
            <a:extLst>
              <a:ext uri="{FF2B5EF4-FFF2-40B4-BE49-F238E27FC236}">
                <a16:creationId xmlns:a16="http://schemas.microsoft.com/office/drawing/2014/main" id="{03DB7628-5803-F5DF-0927-F0F7F1930FF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61003" y="6246209"/>
            <a:ext cx="1321378" cy="3181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Jožef Stefan International Postgraduate School">
            <a:extLst>
              <a:ext uri="{FF2B5EF4-FFF2-40B4-BE49-F238E27FC236}">
                <a16:creationId xmlns:a16="http://schemas.microsoft.com/office/drawing/2014/main" id="{32731572-2587-4D4F-3A19-FBCE23C5B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8378" y="6234980"/>
            <a:ext cx="960123" cy="2880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Institut &quot;Jožef Stefan&quot; - In-JeT ApS">
            <a:extLst>
              <a:ext uri="{FF2B5EF4-FFF2-40B4-BE49-F238E27FC236}">
                <a16:creationId xmlns:a16="http://schemas.microsoft.com/office/drawing/2014/main" id="{F75B1629-4A1C-B248-0D4E-D85D8637046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670" b="22997"/>
          <a:stretch/>
        </p:blipFill>
        <p:spPr bwMode="auto">
          <a:xfrm>
            <a:off x="9203203" y="6225379"/>
            <a:ext cx="960123" cy="30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126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8680A0-B578-4116-D9B3-B8827985CC7F}"/>
              </a:ext>
            </a:extLst>
          </p:cNvPr>
          <p:cNvSpPr>
            <a:spLocks noGrp="1"/>
          </p:cNvSpPr>
          <p:nvPr>
            <p:ph type="sldNum" sz="quarter" idx="4"/>
          </p:nvPr>
        </p:nvSpPr>
        <p:spPr/>
        <p:txBody>
          <a:bodyPr/>
          <a:lstStyle/>
          <a:p>
            <a:pPr>
              <a:defRPr/>
            </a:pPr>
            <a:fld id="{869A43B6-4A72-4A6E-B3BC-4E1A4B5DD1B6}" type="slidenum">
              <a:rPr lang="en-US" smtClean="0"/>
              <a:pPr>
                <a:defRPr/>
              </a:pPr>
              <a:t>5</a:t>
            </a:fld>
            <a:endParaRPr lang="en-US" dirty="0"/>
          </a:p>
        </p:txBody>
      </p:sp>
      <p:sp>
        <p:nvSpPr>
          <p:cNvPr id="3" name="Title 2">
            <a:extLst>
              <a:ext uri="{FF2B5EF4-FFF2-40B4-BE49-F238E27FC236}">
                <a16:creationId xmlns:a16="http://schemas.microsoft.com/office/drawing/2014/main" id="{10A2A2EB-7992-7629-A59B-FEA6F347FDA5}"/>
              </a:ext>
            </a:extLst>
          </p:cNvPr>
          <p:cNvSpPr>
            <a:spLocks noGrp="1"/>
          </p:cNvSpPr>
          <p:nvPr>
            <p:ph type="title"/>
          </p:nvPr>
        </p:nvSpPr>
        <p:spPr>
          <a:xfrm>
            <a:off x="479376" y="1018611"/>
            <a:ext cx="6097488" cy="2410389"/>
          </a:xfrm>
        </p:spPr>
        <p:txBody>
          <a:bodyPr/>
          <a:lstStyle/>
          <a:p>
            <a:r>
              <a:rPr lang="en-GB" sz="2400" b="1" dirty="0">
                <a:solidFill>
                  <a:schemeClr val="tx1"/>
                </a:solidFill>
                <a:latin typeface="+mj-lt"/>
              </a:rPr>
              <a:t>Aim  </a:t>
            </a:r>
            <a:br>
              <a:rPr lang="en-GB" sz="2400" b="1" dirty="0">
                <a:solidFill>
                  <a:schemeClr val="tx1"/>
                </a:solidFill>
                <a:latin typeface="+mj-lt"/>
              </a:rPr>
            </a:br>
            <a:br>
              <a:rPr lang="en-SI" sz="2400" b="1" dirty="0">
                <a:solidFill>
                  <a:schemeClr val="tx1"/>
                </a:solidFill>
                <a:latin typeface="+mj-lt"/>
              </a:rPr>
            </a:br>
            <a:r>
              <a:rPr lang="en-US" sz="2400" dirty="0">
                <a:solidFill>
                  <a:srgbClr val="C00000"/>
                </a:solidFill>
                <a:latin typeface="+mj-lt"/>
              </a:rPr>
              <a:t>To develop strategies to ensure commercial food authenticity</a:t>
            </a:r>
            <a:r>
              <a:rPr lang="en-SI" sz="2400" dirty="0">
                <a:solidFill>
                  <a:srgbClr val="C00000"/>
                </a:solidFill>
                <a:latin typeface="+mj-lt"/>
              </a:rPr>
              <a:t> and traceability</a:t>
            </a:r>
            <a:endParaRPr lang="en-GB" sz="2400" dirty="0">
              <a:solidFill>
                <a:schemeClr val="tx1"/>
              </a:solidFill>
              <a:latin typeface="+mj-lt"/>
            </a:endParaRPr>
          </a:p>
        </p:txBody>
      </p:sp>
      <p:sp>
        <p:nvSpPr>
          <p:cNvPr id="5" name="Title 1">
            <a:extLst>
              <a:ext uri="{FF2B5EF4-FFF2-40B4-BE49-F238E27FC236}">
                <a16:creationId xmlns:a16="http://schemas.microsoft.com/office/drawing/2014/main" id="{93DB527C-A937-2500-EC37-51C3FE64E97B}"/>
              </a:ext>
            </a:extLst>
          </p:cNvPr>
          <p:cNvSpPr txBox="1">
            <a:spLocks/>
          </p:cNvSpPr>
          <p:nvPr/>
        </p:nvSpPr>
        <p:spPr bwMode="auto">
          <a:xfrm>
            <a:off x="191345" y="44624"/>
            <a:ext cx="8856983"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2400" b="1" kern="0" dirty="0">
                <a:solidFill>
                  <a:schemeClr val="tx1"/>
                </a:solidFill>
                <a:latin typeface="+mj-lt"/>
              </a:rPr>
              <a:t>Novel strategies for verifying food authenticity and building consumer trust</a:t>
            </a:r>
            <a:endParaRPr lang="sl-SI" sz="2400" kern="0" dirty="0">
              <a:solidFill>
                <a:schemeClr val="tx1"/>
              </a:solidFill>
              <a:latin typeface="+mj-lt"/>
            </a:endParaRPr>
          </a:p>
        </p:txBody>
      </p:sp>
      <p:pic>
        <p:nvPicPr>
          <p:cNvPr id="4" name="Picture 4" descr="Contact FoodTraNet">
            <a:extLst>
              <a:ext uri="{FF2B5EF4-FFF2-40B4-BE49-F238E27FC236}">
                <a16:creationId xmlns:a16="http://schemas.microsoft.com/office/drawing/2014/main" id="{4DAB2C15-A11E-24AA-AC44-ACE72EC36B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1003" y="6246209"/>
            <a:ext cx="1321378" cy="3181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Jožef Stefan International Postgraduate School">
            <a:extLst>
              <a:ext uri="{FF2B5EF4-FFF2-40B4-BE49-F238E27FC236}">
                <a16:creationId xmlns:a16="http://schemas.microsoft.com/office/drawing/2014/main" id="{84089ADB-5C32-E609-BE5E-D7A4736849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8378" y="6234980"/>
            <a:ext cx="960123" cy="28803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Beetle with solid fill">
            <a:extLst>
              <a:ext uri="{FF2B5EF4-FFF2-40B4-BE49-F238E27FC236}">
                <a16:creationId xmlns:a16="http://schemas.microsoft.com/office/drawing/2014/main" id="{780D1EFF-CF60-241A-47AC-EB6EDCC9D5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1401" y="2716994"/>
            <a:ext cx="914400" cy="914400"/>
          </a:xfrm>
          <a:prstGeom prst="rect">
            <a:avLst/>
          </a:prstGeom>
        </p:spPr>
      </p:pic>
      <p:pic>
        <p:nvPicPr>
          <p:cNvPr id="14" name="Graphic 13" descr="Beaker with solid fill">
            <a:extLst>
              <a:ext uri="{FF2B5EF4-FFF2-40B4-BE49-F238E27FC236}">
                <a16:creationId xmlns:a16="http://schemas.microsoft.com/office/drawing/2014/main" id="{E40099D4-4316-51DD-2219-EC92DCB896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41401" y="3664700"/>
            <a:ext cx="914400" cy="914400"/>
          </a:xfrm>
          <a:prstGeom prst="rect">
            <a:avLst/>
          </a:prstGeom>
        </p:spPr>
      </p:pic>
      <p:pic>
        <p:nvPicPr>
          <p:cNvPr id="16" name="Graphic 15" descr="Seaweed with solid fill">
            <a:extLst>
              <a:ext uri="{FF2B5EF4-FFF2-40B4-BE49-F238E27FC236}">
                <a16:creationId xmlns:a16="http://schemas.microsoft.com/office/drawing/2014/main" id="{18F89F3A-24FE-65B8-6A81-524544B5C7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41401" y="4612407"/>
            <a:ext cx="914400" cy="914400"/>
          </a:xfrm>
          <a:prstGeom prst="rect">
            <a:avLst/>
          </a:prstGeom>
        </p:spPr>
      </p:pic>
      <p:pic>
        <p:nvPicPr>
          <p:cNvPr id="17" name="Picture 4" descr="Institut &quot;Jožef Stefan&quot; - In-JeT ApS">
            <a:extLst>
              <a:ext uri="{FF2B5EF4-FFF2-40B4-BE49-F238E27FC236}">
                <a16:creationId xmlns:a16="http://schemas.microsoft.com/office/drawing/2014/main" id="{8CCAF56A-E796-A28D-29BC-353A71D4C8C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3670" b="22997"/>
          <a:stretch/>
        </p:blipFill>
        <p:spPr bwMode="auto">
          <a:xfrm>
            <a:off x="9203203" y="6225379"/>
            <a:ext cx="960123" cy="307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327ADBF-5C92-4DD6-B3DE-79639A3DC9E7}"/>
              </a:ext>
            </a:extLst>
          </p:cNvPr>
          <p:cNvPicPr>
            <a:picLocks noChangeAspect="1"/>
          </p:cNvPicPr>
          <p:nvPr/>
        </p:nvPicPr>
        <p:blipFill>
          <a:blip r:embed="rId12"/>
          <a:stretch>
            <a:fillRect/>
          </a:stretch>
        </p:blipFill>
        <p:spPr>
          <a:xfrm>
            <a:off x="7309808" y="982782"/>
            <a:ext cx="4734938" cy="4894489"/>
          </a:xfrm>
          <a:prstGeom prst="rect">
            <a:avLst/>
          </a:prstGeom>
        </p:spPr>
      </p:pic>
      <p:sp>
        <p:nvSpPr>
          <p:cNvPr id="18" name="TextBox 17">
            <a:extLst>
              <a:ext uri="{FF2B5EF4-FFF2-40B4-BE49-F238E27FC236}">
                <a16:creationId xmlns:a16="http://schemas.microsoft.com/office/drawing/2014/main" id="{54950788-A9B6-45DC-92A0-A2A86FE2A54B}"/>
              </a:ext>
            </a:extLst>
          </p:cNvPr>
          <p:cNvSpPr txBox="1"/>
          <p:nvPr/>
        </p:nvSpPr>
        <p:spPr>
          <a:xfrm rot="1007210">
            <a:off x="3614079" y="3768581"/>
            <a:ext cx="3240360" cy="646331"/>
          </a:xfrm>
          <a:prstGeom prst="rect">
            <a:avLst/>
          </a:prstGeom>
          <a:noFill/>
        </p:spPr>
        <p:txBody>
          <a:bodyPr wrap="square">
            <a:spAutoFit/>
          </a:bodyPr>
          <a:lstStyle/>
          <a:p>
            <a:br>
              <a:rPr lang="en-US" dirty="0">
                <a:latin typeface="+mn-lt"/>
              </a:rPr>
            </a:br>
            <a:r>
              <a:rPr lang="en-US" dirty="0">
                <a:latin typeface="+mn-lt"/>
              </a:rPr>
              <a:t>How real is the food we eat? </a:t>
            </a:r>
          </a:p>
        </p:txBody>
      </p:sp>
      <p:pic>
        <p:nvPicPr>
          <p:cNvPr id="13" name="Graphic 12" descr="Question mark with solid fill">
            <a:extLst>
              <a:ext uri="{FF2B5EF4-FFF2-40B4-BE49-F238E27FC236}">
                <a16:creationId xmlns:a16="http://schemas.microsoft.com/office/drawing/2014/main" id="{4DE5B930-59ED-4FED-8744-E2C3560C4E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48328" y="2644534"/>
            <a:ext cx="914400" cy="914400"/>
          </a:xfrm>
          <a:prstGeom prst="rect">
            <a:avLst/>
          </a:prstGeom>
        </p:spPr>
      </p:pic>
      <p:sp>
        <p:nvSpPr>
          <p:cNvPr id="20" name="TextBox 19">
            <a:extLst>
              <a:ext uri="{FF2B5EF4-FFF2-40B4-BE49-F238E27FC236}">
                <a16:creationId xmlns:a16="http://schemas.microsoft.com/office/drawing/2014/main" id="{7162901D-00BF-4A5F-AE4D-C6C8D209B232}"/>
              </a:ext>
            </a:extLst>
          </p:cNvPr>
          <p:cNvSpPr txBox="1"/>
          <p:nvPr/>
        </p:nvSpPr>
        <p:spPr>
          <a:xfrm rot="21198288">
            <a:off x="2303928" y="4558753"/>
            <a:ext cx="6096000" cy="369332"/>
          </a:xfrm>
          <a:prstGeom prst="rect">
            <a:avLst/>
          </a:prstGeom>
          <a:noFill/>
        </p:spPr>
        <p:txBody>
          <a:bodyPr wrap="square">
            <a:spAutoFit/>
          </a:bodyPr>
          <a:lstStyle/>
          <a:p>
            <a:r>
              <a:rPr lang="en-US" dirty="0">
                <a:latin typeface="+mn-lt"/>
              </a:rPr>
              <a:t>Can we trust it?</a:t>
            </a:r>
          </a:p>
        </p:txBody>
      </p:sp>
      <p:sp>
        <p:nvSpPr>
          <p:cNvPr id="22" name="TextBox 21">
            <a:extLst>
              <a:ext uri="{FF2B5EF4-FFF2-40B4-BE49-F238E27FC236}">
                <a16:creationId xmlns:a16="http://schemas.microsoft.com/office/drawing/2014/main" id="{87BDED0B-70D5-4A80-BF6C-8DD0208DD732}"/>
              </a:ext>
            </a:extLst>
          </p:cNvPr>
          <p:cNvSpPr txBox="1"/>
          <p:nvPr/>
        </p:nvSpPr>
        <p:spPr>
          <a:xfrm rot="20590702">
            <a:off x="68376" y="3374268"/>
            <a:ext cx="6096000" cy="369332"/>
          </a:xfrm>
          <a:prstGeom prst="rect">
            <a:avLst/>
          </a:prstGeom>
          <a:noFill/>
        </p:spPr>
        <p:txBody>
          <a:bodyPr wrap="square">
            <a:spAutoFit/>
          </a:bodyPr>
          <a:lstStyle/>
          <a:p>
            <a:r>
              <a:rPr lang="en-US" dirty="0">
                <a:latin typeface="+mn-lt"/>
              </a:rPr>
              <a:t>Where does it come from? </a:t>
            </a:r>
          </a:p>
        </p:txBody>
      </p:sp>
    </p:spTree>
    <p:extLst>
      <p:ext uri="{BB962C8B-B14F-4D97-AF65-F5344CB8AC3E}">
        <p14:creationId xmlns:p14="http://schemas.microsoft.com/office/powerpoint/2010/main" val="168844117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descr="Database with solid fill">
            <a:extLst>
              <a:ext uri="{FF2B5EF4-FFF2-40B4-BE49-F238E27FC236}">
                <a16:creationId xmlns:a16="http://schemas.microsoft.com/office/drawing/2014/main" id="{6B05FFE4-C831-4B68-95F7-65C84DCFA9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4721" y="3139315"/>
            <a:ext cx="1331930" cy="1331930"/>
          </a:xfrm>
          <a:prstGeom prst="rect">
            <a:avLst/>
          </a:prstGeom>
        </p:spPr>
      </p:pic>
      <p:sp>
        <p:nvSpPr>
          <p:cNvPr id="2" name="Slide Number Placeholder 1">
            <a:extLst>
              <a:ext uri="{FF2B5EF4-FFF2-40B4-BE49-F238E27FC236}">
                <a16:creationId xmlns:a16="http://schemas.microsoft.com/office/drawing/2014/main" id="{118680A0-B578-4116-D9B3-B8827985CC7F}"/>
              </a:ext>
            </a:extLst>
          </p:cNvPr>
          <p:cNvSpPr>
            <a:spLocks noGrp="1"/>
          </p:cNvSpPr>
          <p:nvPr>
            <p:ph type="sldNum" sz="quarter" idx="4"/>
          </p:nvPr>
        </p:nvSpPr>
        <p:spPr/>
        <p:txBody>
          <a:bodyPr/>
          <a:lstStyle/>
          <a:p>
            <a:pPr>
              <a:defRPr/>
            </a:pPr>
            <a:fld id="{869A43B6-4A72-4A6E-B3BC-4E1A4B5DD1B6}" type="slidenum">
              <a:rPr lang="en-US" smtClean="0"/>
              <a:pPr>
                <a:defRPr/>
              </a:pPr>
              <a:t>6</a:t>
            </a:fld>
            <a:endParaRPr lang="en-US" dirty="0"/>
          </a:p>
        </p:txBody>
      </p:sp>
      <p:sp>
        <p:nvSpPr>
          <p:cNvPr id="22" name="TextBox 21">
            <a:extLst>
              <a:ext uri="{FF2B5EF4-FFF2-40B4-BE49-F238E27FC236}">
                <a16:creationId xmlns:a16="http://schemas.microsoft.com/office/drawing/2014/main" id="{3AEADC8E-FFB2-4CE8-B4FF-40928549AC42}"/>
              </a:ext>
            </a:extLst>
          </p:cNvPr>
          <p:cNvSpPr txBox="1"/>
          <p:nvPr/>
        </p:nvSpPr>
        <p:spPr>
          <a:xfrm>
            <a:off x="2070144" y="2122148"/>
            <a:ext cx="6096000" cy="369332"/>
          </a:xfrm>
          <a:prstGeom prst="rect">
            <a:avLst/>
          </a:prstGeom>
          <a:noFill/>
        </p:spPr>
        <p:txBody>
          <a:bodyPr wrap="square">
            <a:spAutoFit/>
          </a:bodyPr>
          <a:lstStyle/>
          <a:p>
            <a:endParaRPr lang="en-US" dirty="0"/>
          </a:p>
        </p:txBody>
      </p:sp>
      <p:pic>
        <p:nvPicPr>
          <p:cNvPr id="25" name="Picture 24">
            <a:extLst>
              <a:ext uri="{FF2B5EF4-FFF2-40B4-BE49-F238E27FC236}">
                <a16:creationId xmlns:a16="http://schemas.microsoft.com/office/drawing/2014/main" id="{31D6F0A6-7F26-4D80-9A3D-37409903B54B}"/>
              </a:ext>
            </a:extLst>
          </p:cNvPr>
          <p:cNvPicPr>
            <a:picLocks noChangeAspect="1"/>
          </p:cNvPicPr>
          <p:nvPr/>
        </p:nvPicPr>
        <p:blipFill>
          <a:blip r:embed="rId5"/>
          <a:stretch>
            <a:fillRect/>
          </a:stretch>
        </p:blipFill>
        <p:spPr>
          <a:xfrm>
            <a:off x="781930" y="4542345"/>
            <a:ext cx="2496944" cy="1716163"/>
          </a:xfrm>
          <a:prstGeom prst="rect">
            <a:avLst/>
          </a:prstGeom>
        </p:spPr>
      </p:pic>
      <p:pic>
        <p:nvPicPr>
          <p:cNvPr id="27" name="Picture 26">
            <a:extLst>
              <a:ext uri="{FF2B5EF4-FFF2-40B4-BE49-F238E27FC236}">
                <a16:creationId xmlns:a16="http://schemas.microsoft.com/office/drawing/2014/main" id="{34CF84CD-6864-45A8-B17F-D8CFDAB0E5E7}"/>
              </a:ext>
            </a:extLst>
          </p:cNvPr>
          <p:cNvPicPr>
            <a:picLocks noChangeAspect="1"/>
          </p:cNvPicPr>
          <p:nvPr/>
        </p:nvPicPr>
        <p:blipFill>
          <a:blip r:embed="rId6"/>
          <a:stretch>
            <a:fillRect/>
          </a:stretch>
        </p:blipFill>
        <p:spPr>
          <a:xfrm>
            <a:off x="3014586" y="4536452"/>
            <a:ext cx="1311759" cy="1287009"/>
          </a:xfrm>
          <a:prstGeom prst="rect">
            <a:avLst/>
          </a:prstGeom>
        </p:spPr>
      </p:pic>
      <p:pic>
        <p:nvPicPr>
          <p:cNvPr id="7" name="Picture 6">
            <a:extLst>
              <a:ext uri="{FF2B5EF4-FFF2-40B4-BE49-F238E27FC236}">
                <a16:creationId xmlns:a16="http://schemas.microsoft.com/office/drawing/2014/main" id="{BB37865F-93C0-4C8B-93EC-9FA298FED60E}"/>
              </a:ext>
            </a:extLst>
          </p:cNvPr>
          <p:cNvPicPr>
            <a:picLocks noChangeAspect="1"/>
          </p:cNvPicPr>
          <p:nvPr/>
        </p:nvPicPr>
        <p:blipFill>
          <a:blip r:embed="rId7"/>
          <a:stretch>
            <a:fillRect/>
          </a:stretch>
        </p:blipFill>
        <p:spPr>
          <a:xfrm>
            <a:off x="2296243" y="2106086"/>
            <a:ext cx="957273" cy="1377128"/>
          </a:xfrm>
          <a:prstGeom prst="rect">
            <a:avLst/>
          </a:prstGeom>
        </p:spPr>
      </p:pic>
      <p:sp>
        <p:nvSpPr>
          <p:cNvPr id="20" name="TextBox 19">
            <a:extLst>
              <a:ext uri="{FF2B5EF4-FFF2-40B4-BE49-F238E27FC236}">
                <a16:creationId xmlns:a16="http://schemas.microsoft.com/office/drawing/2014/main" id="{56DD5A3E-02C9-41F1-8CEC-6DFFEF663FEE}"/>
              </a:ext>
            </a:extLst>
          </p:cNvPr>
          <p:cNvSpPr txBox="1"/>
          <p:nvPr/>
        </p:nvSpPr>
        <p:spPr>
          <a:xfrm>
            <a:off x="8299560" y="2235619"/>
            <a:ext cx="3226367" cy="3139321"/>
          </a:xfrm>
          <a:prstGeom prst="rect">
            <a:avLst/>
          </a:prstGeom>
          <a:noFill/>
        </p:spPr>
        <p:txBody>
          <a:bodyPr wrap="square">
            <a:spAutoFit/>
          </a:bodyPr>
          <a:lstStyle/>
          <a:p>
            <a:r>
              <a:rPr lang="en-US" sz="1800" dirty="0">
                <a:latin typeface="+mn-lt"/>
              </a:rPr>
              <a:t>We compare the food’s isotope </a:t>
            </a:r>
            <a:r>
              <a:rPr lang="en-SI" sz="1800" dirty="0">
                <a:latin typeface="+mn-lt"/>
              </a:rPr>
              <a:t>values</a:t>
            </a:r>
            <a:r>
              <a:rPr lang="en-US" sz="1800" dirty="0">
                <a:latin typeface="+mn-lt"/>
              </a:rPr>
              <a:t> to our database to see if it matches where it claims to be from</a:t>
            </a:r>
            <a:br>
              <a:rPr lang="en-SI" sz="1800" dirty="0">
                <a:latin typeface="+mn-lt"/>
              </a:rPr>
            </a:br>
            <a:br>
              <a:rPr lang="en-US" sz="1800" dirty="0">
                <a:latin typeface="+mn-lt"/>
              </a:rPr>
            </a:br>
            <a:r>
              <a:rPr lang="en-US" sz="1800" dirty="0">
                <a:latin typeface="+mn-lt"/>
              </a:rPr>
              <a:t>If the isotope signature doesn’t match, we know the food might be fake or mislabeled</a:t>
            </a:r>
            <a:br>
              <a:rPr lang="en-SI" sz="1800" dirty="0">
                <a:solidFill>
                  <a:srgbClr val="C00000"/>
                </a:solidFill>
                <a:latin typeface="+mn-lt"/>
              </a:rPr>
            </a:br>
            <a:br>
              <a:rPr lang="en-SI" sz="1800" dirty="0">
                <a:solidFill>
                  <a:srgbClr val="C00000"/>
                </a:solidFill>
                <a:latin typeface="+mn-lt"/>
              </a:rPr>
            </a:br>
            <a:endParaRPr lang="en-US" dirty="0"/>
          </a:p>
        </p:txBody>
      </p:sp>
      <p:sp>
        <p:nvSpPr>
          <p:cNvPr id="13" name="Multiplication Sign 12">
            <a:extLst>
              <a:ext uri="{FF2B5EF4-FFF2-40B4-BE49-F238E27FC236}">
                <a16:creationId xmlns:a16="http://schemas.microsoft.com/office/drawing/2014/main" id="{E82E1222-2C9C-4A1A-B43A-B2DC7FCD9F28}"/>
              </a:ext>
            </a:extLst>
          </p:cNvPr>
          <p:cNvSpPr/>
          <p:nvPr/>
        </p:nvSpPr>
        <p:spPr bwMode="auto">
          <a:xfrm>
            <a:off x="7870217" y="3870627"/>
            <a:ext cx="394183" cy="322372"/>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ahoma" pitchFamily="34" charset="0"/>
            </a:endParaRPr>
          </a:p>
        </p:txBody>
      </p:sp>
      <p:sp>
        <p:nvSpPr>
          <p:cNvPr id="19" name="Graphic 17" descr="Checkmark with solid fill">
            <a:extLst>
              <a:ext uri="{FF2B5EF4-FFF2-40B4-BE49-F238E27FC236}">
                <a16:creationId xmlns:a16="http://schemas.microsoft.com/office/drawing/2014/main" id="{F6928D76-4A5F-454C-AC0C-0E505A00239F}"/>
              </a:ext>
            </a:extLst>
          </p:cNvPr>
          <p:cNvSpPr/>
          <p:nvPr/>
        </p:nvSpPr>
        <p:spPr>
          <a:xfrm>
            <a:off x="7809645" y="2608204"/>
            <a:ext cx="394183" cy="322372"/>
          </a:xfrm>
          <a:custGeom>
            <a:avLst/>
            <a:gdLst>
              <a:gd name="connsiteX0" fmla="*/ 426083 w 467023"/>
              <a:gd name="connsiteY0" fmla="*/ 0 h 328028"/>
              <a:gd name="connsiteX1" fmla="*/ 167299 w 467023"/>
              <a:gd name="connsiteY1" fmla="*/ 244631 h 328028"/>
              <a:gd name="connsiteX2" fmla="*/ 42962 w 467023"/>
              <a:gd name="connsiteY2" fmla="*/ 117261 h 328028"/>
              <a:gd name="connsiteX3" fmla="*/ 0 w 467023"/>
              <a:gd name="connsiteY3" fmla="*/ 158202 h 328028"/>
              <a:gd name="connsiteX4" fmla="*/ 165278 w 467023"/>
              <a:gd name="connsiteY4" fmla="*/ 328028 h 328028"/>
              <a:gd name="connsiteX5" fmla="*/ 208745 w 467023"/>
              <a:gd name="connsiteY5" fmla="*/ 287593 h 328028"/>
              <a:gd name="connsiteX6" fmla="*/ 467023 w 467023"/>
              <a:gd name="connsiteY6" fmla="*/ 4245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023" h="328028">
                <a:moveTo>
                  <a:pt x="426083" y="0"/>
                </a:moveTo>
                <a:lnTo>
                  <a:pt x="167299" y="244631"/>
                </a:lnTo>
                <a:lnTo>
                  <a:pt x="42962" y="117261"/>
                </a:lnTo>
                <a:lnTo>
                  <a:pt x="0" y="158202"/>
                </a:lnTo>
                <a:lnTo>
                  <a:pt x="165278" y="328028"/>
                </a:lnTo>
                <a:lnTo>
                  <a:pt x="208745" y="287593"/>
                </a:lnTo>
                <a:lnTo>
                  <a:pt x="467023" y="42457"/>
                </a:lnTo>
                <a:close/>
              </a:path>
            </a:pathLst>
          </a:custGeom>
          <a:solidFill>
            <a:srgbClr val="92D050"/>
          </a:solidFill>
          <a:ln w="4961" cap="flat">
            <a:solidFill>
              <a:schemeClr val="accent1"/>
            </a:solidFill>
            <a:prstDash val="solid"/>
            <a:miter/>
          </a:ln>
        </p:spPr>
        <p:txBody>
          <a:bodyPr rtlCol="0" anchor="ctr"/>
          <a:lstStyle/>
          <a:p>
            <a:endParaRPr lang="en-US"/>
          </a:p>
        </p:txBody>
      </p:sp>
      <p:sp>
        <p:nvSpPr>
          <p:cNvPr id="28" name="TextBox 27">
            <a:extLst>
              <a:ext uri="{FF2B5EF4-FFF2-40B4-BE49-F238E27FC236}">
                <a16:creationId xmlns:a16="http://schemas.microsoft.com/office/drawing/2014/main" id="{99149227-EF08-49EE-A44F-B2014A929D2A}"/>
              </a:ext>
            </a:extLst>
          </p:cNvPr>
          <p:cNvSpPr txBox="1"/>
          <p:nvPr/>
        </p:nvSpPr>
        <p:spPr>
          <a:xfrm>
            <a:off x="1952603" y="3780865"/>
            <a:ext cx="1769209" cy="923330"/>
          </a:xfrm>
          <a:prstGeom prst="rect">
            <a:avLst/>
          </a:prstGeom>
          <a:noFill/>
        </p:spPr>
        <p:txBody>
          <a:bodyPr wrap="square">
            <a:spAutoFit/>
          </a:bodyPr>
          <a:lstStyle/>
          <a:p>
            <a:pPr algn="ctr"/>
            <a:r>
              <a:rPr lang="en-US" dirty="0">
                <a:latin typeface="+mn-lt"/>
              </a:rPr>
              <a:t>Analyze Stable Isotopes</a:t>
            </a:r>
            <a:r>
              <a:rPr lang="en-SI" dirty="0">
                <a:latin typeface="+mn-lt"/>
              </a:rPr>
              <a:t> and elements</a:t>
            </a:r>
            <a:endParaRPr lang="en-US" dirty="0">
              <a:latin typeface="+mn-lt"/>
            </a:endParaRPr>
          </a:p>
        </p:txBody>
      </p:sp>
      <p:sp>
        <p:nvSpPr>
          <p:cNvPr id="29" name="TextBox 28">
            <a:extLst>
              <a:ext uri="{FF2B5EF4-FFF2-40B4-BE49-F238E27FC236}">
                <a16:creationId xmlns:a16="http://schemas.microsoft.com/office/drawing/2014/main" id="{FF8BB40C-B818-4F80-A58A-ED4660FE7F6B}"/>
              </a:ext>
            </a:extLst>
          </p:cNvPr>
          <p:cNvSpPr txBox="1"/>
          <p:nvPr/>
        </p:nvSpPr>
        <p:spPr>
          <a:xfrm>
            <a:off x="4981873" y="2728203"/>
            <a:ext cx="2270216" cy="369332"/>
          </a:xfrm>
          <a:prstGeom prst="rect">
            <a:avLst/>
          </a:prstGeom>
          <a:noFill/>
        </p:spPr>
        <p:txBody>
          <a:bodyPr wrap="square">
            <a:spAutoFit/>
          </a:bodyPr>
          <a:lstStyle/>
          <a:p>
            <a:r>
              <a:rPr lang="en-US" dirty="0">
                <a:latin typeface="+mn-lt"/>
              </a:rPr>
              <a:t>Build the Database</a:t>
            </a:r>
          </a:p>
        </p:txBody>
      </p:sp>
      <p:pic>
        <p:nvPicPr>
          <p:cNvPr id="36" name="Picture 35">
            <a:extLst>
              <a:ext uri="{FF2B5EF4-FFF2-40B4-BE49-F238E27FC236}">
                <a16:creationId xmlns:a16="http://schemas.microsoft.com/office/drawing/2014/main" id="{F9F397BF-9A31-4237-A52F-50ACAB7F77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86821">
            <a:off x="407564" y="1609227"/>
            <a:ext cx="2076248" cy="1053696"/>
          </a:xfrm>
          <a:prstGeom prst="rect">
            <a:avLst/>
          </a:prstGeom>
        </p:spPr>
      </p:pic>
      <p:sp>
        <p:nvSpPr>
          <p:cNvPr id="37" name="TextBox 36">
            <a:extLst>
              <a:ext uri="{FF2B5EF4-FFF2-40B4-BE49-F238E27FC236}">
                <a16:creationId xmlns:a16="http://schemas.microsoft.com/office/drawing/2014/main" id="{949E7474-E303-4E7E-93E0-6A7C214D8F1D}"/>
              </a:ext>
            </a:extLst>
          </p:cNvPr>
          <p:cNvSpPr txBox="1"/>
          <p:nvPr/>
        </p:nvSpPr>
        <p:spPr>
          <a:xfrm>
            <a:off x="1331939" y="2533615"/>
            <a:ext cx="1022285" cy="646331"/>
          </a:xfrm>
          <a:prstGeom prst="rect">
            <a:avLst/>
          </a:prstGeom>
          <a:noFill/>
        </p:spPr>
        <p:txBody>
          <a:bodyPr wrap="square">
            <a:spAutoFit/>
          </a:bodyPr>
          <a:lstStyle/>
          <a:p>
            <a:pPr algn="ctr"/>
            <a:r>
              <a:rPr lang="en-US" dirty="0">
                <a:latin typeface="+mn-lt"/>
              </a:rPr>
              <a:t>C</a:t>
            </a:r>
            <a:r>
              <a:rPr lang="en-SI" dirty="0">
                <a:latin typeface="+mn-lt"/>
              </a:rPr>
              <a:t>ollect </a:t>
            </a:r>
            <a:br>
              <a:rPr lang="en-GB" dirty="0">
                <a:latin typeface="+mn-lt"/>
              </a:rPr>
            </a:br>
            <a:r>
              <a:rPr lang="en-SI" dirty="0">
                <a:latin typeface="+mn-lt"/>
              </a:rPr>
              <a:t>samples</a:t>
            </a:r>
            <a:endParaRPr lang="en-US" dirty="0">
              <a:latin typeface="+mn-lt"/>
            </a:endParaRPr>
          </a:p>
        </p:txBody>
      </p:sp>
      <p:pic>
        <p:nvPicPr>
          <p:cNvPr id="43" name="Picture 42">
            <a:extLst>
              <a:ext uri="{FF2B5EF4-FFF2-40B4-BE49-F238E27FC236}">
                <a16:creationId xmlns:a16="http://schemas.microsoft.com/office/drawing/2014/main" id="{6B2A4914-8C1C-46D5-812F-D98FF006F1D1}"/>
              </a:ext>
            </a:extLst>
          </p:cNvPr>
          <p:cNvPicPr>
            <a:picLocks noChangeAspect="1"/>
          </p:cNvPicPr>
          <p:nvPr/>
        </p:nvPicPr>
        <p:blipFill>
          <a:blip r:embed="rId9"/>
          <a:stretch>
            <a:fillRect/>
          </a:stretch>
        </p:blipFill>
        <p:spPr>
          <a:xfrm>
            <a:off x="763779" y="1552093"/>
            <a:ext cx="568160" cy="486379"/>
          </a:xfrm>
          <a:prstGeom prst="rect">
            <a:avLst/>
          </a:prstGeom>
        </p:spPr>
      </p:pic>
      <p:pic>
        <p:nvPicPr>
          <p:cNvPr id="45" name="Picture 44">
            <a:extLst>
              <a:ext uri="{FF2B5EF4-FFF2-40B4-BE49-F238E27FC236}">
                <a16:creationId xmlns:a16="http://schemas.microsoft.com/office/drawing/2014/main" id="{AC80E90E-9E6C-4590-893E-0B2FBBE75DA1}"/>
              </a:ext>
            </a:extLst>
          </p:cNvPr>
          <p:cNvPicPr>
            <a:picLocks noChangeAspect="1"/>
          </p:cNvPicPr>
          <p:nvPr/>
        </p:nvPicPr>
        <p:blipFill>
          <a:blip r:embed="rId10"/>
          <a:stretch>
            <a:fillRect/>
          </a:stretch>
        </p:blipFill>
        <p:spPr>
          <a:xfrm>
            <a:off x="176059" y="1586107"/>
            <a:ext cx="587720" cy="700514"/>
          </a:xfrm>
          <a:prstGeom prst="rect">
            <a:avLst/>
          </a:prstGeom>
        </p:spPr>
      </p:pic>
      <p:pic>
        <p:nvPicPr>
          <p:cNvPr id="47" name="Picture 46">
            <a:extLst>
              <a:ext uri="{FF2B5EF4-FFF2-40B4-BE49-F238E27FC236}">
                <a16:creationId xmlns:a16="http://schemas.microsoft.com/office/drawing/2014/main" id="{08F220F7-C084-4320-B5BC-B8ACE4F53F3F}"/>
              </a:ext>
            </a:extLst>
          </p:cNvPr>
          <p:cNvPicPr>
            <a:picLocks noChangeAspect="1"/>
          </p:cNvPicPr>
          <p:nvPr/>
        </p:nvPicPr>
        <p:blipFill>
          <a:blip r:embed="rId11"/>
          <a:stretch>
            <a:fillRect/>
          </a:stretch>
        </p:blipFill>
        <p:spPr>
          <a:xfrm>
            <a:off x="422591" y="881756"/>
            <a:ext cx="900495" cy="766210"/>
          </a:xfrm>
          <a:prstGeom prst="rect">
            <a:avLst/>
          </a:prstGeom>
        </p:spPr>
      </p:pic>
      <p:pic>
        <p:nvPicPr>
          <p:cNvPr id="49" name="Picture 48">
            <a:extLst>
              <a:ext uri="{FF2B5EF4-FFF2-40B4-BE49-F238E27FC236}">
                <a16:creationId xmlns:a16="http://schemas.microsoft.com/office/drawing/2014/main" id="{630B7151-F581-4B4A-92B4-141846FC2EC8}"/>
              </a:ext>
            </a:extLst>
          </p:cNvPr>
          <p:cNvPicPr>
            <a:picLocks noChangeAspect="1"/>
          </p:cNvPicPr>
          <p:nvPr/>
        </p:nvPicPr>
        <p:blipFill>
          <a:blip r:embed="rId12"/>
          <a:stretch>
            <a:fillRect/>
          </a:stretch>
        </p:blipFill>
        <p:spPr>
          <a:xfrm>
            <a:off x="1324176" y="886294"/>
            <a:ext cx="925363" cy="766532"/>
          </a:xfrm>
          <a:prstGeom prst="rect">
            <a:avLst/>
          </a:prstGeom>
        </p:spPr>
      </p:pic>
      <p:sp>
        <p:nvSpPr>
          <p:cNvPr id="50" name="Arrow: Right 49">
            <a:extLst>
              <a:ext uri="{FF2B5EF4-FFF2-40B4-BE49-F238E27FC236}">
                <a16:creationId xmlns:a16="http://schemas.microsoft.com/office/drawing/2014/main" id="{66D6D952-4EF1-465F-B960-00F7745BE99A}"/>
              </a:ext>
            </a:extLst>
          </p:cNvPr>
          <p:cNvSpPr/>
          <p:nvPr/>
        </p:nvSpPr>
        <p:spPr bwMode="auto">
          <a:xfrm>
            <a:off x="4019958" y="3491763"/>
            <a:ext cx="720080" cy="398809"/>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ahoma" pitchFamily="34" charset="0"/>
            </a:endParaRPr>
          </a:p>
        </p:txBody>
      </p:sp>
      <p:pic>
        <p:nvPicPr>
          <p:cNvPr id="4" name="Picture 4" descr="Contact FoodTraNet">
            <a:extLst>
              <a:ext uri="{FF2B5EF4-FFF2-40B4-BE49-F238E27FC236}">
                <a16:creationId xmlns:a16="http://schemas.microsoft.com/office/drawing/2014/main" id="{02A99583-A715-B38B-C0C0-DC707216DF7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61003" y="6246209"/>
            <a:ext cx="1321378" cy="318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Jožef Stefan International Postgraduate School">
            <a:extLst>
              <a:ext uri="{FF2B5EF4-FFF2-40B4-BE49-F238E27FC236}">
                <a16:creationId xmlns:a16="http://schemas.microsoft.com/office/drawing/2014/main" id="{6A2D3085-277F-BD8A-7277-0C8B0F734A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88378" y="6234980"/>
            <a:ext cx="960123" cy="288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nstitut &quot;Jožef Stefan&quot; - In-JeT ApS">
            <a:extLst>
              <a:ext uri="{FF2B5EF4-FFF2-40B4-BE49-F238E27FC236}">
                <a16:creationId xmlns:a16="http://schemas.microsoft.com/office/drawing/2014/main" id="{AE9C8843-CE16-FEDB-2B2A-E3C12F78C25B}"/>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3670" b="22997"/>
          <a:stretch/>
        </p:blipFill>
        <p:spPr bwMode="auto">
          <a:xfrm>
            <a:off x="9203203" y="6225379"/>
            <a:ext cx="960123" cy="30723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F49CF25A-BF58-48BD-F66F-78A3D917C6F6}"/>
              </a:ext>
            </a:extLst>
          </p:cNvPr>
          <p:cNvSpPr txBox="1">
            <a:spLocks/>
          </p:cNvSpPr>
          <p:nvPr/>
        </p:nvSpPr>
        <p:spPr bwMode="auto">
          <a:xfrm>
            <a:off x="191345" y="44624"/>
            <a:ext cx="8856983"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2400" b="1" kern="0" dirty="0">
                <a:solidFill>
                  <a:schemeClr val="tx1"/>
                </a:solidFill>
                <a:latin typeface="+mj-lt"/>
              </a:rPr>
              <a:t>Novel strategies for verifying food authenticity and building consumer trust</a:t>
            </a:r>
            <a:endParaRPr lang="sl-SI" sz="2400" kern="0" dirty="0">
              <a:solidFill>
                <a:schemeClr val="tx1"/>
              </a:solidFill>
              <a:latin typeface="+mj-lt"/>
            </a:endParaRPr>
          </a:p>
        </p:txBody>
      </p:sp>
    </p:spTree>
    <p:extLst>
      <p:ext uri="{BB962C8B-B14F-4D97-AF65-F5344CB8AC3E}">
        <p14:creationId xmlns:p14="http://schemas.microsoft.com/office/powerpoint/2010/main" val="107018033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3DEF78-BA5E-E2F5-7640-FC4C9172112B}"/>
              </a:ext>
            </a:extLst>
          </p:cNvPr>
          <p:cNvSpPr>
            <a:spLocks noGrp="1"/>
          </p:cNvSpPr>
          <p:nvPr>
            <p:ph type="sldNum" sz="quarter" idx="4"/>
          </p:nvPr>
        </p:nvSpPr>
        <p:spPr/>
        <p:txBody>
          <a:bodyPr/>
          <a:lstStyle/>
          <a:p>
            <a:pPr>
              <a:defRPr/>
            </a:pPr>
            <a:fld id="{869A43B6-4A72-4A6E-B3BC-4E1A4B5DD1B6}" type="slidenum">
              <a:rPr lang="en-US" smtClean="0"/>
              <a:pPr>
                <a:defRPr/>
              </a:pPr>
              <a:t>7</a:t>
            </a:fld>
            <a:endParaRPr lang="en-US" dirty="0"/>
          </a:p>
        </p:txBody>
      </p:sp>
      <p:pic>
        <p:nvPicPr>
          <p:cNvPr id="39" name="Content Placeholder 5">
            <a:extLst>
              <a:ext uri="{FF2B5EF4-FFF2-40B4-BE49-F238E27FC236}">
                <a16:creationId xmlns:a16="http://schemas.microsoft.com/office/drawing/2014/main" id="{D7692288-4E80-1A7E-6FC0-8D69554D4DC9}"/>
              </a:ext>
            </a:extLst>
          </p:cNvPr>
          <p:cNvPicPr>
            <a:picLocks noChangeAspect="1"/>
          </p:cNvPicPr>
          <p:nvPr/>
        </p:nvPicPr>
        <p:blipFill rotWithShape="1">
          <a:blip r:embed="rId2"/>
          <a:srcRect l="1875" t="2773" r="2800" b="31990"/>
          <a:stretch/>
        </p:blipFill>
        <p:spPr bwMode="auto">
          <a:xfrm>
            <a:off x="4464165" y="1546666"/>
            <a:ext cx="2008788" cy="206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pic>
      <p:sp>
        <p:nvSpPr>
          <p:cNvPr id="40" name="TextBox 39">
            <a:extLst>
              <a:ext uri="{FF2B5EF4-FFF2-40B4-BE49-F238E27FC236}">
                <a16:creationId xmlns:a16="http://schemas.microsoft.com/office/drawing/2014/main" id="{5A2A4D0C-36DC-65DB-C37C-CCE784197B57}"/>
              </a:ext>
            </a:extLst>
          </p:cNvPr>
          <p:cNvSpPr txBox="1"/>
          <p:nvPr/>
        </p:nvSpPr>
        <p:spPr>
          <a:xfrm>
            <a:off x="717434" y="1829164"/>
            <a:ext cx="10871200" cy="3785652"/>
          </a:xfrm>
          <a:prstGeom prst="rect">
            <a:avLst/>
          </a:prstGeom>
          <a:noFill/>
        </p:spPr>
        <p:txBody>
          <a:bodyPr wrap="square" rtlCol="0">
            <a:spAutoFit/>
          </a:bodyPr>
          <a:lstStyle/>
          <a:p>
            <a:r>
              <a:rPr lang="en-GB" sz="2000" b="1" dirty="0">
                <a:solidFill>
                  <a:srgbClr val="FF6400"/>
                </a:solidFill>
                <a:latin typeface="+mn-lt"/>
              </a:rPr>
              <a:t>Athira John</a:t>
            </a:r>
          </a:p>
          <a:p>
            <a:endParaRPr lang="en-GB" sz="2000" dirty="0">
              <a:solidFill>
                <a:srgbClr val="FF6400"/>
              </a:solidFill>
              <a:latin typeface="+mn-lt"/>
            </a:endParaRPr>
          </a:p>
          <a:p>
            <a:r>
              <a:rPr lang="en-GB" sz="2000" dirty="0">
                <a:latin typeface="+mn-lt"/>
                <a:ea typeface="Calibri" panose="020F0502020204030204" pitchFamily="34" charset="0"/>
                <a:cs typeface="Calibri" panose="020F0502020204030204" pitchFamily="34" charset="0"/>
              </a:rPr>
              <a:t>ESR – 13</a:t>
            </a:r>
          </a:p>
          <a:p>
            <a:endParaRPr lang="en-GB" sz="2000" dirty="0">
              <a:latin typeface="+mn-lt"/>
            </a:endParaRPr>
          </a:p>
          <a:p>
            <a:endParaRPr lang="en-GB" sz="2000" dirty="0">
              <a:solidFill>
                <a:srgbClr val="FF6400"/>
              </a:solidFill>
              <a:latin typeface="+mn-lt"/>
            </a:endParaRPr>
          </a:p>
          <a:p>
            <a:endParaRPr lang="en-GB" sz="2000" dirty="0">
              <a:latin typeface="+mn-lt"/>
            </a:endParaRPr>
          </a:p>
          <a:p>
            <a:r>
              <a:rPr lang="en-GB" sz="2000" dirty="0">
                <a:latin typeface="+mn-lt"/>
                <a:ea typeface="Calibri" panose="020F0502020204030204" pitchFamily="34" charset="0"/>
                <a:cs typeface="Calibri" panose="020F0502020204030204" pitchFamily="34" charset="0"/>
              </a:rPr>
              <a:t>Marie-Curie European Training Network -FOODTRANET</a:t>
            </a:r>
          </a:p>
          <a:p>
            <a:r>
              <a:rPr lang="en-GB" sz="2000" dirty="0">
                <a:latin typeface="+mn-lt"/>
                <a:ea typeface="Calibri" panose="020F0502020204030204" pitchFamily="34" charset="0"/>
                <a:cs typeface="Calibri" panose="020F0502020204030204" pitchFamily="34" charset="0"/>
              </a:rPr>
              <a:t>Food Quality, Safety and Security </a:t>
            </a:r>
          </a:p>
          <a:p>
            <a:endParaRPr lang="en-GB" sz="2000" dirty="0">
              <a:latin typeface="+mn-lt"/>
              <a:ea typeface="Calibri" panose="020F0502020204030204" pitchFamily="34" charset="0"/>
              <a:cs typeface="Calibri" panose="020F0502020204030204" pitchFamily="34" charset="0"/>
            </a:endParaRPr>
          </a:p>
          <a:p>
            <a:endParaRPr lang="en-GB" sz="2000" dirty="0">
              <a:latin typeface="+mn-lt"/>
              <a:ea typeface="Calibri" panose="020F0502020204030204" pitchFamily="34" charset="0"/>
              <a:cs typeface="Calibri" panose="020F0502020204030204" pitchFamily="34" charset="0"/>
            </a:endParaRPr>
          </a:p>
          <a:p>
            <a:endParaRPr lang="en-GB" sz="2000" dirty="0">
              <a:latin typeface="+mn-lt"/>
              <a:ea typeface="Calibri" panose="020F0502020204030204" pitchFamily="34" charset="0"/>
              <a:cs typeface="Calibri" panose="020F0502020204030204" pitchFamily="34" charset="0"/>
            </a:endParaRPr>
          </a:p>
          <a:p>
            <a:r>
              <a:rPr lang="en-GB" sz="2000" dirty="0">
                <a:latin typeface="+mn-lt"/>
                <a:ea typeface="Calibri" panose="020F0502020204030204" pitchFamily="34" charset="0"/>
                <a:cs typeface="Calibri" panose="020F0502020204030204" pitchFamily="34" charset="0"/>
              </a:rPr>
              <a:t>Host Institute </a:t>
            </a:r>
          </a:p>
        </p:txBody>
      </p:sp>
      <p:pic>
        <p:nvPicPr>
          <p:cNvPr id="41" name="Picture 40">
            <a:extLst>
              <a:ext uri="{FF2B5EF4-FFF2-40B4-BE49-F238E27FC236}">
                <a16:creationId xmlns:a16="http://schemas.microsoft.com/office/drawing/2014/main" id="{06AD83F1-A6BD-DBD2-2B93-C58F81FAD223}"/>
              </a:ext>
            </a:extLst>
          </p:cNvPr>
          <p:cNvPicPr>
            <a:picLocks noChangeAspect="1"/>
          </p:cNvPicPr>
          <p:nvPr/>
        </p:nvPicPr>
        <p:blipFill>
          <a:blip r:embed="rId3"/>
          <a:stretch>
            <a:fillRect/>
          </a:stretch>
        </p:blipFill>
        <p:spPr>
          <a:xfrm>
            <a:off x="742438" y="3032058"/>
            <a:ext cx="2390974" cy="575676"/>
          </a:xfrm>
          <a:prstGeom prst="rect">
            <a:avLst/>
          </a:prstGeom>
        </p:spPr>
      </p:pic>
      <p:pic>
        <p:nvPicPr>
          <p:cNvPr id="43" name="Picture 42">
            <a:extLst>
              <a:ext uri="{FF2B5EF4-FFF2-40B4-BE49-F238E27FC236}">
                <a16:creationId xmlns:a16="http://schemas.microsoft.com/office/drawing/2014/main" id="{9C373A47-B22D-114D-BA45-66D28643FFD5}"/>
              </a:ext>
            </a:extLst>
          </p:cNvPr>
          <p:cNvPicPr>
            <a:picLocks noChangeAspect="1"/>
          </p:cNvPicPr>
          <p:nvPr/>
        </p:nvPicPr>
        <p:blipFill>
          <a:blip r:embed="rId4"/>
          <a:stretch>
            <a:fillRect/>
          </a:stretch>
        </p:blipFill>
        <p:spPr>
          <a:xfrm>
            <a:off x="2855640" y="4866302"/>
            <a:ext cx="1195839" cy="678928"/>
          </a:xfrm>
          <a:prstGeom prst="rect">
            <a:avLst/>
          </a:prstGeom>
        </p:spPr>
      </p:pic>
      <p:grpSp>
        <p:nvGrpSpPr>
          <p:cNvPr id="51" name="Group 50">
            <a:extLst>
              <a:ext uri="{FF2B5EF4-FFF2-40B4-BE49-F238E27FC236}">
                <a16:creationId xmlns:a16="http://schemas.microsoft.com/office/drawing/2014/main" id="{E8A490F7-D1F7-84EB-CFA5-AB516F796D45}"/>
              </a:ext>
            </a:extLst>
          </p:cNvPr>
          <p:cNvGrpSpPr/>
          <p:nvPr/>
        </p:nvGrpSpPr>
        <p:grpSpPr>
          <a:xfrm>
            <a:off x="6995691" y="1628800"/>
            <a:ext cx="4989773" cy="4650224"/>
            <a:chOff x="5446399" y="1016432"/>
            <a:chExt cx="6136001" cy="5832648"/>
          </a:xfrm>
        </p:grpSpPr>
        <p:grpSp>
          <p:nvGrpSpPr>
            <p:cNvPr id="52" name="Group 51">
              <a:extLst>
                <a:ext uri="{FF2B5EF4-FFF2-40B4-BE49-F238E27FC236}">
                  <a16:creationId xmlns:a16="http://schemas.microsoft.com/office/drawing/2014/main" id="{7C940210-FE89-488F-13CD-0B3001F3ECD9}"/>
                </a:ext>
              </a:extLst>
            </p:cNvPr>
            <p:cNvGrpSpPr/>
            <p:nvPr/>
          </p:nvGrpSpPr>
          <p:grpSpPr>
            <a:xfrm>
              <a:off x="5446399" y="1016432"/>
              <a:ext cx="6136001" cy="5832648"/>
              <a:chOff x="5446399" y="1016432"/>
              <a:chExt cx="6136001" cy="5832648"/>
            </a:xfrm>
          </p:grpSpPr>
          <p:pic>
            <p:nvPicPr>
              <p:cNvPr id="54" name="Picture 53">
                <a:extLst>
                  <a:ext uri="{FF2B5EF4-FFF2-40B4-BE49-F238E27FC236}">
                    <a16:creationId xmlns:a16="http://schemas.microsoft.com/office/drawing/2014/main" id="{889C44D0-2A77-5B45-AEDE-DA72EBDC10D9}"/>
                  </a:ext>
                </a:extLst>
              </p:cNvPr>
              <p:cNvPicPr>
                <a:picLocks noChangeAspect="1"/>
              </p:cNvPicPr>
              <p:nvPr/>
            </p:nvPicPr>
            <p:blipFill>
              <a:blip r:embed="rId5"/>
              <a:srcRect l="41811" r="-32" b="3561"/>
              <a:stretch/>
            </p:blipFill>
            <p:spPr>
              <a:xfrm>
                <a:off x="5446399" y="1016432"/>
                <a:ext cx="6136001" cy="5832648"/>
              </a:xfrm>
              <a:prstGeom prst="rect">
                <a:avLst/>
              </a:prstGeom>
            </p:spPr>
          </p:pic>
          <p:pic>
            <p:nvPicPr>
              <p:cNvPr id="55" name="Picture 54">
                <a:extLst>
                  <a:ext uri="{FF2B5EF4-FFF2-40B4-BE49-F238E27FC236}">
                    <a16:creationId xmlns:a16="http://schemas.microsoft.com/office/drawing/2014/main" id="{4634D278-B968-E1CC-4844-485B8763F1B3}"/>
                  </a:ext>
                </a:extLst>
              </p:cNvPr>
              <p:cNvPicPr>
                <a:picLocks noChangeAspect="1"/>
              </p:cNvPicPr>
              <p:nvPr/>
            </p:nvPicPr>
            <p:blipFill>
              <a:blip r:embed="rId6"/>
              <a:stretch>
                <a:fillRect/>
              </a:stretch>
            </p:blipFill>
            <p:spPr>
              <a:xfrm>
                <a:off x="8149364" y="3809966"/>
                <a:ext cx="365035" cy="365035"/>
              </a:xfrm>
              <a:prstGeom prst="rect">
                <a:avLst/>
              </a:prstGeom>
            </p:spPr>
          </p:pic>
        </p:grpSp>
        <p:pic>
          <p:nvPicPr>
            <p:cNvPr id="53" name="Picture 52">
              <a:extLst>
                <a:ext uri="{FF2B5EF4-FFF2-40B4-BE49-F238E27FC236}">
                  <a16:creationId xmlns:a16="http://schemas.microsoft.com/office/drawing/2014/main" id="{1BDC873E-0A94-A326-49D4-30AD2CD53DF9}"/>
                </a:ext>
              </a:extLst>
            </p:cNvPr>
            <p:cNvPicPr>
              <a:picLocks noChangeAspect="1"/>
            </p:cNvPicPr>
            <p:nvPr/>
          </p:nvPicPr>
          <p:blipFill>
            <a:blip r:embed="rId7"/>
            <a:srcRect b="8716"/>
            <a:stretch/>
          </p:blipFill>
          <p:spPr>
            <a:xfrm>
              <a:off x="6384032" y="2780928"/>
              <a:ext cx="365035" cy="360234"/>
            </a:xfrm>
            <a:prstGeom prst="rect">
              <a:avLst/>
            </a:prstGeom>
          </p:spPr>
        </p:pic>
      </p:grpSp>
      <p:grpSp>
        <p:nvGrpSpPr>
          <p:cNvPr id="64" name="Group 63">
            <a:extLst>
              <a:ext uri="{FF2B5EF4-FFF2-40B4-BE49-F238E27FC236}">
                <a16:creationId xmlns:a16="http://schemas.microsoft.com/office/drawing/2014/main" id="{E7E191A1-C900-02A8-06EE-F8978997ABD5}"/>
              </a:ext>
            </a:extLst>
          </p:cNvPr>
          <p:cNvGrpSpPr/>
          <p:nvPr/>
        </p:nvGrpSpPr>
        <p:grpSpPr>
          <a:xfrm rot="17818808">
            <a:off x="8231881" y="2765553"/>
            <a:ext cx="849830" cy="1251008"/>
            <a:chOff x="7968909" y="2466283"/>
            <a:chExt cx="849830" cy="1474025"/>
          </a:xfrm>
        </p:grpSpPr>
        <p:sp>
          <p:nvSpPr>
            <p:cNvPr id="56" name="Forme libre 25">
              <a:extLst>
                <a:ext uri="{FF2B5EF4-FFF2-40B4-BE49-F238E27FC236}">
                  <a16:creationId xmlns:a16="http://schemas.microsoft.com/office/drawing/2014/main" id="{70400853-74DD-B22F-001D-392AD94C56CA}"/>
                </a:ext>
              </a:extLst>
            </p:cNvPr>
            <p:cNvSpPr/>
            <p:nvPr/>
          </p:nvSpPr>
          <p:spPr>
            <a:xfrm rot="2100645">
              <a:off x="7968909" y="2466283"/>
              <a:ext cx="601631" cy="1474025"/>
            </a:xfrm>
            <a:custGeom>
              <a:avLst/>
              <a:gdLst>
                <a:gd name="connsiteX0" fmla="*/ 304800 w 316159"/>
                <a:gd name="connsiteY0" fmla="*/ 2057400 h 2057400"/>
                <a:gd name="connsiteX1" fmla="*/ 279400 w 316159"/>
                <a:gd name="connsiteY1" fmla="*/ 685800 h 2057400"/>
                <a:gd name="connsiteX2" fmla="*/ 0 w 316159"/>
                <a:gd name="connsiteY2" fmla="*/ 0 h 2057400"/>
              </a:gdLst>
              <a:ahLst/>
              <a:cxnLst>
                <a:cxn ang="0">
                  <a:pos x="connsiteX0" y="connsiteY0"/>
                </a:cxn>
                <a:cxn ang="0">
                  <a:pos x="connsiteX1" y="connsiteY1"/>
                </a:cxn>
                <a:cxn ang="0">
                  <a:pos x="connsiteX2" y="connsiteY2"/>
                </a:cxn>
              </a:cxnLst>
              <a:rect l="l" t="t" r="r" b="b"/>
              <a:pathLst>
                <a:path w="316159" h="2057400">
                  <a:moveTo>
                    <a:pt x="304800" y="2057400"/>
                  </a:moveTo>
                  <a:cubicBezTo>
                    <a:pt x="317500" y="1543050"/>
                    <a:pt x="330200" y="1028700"/>
                    <a:pt x="279400" y="685800"/>
                  </a:cubicBezTo>
                  <a:cubicBezTo>
                    <a:pt x="228600" y="342900"/>
                    <a:pt x="114300" y="171450"/>
                    <a:pt x="0" y="0"/>
                  </a:cubicBezTo>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Forme libre 38">
              <a:extLst>
                <a:ext uri="{FF2B5EF4-FFF2-40B4-BE49-F238E27FC236}">
                  <a16:creationId xmlns:a16="http://schemas.microsoft.com/office/drawing/2014/main" id="{D1BC3EF5-CFF3-002C-F097-C94EEC49AC14}"/>
                </a:ext>
              </a:extLst>
            </p:cNvPr>
            <p:cNvSpPr/>
            <p:nvPr/>
          </p:nvSpPr>
          <p:spPr>
            <a:xfrm rot="11569424" flipV="1">
              <a:off x="8304339" y="2836388"/>
              <a:ext cx="514400" cy="667469"/>
            </a:xfrm>
            <a:custGeom>
              <a:avLst/>
              <a:gdLst/>
              <a:ahLst/>
              <a:cxnLst/>
              <a:rect l="l" t="t" r="r" b="b"/>
              <a:pathLst>
                <a:path w="1830700" h="1666966">
                  <a:moveTo>
                    <a:pt x="914400" y="0"/>
                  </a:moveTo>
                  <a:cubicBezTo>
                    <a:pt x="1000534" y="0"/>
                    <a:pt x="1073634" y="235919"/>
                    <a:pt x="1098573" y="563322"/>
                  </a:cubicBezTo>
                  <a:lnTo>
                    <a:pt x="1212676" y="643696"/>
                  </a:lnTo>
                  <a:lnTo>
                    <a:pt x="1212676" y="552765"/>
                  </a:lnTo>
                  <a:lnTo>
                    <a:pt x="1319304" y="552765"/>
                  </a:lnTo>
                  <a:lnTo>
                    <a:pt x="1319304" y="718804"/>
                  </a:lnTo>
                  <a:lnTo>
                    <a:pt x="1378900" y="760784"/>
                  </a:lnTo>
                  <a:lnTo>
                    <a:pt x="1378900" y="674725"/>
                  </a:lnTo>
                  <a:lnTo>
                    <a:pt x="1485528" y="674725"/>
                  </a:lnTo>
                  <a:lnTo>
                    <a:pt x="1485528" y="835892"/>
                  </a:lnTo>
                  <a:lnTo>
                    <a:pt x="1817973" y="1070066"/>
                  </a:lnTo>
                  <a:lnTo>
                    <a:pt x="1830700" y="1158966"/>
                  </a:lnTo>
                  <a:lnTo>
                    <a:pt x="1130728" y="879566"/>
                  </a:lnTo>
                  <a:lnTo>
                    <a:pt x="1108307" y="876769"/>
                  </a:lnTo>
                  <a:cubicBezTo>
                    <a:pt x="1105783" y="1075951"/>
                    <a:pt x="1086359" y="1255994"/>
                    <a:pt x="1055080" y="1391926"/>
                  </a:cubicBezTo>
                  <a:lnTo>
                    <a:pt x="1246293" y="1565366"/>
                  </a:lnTo>
                  <a:lnTo>
                    <a:pt x="1271750" y="1666966"/>
                  </a:lnTo>
                  <a:lnTo>
                    <a:pt x="1015015" y="1529738"/>
                  </a:lnTo>
                  <a:cubicBezTo>
                    <a:pt x="986234" y="1606116"/>
                    <a:pt x="951528" y="1649950"/>
                    <a:pt x="914400" y="1649950"/>
                  </a:cubicBezTo>
                  <a:cubicBezTo>
                    <a:pt x="877419" y="1649950"/>
                    <a:pt x="842840" y="1606460"/>
                    <a:pt x="814610" y="1530434"/>
                  </a:cubicBezTo>
                  <a:lnTo>
                    <a:pt x="559750" y="1666966"/>
                  </a:lnTo>
                  <a:lnTo>
                    <a:pt x="585150" y="1565366"/>
                  </a:lnTo>
                  <a:lnTo>
                    <a:pt x="773624" y="1394026"/>
                  </a:lnTo>
                  <a:cubicBezTo>
                    <a:pt x="742427" y="1257773"/>
                    <a:pt x="722577" y="1076968"/>
                    <a:pt x="720458" y="876821"/>
                  </a:cubicBezTo>
                  <a:lnTo>
                    <a:pt x="698500" y="879566"/>
                  </a:lnTo>
                  <a:lnTo>
                    <a:pt x="0" y="1158966"/>
                  </a:lnTo>
                  <a:lnTo>
                    <a:pt x="12700" y="1070066"/>
                  </a:lnTo>
                  <a:lnTo>
                    <a:pt x="331894" y="844752"/>
                  </a:lnTo>
                  <a:lnTo>
                    <a:pt x="331894" y="674725"/>
                  </a:lnTo>
                  <a:lnTo>
                    <a:pt x="438522" y="674725"/>
                  </a:lnTo>
                  <a:lnTo>
                    <a:pt x="438522" y="769486"/>
                  </a:lnTo>
                  <a:lnTo>
                    <a:pt x="506436" y="721546"/>
                  </a:lnTo>
                  <a:lnTo>
                    <a:pt x="506436" y="552765"/>
                  </a:lnTo>
                  <a:lnTo>
                    <a:pt x="613064" y="552765"/>
                  </a:lnTo>
                  <a:lnTo>
                    <a:pt x="613064" y="646279"/>
                  </a:lnTo>
                  <a:lnTo>
                    <a:pt x="730207" y="563590"/>
                  </a:lnTo>
                  <a:cubicBezTo>
                    <a:pt x="755126" y="236048"/>
                    <a:pt x="828243" y="0"/>
                    <a:pt x="914400"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4" name="Title 1">
            <a:extLst>
              <a:ext uri="{FF2B5EF4-FFF2-40B4-BE49-F238E27FC236}">
                <a16:creationId xmlns:a16="http://schemas.microsoft.com/office/drawing/2014/main" id="{0B76C779-491C-29F7-83F1-FE1B2B78FF11}"/>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600" b="1" kern="0" dirty="0">
                <a:solidFill>
                  <a:schemeClr val="tx1"/>
                </a:solidFill>
                <a:latin typeface="+mj-lt"/>
              </a:rPr>
              <a:t>ESR13: Who I am and my journey</a:t>
            </a:r>
            <a:endParaRPr lang="sl-SI" sz="3600" kern="0" dirty="0">
              <a:solidFill>
                <a:schemeClr val="tx1"/>
              </a:solidFill>
              <a:latin typeface="+mj-lt"/>
            </a:endParaRPr>
          </a:p>
        </p:txBody>
      </p:sp>
    </p:spTree>
    <p:extLst>
      <p:ext uri="{BB962C8B-B14F-4D97-AF65-F5344CB8AC3E}">
        <p14:creationId xmlns:p14="http://schemas.microsoft.com/office/powerpoint/2010/main" val="87838799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8A7626-592F-12D8-EA16-49E2EB5F3B88}"/>
              </a:ext>
            </a:extLst>
          </p:cNvPr>
          <p:cNvSpPr>
            <a:spLocks noGrp="1"/>
          </p:cNvSpPr>
          <p:nvPr>
            <p:ph type="sldNum" sz="quarter" idx="4"/>
          </p:nvPr>
        </p:nvSpPr>
        <p:spPr/>
        <p:txBody>
          <a:bodyPr/>
          <a:lstStyle/>
          <a:p>
            <a:pPr>
              <a:defRPr/>
            </a:pPr>
            <a:fld id="{869A43B6-4A72-4A6E-B3BC-4E1A4B5DD1B6}" type="slidenum">
              <a:rPr lang="en-US" smtClean="0"/>
              <a:pPr>
                <a:defRPr/>
              </a:pPr>
              <a:t>8</a:t>
            </a:fld>
            <a:endParaRPr lang="en-US" dirty="0"/>
          </a:p>
        </p:txBody>
      </p:sp>
      <p:grpSp>
        <p:nvGrpSpPr>
          <p:cNvPr id="4" name="Group 3">
            <a:extLst>
              <a:ext uri="{FF2B5EF4-FFF2-40B4-BE49-F238E27FC236}">
                <a16:creationId xmlns:a16="http://schemas.microsoft.com/office/drawing/2014/main" id="{E2785B2F-2BB8-CF0F-A3E0-AB01D0AE61DF}"/>
              </a:ext>
            </a:extLst>
          </p:cNvPr>
          <p:cNvGrpSpPr/>
          <p:nvPr/>
        </p:nvGrpSpPr>
        <p:grpSpPr>
          <a:xfrm>
            <a:off x="2686525" y="1384495"/>
            <a:ext cx="4169664" cy="1243512"/>
            <a:chOff x="1131873" y="1859279"/>
            <a:chExt cx="4169664" cy="1371600"/>
          </a:xfrm>
        </p:grpSpPr>
        <p:sp>
          <p:nvSpPr>
            <p:cNvPr id="5" name="Notched Right Arrow 81">
              <a:extLst>
                <a:ext uri="{FF2B5EF4-FFF2-40B4-BE49-F238E27FC236}">
                  <a16:creationId xmlns:a16="http://schemas.microsoft.com/office/drawing/2014/main" id="{0E3CBA1B-60AC-2B7D-4F16-A4CD1A212BC6}"/>
                </a:ext>
              </a:extLst>
            </p:cNvPr>
            <p:cNvSpPr/>
            <p:nvPr/>
          </p:nvSpPr>
          <p:spPr>
            <a:xfrm rot="16200000">
              <a:off x="3886199" y="2404801"/>
              <a:ext cx="1371600" cy="280555"/>
            </a:xfrm>
            <a:prstGeom prst="notchedRightArrow">
              <a:avLst>
                <a:gd name="adj1" fmla="val 100000"/>
                <a:gd name="adj2" fmla="val 74138"/>
              </a:avLst>
            </a:prstGeom>
            <a:solidFill>
              <a:srgbClr val="E038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t" anchorCtr="0" forceAA="0" compatLnSpc="1">
              <a:prstTxWarp prst="textNoShape">
                <a:avLst/>
              </a:prstTxWarp>
              <a:noAutofit/>
            </a:bodyPr>
            <a:lstStyle/>
            <a:p>
              <a:endParaRPr lang="en-US" sz="2000" b="1"/>
            </a:p>
          </p:txBody>
        </p:sp>
        <p:grpSp>
          <p:nvGrpSpPr>
            <p:cNvPr id="6" name="Group 5">
              <a:extLst>
                <a:ext uri="{FF2B5EF4-FFF2-40B4-BE49-F238E27FC236}">
                  <a16:creationId xmlns:a16="http://schemas.microsoft.com/office/drawing/2014/main" id="{AB1242FD-5439-59B6-9F12-728F9939BBC4}"/>
                </a:ext>
              </a:extLst>
            </p:cNvPr>
            <p:cNvGrpSpPr/>
            <p:nvPr/>
          </p:nvGrpSpPr>
          <p:grpSpPr>
            <a:xfrm flipH="1">
              <a:off x="1131873" y="2328001"/>
              <a:ext cx="4169664" cy="659825"/>
              <a:chOff x="0" y="5065566"/>
              <a:chExt cx="4166758" cy="976745"/>
            </a:xfrm>
          </p:grpSpPr>
          <p:sp>
            <p:nvSpPr>
              <p:cNvPr id="7" name="Freeform 83">
                <a:extLst>
                  <a:ext uri="{FF2B5EF4-FFF2-40B4-BE49-F238E27FC236}">
                    <a16:creationId xmlns:a16="http://schemas.microsoft.com/office/drawing/2014/main" id="{1EB7A5E9-62FB-6CAD-AB13-64F06467FBCB}"/>
                  </a:ext>
                </a:extLst>
              </p:cNvPr>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BE1D2C"/>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p>
                <a:pPr algn="r"/>
                <a:r>
                  <a:rPr lang="en-US" sz="2000" b="1" dirty="0">
                    <a:effectLst>
                      <a:outerShdw blurRad="38100" dist="38100" dir="2700000" algn="tl">
                        <a:srgbClr val="000000">
                          <a:alpha val="43137"/>
                        </a:srgbClr>
                      </a:outerShdw>
                    </a:effectLst>
                  </a:rPr>
                  <a:t>2022</a:t>
                </a:r>
              </a:p>
            </p:txBody>
          </p:sp>
          <p:sp>
            <p:nvSpPr>
              <p:cNvPr id="8" name="Freeform 84">
                <a:extLst>
                  <a:ext uri="{FF2B5EF4-FFF2-40B4-BE49-F238E27FC236}">
                    <a16:creationId xmlns:a16="http://schemas.microsoft.com/office/drawing/2014/main" id="{2288EE03-E553-4687-3F3A-09F288CD6DC3}"/>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71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1F3829ED-1CFB-3118-8851-BC1227ADAA82}"/>
              </a:ext>
            </a:extLst>
          </p:cNvPr>
          <p:cNvGrpSpPr/>
          <p:nvPr/>
        </p:nvGrpSpPr>
        <p:grpSpPr>
          <a:xfrm>
            <a:off x="5375920" y="2524557"/>
            <a:ext cx="4166758" cy="1243512"/>
            <a:chOff x="3841865" y="319088"/>
            <a:chExt cx="4166758" cy="1371600"/>
          </a:xfrm>
        </p:grpSpPr>
        <p:sp>
          <p:nvSpPr>
            <p:cNvPr id="10" name="Notched Right Arrow 77">
              <a:extLst>
                <a:ext uri="{FF2B5EF4-FFF2-40B4-BE49-F238E27FC236}">
                  <a16:creationId xmlns:a16="http://schemas.microsoft.com/office/drawing/2014/main" id="{C46E2A0E-3523-833C-523D-81581689BC60}"/>
                </a:ext>
              </a:extLst>
            </p:cNvPr>
            <p:cNvSpPr/>
            <p:nvPr/>
          </p:nvSpPr>
          <p:spPr>
            <a:xfrm rot="16200000">
              <a:off x="3886201" y="864610"/>
              <a:ext cx="1371600" cy="280555"/>
            </a:xfrm>
            <a:prstGeom prst="notchedRightArrow">
              <a:avLst>
                <a:gd name="adj1" fmla="val 100000"/>
                <a:gd name="adj2" fmla="val 74138"/>
              </a:avLst>
            </a:prstGeom>
            <a:solidFill>
              <a:srgbClr val="65C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274320" bIns="45720" numCol="1" spcCol="0" rtlCol="0" fromWordArt="0" anchor="t" anchorCtr="0" forceAA="0" compatLnSpc="1">
              <a:prstTxWarp prst="textNoShape">
                <a:avLst/>
              </a:prstTxWarp>
              <a:noAutofit/>
            </a:bodyPr>
            <a:lstStyle/>
            <a:p>
              <a:pPr algn="r"/>
              <a:endParaRPr lang="en-US" sz="2000" b="1"/>
            </a:p>
          </p:txBody>
        </p:sp>
        <p:grpSp>
          <p:nvGrpSpPr>
            <p:cNvPr id="11" name="Group 10">
              <a:extLst>
                <a:ext uri="{FF2B5EF4-FFF2-40B4-BE49-F238E27FC236}">
                  <a16:creationId xmlns:a16="http://schemas.microsoft.com/office/drawing/2014/main" id="{FE307D6B-AC1E-E06D-4B3A-4BAC31F07456}"/>
                </a:ext>
              </a:extLst>
            </p:cNvPr>
            <p:cNvGrpSpPr/>
            <p:nvPr/>
          </p:nvGrpSpPr>
          <p:grpSpPr>
            <a:xfrm>
              <a:off x="3841865" y="704741"/>
              <a:ext cx="4166758" cy="659825"/>
              <a:chOff x="0" y="5065566"/>
              <a:chExt cx="4166758" cy="976745"/>
            </a:xfrm>
          </p:grpSpPr>
          <p:sp>
            <p:nvSpPr>
              <p:cNvPr id="12" name="Freeform 79">
                <a:extLst>
                  <a:ext uri="{FF2B5EF4-FFF2-40B4-BE49-F238E27FC236}">
                    <a16:creationId xmlns:a16="http://schemas.microsoft.com/office/drawing/2014/main" id="{E872372F-4AC1-F78A-7B20-CEC4632E0877}"/>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146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0">
                <a:extLst>
                  <a:ext uri="{FF2B5EF4-FFF2-40B4-BE49-F238E27FC236}">
                    <a16:creationId xmlns:a16="http://schemas.microsoft.com/office/drawing/2014/main" id="{B3E8A970-3D7F-F52B-C280-AF782FF736C4}"/>
                  </a:ext>
                </a:extLst>
              </p:cNvPr>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27A9E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p>
                <a:r>
                  <a:rPr lang="en-US" sz="2000" b="1" dirty="0">
                    <a:effectLst>
                      <a:outerShdw blurRad="38100" dist="38100" dir="2700000" algn="tl">
                        <a:srgbClr val="000000">
                          <a:alpha val="43137"/>
                        </a:srgbClr>
                      </a:outerShdw>
                    </a:effectLst>
                  </a:rPr>
                  <a:t>2019-22</a:t>
                </a:r>
              </a:p>
            </p:txBody>
          </p:sp>
        </p:grpSp>
      </p:grpSp>
      <p:grpSp>
        <p:nvGrpSpPr>
          <p:cNvPr id="14" name="Group 13">
            <a:extLst>
              <a:ext uri="{FF2B5EF4-FFF2-40B4-BE49-F238E27FC236}">
                <a16:creationId xmlns:a16="http://schemas.microsoft.com/office/drawing/2014/main" id="{AEF79875-B6DB-D1B2-EA74-40B250B227B0}"/>
              </a:ext>
            </a:extLst>
          </p:cNvPr>
          <p:cNvGrpSpPr/>
          <p:nvPr/>
        </p:nvGrpSpPr>
        <p:grpSpPr>
          <a:xfrm>
            <a:off x="2665710" y="3637969"/>
            <a:ext cx="4169664" cy="1243512"/>
            <a:chOff x="1131873" y="1859279"/>
            <a:chExt cx="4169664" cy="1371600"/>
          </a:xfrm>
        </p:grpSpPr>
        <p:sp>
          <p:nvSpPr>
            <p:cNvPr id="15" name="Notched Right Arrow 73">
              <a:extLst>
                <a:ext uri="{FF2B5EF4-FFF2-40B4-BE49-F238E27FC236}">
                  <a16:creationId xmlns:a16="http://schemas.microsoft.com/office/drawing/2014/main" id="{3745FEE9-7FBF-7942-2B7A-5F60C46CA34B}"/>
                </a:ext>
              </a:extLst>
            </p:cNvPr>
            <p:cNvSpPr/>
            <p:nvPr/>
          </p:nvSpPr>
          <p:spPr>
            <a:xfrm rot="16200000">
              <a:off x="3886199" y="2404801"/>
              <a:ext cx="1371600" cy="280555"/>
            </a:xfrm>
            <a:prstGeom prst="notchedRightArrow">
              <a:avLst>
                <a:gd name="adj1" fmla="val 100000"/>
                <a:gd name="adj2" fmla="val 74138"/>
              </a:avLst>
            </a:prstGeom>
            <a:solidFill>
              <a:srgbClr val="7A7A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t" anchorCtr="0" forceAA="0" compatLnSpc="1">
              <a:prstTxWarp prst="textNoShape">
                <a:avLst/>
              </a:prstTxWarp>
              <a:noAutofit/>
            </a:bodyPr>
            <a:lstStyle/>
            <a:p>
              <a:endParaRPr lang="en-US" sz="2000" b="1"/>
            </a:p>
          </p:txBody>
        </p:sp>
        <p:grpSp>
          <p:nvGrpSpPr>
            <p:cNvPr id="16" name="Group 15">
              <a:extLst>
                <a:ext uri="{FF2B5EF4-FFF2-40B4-BE49-F238E27FC236}">
                  <a16:creationId xmlns:a16="http://schemas.microsoft.com/office/drawing/2014/main" id="{5B48F536-20A7-EBF8-3361-B4A89486939E}"/>
                </a:ext>
              </a:extLst>
            </p:cNvPr>
            <p:cNvGrpSpPr/>
            <p:nvPr/>
          </p:nvGrpSpPr>
          <p:grpSpPr>
            <a:xfrm flipH="1">
              <a:off x="1131873" y="2328001"/>
              <a:ext cx="4169664" cy="659825"/>
              <a:chOff x="0" y="5065566"/>
              <a:chExt cx="4166758" cy="976745"/>
            </a:xfrm>
          </p:grpSpPr>
          <p:sp>
            <p:nvSpPr>
              <p:cNvPr id="17" name="Freeform 75">
                <a:extLst>
                  <a:ext uri="{FF2B5EF4-FFF2-40B4-BE49-F238E27FC236}">
                    <a16:creationId xmlns:a16="http://schemas.microsoft.com/office/drawing/2014/main" id="{369A5487-7BFB-6D1F-0C92-54A4E5D9D38A}"/>
                  </a:ext>
                </a:extLst>
              </p:cNvPr>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5A5A7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p>
                <a:pPr algn="r"/>
                <a:r>
                  <a:rPr lang="en-US" sz="2000" b="1" dirty="0">
                    <a:effectLst>
                      <a:outerShdw blurRad="38100" dist="38100" dir="2700000" algn="tl">
                        <a:srgbClr val="000000">
                          <a:alpha val="43137"/>
                        </a:srgbClr>
                      </a:outerShdw>
                    </a:effectLst>
                  </a:rPr>
                  <a:t>2018</a:t>
                </a:r>
              </a:p>
            </p:txBody>
          </p:sp>
          <p:sp>
            <p:nvSpPr>
              <p:cNvPr id="18" name="Freeform 76">
                <a:extLst>
                  <a:ext uri="{FF2B5EF4-FFF2-40B4-BE49-F238E27FC236}">
                    <a16:creationId xmlns:a16="http://schemas.microsoft.com/office/drawing/2014/main" id="{A9372642-AC83-ABBA-1BA2-26348325232C}"/>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373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EAA32F75-1BE6-E493-1FBE-C957019379D3}"/>
              </a:ext>
            </a:extLst>
          </p:cNvPr>
          <p:cNvGrpSpPr/>
          <p:nvPr/>
        </p:nvGrpSpPr>
        <p:grpSpPr>
          <a:xfrm>
            <a:off x="5375920" y="4772248"/>
            <a:ext cx="4166758" cy="1243512"/>
            <a:chOff x="3841865" y="319088"/>
            <a:chExt cx="4166758" cy="1371600"/>
          </a:xfrm>
        </p:grpSpPr>
        <p:sp>
          <p:nvSpPr>
            <p:cNvPr id="20" name="Notched Right Arrow 69">
              <a:extLst>
                <a:ext uri="{FF2B5EF4-FFF2-40B4-BE49-F238E27FC236}">
                  <a16:creationId xmlns:a16="http://schemas.microsoft.com/office/drawing/2014/main" id="{35202112-E0BE-6DF5-3A7B-7DD3FCD62428}"/>
                </a:ext>
              </a:extLst>
            </p:cNvPr>
            <p:cNvSpPr/>
            <p:nvPr/>
          </p:nvSpPr>
          <p:spPr>
            <a:xfrm rot="16200000">
              <a:off x="3886201" y="864610"/>
              <a:ext cx="1371600" cy="280555"/>
            </a:xfrm>
            <a:prstGeom prst="notchedRightArrow">
              <a:avLst>
                <a:gd name="adj1" fmla="val 100000"/>
                <a:gd name="adj2" fmla="val 74138"/>
              </a:avLst>
            </a:prstGeom>
            <a:solidFill>
              <a:srgbClr val="FCCA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274320" bIns="45720" numCol="1" spcCol="0" rtlCol="0" fromWordArt="0" anchor="t" anchorCtr="0" forceAA="0" compatLnSpc="1">
              <a:prstTxWarp prst="textNoShape">
                <a:avLst/>
              </a:prstTxWarp>
              <a:noAutofit/>
            </a:bodyPr>
            <a:lstStyle/>
            <a:p>
              <a:pPr algn="r"/>
              <a:endParaRPr lang="en-US" sz="2000" b="1"/>
            </a:p>
          </p:txBody>
        </p:sp>
        <p:grpSp>
          <p:nvGrpSpPr>
            <p:cNvPr id="21" name="Group 20">
              <a:extLst>
                <a:ext uri="{FF2B5EF4-FFF2-40B4-BE49-F238E27FC236}">
                  <a16:creationId xmlns:a16="http://schemas.microsoft.com/office/drawing/2014/main" id="{D022A1F8-C0F4-1325-F96B-B97BE7FF8A3A}"/>
                </a:ext>
              </a:extLst>
            </p:cNvPr>
            <p:cNvGrpSpPr/>
            <p:nvPr/>
          </p:nvGrpSpPr>
          <p:grpSpPr>
            <a:xfrm>
              <a:off x="3841865" y="704741"/>
              <a:ext cx="4166758" cy="659825"/>
              <a:chOff x="0" y="5065566"/>
              <a:chExt cx="4166758" cy="976745"/>
            </a:xfrm>
          </p:grpSpPr>
          <p:sp>
            <p:nvSpPr>
              <p:cNvPr id="22" name="Freeform 71">
                <a:extLst>
                  <a:ext uri="{FF2B5EF4-FFF2-40B4-BE49-F238E27FC236}">
                    <a16:creationId xmlns:a16="http://schemas.microsoft.com/office/drawing/2014/main" id="{BE13BE8C-9B64-492D-5874-C5DC2C95B834}"/>
                  </a:ext>
                </a:extLst>
              </p:cNvPr>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B86F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2">
                <a:extLst>
                  <a:ext uri="{FF2B5EF4-FFF2-40B4-BE49-F238E27FC236}">
                    <a16:creationId xmlns:a16="http://schemas.microsoft.com/office/drawing/2014/main" id="{5681C301-7F1B-FC00-231D-13A3AC32C9CC}"/>
                  </a:ext>
                </a:extLst>
              </p:cNvPr>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BAF4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p>
                <a:r>
                  <a:rPr lang="en-US" sz="2000" b="1" dirty="0">
                    <a:effectLst>
                      <a:outerShdw blurRad="38100" dist="38100" dir="2700000" algn="tl">
                        <a:srgbClr val="000000">
                          <a:alpha val="43137"/>
                        </a:srgbClr>
                      </a:outerShdw>
                    </a:effectLst>
                  </a:rPr>
                  <a:t>2016</a:t>
                </a:r>
              </a:p>
            </p:txBody>
          </p:sp>
        </p:grpSp>
      </p:grpSp>
      <p:sp>
        <p:nvSpPr>
          <p:cNvPr id="32" name="TextBox 31">
            <a:extLst>
              <a:ext uri="{FF2B5EF4-FFF2-40B4-BE49-F238E27FC236}">
                <a16:creationId xmlns:a16="http://schemas.microsoft.com/office/drawing/2014/main" id="{C04DEB5D-340D-88C2-294D-CB3007D8E6B8}"/>
              </a:ext>
            </a:extLst>
          </p:cNvPr>
          <p:cNvSpPr txBox="1"/>
          <p:nvPr/>
        </p:nvSpPr>
        <p:spPr>
          <a:xfrm>
            <a:off x="2912330" y="1817929"/>
            <a:ext cx="2364815" cy="369332"/>
          </a:xfrm>
          <a:prstGeom prst="rect">
            <a:avLst/>
          </a:prstGeom>
          <a:noFill/>
        </p:spPr>
        <p:txBody>
          <a:bodyPr wrap="none" rtlCol="0">
            <a:spAutoFit/>
          </a:bodyPr>
          <a:lstStyle/>
          <a:p>
            <a:r>
              <a:rPr lang="en-US" dirty="0">
                <a:solidFill>
                  <a:schemeClr val="bg1"/>
                </a:solidFill>
              </a:rPr>
              <a:t>PhD (MSCA Fellow) </a:t>
            </a:r>
          </a:p>
        </p:txBody>
      </p:sp>
      <p:sp>
        <p:nvSpPr>
          <p:cNvPr id="33" name="TextBox 32">
            <a:extLst>
              <a:ext uri="{FF2B5EF4-FFF2-40B4-BE49-F238E27FC236}">
                <a16:creationId xmlns:a16="http://schemas.microsoft.com/office/drawing/2014/main" id="{E7690151-6986-DE51-D542-340C108880CD}"/>
              </a:ext>
            </a:extLst>
          </p:cNvPr>
          <p:cNvSpPr txBox="1"/>
          <p:nvPr/>
        </p:nvSpPr>
        <p:spPr>
          <a:xfrm>
            <a:off x="2793423" y="4075058"/>
            <a:ext cx="915635" cy="338554"/>
          </a:xfrm>
          <a:prstGeom prst="rect">
            <a:avLst/>
          </a:prstGeom>
          <a:noFill/>
        </p:spPr>
        <p:txBody>
          <a:bodyPr wrap="none" rtlCol="0">
            <a:spAutoFit/>
          </a:bodyPr>
          <a:lstStyle/>
          <a:p>
            <a:r>
              <a:rPr lang="en-US" sz="1600" dirty="0">
                <a:solidFill>
                  <a:schemeClr val="bg1"/>
                </a:solidFill>
              </a:rPr>
              <a:t>Masters</a:t>
            </a:r>
          </a:p>
        </p:txBody>
      </p:sp>
      <p:sp>
        <p:nvSpPr>
          <p:cNvPr id="34" name="TextBox 33">
            <a:extLst>
              <a:ext uri="{FF2B5EF4-FFF2-40B4-BE49-F238E27FC236}">
                <a16:creationId xmlns:a16="http://schemas.microsoft.com/office/drawing/2014/main" id="{8D8E13D1-FC1F-7725-6E9C-0E9FAD0C0A10}"/>
              </a:ext>
            </a:extLst>
          </p:cNvPr>
          <p:cNvSpPr txBox="1"/>
          <p:nvPr/>
        </p:nvSpPr>
        <p:spPr>
          <a:xfrm>
            <a:off x="7307689" y="2898104"/>
            <a:ext cx="1837362" cy="338554"/>
          </a:xfrm>
          <a:prstGeom prst="rect">
            <a:avLst/>
          </a:prstGeom>
          <a:noFill/>
        </p:spPr>
        <p:txBody>
          <a:bodyPr wrap="none" rtlCol="0">
            <a:spAutoFit/>
          </a:bodyPr>
          <a:lstStyle/>
          <a:p>
            <a:r>
              <a:rPr lang="en-US" sz="1600" dirty="0"/>
              <a:t>Research projects</a:t>
            </a:r>
          </a:p>
        </p:txBody>
      </p:sp>
      <p:sp>
        <p:nvSpPr>
          <p:cNvPr id="35" name="TextBox 34">
            <a:extLst>
              <a:ext uri="{FF2B5EF4-FFF2-40B4-BE49-F238E27FC236}">
                <a16:creationId xmlns:a16="http://schemas.microsoft.com/office/drawing/2014/main" id="{FECC2259-38E8-1DEE-38F0-EDAB8424F287}"/>
              </a:ext>
            </a:extLst>
          </p:cNvPr>
          <p:cNvSpPr txBox="1"/>
          <p:nvPr/>
        </p:nvSpPr>
        <p:spPr>
          <a:xfrm>
            <a:off x="6835374" y="5130238"/>
            <a:ext cx="1095172" cy="338554"/>
          </a:xfrm>
          <a:prstGeom prst="rect">
            <a:avLst/>
          </a:prstGeom>
          <a:noFill/>
        </p:spPr>
        <p:txBody>
          <a:bodyPr wrap="none" rtlCol="0">
            <a:spAutoFit/>
          </a:bodyPr>
          <a:lstStyle/>
          <a:p>
            <a:r>
              <a:rPr lang="en-US" sz="1600" dirty="0"/>
              <a:t>Bachelors</a:t>
            </a:r>
            <a:endParaRPr lang="en-US" dirty="0"/>
          </a:p>
        </p:txBody>
      </p:sp>
      <p:sp>
        <p:nvSpPr>
          <p:cNvPr id="24" name="Title 1">
            <a:extLst>
              <a:ext uri="{FF2B5EF4-FFF2-40B4-BE49-F238E27FC236}">
                <a16:creationId xmlns:a16="http://schemas.microsoft.com/office/drawing/2014/main" id="{E97905FA-BB8D-52B7-6E64-50CC32F053FF}"/>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600" b="1" kern="0" dirty="0">
                <a:solidFill>
                  <a:schemeClr val="tx1"/>
                </a:solidFill>
                <a:latin typeface="+mj-lt"/>
              </a:rPr>
              <a:t>Background</a:t>
            </a:r>
            <a:endParaRPr lang="sl-SI" sz="3600" kern="0" dirty="0">
              <a:solidFill>
                <a:schemeClr val="tx1"/>
              </a:solidFill>
              <a:latin typeface="+mj-lt"/>
            </a:endParaRPr>
          </a:p>
        </p:txBody>
      </p:sp>
    </p:spTree>
    <p:extLst>
      <p:ext uri="{BB962C8B-B14F-4D97-AF65-F5344CB8AC3E}">
        <p14:creationId xmlns:p14="http://schemas.microsoft.com/office/powerpoint/2010/main" val="110233936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390570-6917-304B-84C0-B346270467F2}"/>
              </a:ext>
            </a:extLst>
          </p:cNvPr>
          <p:cNvSpPr>
            <a:spLocks noGrp="1"/>
          </p:cNvSpPr>
          <p:nvPr>
            <p:ph type="sldNum" sz="quarter" idx="4"/>
          </p:nvPr>
        </p:nvSpPr>
        <p:spPr/>
        <p:txBody>
          <a:bodyPr/>
          <a:lstStyle/>
          <a:p>
            <a:pPr>
              <a:defRPr/>
            </a:pPr>
            <a:fld id="{869A43B6-4A72-4A6E-B3BC-4E1A4B5DD1B6}" type="slidenum">
              <a:rPr lang="en-US" smtClean="0"/>
              <a:pPr>
                <a:defRPr/>
              </a:pPr>
              <a:t>9</a:t>
            </a:fld>
            <a:endParaRPr lang="en-US" dirty="0"/>
          </a:p>
        </p:txBody>
      </p:sp>
      <p:sp>
        <p:nvSpPr>
          <p:cNvPr id="20" name="TextBox 19">
            <a:extLst>
              <a:ext uri="{FF2B5EF4-FFF2-40B4-BE49-F238E27FC236}">
                <a16:creationId xmlns:a16="http://schemas.microsoft.com/office/drawing/2014/main" id="{5F678D5C-2DD3-C5B8-700B-03AB9C6C4950}"/>
              </a:ext>
            </a:extLst>
          </p:cNvPr>
          <p:cNvSpPr txBox="1"/>
          <p:nvPr/>
        </p:nvSpPr>
        <p:spPr>
          <a:xfrm>
            <a:off x="407368" y="2767280"/>
            <a:ext cx="2575334" cy="132343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2000" b="1" dirty="0">
                <a:solidFill>
                  <a:srgbClr val="FF6400"/>
                </a:solidFill>
                <a:effectLst>
                  <a:innerShdw blurRad="63500" dist="50800" dir="8100000">
                    <a:prstClr val="black">
                      <a:alpha val="50000"/>
                    </a:prstClr>
                  </a:innerShdw>
                </a:effectLst>
                <a:cs typeface="Times New Roman" panose="02020603050405020304" pitchFamily="18" charset="0"/>
              </a:rPr>
              <a:t>Food packaging With Limited Shelf-Life and non biodegradability</a:t>
            </a:r>
            <a:endParaRPr lang="en-GB" sz="2000" dirty="0">
              <a:solidFill>
                <a:srgbClr val="FF6400"/>
              </a:solidFill>
              <a:effectLst>
                <a:innerShdw blurRad="63500" dist="50800" dir="8100000">
                  <a:prstClr val="black">
                    <a:alpha val="50000"/>
                  </a:prstClr>
                </a:innerShdw>
              </a:effectLst>
            </a:endParaRPr>
          </a:p>
        </p:txBody>
      </p:sp>
      <p:graphicFrame>
        <p:nvGraphicFramePr>
          <p:cNvPr id="35" name="Diagram 34">
            <a:extLst>
              <a:ext uri="{FF2B5EF4-FFF2-40B4-BE49-F238E27FC236}">
                <a16:creationId xmlns:a16="http://schemas.microsoft.com/office/drawing/2014/main" id="{ED756BF6-6FCD-C392-302B-266172EA1FF7}"/>
              </a:ext>
            </a:extLst>
          </p:cNvPr>
          <p:cNvGraphicFramePr/>
          <p:nvPr>
            <p:extLst>
              <p:ext uri="{D42A27DB-BD31-4B8C-83A1-F6EECF244321}">
                <p14:modId xmlns:p14="http://schemas.microsoft.com/office/powerpoint/2010/main" val="31850218"/>
              </p:ext>
            </p:extLst>
          </p:nvPr>
        </p:nvGraphicFramePr>
        <p:xfrm>
          <a:off x="1775520" y="1206206"/>
          <a:ext cx="7150865" cy="4764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8" name="Content Placeholder 16">
            <a:extLst>
              <a:ext uri="{FF2B5EF4-FFF2-40B4-BE49-F238E27FC236}">
                <a16:creationId xmlns:a16="http://schemas.microsoft.com/office/drawing/2014/main" id="{468C3C22-0E84-156B-549F-8D872A59E75B}"/>
              </a:ext>
            </a:extLst>
          </p:cNvPr>
          <p:cNvPicPr>
            <a:picLocks noGrp="1" noChangeAspect="1"/>
          </p:cNvPicPr>
          <p:nvPr>
            <p:ph idx="1"/>
          </p:nvPr>
        </p:nvPicPr>
        <p:blipFill>
          <a:blip r:embed="rId8"/>
          <a:stretch>
            <a:fillRect/>
          </a:stretch>
        </p:blipFill>
        <p:spPr>
          <a:xfrm rot="5400000">
            <a:off x="6748457" y="1544208"/>
            <a:ext cx="6615965" cy="4692913"/>
          </a:xfrm>
          <a:prstGeom prst="rect">
            <a:avLst/>
          </a:prstGeom>
          <a:effectLst>
            <a:softEdge rad="635000"/>
          </a:effectLst>
        </p:spPr>
      </p:pic>
      <p:sp>
        <p:nvSpPr>
          <p:cNvPr id="3" name="Title 1">
            <a:extLst>
              <a:ext uri="{FF2B5EF4-FFF2-40B4-BE49-F238E27FC236}">
                <a16:creationId xmlns:a16="http://schemas.microsoft.com/office/drawing/2014/main" id="{9E98C6ED-F13B-11AB-C430-20166E413D43}"/>
              </a:ext>
            </a:extLst>
          </p:cNvPr>
          <p:cNvSpPr txBox="1">
            <a:spLocks/>
          </p:cNvSpPr>
          <p:nvPr/>
        </p:nvSpPr>
        <p:spPr bwMode="auto">
          <a:xfrm>
            <a:off x="0" y="44624"/>
            <a:ext cx="8832304"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GB" sz="3600" b="1" kern="0" dirty="0">
                <a:solidFill>
                  <a:schemeClr val="tx1"/>
                </a:solidFill>
                <a:latin typeface="+mj-lt"/>
              </a:rPr>
              <a:t>Project overview</a:t>
            </a:r>
            <a:endParaRPr lang="sl-SI" sz="3600" kern="0" dirty="0">
              <a:solidFill>
                <a:schemeClr val="tx1"/>
              </a:solidFill>
              <a:latin typeface="+mj-lt"/>
            </a:endParaRPr>
          </a:p>
        </p:txBody>
      </p:sp>
    </p:spTree>
    <p:extLst>
      <p:ext uri="{BB962C8B-B14F-4D97-AF65-F5344CB8AC3E}">
        <p14:creationId xmlns:p14="http://schemas.microsoft.com/office/powerpoint/2010/main" val="26483415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UM.SI">
  <a:themeElements>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F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nr-ppt-template.potx" id="{C6DDB4CB-02BB-448C-9911-C9E5F2B145AD}" vid="{1A3C9307-DD80-4F0C-9EE1-D4EB2064C381}"/>
    </a:ext>
  </a:extLst>
</a:theme>
</file>

<file path=ppt/theme/theme2.xml><?xml version="1.0" encoding="utf-8"?>
<a:theme xmlns:a="http://schemas.openxmlformats.org/drawingml/2006/main" name="1_UM.SI">
  <a:themeElements>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F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nr-ppt-template.potx" id="{C6DDB4CB-02BB-448C-9911-C9E5F2B145AD}" vid="{1A3C9307-DD80-4F0C-9EE1-D4EB2064C3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62ce78b-bcab-4299-ba08-dbf313c1548b" xsi:nil="true"/>
    <lcf76f155ced4ddcb4097134ff3c332f xmlns="86c6268a-1982-4a01-bab8-aea47768f94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84E76DDC1AA641996A8C26D4106BE0" ma:contentTypeVersion="10" ma:contentTypeDescription="Create a new document." ma:contentTypeScope="" ma:versionID="2ef9bca442809ef047fc5eedb485e64e">
  <xsd:schema xmlns:xsd="http://www.w3.org/2001/XMLSchema" xmlns:xs="http://www.w3.org/2001/XMLSchema" xmlns:p="http://schemas.microsoft.com/office/2006/metadata/properties" xmlns:ns2="86c6268a-1982-4a01-bab8-aea47768f942" xmlns:ns3="562ce78b-bcab-4299-ba08-dbf313c1548b" targetNamespace="http://schemas.microsoft.com/office/2006/metadata/properties" ma:root="true" ma:fieldsID="45368074692e86f088984f6cd3899668" ns2:_="" ns3:_="">
    <xsd:import namespace="86c6268a-1982-4a01-bab8-aea47768f942"/>
    <xsd:import namespace="562ce78b-bcab-4299-ba08-dbf313c1548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c6268a-1982-4a01-bab8-aea47768f9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14c371a-e1e1-4790-b7b3-e586cefac30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2ce78b-bcab-4299-ba08-dbf313c1548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3424dde-cf88-4d33-ae3e-88886f3aa343}" ma:internalName="TaxCatchAll" ma:showField="CatchAllData" ma:web="562ce78b-bcab-4299-ba08-dbf313c154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96AB59-04EF-4827-B82A-A29E9A99E44C}">
  <ds:schemaRefs>
    <ds:schemaRef ds:uri="http://schemas.microsoft.com/sharepoint/v3/contenttype/forms"/>
  </ds:schemaRefs>
</ds:datastoreItem>
</file>

<file path=customXml/itemProps2.xml><?xml version="1.0" encoding="utf-8"?>
<ds:datastoreItem xmlns:ds="http://schemas.openxmlformats.org/officeDocument/2006/customXml" ds:itemID="{BE4D39D2-AE85-4557-BAAB-3E26E7115052}">
  <ds:schemaRefs>
    <ds:schemaRef ds:uri="http://purl.org/dc/terms/"/>
    <ds:schemaRef ds:uri="http://schemas.microsoft.com/office/2006/documentManagement/types"/>
    <ds:schemaRef ds:uri="http://schemas.openxmlformats.org/package/2006/metadata/core-properties"/>
    <ds:schemaRef ds:uri="http://purl.org/dc/dcmitype/"/>
    <ds:schemaRef ds:uri="562ce78b-bcab-4299-ba08-dbf313c1548b"/>
    <ds:schemaRef ds:uri="86c6268a-1982-4a01-bab8-aea47768f942"/>
    <ds:schemaRef ds:uri="http://purl.org/dc/elements/1.1/"/>
    <ds:schemaRef ds:uri="http://www.w3.org/XML/1998/namespac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544C7868-798E-458D-8D58-E4C9B3B7D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c6268a-1982-4a01-bab8-aea47768f942"/>
    <ds:schemaRef ds:uri="562ce78b-bcab-4299-ba08-dbf313c154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enr-ppt-predloga - NR</Template>
  <TotalTime>1114</TotalTime>
  <Words>1118</Words>
  <Application>Microsoft Office PowerPoint</Application>
  <PresentationFormat>Widescreen</PresentationFormat>
  <Paragraphs>213</Paragraphs>
  <Slides>17</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Apex New Light</vt:lpstr>
      <vt:lpstr>-apple-system</vt:lpstr>
      <vt:lpstr>Aptos</vt:lpstr>
      <vt:lpstr>Arial</vt:lpstr>
      <vt:lpstr>Calibri</vt:lpstr>
      <vt:lpstr>Inter</vt:lpstr>
      <vt:lpstr>Lato</vt:lpstr>
      <vt:lpstr>Palatino Linotype</vt:lpstr>
      <vt:lpstr>Tahoma</vt:lpstr>
      <vt:lpstr>Wingdings</vt:lpstr>
      <vt:lpstr>UM.SI</vt:lpstr>
      <vt:lpstr>1_UM.SI</vt:lpstr>
      <vt:lpstr>PowerPoint Presentation</vt:lpstr>
      <vt:lpstr>PowerPoint Presentation</vt:lpstr>
      <vt:lpstr>PowerPoint Presentation</vt:lpstr>
      <vt:lpstr>PowerPoint Presentation</vt:lpstr>
      <vt:lpstr>Aim    To develop strategies to ensure commercial food authenticity and traceability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Overarching Aim   To develop new methods and models for more effective consumer communication.  4-Phase Plan Phase I: Quantitative methods Phase II: Qualitative methods Phase III: Modern communication tools Phase IV: Communication framework</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Nayyer Rehman</dc:creator>
  <cp:lastModifiedBy>Katy Terro</cp:lastModifiedBy>
  <cp:revision>61</cp:revision>
  <dcterms:created xsi:type="dcterms:W3CDTF">2024-09-23T09:40:17Z</dcterms:created>
  <dcterms:modified xsi:type="dcterms:W3CDTF">2024-09-26T11:10:24Z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0x0101009784E76DDC1AA641996A8C26D4106BE0</vt:lpwstr>
  </property>
  <property fmtid="{D5CDD505-2E9C-101B-9397-08002B2CF9AE}" pid="3" name="_dlc_DocIdItemGuid">
    <vt:lpwstr>522049ae-d730-47e7-82a8-6874d7845f03</vt:lpwstr>
  </property>
  <property fmtid="{D5CDD505-2E9C-101B-9397-08002B2CF9AE}" pid="4" name="MediaServiceImageTags">
    <vt:lpwstr/>
  </property>
</Properties>
</file>