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Lst>
  <p:notesMasterIdLst>
    <p:notesMasterId r:id="rId14"/>
  </p:notesMasterIdLst>
  <p:handoutMasterIdLst>
    <p:handoutMasterId r:id="rId15"/>
  </p:handoutMasterIdLst>
  <p:sldIdLst>
    <p:sldId id="256" r:id="rId5"/>
    <p:sldId id="257" r:id="rId6"/>
    <p:sldId id="258" r:id="rId7"/>
    <p:sldId id="259" r:id="rId8"/>
    <p:sldId id="260" r:id="rId9"/>
    <p:sldId id="261" r:id="rId10"/>
    <p:sldId id="263" r:id="rId11"/>
    <p:sldId id="264" r:id="rId12"/>
    <p:sldId id="262" r:id="rId1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400"/>
    <a:srgbClr val="00D5FE"/>
    <a:srgbClr val="FFE3A7"/>
    <a:srgbClr val="EDDB1E"/>
    <a:srgbClr val="006A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80" d="100"/>
          <a:sy n="80" d="100"/>
        </p:scale>
        <p:origin x="782" y="48"/>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7" d="100"/>
          <a:sy n="57" d="100"/>
        </p:scale>
        <p:origin x="-175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507825-8529-4B4B-97B0-58DFFD3405C8}" type="datetimeFigureOut">
              <a:rPr lang="sl-SI" smtClean="0"/>
              <a:t>26. 09. 2024</a:t>
            </a:fld>
            <a:endParaRPr lang="sl-SI"/>
          </a:p>
        </p:txBody>
      </p:sp>
      <p:sp>
        <p:nvSpPr>
          <p:cNvPr id="4" name="Ograda no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5" name="Ograda številke diapoz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06B28D-31DF-4F79-8439-A95A0F237830}" type="slidenum">
              <a:rPr lang="sl-SI" smtClean="0"/>
              <a:t>‹#›</a:t>
            </a:fld>
            <a:endParaRPr lang="sl-SI"/>
          </a:p>
        </p:txBody>
      </p:sp>
    </p:spTree>
    <p:extLst>
      <p:ext uri="{BB962C8B-B14F-4D97-AF65-F5344CB8AC3E}">
        <p14:creationId xmlns:p14="http://schemas.microsoft.com/office/powerpoint/2010/main" val="990627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l-SI"/>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F719EA-6195-4091-963B-595724FFC946}" type="datetimeFigureOut">
              <a:rPr lang="sl-SI" smtClean="0"/>
              <a:t>26. 09. 2024</a:t>
            </a:fld>
            <a:endParaRPr lang="sl-SI"/>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l-SI"/>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l-SI"/>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l-SI"/>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BB775F-F8D6-4738-A0EF-069010D5B146}" type="slidenum">
              <a:rPr lang="sl-SI" smtClean="0"/>
              <a:t>‹#›</a:t>
            </a:fld>
            <a:endParaRPr lang="sl-SI"/>
          </a:p>
        </p:txBody>
      </p:sp>
    </p:spTree>
    <p:extLst>
      <p:ext uri="{BB962C8B-B14F-4D97-AF65-F5344CB8AC3E}">
        <p14:creationId xmlns:p14="http://schemas.microsoft.com/office/powerpoint/2010/main" val="4272381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hyperlink" Target="mailto:dpo@um.si" TargetMode="External"/><Relationship Id="rId5" Type="http://schemas.openxmlformats.org/officeDocument/2006/relationships/image" Target="../media/image4.svg"/><Relationship Id="rId10" Type="http://schemas.openxmlformats.org/officeDocument/2006/relationships/hyperlink" Target="mailto:ern@um.si" TargetMode="External"/><Relationship Id="rId4" Type="http://schemas.openxmlformats.org/officeDocument/2006/relationships/image" Target="../media/image3.png"/><Relationship Id="rId9"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9.png"/><Relationship Id="rId4" Type="http://schemas.openxmlformats.org/officeDocument/2006/relationships/image" Target="../media/image2.svg"/><Relationship Id="rId9" Type="http://schemas.openxmlformats.org/officeDocument/2006/relationships/image" Target="../media/image7.svg"/></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9.png"/><Relationship Id="rId4" Type="http://schemas.openxmlformats.org/officeDocument/2006/relationships/image" Target="../media/image2.svg"/><Relationship Id="rId9" Type="http://schemas.openxmlformats.org/officeDocument/2006/relationships/image" Target="../media/image7.svg"/></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image" Target="../media/image11.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image" Target="../media/image11.pn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svg"/><Relationship Id="rId9" Type="http://schemas.openxmlformats.org/officeDocument/2006/relationships/image" Target="../media/image11.png"/></Relationships>
</file>

<file path=ppt/slideLayouts/_rels/slideLayout9.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5.svg"/><Relationship Id="rId18" Type="http://schemas.openxmlformats.org/officeDocument/2006/relationships/image" Target="../media/image20.sv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image" Target="../media/image10.png"/><Relationship Id="rId16" Type="http://schemas.openxmlformats.org/officeDocument/2006/relationships/image" Target="../media/image18.png"/><Relationship Id="rId20" Type="http://schemas.openxmlformats.org/officeDocument/2006/relationships/image" Target="../media/image22.sv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3.svg"/><Relationship Id="rId5" Type="http://schemas.openxmlformats.org/officeDocument/2006/relationships/image" Target="../media/image5.png"/><Relationship Id="rId15" Type="http://schemas.openxmlformats.org/officeDocument/2006/relationships/image" Target="../media/image17.svg"/><Relationship Id="rId10" Type="http://schemas.openxmlformats.org/officeDocument/2006/relationships/image" Target="../media/image12.png"/><Relationship Id="rId19" Type="http://schemas.openxmlformats.org/officeDocument/2006/relationships/image" Target="../media/image21.png"/><Relationship Id="rId4" Type="http://schemas.openxmlformats.org/officeDocument/2006/relationships/image" Target="../media/image4.svg"/><Relationship Id="rId9" Type="http://schemas.openxmlformats.org/officeDocument/2006/relationships/image" Target="../media/image11.png"/><Relationship Id="rId14" Type="http://schemas.openxmlformats.org/officeDocument/2006/relationships/image" Target="../media/image1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Naslovni diapozitiv">
    <p:spTree>
      <p:nvGrpSpPr>
        <p:cNvPr id="1" name=""/>
        <p:cNvGrpSpPr/>
        <p:nvPr/>
      </p:nvGrpSpPr>
      <p:grpSpPr>
        <a:xfrm>
          <a:off x="0" y="0"/>
          <a:ext cx="0" cy="0"/>
          <a:chOff x="0" y="0"/>
          <a:chExt cx="0" cy="0"/>
        </a:xfrm>
      </p:grpSpPr>
      <p:sp>
        <p:nvSpPr>
          <p:cNvPr id="2" name="Pravokotnik 1">
            <a:extLst>
              <a:ext uri="{FF2B5EF4-FFF2-40B4-BE49-F238E27FC236}">
                <a16:creationId xmlns:a16="http://schemas.microsoft.com/office/drawing/2014/main" id="{152395C4-957D-5D85-4EB3-691C35080867}"/>
              </a:ext>
            </a:extLst>
          </p:cNvPr>
          <p:cNvSpPr/>
          <p:nvPr userDrawn="1"/>
        </p:nvSpPr>
        <p:spPr bwMode="auto">
          <a:xfrm>
            <a:off x="0" y="2027362"/>
            <a:ext cx="12192000" cy="4830638"/>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pic>
        <p:nvPicPr>
          <p:cNvPr id="4" name="Grafika 3">
            <a:extLst>
              <a:ext uri="{FF2B5EF4-FFF2-40B4-BE49-F238E27FC236}">
                <a16:creationId xmlns:a16="http://schemas.microsoft.com/office/drawing/2014/main" id="{899AEB47-42A0-2C14-A3D9-37024EE048C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99456" y="836712"/>
            <a:ext cx="4062728" cy="1026843"/>
          </a:xfrm>
          <a:prstGeom prst="rect">
            <a:avLst/>
          </a:prstGeom>
        </p:spPr>
      </p:pic>
      <p:grpSp>
        <p:nvGrpSpPr>
          <p:cNvPr id="12" name="Skupina 11">
            <a:extLst>
              <a:ext uri="{FF2B5EF4-FFF2-40B4-BE49-F238E27FC236}">
                <a16:creationId xmlns:a16="http://schemas.microsoft.com/office/drawing/2014/main" id="{74E76724-4D71-CD4E-9EED-B58D7B2BE9EA}"/>
              </a:ext>
            </a:extLst>
          </p:cNvPr>
          <p:cNvGrpSpPr/>
          <p:nvPr userDrawn="1"/>
        </p:nvGrpSpPr>
        <p:grpSpPr>
          <a:xfrm>
            <a:off x="6280130" y="1440057"/>
            <a:ext cx="4845396" cy="423498"/>
            <a:chOff x="6280130" y="1440057"/>
            <a:chExt cx="4845396" cy="423498"/>
          </a:xfrm>
        </p:grpSpPr>
        <p:pic>
          <p:nvPicPr>
            <p:cNvPr id="13" name="Grafika 12">
              <a:extLst>
                <a:ext uri="{FF2B5EF4-FFF2-40B4-BE49-F238E27FC236}">
                  <a16:creationId xmlns:a16="http://schemas.microsoft.com/office/drawing/2014/main" id="{9935A648-F55D-A588-36BA-4D2A1C453036}"/>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13861" y="1455801"/>
              <a:ext cx="1056836" cy="392010"/>
            </a:xfrm>
            <a:prstGeom prst="rect">
              <a:avLst/>
            </a:prstGeom>
          </p:spPr>
        </p:pic>
        <p:pic>
          <p:nvPicPr>
            <p:cNvPr id="15" name="Slika 14" descr="Slika, ki vsebuje besede besedilo, pisava, grafika, grafično oblikovanje&#10;&#10;Opis je samodejno ustvarjen">
              <a:extLst>
                <a:ext uri="{FF2B5EF4-FFF2-40B4-BE49-F238E27FC236}">
                  <a16:creationId xmlns:a16="http://schemas.microsoft.com/office/drawing/2014/main" id="{101731D8-EDF0-4C15-2B61-46627C68A27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20" name="Grafika 19">
              <a:extLst>
                <a:ext uri="{FF2B5EF4-FFF2-40B4-BE49-F238E27FC236}">
                  <a16:creationId xmlns:a16="http://schemas.microsoft.com/office/drawing/2014/main" id="{90D91DF6-EC4B-BDF0-E792-035D7E361490}"/>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80130" y="1440057"/>
              <a:ext cx="744204" cy="423498"/>
            </a:xfrm>
            <a:prstGeom prst="rect">
              <a:avLst/>
            </a:prstGeom>
          </p:spPr>
        </p:pic>
        <p:pic>
          <p:nvPicPr>
            <p:cNvPr id="5" name="Slika 4" descr="Slika, ki vsebuje besede posnetek zaslona, pisava, električno modra, grafika&#10;&#10;Opis je samodejno ustvarjen">
              <a:extLst>
                <a:ext uri="{FF2B5EF4-FFF2-40B4-BE49-F238E27FC236}">
                  <a16:creationId xmlns:a16="http://schemas.microsoft.com/office/drawing/2014/main" id="{A86DE3C3-346F-B69B-5ADD-1F8545B0BD46}"/>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7" name="Rectangle 2">
            <a:extLst>
              <a:ext uri="{FF2B5EF4-FFF2-40B4-BE49-F238E27FC236}">
                <a16:creationId xmlns:a16="http://schemas.microsoft.com/office/drawing/2014/main" id="{F2827C86-A4A3-8A0C-156F-CCA864E06CA2}"/>
              </a:ext>
            </a:extLst>
          </p:cNvPr>
          <p:cNvSpPr txBox="1">
            <a:spLocks noChangeArrowheads="1"/>
          </p:cNvSpPr>
          <p:nvPr userDrawn="1"/>
        </p:nvSpPr>
        <p:spPr bwMode="auto">
          <a:xfrm>
            <a:off x="254128" y="3234711"/>
            <a:ext cx="6192688" cy="101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kern="0" dirty="0"/>
              <a:t>OD RAZISKAVE DO TRGA</a:t>
            </a:r>
            <a:endParaRPr lang="en-GB" kern="0" dirty="0"/>
          </a:p>
        </p:txBody>
      </p:sp>
      <p:sp>
        <p:nvSpPr>
          <p:cNvPr id="9" name="Rectangle 3">
            <a:extLst>
              <a:ext uri="{FF2B5EF4-FFF2-40B4-BE49-F238E27FC236}">
                <a16:creationId xmlns:a16="http://schemas.microsoft.com/office/drawing/2014/main" id="{22A56C81-D010-BC78-AD53-03ED51C208EB}"/>
              </a:ext>
            </a:extLst>
          </p:cNvPr>
          <p:cNvSpPr txBox="1">
            <a:spLocks noChangeArrowheads="1"/>
          </p:cNvSpPr>
          <p:nvPr userDrawn="1"/>
        </p:nvSpPr>
        <p:spPr bwMode="auto">
          <a:xfrm>
            <a:off x="264508" y="4194154"/>
            <a:ext cx="9937104" cy="12237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t" anchorCtr="0" compatLnSpc="1">
            <a:prstTxWarp prst="textNoShape">
              <a:avLst/>
            </a:prstTxWarp>
          </a:bodyPr>
          <a:lstStyle>
            <a:lvl1pPr marL="0" indent="0" algn="r" rtl="0" eaLnBrk="1" fontAlgn="base" hangingPunct="1">
              <a:spcBef>
                <a:spcPct val="20000"/>
              </a:spcBef>
              <a:spcAft>
                <a:spcPct val="0"/>
              </a:spcAft>
              <a:buClr>
                <a:schemeClr val="tx1"/>
              </a:buClr>
              <a:buFont typeface="Wingdings" pitchFamily="2" charset="2"/>
              <a:buNone/>
              <a:defRPr sz="3200">
                <a:solidFill>
                  <a:srgbClr val="00D5FE"/>
                </a:solidFill>
                <a:latin typeface="Calibri" pitchFamily="34" charset="0"/>
                <a:ea typeface="+mn-ea"/>
                <a:cs typeface="+mn-cs"/>
              </a:defRPr>
            </a:lvl1pPr>
            <a:lvl2pPr marL="742950" indent="-285750" algn="l" rtl="0" eaLnBrk="1" fontAlgn="base" hangingPunct="1">
              <a:spcBef>
                <a:spcPct val="20000"/>
              </a:spcBef>
              <a:spcAft>
                <a:spcPct val="0"/>
              </a:spcAft>
              <a:buClr>
                <a:schemeClr val="tx1"/>
              </a:buClr>
              <a:buFont typeface="Wingdings" pitchFamily="2" charset="2"/>
              <a:buChar char="§"/>
              <a:defRPr sz="2800">
                <a:solidFill>
                  <a:schemeClr val="tx1"/>
                </a:solidFill>
                <a:latin typeface="Calibri" pitchFamily="34" charset="0"/>
              </a:defRPr>
            </a:lvl2pPr>
            <a:lvl3pPr marL="1143000" indent="-228600" algn="l" rtl="0" eaLnBrk="1" fontAlgn="base" hangingPunct="1">
              <a:spcBef>
                <a:spcPct val="20000"/>
              </a:spcBef>
              <a:spcAft>
                <a:spcPct val="0"/>
              </a:spcAft>
              <a:buClr>
                <a:schemeClr val="tx1"/>
              </a:buClr>
              <a:buFont typeface="Wingdings" pitchFamily="2" charset="2"/>
              <a:buChar char="§"/>
              <a:defRPr sz="2400">
                <a:solidFill>
                  <a:schemeClr val="tx1"/>
                </a:solidFill>
                <a:latin typeface="Calibri" pitchFamily="34" charset="0"/>
              </a:defRPr>
            </a:lvl3pPr>
            <a:lvl4pPr marL="1600200" indent="-228600" algn="l" rtl="0" eaLnBrk="1" fontAlgn="base" hangingPunct="1">
              <a:spcBef>
                <a:spcPct val="20000"/>
              </a:spcBef>
              <a:spcAft>
                <a:spcPct val="0"/>
              </a:spcAft>
              <a:buFont typeface="Arial" charset="0"/>
              <a:buChar char="–"/>
              <a:defRPr sz="2000">
                <a:solidFill>
                  <a:schemeClr val="tx1"/>
                </a:solidFill>
                <a:latin typeface="Calibri" pitchFamily="34" charset="0"/>
              </a:defRPr>
            </a:lvl4pPr>
            <a:lvl5pPr marL="2057400" indent="-228600" algn="l" rtl="0" eaLnBrk="1" fontAlgn="base" hangingPunct="1">
              <a:spcBef>
                <a:spcPct val="20000"/>
              </a:spcBef>
              <a:spcAft>
                <a:spcPct val="0"/>
              </a:spcAft>
              <a:buFont typeface="Arial" charset="0"/>
              <a:buChar char="–"/>
              <a:defRPr sz="2000" baseline="0">
                <a:solidFill>
                  <a:schemeClr val="tx1"/>
                </a:solidFill>
                <a:latin typeface="Calibri" pitchFamily="34" charset="0"/>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a:lstStyle>
          <a:p>
            <a:pPr algn="l"/>
            <a:r>
              <a:rPr lang="sl-SI" kern="0" baseline="0" dirty="0"/>
              <a:t>Proces prenosa znanja in zaščite intelektualne lastnine na Univerzi v Mariboru</a:t>
            </a:r>
            <a:endParaRPr lang="en-GB" kern="0" dirty="0"/>
          </a:p>
        </p:txBody>
      </p:sp>
      <p:sp>
        <p:nvSpPr>
          <p:cNvPr id="10" name="PoljeZBesedilom 9">
            <a:extLst>
              <a:ext uri="{FF2B5EF4-FFF2-40B4-BE49-F238E27FC236}">
                <a16:creationId xmlns:a16="http://schemas.microsoft.com/office/drawing/2014/main" id="{4ECCA51F-13CF-590A-E09D-68530486F9FD}"/>
              </a:ext>
            </a:extLst>
          </p:cNvPr>
          <p:cNvSpPr txBox="1"/>
          <p:nvPr userDrawn="1"/>
        </p:nvSpPr>
        <p:spPr>
          <a:xfrm>
            <a:off x="1199456" y="2276872"/>
            <a:ext cx="4062728" cy="1015663"/>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chemeClr val="bg1"/>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chemeClr val="bg1"/>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11" name="PoljeZBesedilom 10">
            <a:extLst>
              <a:ext uri="{FF2B5EF4-FFF2-40B4-BE49-F238E27FC236}">
                <a16:creationId xmlns:a16="http://schemas.microsoft.com/office/drawing/2014/main" id="{2FA738BE-4A6C-0ACC-2447-381A18A68748}"/>
              </a:ext>
            </a:extLst>
          </p:cNvPr>
          <p:cNvSpPr txBox="1"/>
          <p:nvPr userDrawn="1"/>
        </p:nvSpPr>
        <p:spPr>
          <a:xfrm>
            <a:off x="6280130" y="2244640"/>
            <a:ext cx="4968552" cy="4185761"/>
          </a:xfrm>
          <a:prstGeom prst="rect">
            <a:avLst/>
          </a:prstGeom>
          <a:noFill/>
        </p:spPr>
        <p:txBody>
          <a:bodyPr wrap="square" rtlCol="0">
            <a:spAutoFit/>
          </a:bodyPr>
          <a:lstStyle/>
          <a:p>
            <a:pPr marL="0" lvl="0" indent="0" algn="just">
              <a:buSzPts val="1000"/>
              <a:buFont typeface="Symbol" panose="05050102010706020507" pitchFamily="18" charset="2"/>
              <a:buNone/>
              <a:tabLst>
                <a:tab pos="457200" algn="l"/>
              </a:tabLst>
            </a:pPr>
            <a:r>
              <a:rPr lang="sl-SI" sz="1400" dirty="0">
                <a:solidFill>
                  <a:srgbClr val="FFE3A7"/>
                </a:solidFill>
                <a:effectLst/>
                <a:latin typeface="Calibri" panose="020F0502020204030204" pitchFamily="34" charset="0"/>
                <a:ea typeface="Times New Roman" panose="02020603050405020304" pitchFamily="18" charset="0"/>
                <a:cs typeface="Aptos" panose="020B0004020202020204" pitchFamily="34" charset="0"/>
              </a:rPr>
              <a:t>PRAVNO OBVESTILO:</a:t>
            </a:r>
            <a:endParaRPr lang="en-SI" sz="1400" dirty="0">
              <a:solidFill>
                <a:srgbClr val="FFE3A7"/>
              </a:solidFill>
              <a:effectLst/>
              <a:latin typeface="Aptos" panose="020B0004020202020204" pitchFamily="34" charset="0"/>
              <a:ea typeface="Calibri" panose="020F0502020204030204" pitchFamily="34" charset="0"/>
              <a:cs typeface="Aptos" panose="020B0004020202020204" pitchFamily="34" charset="0"/>
            </a:endParaRPr>
          </a:p>
          <a:p>
            <a:pPr algn="just"/>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Na vseh dogodkih projekta </a:t>
            </a:r>
            <a:r>
              <a:rPr lang="sl-SI" sz="1400" dirty="0" err="1">
                <a:solidFill>
                  <a:srgbClr val="FFE3A7"/>
                </a:solidFill>
                <a:effectLst/>
                <a:latin typeface="Calibri" panose="020F0502020204030204" pitchFamily="34" charset="0"/>
                <a:ea typeface="Calibri" panose="020F0502020204030204" pitchFamily="34" charset="0"/>
                <a:cs typeface="Aptos" panose="020B0004020202020204" pitchFamily="34" charset="0"/>
              </a:rPr>
              <a:t>oooZnanost</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 poteka snemanje in fotografiranje za namen promocije in poročanja o dogodkih. Če vstopite na lokacijo (spletnega) dogodka, boste lahko posneti in fotografirani.  Z vstopom na to lokacijo, dajete dovoljenje organizatorjem in Evropski komisiji, da vas lahko snemajo, fotografirajo, zvočno snemajo in uporabijo vaše posnetke po lastni presoji. Obiskovalci zato ne boste uveljavljali nobene odgovornosti proti organizatorjem in Evropski komisiji v zvezi z zgoraj navedenim.</a:t>
            </a:r>
            <a:endParaRPr lang="en-SI" sz="1400" dirty="0">
              <a:solidFill>
                <a:srgbClr val="FFE3A7"/>
              </a:solidFill>
              <a:effectLst/>
              <a:latin typeface="Aptos" panose="020B0004020202020204" pitchFamily="34" charset="0"/>
              <a:ea typeface="Calibri" panose="020F0502020204030204" pitchFamily="34" charset="0"/>
              <a:cs typeface="Aptos" panose="020B0004020202020204" pitchFamily="34" charset="0"/>
            </a:endParaRPr>
          </a:p>
          <a:p>
            <a:pPr algn="just"/>
            <a:endPar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endParaRPr>
          </a:p>
          <a:p>
            <a:pPr algn="just"/>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V kolikor se z zgoraj navedenim ne strinjate, vljudno prosimo, da s tem seznanite organizatorje na: </a:t>
            </a:r>
            <a:r>
              <a:rPr lang="sl-SI" sz="1400" u="sng" dirty="0" err="1">
                <a:solidFill>
                  <a:srgbClr val="FFE3A7"/>
                </a:solidFill>
                <a:effectLst/>
                <a:latin typeface="Calibri" panose="020F0502020204030204" pitchFamily="34" charset="0"/>
                <a:ea typeface="Calibri" panose="020F050202020403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ern</a:t>
            </a:r>
            <a:r>
              <a:rPr lang="sl-SI" sz="1400" u="sng" dirty="0">
                <a:solidFill>
                  <a:srgbClr val="FFE3A7"/>
                </a:solidFill>
                <a:effectLst/>
                <a:latin typeface="Calibri" panose="020F0502020204030204" pitchFamily="34" charset="0"/>
                <a:ea typeface="Calibri" panose="020F050202020403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@um.si</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 E-sporočilu obvezno priložite visokokakovostni </a:t>
            </a:r>
            <a:r>
              <a:rPr lang="sl-SI" sz="1400" dirty="0" err="1">
                <a:solidFill>
                  <a:srgbClr val="FFE3A7"/>
                </a:solidFill>
                <a:effectLst/>
                <a:latin typeface="Calibri" panose="020F0502020204030204" pitchFamily="34" charset="0"/>
                <a:ea typeface="Calibri" panose="020F0502020204030204" pitchFamily="34" charset="0"/>
                <a:cs typeface="Aptos" panose="020B0004020202020204" pitchFamily="34" charset="0"/>
              </a:rPr>
              <a:t>sken</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 fotografije z osebnega dokumenta, da vas lahko organizator izloči iz vseh posnetkov in fotografij skupaj z navedbo, na kateri lokaciji in katerega dne bi lahko bili posneti s strani organizatorjev. Pooblaščena oseba za varstvo podatkov Univerze v Mariboru je izr. </a:t>
            </a:r>
            <a:r>
              <a:rPr lang="sl-SI" sz="1400">
                <a:solidFill>
                  <a:srgbClr val="FFE3A7"/>
                </a:solidFill>
                <a:effectLst/>
                <a:latin typeface="Calibri" panose="020F0502020204030204" pitchFamily="34" charset="0"/>
                <a:ea typeface="Calibri" panose="020F0502020204030204" pitchFamily="34" charset="0"/>
                <a:cs typeface="Aptos" panose="020B0004020202020204" pitchFamily="34" charset="0"/>
              </a:rPr>
              <a:t>prof. </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dr. Miha Dvojmoč (</a:t>
            </a:r>
            <a:r>
              <a:rPr lang="sl-SI" sz="1400" u="sng" dirty="0" err="1">
                <a:solidFill>
                  <a:srgbClr val="FFE3A7"/>
                </a:solidFill>
                <a:effectLst/>
                <a:latin typeface="Calibri" panose="020F0502020204030204" pitchFamily="34" charset="0"/>
                <a:ea typeface="Calibri" panose="020F0502020204030204" pitchFamily="34" charset="0"/>
                <a:cs typeface="Aptos" panose="020B0004020202020204" pitchFamily="34" charset="0"/>
                <a:hlinkClick r:id="rId11">
                  <a:extLst>
                    <a:ext uri="{A12FA001-AC4F-418D-AE19-62706E023703}">
                      <ahyp:hlinkClr xmlns:ahyp="http://schemas.microsoft.com/office/drawing/2018/hyperlinkcolor" val="tx"/>
                    </a:ext>
                  </a:extLst>
                </a:hlinkClick>
              </a:rPr>
              <a:t>dpo@um.si</a:t>
            </a:r>
            <a:r>
              <a:rPr lang="sl-SI" sz="1400" dirty="0">
                <a:solidFill>
                  <a:srgbClr val="FFE3A7"/>
                </a:solidFill>
                <a:effectLst/>
                <a:latin typeface="Calibri" panose="020F0502020204030204" pitchFamily="34" charset="0"/>
                <a:ea typeface="Calibri" panose="020F0502020204030204" pitchFamily="34" charset="0"/>
                <a:cs typeface="Aptos" panose="020B0004020202020204" pitchFamily="34" charset="0"/>
              </a:rPr>
              <a:t>).</a:t>
            </a:r>
            <a:endParaRPr lang="en-SI" sz="1400" dirty="0">
              <a:solidFill>
                <a:srgbClr val="FFE3A7"/>
              </a:solidFill>
              <a:effectLst/>
              <a:latin typeface="Aptos" panose="020B0004020202020204" pitchFamily="34" charset="0"/>
              <a:ea typeface="Calibri" panose="020F0502020204030204" pitchFamily="34" charset="0"/>
              <a:cs typeface="Aptos" panose="020B000402020202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tmplLst>
          <p:tmpl lvl="1">
            <p:tnLst>
              <p:par>
                <p:cTn presetID="1" presetClass="entr" presetSubtype="0" fill="hold" nodeType="clickEffect">
                  <p:stCondLst>
                    <p:cond delay="0"/>
                  </p:stCondLst>
                  <p:childTnLst>
                    <p:set>
                      <p:cBhvr>
                        <p:cTn dur="1" fill="hold">
                          <p:stCondLst>
                            <p:cond delay="0"/>
                          </p:stCondLst>
                        </p:cTn>
                        <p:tgtEl>
                          <p:spTgt spid="9"/>
                        </p:tgtEl>
                        <p:attrNameLst>
                          <p:attrName>style.visibility</p:attrName>
                        </p:attrNameLst>
                      </p:cBhvr>
                      <p:to>
                        <p:strVal val="visible"/>
                      </p:to>
                    </p:set>
                  </p:childTnLst>
                </p:cTn>
              </p:par>
            </p:tnLst>
          </p:tmpl>
        </p:tmplLst>
      </p:bldP>
    </p:bldLst>
  </p:timing>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Naslov in vsebina">
    <p:spTree>
      <p:nvGrpSpPr>
        <p:cNvPr id="1" name=""/>
        <p:cNvGrpSpPr/>
        <p:nvPr/>
      </p:nvGrpSpPr>
      <p:grpSpPr>
        <a:xfrm>
          <a:off x="0" y="0"/>
          <a:ext cx="0" cy="0"/>
          <a:chOff x="0" y="0"/>
          <a:chExt cx="0" cy="0"/>
        </a:xfrm>
      </p:grpSpPr>
      <p:sp>
        <p:nvSpPr>
          <p:cNvPr id="14" name="Pravokotnik 13">
            <a:extLst>
              <a:ext uri="{FF2B5EF4-FFF2-40B4-BE49-F238E27FC236}">
                <a16:creationId xmlns:a16="http://schemas.microsoft.com/office/drawing/2014/main" id="{C610D9A8-D09F-A6FD-3561-55A61CCC2984}"/>
              </a:ext>
            </a:extLst>
          </p:cNvPr>
          <p:cNvSpPr/>
          <p:nvPr userDrawn="1"/>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7"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2</a:t>
            </a:r>
            <a:endParaRPr lang="en-US" dirty="0"/>
          </a:p>
        </p:txBody>
      </p:sp>
      <p:sp>
        <p:nvSpPr>
          <p:cNvPr id="13" name="Title 12"/>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sl-SI" dirty="0"/>
              <a:t>Področja delovanja</a:t>
            </a:r>
          </a:p>
        </p:txBody>
      </p:sp>
      <p:sp>
        <p:nvSpPr>
          <p:cNvPr id="8" name="Content Placeholder 2"/>
          <p:cNvSpPr>
            <a:spLocks noGrp="1"/>
          </p:cNvSpPr>
          <p:nvPr>
            <p:ph idx="1" hasCustomPrompt="1"/>
          </p:nvPr>
        </p:nvSpPr>
        <p:spPr>
          <a:xfrm>
            <a:off x="711200" y="1919912"/>
            <a:ext cx="10871200" cy="4270208"/>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marL="914400" indent="0">
              <a:buClr>
                <a:srgbClr val="FF6400"/>
              </a:buClr>
              <a:buNone/>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Pravno varstvo intelektualne lastnine (IL)</a:t>
            </a:r>
          </a:p>
          <a:p>
            <a:pPr lvl="1"/>
            <a:r>
              <a:rPr lang="sl-SI" dirty="0"/>
              <a:t>Identifikacija nove IL in potencialnih inovacij</a:t>
            </a:r>
          </a:p>
          <a:p>
            <a:pPr lvl="1"/>
            <a:r>
              <a:rPr lang="sl-SI" dirty="0"/>
              <a:t>Prevzem službenih izumov in drugih oblik IL</a:t>
            </a:r>
          </a:p>
          <a:p>
            <a:pPr lvl="1"/>
            <a:r>
              <a:rPr lang="sl-SI" dirty="0"/>
              <a:t>Pravno varstvo službenih izumov in drugih oblik IL</a:t>
            </a:r>
            <a:endParaRPr lang="en-US" dirty="0"/>
          </a:p>
          <a:p>
            <a:pPr lvl="1"/>
            <a:endParaRPr lang="sl-SI" dirty="0"/>
          </a:p>
          <a:p>
            <a:pPr lvl="0"/>
            <a:r>
              <a:rPr lang="sl-SI" dirty="0"/>
              <a:t>Komercializacija IL</a:t>
            </a:r>
          </a:p>
          <a:p>
            <a:pPr lvl="1"/>
            <a:r>
              <a:rPr lang="sl-SI" dirty="0"/>
              <a:t>Strategija „iz laboratorija na trg“</a:t>
            </a:r>
          </a:p>
          <a:p>
            <a:pPr lvl="1"/>
            <a:r>
              <a:rPr lang="sl-SI" dirty="0"/>
              <a:t>Sodelovanja v projektih in mrežah (npr. EEN, EDIH DIGI SI)</a:t>
            </a:r>
          </a:p>
        </p:txBody>
      </p:sp>
      <p:pic>
        <p:nvPicPr>
          <p:cNvPr id="4" name="Grafika 3">
            <a:extLst>
              <a:ext uri="{FF2B5EF4-FFF2-40B4-BE49-F238E27FC236}">
                <a16:creationId xmlns:a16="http://schemas.microsoft.com/office/drawing/2014/main" id="{A8C402B3-CA61-B7D5-5A80-53ADC15E8F8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607904" y="168832"/>
            <a:ext cx="1974496" cy="499048"/>
          </a:xfrm>
          <a:prstGeom prst="rect">
            <a:avLst/>
          </a:prstGeom>
        </p:spPr>
      </p:pic>
      <p:grpSp>
        <p:nvGrpSpPr>
          <p:cNvPr id="3" name="Skupina 2">
            <a:extLst>
              <a:ext uri="{FF2B5EF4-FFF2-40B4-BE49-F238E27FC236}">
                <a16:creationId xmlns:a16="http://schemas.microsoft.com/office/drawing/2014/main" id="{9DC7B5A1-592E-7D86-B962-B910BDA3D65B}"/>
              </a:ext>
            </a:extLst>
          </p:cNvPr>
          <p:cNvGrpSpPr/>
          <p:nvPr userDrawn="1"/>
        </p:nvGrpSpPr>
        <p:grpSpPr>
          <a:xfrm>
            <a:off x="914400" y="6252576"/>
            <a:ext cx="3741440" cy="327010"/>
            <a:chOff x="6280130" y="1440057"/>
            <a:chExt cx="4845396" cy="423498"/>
          </a:xfrm>
        </p:grpSpPr>
        <p:pic>
          <p:nvPicPr>
            <p:cNvPr id="5" name="Grafika 4">
              <a:extLst>
                <a:ext uri="{FF2B5EF4-FFF2-40B4-BE49-F238E27FC236}">
                  <a16:creationId xmlns:a16="http://schemas.microsoft.com/office/drawing/2014/main" id="{DF77726B-CEB8-406E-F06F-39242F502FC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13861" y="1455801"/>
              <a:ext cx="1056836" cy="392010"/>
            </a:xfrm>
            <a:prstGeom prst="rect">
              <a:avLst/>
            </a:prstGeom>
          </p:spPr>
        </p:pic>
        <p:pic>
          <p:nvPicPr>
            <p:cNvPr id="6" name="Slika 5" descr="Slika, ki vsebuje besede besedilo, pisava, grafika, grafično oblikovanje&#10;&#10;Opis je samodejno ustvarjen">
              <a:extLst>
                <a:ext uri="{FF2B5EF4-FFF2-40B4-BE49-F238E27FC236}">
                  <a16:creationId xmlns:a16="http://schemas.microsoft.com/office/drawing/2014/main" id="{46D73D90-C786-F919-B434-CFFE6637D3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9" name="Grafika 8">
              <a:extLst>
                <a:ext uri="{FF2B5EF4-FFF2-40B4-BE49-F238E27FC236}">
                  <a16:creationId xmlns:a16="http://schemas.microsoft.com/office/drawing/2014/main" id="{06FDABF4-E4B2-0325-9E6B-ECBC574BC21D}"/>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80130" y="1440057"/>
              <a:ext cx="744204" cy="423498"/>
            </a:xfrm>
            <a:prstGeom prst="rect">
              <a:avLst/>
            </a:prstGeom>
          </p:spPr>
        </p:pic>
        <p:pic>
          <p:nvPicPr>
            <p:cNvPr id="10" name="Slika 9" descr="Slika, ki vsebuje besede posnetek zaslona, pisava, električno modra, grafika&#10;&#10;Opis je samodejno ustvarjen">
              <a:extLst>
                <a:ext uri="{FF2B5EF4-FFF2-40B4-BE49-F238E27FC236}">
                  <a16:creationId xmlns:a16="http://schemas.microsoft.com/office/drawing/2014/main" id="{856BB06A-EFF7-E8FB-84DB-6658D8D518AA}"/>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11" name="Rectangle 2">
            <a:extLst>
              <a:ext uri="{FF2B5EF4-FFF2-40B4-BE49-F238E27FC236}">
                <a16:creationId xmlns:a16="http://schemas.microsoft.com/office/drawing/2014/main" id="{05A87BB8-494B-040D-66CA-2CE809E527BF}"/>
              </a:ext>
            </a:extLst>
          </p:cNvPr>
          <p:cNvSpPr txBox="1">
            <a:spLocks noChangeArrowheads="1"/>
          </p:cNvSpPr>
          <p:nvPr userDrawn="1"/>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Služba za prenos znanja in tehnologij</a:t>
            </a:r>
            <a:endParaRPr lang="en-GB" sz="4000" b="0" kern="0" dirty="0"/>
          </a:p>
        </p:txBody>
      </p:sp>
    </p:spTree>
    <p:extLst>
      <p:ext uri="{BB962C8B-B14F-4D97-AF65-F5344CB8AC3E}">
        <p14:creationId xmlns:p14="http://schemas.microsoft.com/office/powerpoint/2010/main" val="2729671885"/>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slov in vsebina">
    <p:spTree>
      <p:nvGrpSpPr>
        <p:cNvPr id="1" name=""/>
        <p:cNvGrpSpPr/>
        <p:nvPr/>
      </p:nvGrpSpPr>
      <p:grpSpPr>
        <a:xfrm>
          <a:off x="0" y="0"/>
          <a:ext cx="0" cy="0"/>
          <a:chOff x="0" y="0"/>
          <a:chExt cx="0" cy="0"/>
        </a:xfrm>
      </p:grpSpPr>
      <p:sp>
        <p:nvSpPr>
          <p:cNvPr id="14" name="Pravokotnik 13">
            <a:extLst>
              <a:ext uri="{FF2B5EF4-FFF2-40B4-BE49-F238E27FC236}">
                <a16:creationId xmlns:a16="http://schemas.microsoft.com/office/drawing/2014/main" id="{C610D9A8-D09F-A6FD-3561-55A61CCC2984}"/>
              </a:ext>
            </a:extLst>
          </p:cNvPr>
          <p:cNvSpPr/>
          <p:nvPr userDrawn="1"/>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7"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3</a:t>
            </a:r>
            <a:endParaRPr lang="en-US" dirty="0"/>
          </a:p>
        </p:txBody>
      </p:sp>
      <p:sp>
        <p:nvSpPr>
          <p:cNvPr id="13" name="Title 12"/>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sl-SI" dirty="0"/>
              <a:t>Področja delovanja</a:t>
            </a:r>
          </a:p>
        </p:txBody>
      </p:sp>
      <p:sp>
        <p:nvSpPr>
          <p:cNvPr id="8" name="Content Placeholder 2"/>
          <p:cNvSpPr>
            <a:spLocks noGrp="1"/>
          </p:cNvSpPr>
          <p:nvPr>
            <p:ph idx="1" hasCustomPrompt="1"/>
          </p:nvPr>
        </p:nvSpPr>
        <p:spPr>
          <a:xfrm>
            <a:off x="711200" y="1919912"/>
            <a:ext cx="10668000" cy="4270208"/>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marL="914400" indent="0">
              <a:buClr>
                <a:srgbClr val="FF6400"/>
              </a:buClr>
              <a:buNone/>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Sodelovanje z gospodarstvom</a:t>
            </a:r>
          </a:p>
          <a:p>
            <a:pPr lvl="1"/>
            <a:r>
              <a:rPr lang="sl-SI" dirty="0"/>
              <a:t>Vstopna točka za industrijske partnerje</a:t>
            </a:r>
          </a:p>
          <a:p>
            <a:pPr lvl="1"/>
            <a:r>
              <a:rPr lang="sl-SI" dirty="0"/>
              <a:t>Povezovanje podjetij s članicami Univerze v Mariboru</a:t>
            </a:r>
          </a:p>
          <a:p>
            <a:pPr lvl="1"/>
            <a:endParaRPr lang="sl-SI" dirty="0"/>
          </a:p>
          <a:p>
            <a:pPr lvl="0"/>
            <a:r>
              <a:rPr lang="sl-SI" dirty="0"/>
              <a:t>Spodbujanje podjetništva</a:t>
            </a:r>
            <a:endParaRPr lang="en-US" dirty="0"/>
          </a:p>
          <a:p>
            <a:pPr lvl="1"/>
            <a:r>
              <a:rPr lang="sl-SI" dirty="0"/>
              <a:t>Odcepljena podjetja</a:t>
            </a:r>
          </a:p>
          <a:p>
            <a:pPr lvl="1"/>
            <a:r>
              <a:rPr lang="sl-SI" dirty="0"/>
              <a:t>Krepitev univerzitetnega inovacijskega ekosistema</a:t>
            </a:r>
            <a:endParaRPr lang="en-US" dirty="0"/>
          </a:p>
        </p:txBody>
      </p:sp>
      <p:pic>
        <p:nvPicPr>
          <p:cNvPr id="4" name="Grafika 3">
            <a:extLst>
              <a:ext uri="{FF2B5EF4-FFF2-40B4-BE49-F238E27FC236}">
                <a16:creationId xmlns:a16="http://schemas.microsoft.com/office/drawing/2014/main" id="{A8C402B3-CA61-B7D5-5A80-53ADC15E8F8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607904" y="168832"/>
            <a:ext cx="1974496" cy="499048"/>
          </a:xfrm>
          <a:prstGeom prst="rect">
            <a:avLst/>
          </a:prstGeom>
        </p:spPr>
      </p:pic>
      <p:grpSp>
        <p:nvGrpSpPr>
          <p:cNvPr id="3" name="Skupina 2">
            <a:extLst>
              <a:ext uri="{FF2B5EF4-FFF2-40B4-BE49-F238E27FC236}">
                <a16:creationId xmlns:a16="http://schemas.microsoft.com/office/drawing/2014/main" id="{9DC7B5A1-592E-7D86-B962-B910BDA3D65B}"/>
              </a:ext>
            </a:extLst>
          </p:cNvPr>
          <p:cNvGrpSpPr/>
          <p:nvPr userDrawn="1"/>
        </p:nvGrpSpPr>
        <p:grpSpPr>
          <a:xfrm>
            <a:off x="914400" y="6252576"/>
            <a:ext cx="3741440" cy="327010"/>
            <a:chOff x="6280130" y="1440057"/>
            <a:chExt cx="4845396" cy="423498"/>
          </a:xfrm>
        </p:grpSpPr>
        <p:pic>
          <p:nvPicPr>
            <p:cNvPr id="5" name="Grafika 4">
              <a:extLst>
                <a:ext uri="{FF2B5EF4-FFF2-40B4-BE49-F238E27FC236}">
                  <a16:creationId xmlns:a16="http://schemas.microsoft.com/office/drawing/2014/main" id="{DF77726B-CEB8-406E-F06F-39242F502FC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13861" y="1455801"/>
              <a:ext cx="1056836" cy="392010"/>
            </a:xfrm>
            <a:prstGeom prst="rect">
              <a:avLst/>
            </a:prstGeom>
          </p:spPr>
        </p:pic>
        <p:pic>
          <p:nvPicPr>
            <p:cNvPr id="6" name="Slika 5" descr="Slika, ki vsebuje besede besedilo, pisava, grafika, grafično oblikovanje&#10;&#10;Opis je samodejno ustvarjen">
              <a:extLst>
                <a:ext uri="{FF2B5EF4-FFF2-40B4-BE49-F238E27FC236}">
                  <a16:creationId xmlns:a16="http://schemas.microsoft.com/office/drawing/2014/main" id="{46D73D90-C786-F919-B434-CFFE6637D3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9" name="Grafika 8">
              <a:extLst>
                <a:ext uri="{FF2B5EF4-FFF2-40B4-BE49-F238E27FC236}">
                  <a16:creationId xmlns:a16="http://schemas.microsoft.com/office/drawing/2014/main" id="{06FDABF4-E4B2-0325-9E6B-ECBC574BC21D}"/>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80130" y="1440057"/>
              <a:ext cx="744204" cy="423498"/>
            </a:xfrm>
            <a:prstGeom prst="rect">
              <a:avLst/>
            </a:prstGeom>
          </p:spPr>
        </p:pic>
        <p:pic>
          <p:nvPicPr>
            <p:cNvPr id="10" name="Slika 9" descr="Slika, ki vsebuje besede posnetek zaslona, pisava, električno modra, grafika&#10;&#10;Opis je samodejno ustvarjen">
              <a:extLst>
                <a:ext uri="{FF2B5EF4-FFF2-40B4-BE49-F238E27FC236}">
                  <a16:creationId xmlns:a16="http://schemas.microsoft.com/office/drawing/2014/main" id="{856BB06A-EFF7-E8FB-84DB-6658D8D518AA}"/>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11" name="Rectangle 2">
            <a:extLst>
              <a:ext uri="{FF2B5EF4-FFF2-40B4-BE49-F238E27FC236}">
                <a16:creationId xmlns:a16="http://schemas.microsoft.com/office/drawing/2014/main" id="{05A87BB8-494B-040D-66CA-2CE809E527BF}"/>
              </a:ext>
            </a:extLst>
          </p:cNvPr>
          <p:cNvSpPr txBox="1">
            <a:spLocks noChangeArrowheads="1"/>
          </p:cNvSpPr>
          <p:nvPr userDrawn="1"/>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Služba za prenos znanja in tehnologij</a:t>
            </a:r>
            <a:endParaRPr lang="en-GB" sz="4000" b="0" kern="0" dirty="0"/>
          </a:p>
        </p:txBody>
      </p:sp>
    </p:spTree>
    <p:extLst>
      <p:ext uri="{BB962C8B-B14F-4D97-AF65-F5344CB8AC3E}">
        <p14:creationId xmlns:p14="http://schemas.microsoft.com/office/powerpoint/2010/main" val="3072845381"/>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e vsebini">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0" y="1745552"/>
            <a:ext cx="6082209" cy="4491760"/>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sl-SI" dirty="0"/>
              <a:t>Raziskovalcem in študentom</a:t>
            </a:r>
            <a:endParaRPr lang="en-US" dirty="0"/>
          </a:p>
          <a:p>
            <a:pPr lvl="1"/>
            <a:r>
              <a:rPr lang="sl-SI" dirty="0"/>
              <a:t>Prepoznavanje potencialnih inovacij</a:t>
            </a:r>
          </a:p>
          <a:p>
            <a:pPr lvl="1"/>
            <a:r>
              <a:rPr lang="sl-SI" dirty="0"/>
              <a:t>Svetovanje o varstvu IL</a:t>
            </a:r>
          </a:p>
          <a:p>
            <a:pPr lvl="1"/>
            <a:r>
              <a:rPr lang="sl-SI" dirty="0"/>
              <a:t>Prevzem službenih izumov</a:t>
            </a:r>
          </a:p>
          <a:p>
            <a:pPr lvl="1"/>
            <a:r>
              <a:rPr lang="sl-SI" dirty="0"/>
              <a:t>Pogajanja pri prodaji in licenciranju</a:t>
            </a:r>
          </a:p>
          <a:p>
            <a:pPr lvl="1"/>
            <a:r>
              <a:rPr lang="sl-SI" dirty="0"/>
              <a:t>Odcepljena podjetja</a:t>
            </a:r>
          </a:p>
          <a:p>
            <a:pPr lvl="1"/>
            <a:r>
              <a:rPr lang="sl-SI" dirty="0"/>
              <a:t>Izobraževanja, promocija in mreženje</a:t>
            </a:r>
            <a:endParaRPr lang="en-US" dirty="0"/>
          </a:p>
        </p:txBody>
      </p:sp>
      <p:sp>
        <p:nvSpPr>
          <p:cNvPr id="4" name="Content Placeholder 3"/>
          <p:cNvSpPr>
            <a:spLocks noGrp="1"/>
          </p:cNvSpPr>
          <p:nvPr>
            <p:ph sz="half" idx="2" hasCustomPrompt="1"/>
          </p:nvPr>
        </p:nvSpPr>
        <p:spPr>
          <a:xfrm>
            <a:off x="6096000" y="1745552"/>
            <a:ext cx="5616624" cy="4491760"/>
          </a:xfrm>
        </p:spPr>
        <p:txBody>
          <a:bodyPr/>
          <a:lstStyle>
            <a:lvl1pPr>
              <a:defRPr sz="3200"/>
            </a:lvl1pPr>
            <a:lvl2pPr>
              <a:defRPr sz="2800"/>
            </a:lvl2pPr>
            <a:lvl3pPr marL="914400" indent="0">
              <a:buNone/>
              <a:defRPr sz="2400"/>
            </a:lvl3pPr>
            <a:lvl4pPr>
              <a:defRPr sz="2000"/>
            </a:lvl4pPr>
            <a:lvl5pPr>
              <a:defRPr sz="2000"/>
            </a:lvl5pPr>
            <a:lvl6pPr>
              <a:defRPr sz="1800"/>
            </a:lvl6pPr>
            <a:lvl7pPr>
              <a:defRPr sz="1800"/>
            </a:lvl7pPr>
            <a:lvl8pPr>
              <a:defRPr sz="1800"/>
            </a:lvl8pPr>
            <a:lvl9pPr>
              <a:defRPr sz="1800"/>
            </a:lvl9pPr>
          </a:lstStyle>
          <a:p>
            <a:pPr lvl="0"/>
            <a:r>
              <a:rPr lang="sl-SI" dirty="0"/>
              <a:t>Industrijskim partnerjem</a:t>
            </a:r>
            <a:endParaRPr lang="en-US" dirty="0"/>
          </a:p>
          <a:p>
            <a:pPr lvl="1"/>
            <a:r>
              <a:rPr lang="sl-SI" dirty="0"/>
              <a:t>Pomoč pri identifikaciji znanja in tehnologij UM</a:t>
            </a:r>
          </a:p>
          <a:p>
            <a:pPr lvl="1"/>
            <a:r>
              <a:rPr lang="sl-SI" dirty="0"/>
              <a:t>Sodelovanje na povezovalnih dogodkih</a:t>
            </a:r>
          </a:p>
          <a:p>
            <a:pPr lvl="1"/>
            <a:r>
              <a:rPr lang="sl-SI" dirty="0"/>
              <a:t>Pogajanja v zvezi z odkupom ali licenciranjem</a:t>
            </a:r>
          </a:p>
          <a:p>
            <a:pPr lvl="1"/>
            <a:r>
              <a:rPr lang="sl-SI" dirty="0"/>
              <a:t>Vključitev v EEN ali EDIH DIGI-SI</a:t>
            </a:r>
            <a:endParaRPr lang="en-US" dirty="0"/>
          </a:p>
          <a:p>
            <a:pPr lvl="2"/>
            <a:endParaRPr lang="sl-SI" dirty="0"/>
          </a:p>
        </p:txBody>
      </p:sp>
      <p:sp>
        <p:nvSpPr>
          <p:cNvPr id="10"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000">
                <a:solidFill>
                  <a:srgbClr val="FF6400"/>
                </a:solidFill>
                <a:latin typeface="Calibri" pitchFamily="34" charset="0"/>
              </a:defRPr>
            </a:lvl1pPr>
          </a:lstStyle>
          <a:p>
            <a:pPr>
              <a:defRPr/>
            </a:pPr>
            <a:r>
              <a:rPr lang="sl-SI" dirty="0"/>
              <a:t>4</a:t>
            </a:r>
            <a:endParaRPr lang="en-US" dirty="0"/>
          </a:p>
        </p:txBody>
      </p:sp>
      <p:pic>
        <p:nvPicPr>
          <p:cNvPr id="6" name="Slika 5" descr="Slika, ki vsebuje besede bela, sličica, oblikovanje, ilustracija&#10;&#10;Opis je samodejno ustvarjen">
            <a:extLst>
              <a:ext uri="{FF2B5EF4-FFF2-40B4-BE49-F238E27FC236}">
                <a16:creationId xmlns:a16="http://schemas.microsoft.com/office/drawing/2014/main" id="{21C2B1D8-E052-8DCB-322C-1BC8DF4BD6C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7" name="Pravokotnik 6">
            <a:extLst>
              <a:ext uri="{FF2B5EF4-FFF2-40B4-BE49-F238E27FC236}">
                <a16:creationId xmlns:a16="http://schemas.microsoft.com/office/drawing/2014/main" id="{CBC3D6C3-65DE-0092-AC80-91FEC0896BA1}"/>
              </a:ext>
            </a:extLst>
          </p:cNvPr>
          <p:cNvSpPr/>
          <p:nvPr userDrawn="1"/>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pic>
        <p:nvPicPr>
          <p:cNvPr id="8" name="Grafika 7">
            <a:extLst>
              <a:ext uri="{FF2B5EF4-FFF2-40B4-BE49-F238E27FC236}">
                <a16:creationId xmlns:a16="http://schemas.microsoft.com/office/drawing/2014/main" id="{6B7B3FC2-4B4C-5D0D-2D4E-5453B3A3EC6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07904" y="168832"/>
            <a:ext cx="1974496" cy="499048"/>
          </a:xfrm>
          <a:prstGeom prst="rect">
            <a:avLst/>
          </a:prstGeom>
        </p:spPr>
      </p:pic>
      <p:grpSp>
        <p:nvGrpSpPr>
          <p:cNvPr id="9" name="Skupina 8">
            <a:extLst>
              <a:ext uri="{FF2B5EF4-FFF2-40B4-BE49-F238E27FC236}">
                <a16:creationId xmlns:a16="http://schemas.microsoft.com/office/drawing/2014/main" id="{E91A3BB8-D2C5-C809-8D3C-C5CFF5DAB929}"/>
              </a:ext>
            </a:extLst>
          </p:cNvPr>
          <p:cNvGrpSpPr/>
          <p:nvPr userDrawn="1"/>
        </p:nvGrpSpPr>
        <p:grpSpPr>
          <a:xfrm>
            <a:off x="914400" y="6252576"/>
            <a:ext cx="3741440" cy="327010"/>
            <a:chOff x="6280130" y="1440057"/>
            <a:chExt cx="4845396" cy="423498"/>
          </a:xfrm>
        </p:grpSpPr>
        <p:pic>
          <p:nvPicPr>
            <p:cNvPr id="11" name="Grafika 10">
              <a:extLst>
                <a:ext uri="{FF2B5EF4-FFF2-40B4-BE49-F238E27FC236}">
                  <a16:creationId xmlns:a16="http://schemas.microsoft.com/office/drawing/2014/main" id="{934AF579-BC02-B59B-9C1E-C2024FB3EBAA}"/>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3227EAC-1B9E-29A6-B339-D62467EBE16D}"/>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092518FF-F92C-E9F1-1B6E-EDFB52ED5EB7}"/>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280130" y="1440057"/>
              <a:ext cx="744204" cy="423498"/>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411C3C4-769A-A974-32CB-05308FA158F1}"/>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15" name="Rectangle 2">
            <a:extLst>
              <a:ext uri="{FF2B5EF4-FFF2-40B4-BE49-F238E27FC236}">
                <a16:creationId xmlns:a16="http://schemas.microsoft.com/office/drawing/2014/main" id="{570B74DD-0399-E63D-AABA-C8F1A3D708DE}"/>
              </a:ext>
            </a:extLst>
          </p:cNvPr>
          <p:cNvSpPr txBox="1">
            <a:spLocks noChangeArrowheads="1"/>
          </p:cNvSpPr>
          <p:nvPr userDrawn="1"/>
        </p:nvSpPr>
        <p:spPr bwMode="auto">
          <a:xfrm>
            <a:off x="298380" y="-9737"/>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Služba za prenos znanja in tehnologij</a:t>
            </a:r>
            <a:endParaRPr lang="en-GB" sz="4000" b="0" kern="0" dirty="0"/>
          </a:p>
        </p:txBody>
      </p:sp>
      <p:sp>
        <p:nvSpPr>
          <p:cNvPr id="16" name="Title 12">
            <a:extLst>
              <a:ext uri="{FF2B5EF4-FFF2-40B4-BE49-F238E27FC236}">
                <a16:creationId xmlns:a16="http://schemas.microsoft.com/office/drawing/2014/main" id="{B0967E05-7F75-02FF-5796-241BDDC762C1}"/>
              </a:ext>
            </a:extLst>
          </p:cNvPr>
          <p:cNvSpPr>
            <a:spLocks noGrp="1"/>
          </p:cNvSpPr>
          <p:nvPr>
            <p:ph type="title" hasCustomPrompt="1"/>
          </p:nvPr>
        </p:nvSpPr>
        <p:spPr>
          <a:xfrm>
            <a:off x="335360" y="859477"/>
            <a:ext cx="1872208" cy="903312"/>
          </a:xfrm>
        </p:spPr>
        <p:txBody>
          <a:bodyPr/>
          <a:lstStyle>
            <a:lvl1pPr>
              <a:defRPr sz="3600">
                <a:solidFill>
                  <a:srgbClr val="FF6400"/>
                </a:solidFill>
              </a:defRPr>
            </a:lvl1pPr>
          </a:lstStyle>
          <a:p>
            <a:r>
              <a:rPr lang="sl-SI" dirty="0"/>
              <a:t>Podpora</a:t>
            </a:r>
          </a:p>
        </p:txBody>
      </p:sp>
    </p:spTree>
    <p:extLst>
      <p:ext uri="{BB962C8B-B14F-4D97-AF65-F5344CB8AC3E}">
        <p14:creationId xmlns:p14="http://schemas.microsoft.com/office/powerpoint/2010/main" val="1629327201"/>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amo naslov">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5</a:t>
            </a:r>
            <a:endParaRPr lang="en-US" dirty="0"/>
          </a:p>
        </p:txBody>
      </p:sp>
      <p:pic>
        <p:nvPicPr>
          <p:cNvPr id="4" name="Slika 3" descr="Slika, ki vsebuje besede bela, sličica, oblikovanje, ilustracija&#10;&#10;Opis je samodejno ustvarjen">
            <a:extLst>
              <a:ext uri="{FF2B5EF4-FFF2-40B4-BE49-F238E27FC236}">
                <a16:creationId xmlns:a16="http://schemas.microsoft.com/office/drawing/2014/main" id="{F9E6E70E-E8D2-8679-06FC-D851D096889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5" name="Pravokotnik 4">
            <a:extLst>
              <a:ext uri="{FF2B5EF4-FFF2-40B4-BE49-F238E27FC236}">
                <a16:creationId xmlns:a16="http://schemas.microsoft.com/office/drawing/2014/main" id="{5583248E-CE77-F793-90D9-1A95CDE4E839}"/>
              </a:ext>
            </a:extLst>
          </p:cNvPr>
          <p:cNvSpPr/>
          <p:nvPr userDrawn="1"/>
        </p:nvSpPr>
        <p:spPr bwMode="auto">
          <a:xfrm>
            <a:off x="0" y="0"/>
            <a:ext cx="9192344"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pic>
        <p:nvPicPr>
          <p:cNvPr id="7" name="Grafika 6">
            <a:extLst>
              <a:ext uri="{FF2B5EF4-FFF2-40B4-BE49-F238E27FC236}">
                <a16:creationId xmlns:a16="http://schemas.microsoft.com/office/drawing/2014/main" id="{2CB1294F-419F-8292-E333-8F7ED7D7666D}"/>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07904" y="168832"/>
            <a:ext cx="1974496" cy="499048"/>
          </a:xfrm>
          <a:prstGeom prst="rect">
            <a:avLst/>
          </a:prstGeom>
        </p:spPr>
      </p:pic>
      <p:sp>
        <p:nvSpPr>
          <p:cNvPr id="8" name="Rectangle 2">
            <a:extLst>
              <a:ext uri="{FF2B5EF4-FFF2-40B4-BE49-F238E27FC236}">
                <a16:creationId xmlns:a16="http://schemas.microsoft.com/office/drawing/2014/main" id="{F5F020AB-9829-C8D8-A939-4B5DE7147B9D}"/>
              </a:ext>
            </a:extLst>
          </p:cNvPr>
          <p:cNvSpPr txBox="1">
            <a:spLocks noChangeArrowheads="1"/>
          </p:cNvSpPr>
          <p:nvPr userDrawn="1"/>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Od raziskave do trga</a:t>
            </a:r>
            <a:endParaRPr lang="en-GB" sz="4000" b="0" kern="0" dirty="0"/>
          </a:p>
        </p:txBody>
      </p:sp>
      <p:sp>
        <p:nvSpPr>
          <p:cNvPr id="9" name="Title 12">
            <a:extLst>
              <a:ext uri="{FF2B5EF4-FFF2-40B4-BE49-F238E27FC236}">
                <a16:creationId xmlns:a16="http://schemas.microsoft.com/office/drawing/2014/main" id="{DE12758B-B28D-9054-0EB8-134F56EE3CB3}"/>
              </a:ext>
            </a:extLst>
          </p:cNvPr>
          <p:cNvSpPr>
            <a:spLocks noGrp="1"/>
          </p:cNvSpPr>
          <p:nvPr>
            <p:ph type="title" hasCustomPrompt="1"/>
          </p:nvPr>
        </p:nvSpPr>
        <p:spPr>
          <a:xfrm>
            <a:off x="767408" y="946946"/>
            <a:ext cx="10871200" cy="903312"/>
          </a:xfrm>
        </p:spPr>
        <p:txBody>
          <a:bodyPr/>
          <a:lstStyle>
            <a:lvl1pPr>
              <a:defRPr sz="3600">
                <a:solidFill>
                  <a:srgbClr val="FF6400"/>
                </a:solidFill>
              </a:defRPr>
            </a:lvl1pPr>
          </a:lstStyle>
          <a:p>
            <a:r>
              <a:rPr lang="en-US" dirty="0" err="1"/>
              <a:t>Identifikacija</a:t>
            </a:r>
            <a:r>
              <a:rPr lang="en-US" dirty="0"/>
              <a:t> in </a:t>
            </a:r>
            <a:r>
              <a:rPr lang="en-US" dirty="0" err="1"/>
              <a:t>pravno</a:t>
            </a:r>
            <a:r>
              <a:rPr lang="en-US" dirty="0"/>
              <a:t> </a:t>
            </a:r>
            <a:r>
              <a:rPr lang="en-US" dirty="0" err="1"/>
              <a:t>varstvo</a:t>
            </a:r>
            <a:r>
              <a:rPr lang="en-US" dirty="0"/>
              <a:t> </a:t>
            </a:r>
            <a:r>
              <a:rPr lang="en-US" dirty="0" err="1"/>
              <a:t>intelektualne</a:t>
            </a:r>
            <a:r>
              <a:rPr lang="en-US" dirty="0"/>
              <a:t> </a:t>
            </a:r>
            <a:r>
              <a:rPr lang="en-US" dirty="0" err="1"/>
              <a:t>lastnine</a:t>
            </a:r>
            <a:endParaRPr lang="en-US" dirty="0"/>
          </a:p>
        </p:txBody>
      </p:sp>
      <p:grpSp>
        <p:nvGrpSpPr>
          <p:cNvPr id="11" name="Skupina 10">
            <a:extLst>
              <a:ext uri="{FF2B5EF4-FFF2-40B4-BE49-F238E27FC236}">
                <a16:creationId xmlns:a16="http://schemas.microsoft.com/office/drawing/2014/main" id="{9C9F6765-D565-B8AA-4A0D-C03F85E6334D}"/>
              </a:ext>
            </a:extLst>
          </p:cNvPr>
          <p:cNvGrpSpPr/>
          <p:nvPr userDrawn="1"/>
        </p:nvGrpSpPr>
        <p:grpSpPr>
          <a:xfrm>
            <a:off x="914400" y="6252576"/>
            <a:ext cx="3741440" cy="327010"/>
            <a:chOff x="6280130" y="1440057"/>
            <a:chExt cx="4845396" cy="423498"/>
          </a:xfrm>
        </p:grpSpPr>
        <p:pic>
          <p:nvPicPr>
            <p:cNvPr id="12" name="Grafika 11">
              <a:extLst>
                <a:ext uri="{FF2B5EF4-FFF2-40B4-BE49-F238E27FC236}">
                  <a16:creationId xmlns:a16="http://schemas.microsoft.com/office/drawing/2014/main" id="{96D04B3F-3361-EAEA-D719-721C2C8DD299}"/>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13861" y="1455801"/>
              <a:ext cx="1056836" cy="392010"/>
            </a:xfrm>
            <a:prstGeom prst="rect">
              <a:avLst/>
            </a:prstGeom>
          </p:spPr>
        </p:pic>
        <p:pic>
          <p:nvPicPr>
            <p:cNvPr id="13" name="Slika 12" descr="Slika, ki vsebuje besede besedilo, pisava, grafika, grafično oblikovanje&#10;&#10;Opis je samodejno ustvarjen">
              <a:extLst>
                <a:ext uri="{FF2B5EF4-FFF2-40B4-BE49-F238E27FC236}">
                  <a16:creationId xmlns:a16="http://schemas.microsoft.com/office/drawing/2014/main" id="{DA8EF539-D5D6-D235-9DBD-B7C6E751F8A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4" name="Grafika 13">
              <a:extLst>
                <a:ext uri="{FF2B5EF4-FFF2-40B4-BE49-F238E27FC236}">
                  <a16:creationId xmlns:a16="http://schemas.microsoft.com/office/drawing/2014/main" id="{B7AAE6EA-29F7-F7A2-22A8-12C4BB630915}"/>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280130" y="1440057"/>
              <a:ext cx="744204" cy="423498"/>
            </a:xfrm>
            <a:prstGeom prst="rect">
              <a:avLst/>
            </a:prstGeom>
          </p:spPr>
        </p:pic>
        <p:pic>
          <p:nvPicPr>
            <p:cNvPr id="15" name="Slika 14" descr="Slika, ki vsebuje besede posnetek zaslona, pisava, električno modra, grafika&#10;&#10;Opis je samodejno ustvarjen">
              <a:extLst>
                <a:ext uri="{FF2B5EF4-FFF2-40B4-BE49-F238E27FC236}">
                  <a16:creationId xmlns:a16="http://schemas.microsoft.com/office/drawing/2014/main" id="{686A8C64-2230-E61C-7CEE-E5E082A56028}"/>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sp>
        <p:nvSpPr>
          <p:cNvPr id="16" name="Content Placeholder 2">
            <a:extLst>
              <a:ext uri="{FF2B5EF4-FFF2-40B4-BE49-F238E27FC236}">
                <a16:creationId xmlns:a16="http://schemas.microsoft.com/office/drawing/2014/main" id="{22262176-0314-48FD-BC8B-5AEC7741D649}"/>
              </a:ext>
            </a:extLst>
          </p:cNvPr>
          <p:cNvSpPr>
            <a:spLocks noGrp="1"/>
          </p:cNvSpPr>
          <p:nvPr>
            <p:ph idx="1" hasCustomPrompt="1"/>
          </p:nvPr>
        </p:nvSpPr>
        <p:spPr>
          <a:xfrm>
            <a:off x="739389" y="2348880"/>
            <a:ext cx="10668000" cy="2445192"/>
          </a:xfrm>
        </p:spPr>
        <p:txBody>
          <a:bodyPr/>
          <a:lstStyle>
            <a:lvl1pPr>
              <a:buClr>
                <a:srgbClr val="FF6400"/>
              </a:buClr>
              <a:defRPr sz="3200">
                <a:solidFill>
                  <a:schemeClr val="bg2">
                    <a:lumMod val="75000"/>
                  </a:schemeClr>
                </a:solidFill>
              </a:defRPr>
            </a:lvl1pPr>
            <a:lvl2pPr marL="457200" indent="0">
              <a:buClr>
                <a:srgbClr val="FF6400"/>
              </a:buClr>
              <a:buNone/>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Rezultati razvojno-raziskovalnega procesa</a:t>
            </a:r>
          </a:p>
          <a:p>
            <a:pPr lvl="0"/>
            <a:endParaRPr lang="sl-SI" dirty="0"/>
          </a:p>
          <a:p>
            <a:pPr lvl="0"/>
            <a:r>
              <a:rPr lang="sl-SI" dirty="0"/>
              <a:t>Intelektualna lastnina    v.   pravice intelektualne lastnine</a:t>
            </a:r>
            <a:endParaRPr lang="en-US" dirty="0"/>
          </a:p>
          <a:p>
            <a:pPr lvl="1"/>
            <a:endParaRPr lang="sl-SI" dirty="0"/>
          </a:p>
        </p:txBody>
      </p:sp>
    </p:spTree>
    <p:extLst>
      <p:ext uri="{BB962C8B-B14F-4D97-AF65-F5344CB8AC3E}">
        <p14:creationId xmlns:p14="http://schemas.microsoft.com/office/powerpoint/2010/main" val="2974955131"/>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6FC1C95-87FF-2788-B04C-7D6AEA157506}"/>
              </a:ext>
            </a:extLst>
          </p:cNvPr>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6</a:t>
            </a:r>
            <a:endParaRPr lang="en-US" dirty="0"/>
          </a:p>
        </p:txBody>
      </p:sp>
      <p:pic>
        <p:nvPicPr>
          <p:cNvPr id="5" name="Slika 4" descr="Slika, ki vsebuje besede bela, sličica, oblikovanje, ilustracija&#10;&#10;Opis je samodejno ustvarjen">
            <a:extLst>
              <a:ext uri="{FF2B5EF4-FFF2-40B4-BE49-F238E27FC236}">
                <a16:creationId xmlns:a16="http://schemas.microsoft.com/office/drawing/2014/main" id="{C3EB9DAF-816F-4CCA-26B9-FE1D213247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6" name="Pravokotnik 5">
            <a:extLst>
              <a:ext uri="{FF2B5EF4-FFF2-40B4-BE49-F238E27FC236}">
                <a16:creationId xmlns:a16="http://schemas.microsoft.com/office/drawing/2014/main" id="{3317BDEA-918E-C0F7-1B26-A8147BDC1548}"/>
              </a:ext>
            </a:extLst>
          </p:cNvPr>
          <p:cNvSpPr/>
          <p:nvPr userDrawn="1"/>
        </p:nvSpPr>
        <p:spPr bwMode="auto">
          <a:xfrm>
            <a:off x="0" y="0"/>
            <a:ext cx="12192000"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8" name="Rectangle 2">
            <a:extLst>
              <a:ext uri="{FF2B5EF4-FFF2-40B4-BE49-F238E27FC236}">
                <a16:creationId xmlns:a16="http://schemas.microsoft.com/office/drawing/2014/main" id="{3603FA1C-7BBF-CA58-6361-F23B4A7B1F04}"/>
              </a:ext>
            </a:extLst>
          </p:cNvPr>
          <p:cNvSpPr txBox="1">
            <a:spLocks noChangeArrowheads="1"/>
          </p:cNvSpPr>
          <p:nvPr userDrawn="1"/>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Od raziskave do trga</a:t>
            </a:r>
            <a:endParaRPr lang="en-GB" sz="4000" b="0" kern="0" dirty="0"/>
          </a:p>
        </p:txBody>
      </p:sp>
      <p:sp>
        <p:nvSpPr>
          <p:cNvPr id="9" name="Title 12">
            <a:extLst>
              <a:ext uri="{FF2B5EF4-FFF2-40B4-BE49-F238E27FC236}">
                <a16:creationId xmlns:a16="http://schemas.microsoft.com/office/drawing/2014/main" id="{0FD879D6-46DE-7621-AA6E-2E17A126DEA0}"/>
              </a:ext>
            </a:extLst>
          </p:cNvPr>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sl-SI" dirty="0"/>
              <a:t>Postopek prevzema službenih izumov</a:t>
            </a:r>
          </a:p>
        </p:txBody>
      </p:sp>
      <p:grpSp>
        <p:nvGrpSpPr>
          <p:cNvPr id="10" name="Skupina 9">
            <a:extLst>
              <a:ext uri="{FF2B5EF4-FFF2-40B4-BE49-F238E27FC236}">
                <a16:creationId xmlns:a16="http://schemas.microsoft.com/office/drawing/2014/main" id="{6B9F23D4-50B1-4092-9798-115B768F90E4}"/>
              </a:ext>
            </a:extLst>
          </p:cNvPr>
          <p:cNvGrpSpPr/>
          <p:nvPr userDrawn="1"/>
        </p:nvGrpSpPr>
        <p:grpSpPr>
          <a:xfrm>
            <a:off x="4367808" y="5852255"/>
            <a:ext cx="3741440" cy="327010"/>
            <a:chOff x="6280130" y="1440057"/>
            <a:chExt cx="4845396" cy="423498"/>
          </a:xfrm>
        </p:grpSpPr>
        <p:pic>
          <p:nvPicPr>
            <p:cNvPr id="11" name="Grafika 10">
              <a:extLst>
                <a:ext uri="{FF2B5EF4-FFF2-40B4-BE49-F238E27FC236}">
                  <a16:creationId xmlns:a16="http://schemas.microsoft.com/office/drawing/2014/main" id="{17720822-6814-41BE-0374-9A473A5CD2FC}"/>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2A15363-083E-ADA9-88ED-E7015465AAD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65A9848E-2C7A-F981-979A-679AF173A27C}"/>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80130" y="1440057"/>
              <a:ext cx="744204" cy="423498"/>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3E27AB7-5331-A0FD-D694-64A28DE022A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pic>
        <p:nvPicPr>
          <p:cNvPr id="16" name="Slika 15" descr="Slika, ki vsebuje besede besedilo, pisava, grafika, grafično oblikovanje&#10;&#10;Opis je samodejno ustvarjen">
            <a:extLst>
              <a:ext uri="{FF2B5EF4-FFF2-40B4-BE49-F238E27FC236}">
                <a16:creationId xmlns:a16="http://schemas.microsoft.com/office/drawing/2014/main" id="{1CC70B8E-474C-A132-7C15-8E4E1682585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14758" y="83768"/>
            <a:ext cx="2567642" cy="651644"/>
          </a:xfrm>
          <a:prstGeom prst="rect">
            <a:avLst/>
          </a:prstGeom>
        </p:spPr>
      </p:pic>
      <p:sp>
        <p:nvSpPr>
          <p:cNvPr id="17" name="PoljeZBesedilom 16">
            <a:extLst>
              <a:ext uri="{FF2B5EF4-FFF2-40B4-BE49-F238E27FC236}">
                <a16:creationId xmlns:a16="http://schemas.microsoft.com/office/drawing/2014/main" id="{381040DA-F921-684A-2478-CB6C093E07FA}"/>
              </a:ext>
            </a:extLst>
          </p:cNvPr>
          <p:cNvSpPr txBox="1"/>
          <p:nvPr userDrawn="1"/>
        </p:nvSpPr>
        <p:spPr>
          <a:xfrm>
            <a:off x="711200" y="6281410"/>
            <a:ext cx="10120338" cy="461665"/>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rgbClr val="00D5FE"/>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rgbClr val="00D5FE"/>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20" name="Content Placeholder 2">
            <a:extLst>
              <a:ext uri="{FF2B5EF4-FFF2-40B4-BE49-F238E27FC236}">
                <a16:creationId xmlns:a16="http://schemas.microsoft.com/office/drawing/2014/main" id="{613E1D72-FD4A-4762-B5FD-91227CC64203}"/>
              </a:ext>
            </a:extLst>
          </p:cNvPr>
          <p:cNvSpPr>
            <a:spLocks noGrp="1"/>
          </p:cNvSpPr>
          <p:nvPr>
            <p:ph idx="10" hasCustomPrompt="1"/>
          </p:nvPr>
        </p:nvSpPr>
        <p:spPr>
          <a:xfrm>
            <a:off x="709221" y="1990038"/>
            <a:ext cx="11001424" cy="4017779"/>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Pravilnik o rezultatih inovacijske dejavnosti UM št. 012/2024/4</a:t>
            </a:r>
          </a:p>
          <a:p>
            <a:pPr lvl="0"/>
            <a:endParaRPr lang="sl-SI" dirty="0"/>
          </a:p>
          <a:p>
            <a:pPr lvl="0"/>
            <a:r>
              <a:rPr lang="sl-SI" dirty="0"/>
              <a:t>Obvestilo o nastanku novega službenega izuma</a:t>
            </a:r>
          </a:p>
          <a:p>
            <a:pPr lvl="0"/>
            <a:r>
              <a:rPr lang="sl-SI" dirty="0"/>
              <a:t>Pregled formalne popolnosti</a:t>
            </a:r>
          </a:p>
          <a:p>
            <a:pPr lvl="0"/>
            <a:r>
              <a:rPr lang="sl-SI" dirty="0"/>
              <a:t>Vsebinska obravnava</a:t>
            </a:r>
          </a:p>
          <a:p>
            <a:pPr lvl="1"/>
            <a:r>
              <a:rPr lang="sl-SI" dirty="0"/>
              <a:t>Komisija za inovacijsko dejavnost UM</a:t>
            </a:r>
          </a:p>
          <a:p>
            <a:pPr lvl="0"/>
            <a:r>
              <a:rPr lang="sl-SI" dirty="0"/>
              <a:t>Odločitev UM</a:t>
            </a:r>
            <a:endParaRPr lang="en-US" dirty="0"/>
          </a:p>
          <a:p>
            <a:pPr lvl="1"/>
            <a:endParaRPr lang="sl-SI" dirty="0"/>
          </a:p>
        </p:txBody>
      </p:sp>
    </p:spTree>
    <p:extLst>
      <p:ext uri="{BB962C8B-B14F-4D97-AF65-F5344CB8AC3E}">
        <p14:creationId xmlns:p14="http://schemas.microsoft.com/office/powerpoint/2010/main" val="317328601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6FC1C95-87FF-2788-B04C-7D6AEA157506}"/>
              </a:ext>
            </a:extLst>
          </p:cNvPr>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7</a:t>
            </a:r>
            <a:endParaRPr lang="en-US" dirty="0"/>
          </a:p>
        </p:txBody>
      </p:sp>
      <p:pic>
        <p:nvPicPr>
          <p:cNvPr id="5" name="Slika 4" descr="Slika, ki vsebuje besede bela, sličica, oblikovanje, ilustracija&#10;&#10;Opis je samodejno ustvarjen">
            <a:extLst>
              <a:ext uri="{FF2B5EF4-FFF2-40B4-BE49-F238E27FC236}">
                <a16:creationId xmlns:a16="http://schemas.microsoft.com/office/drawing/2014/main" id="{C3EB9DAF-816F-4CCA-26B9-FE1D213247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6" name="Pravokotnik 5">
            <a:extLst>
              <a:ext uri="{FF2B5EF4-FFF2-40B4-BE49-F238E27FC236}">
                <a16:creationId xmlns:a16="http://schemas.microsoft.com/office/drawing/2014/main" id="{3317BDEA-918E-C0F7-1B26-A8147BDC1548}"/>
              </a:ext>
            </a:extLst>
          </p:cNvPr>
          <p:cNvSpPr/>
          <p:nvPr userDrawn="1"/>
        </p:nvSpPr>
        <p:spPr bwMode="auto">
          <a:xfrm>
            <a:off x="0" y="0"/>
            <a:ext cx="12192000"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8" name="Rectangle 2">
            <a:extLst>
              <a:ext uri="{FF2B5EF4-FFF2-40B4-BE49-F238E27FC236}">
                <a16:creationId xmlns:a16="http://schemas.microsoft.com/office/drawing/2014/main" id="{3603FA1C-7BBF-CA58-6361-F23B4A7B1F04}"/>
              </a:ext>
            </a:extLst>
          </p:cNvPr>
          <p:cNvSpPr txBox="1">
            <a:spLocks noChangeArrowheads="1"/>
          </p:cNvSpPr>
          <p:nvPr userDrawn="1"/>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Od raziskave do trga</a:t>
            </a:r>
            <a:endParaRPr lang="en-GB" sz="4000" b="0" kern="0" dirty="0"/>
          </a:p>
        </p:txBody>
      </p:sp>
      <p:sp>
        <p:nvSpPr>
          <p:cNvPr id="9" name="Title 12">
            <a:extLst>
              <a:ext uri="{FF2B5EF4-FFF2-40B4-BE49-F238E27FC236}">
                <a16:creationId xmlns:a16="http://schemas.microsoft.com/office/drawing/2014/main" id="{0FD879D6-46DE-7621-AA6E-2E17A126DEA0}"/>
              </a:ext>
            </a:extLst>
          </p:cNvPr>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sl-SI" dirty="0"/>
              <a:t>Sodelovanje z gospodarstvom</a:t>
            </a:r>
          </a:p>
        </p:txBody>
      </p:sp>
      <p:grpSp>
        <p:nvGrpSpPr>
          <p:cNvPr id="10" name="Skupina 9">
            <a:extLst>
              <a:ext uri="{FF2B5EF4-FFF2-40B4-BE49-F238E27FC236}">
                <a16:creationId xmlns:a16="http://schemas.microsoft.com/office/drawing/2014/main" id="{6B9F23D4-50B1-4092-9798-115B768F90E4}"/>
              </a:ext>
            </a:extLst>
          </p:cNvPr>
          <p:cNvGrpSpPr/>
          <p:nvPr userDrawn="1"/>
        </p:nvGrpSpPr>
        <p:grpSpPr>
          <a:xfrm>
            <a:off x="4367808" y="5852255"/>
            <a:ext cx="3741440" cy="327010"/>
            <a:chOff x="6280130" y="1440057"/>
            <a:chExt cx="4845396" cy="423498"/>
          </a:xfrm>
        </p:grpSpPr>
        <p:pic>
          <p:nvPicPr>
            <p:cNvPr id="11" name="Grafika 10">
              <a:extLst>
                <a:ext uri="{FF2B5EF4-FFF2-40B4-BE49-F238E27FC236}">
                  <a16:creationId xmlns:a16="http://schemas.microsoft.com/office/drawing/2014/main" id="{17720822-6814-41BE-0374-9A473A5CD2FC}"/>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2A15363-083E-ADA9-88ED-E7015465AAD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65A9848E-2C7A-F981-979A-679AF173A27C}"/>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80130" y="1440057"/>
              <a:ext cx="744204" cy="423498"/>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3E27AB7-5331-A0FD-D694-64A28DE022A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pic>
        <p:nvPicPr>
          <p:cNvPr id="16" name="Slika 15" descr="Slika, ki vsebuje besede besedilo, pisava, grafika, grafično oblikovanje&#10;&#10;Opis je samodejno ustvarjen">
            <a:extLst>
              <a:ext uri="{FF2B5EF4-FFF2-40B4-BE49-F238E27FC236}">
                <a16:creationId xmlns:a16="http://schemas.microsoft.com/office/drawing/2014/main" id="{1CC70B8E-474C-A132-7C15-8E4E1682585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14758" y="83768"/>
            <a:ext cx="2567642" cy="651644"/>
          </a:xfrm>
          <a:prstGeom prst="rect">
            <a:avLst/>
          </a:prstGeom>
        </p:spPr>
      </p:pic>
      <p:sp>
        <p:nvSpPr>
          <p:cNvPr id="17" name="PoljeZBesedilom 16">
            <a:extLst>
              <a:ext uri="{FF2B5EF4-FFF2-40B4-BE49-F238E27FC236}">
                <a16:creationId xmlns:a16="http://schemas.microsoft.com/office/drawing/2014/main" id="{381040DA-F921-684A-2478-CB6C093E07FA}"/>
              </a:ext>
            </a:extLst>
          </p:cNvPr>
          <p:cNvSpPr txBox="1"/>
          <p:nvPr userDrawn="1"/>
        </p:nvSpPr>
        <p:spPr>
          <a:xfrm>
            <a:off x="711200" y="6281410"/>
            <a:ext cx="10120338" cy="461665"/>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rgbClr val="00D5FE"/>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rgbClr val="00D5FE"/>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15" name="Content Placeholder 2">
            <a:extLst>
              <a:ext uri="{FF2B5EF4-FFF2-40B4-BE49-F238E27FC236}">
                <a16:creationId xmlns:a16="http://schemas.microsoft.com/office/drawing/2014/main" id="{AFD46A40-8F08-475A-97BE-3FAC7E940169}"/>
              </a:ext>
            </a:extLst>
          </p:cNvPr>
          <p:cNvSpPr>
            <a:spLocks noGrp="1"/>
          </p:cNvSpPr>
          <p:nvPr>
            <p:ph idx="10" hasCustomPrompt="1"/>
          </p:nvPr>
        </p:nvSpPr>
        <p:spPr>
          <a:xfrm>
            <a:off x="711200" y="2161486"/>
            <a:ext cx="10668000" cy="3056118"/>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Razvojno-raziskovalno sodelovanje</a:t>
            </a:r>
          </a:p>
          <a:p>
            <a:pPr lvl="0"/>
            <a:r>
              <a:rPr lang="sl-SI" dirty="0"/>
              <a:t>Pogodbeni prenos znanja in tehnologij UM</a:t>
            </a:r>
          </a:p>
          <a:p>
            <a:pPr lvl="1"/>
            <a:r>
              <a:rPr lang="sl-SI" dirty="0"/>
              <a:t>Prodajna pogodba ali druga pogodba o prenosu</a:t>
            </a:r>
          </a:p>
          <a:p>
            <a:pPr lvl="1"/>
            <a:r>
              <a:rPr lang="sl-SI" dirty="0"/>
              <a:t>Licenčna pogodba</a:t>
            </a:r>
          </a:p>
          <a:p>
            <a:pPr lvl="1"/>
            <a:endParaRPr lang="sl-SI" dirty="0"/>
          </a:p>
        </p:txBody>
      </p:sp>
    </p:spTree>
    <p:extLst>
      <p:ext uri="{BB962C8B-B14F-4D97-AF65-F5344CB8AC3E}">
        <p14:creationId xmlns:p14="http://schemas.microsoft.com/office/powerpoint/2010/main" val="1828647644"/>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6FC1C95-87FF-2788-B04C-7D6AEA157506}"/>
              </a:ext>
            </a:extLst>
          </p:cNvPr>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8</a:t>
            </a:r>
            <a:endParaRPr lang="en-US" dirty="0"/>
          </a:p>
        </p:txBody>
      </p:sp>
      <p:pic>
        <p:nvPicPr>
          <p:cNvPr id="5" name="Slika 4" descr="Slika, ki vsebuje besede bela, sličica, oblikovanje, ilustracija&#10;&#10;Opis je samodejno ustvarjen">
            <a:extLst>
              <a:ext uri="{FF2B5EF4-FFF2-40B4-BE49-F238E27FC236}">
                <a16:creationId xmlns:a16="http://schemas.microsoft.com/office/drawing/2014/main" id="{C3EB9DAF-816F-4CCA-26B9-FE1D213247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6" name="Pravokotnik 5">
            <a:extLst>
              <a:ext uri="{FF2B5EF4-FFF2-40B4-BE49-F238E27FC236}">
                <a16:creationId xmlns:a16="http://schemas.microsoft.com/office/drawing/2014/main" id="{3317BDEA-918E-C0F7-1B26-A8147BDC1548}"/>
              </a:ext>
            </a:extLst>
          </p:cNvPr>
          <p:cNvSpPr/>
          <p:nvPr userDrawn="1"/>
        </p:nvSpPr>
        <p:spPr bwMode="auto">
          <a:xfrm>
            <a:off x="0" y="0"/>
            <a:ext cx="12192000" cy="836712"/>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8" name="Rectangle 2">
            <a:extLst>
              <a:ext uri="{FF2B5EF4-FFF2-40B4-BE49-F238E27FC236}">
                <a16:creationId xmlns:a16="http://schemas.microsoft.com/office/drawing/2014/main" id="{3603FA1C-7BBF-CA58-6361-F23B4A7B1F04}"/>
              </a:ext>
            </a:extLst>
          </p:cNvPr>
          <p:cNvSpPr txBox="1">
            <a:spLocks noChangeArrowheads="1"/>
          </p:cNvSpPr>
          <p:nvPr userDrawn="1"/>
        </p:nvSpPr>
        <p:spPr bwMode="auto">
          <a:xfrm>
            <a:off x="711200" y="4810"/>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Od raziskave do trga</a:t>
            </a:r>
            <a:endParaRPr lang="en-GB" sz="4000" b="0" kern="0" dirty="0"/>
          </a:p>
        </p:txBody>
      </p:sp>
      <p:sp>
        <p:nvSpPr>
          <p:cNvPr id="9" name="Title 12">
            <a:extLst>
              <a:ext uri="{FF2B5EF4-FFF2-40B4-BE49-F238E27FC236}">
                <a16:creationId xmlns:a16="http://schemas.microsoft.com/office/drawing/2014/main" id="{0FD879D6-46DE-7621-AA6E-2E17A126DEA0}"/>
              </a:ext>
            </a:extLst>
          </p:cNvPr>
          <p:cNvSpPr>
            <a:spLocks noGrp="1"/>
          </p:cNvSpPr>
          <p:nvPr>
            <p:ph type="title" hasCustomPrompt="1"/>
          </p:nvPr>
        </p:nvSpPr>
        <p:spPr>
          <a:xfrm>
            <a:off x="711200" y="842240"/>
            <a:ext cx="10871200" cy="903312"/>
          </a:xfrm>
        </p:spPr>
        <p:txBody>
          <a:bodyPr/>
          <a:lstStyle>
            <a:lvl1pPr>
              <a:defRPr sz="3600">
                <a:solidFill>
                  <a:srgbClr val="FF6400"/>
                </a:solidFill>
              </a:defRPr>
            </a:lvl1pPr>
          </a:lstStyle>
          <a:p>
            <a:r>
              <a:rPr lang="sl-SI" dirty="0"/>
              <a:t>Spodbujanje podjetništva</a:t>
            </a:r>
          </a:p>
        </p:txBody>
      </p:sp>
      <p:grpSp>
        <p:nvGrpSpPr>
          <p:cNvPr id="10" name="Skupina 9">
            <a:extLst>
              <a:ext uri="{FF2B5EF4-FFF2-40B4-BE49-F238E27FC236}">
                <a16:creationId xmlns:a16="http://schemas.microsoft.com/office/drawing/2014/main" id="{6B9F23D4-50B1-4092-9798-115B768F90E4}"/>
              </a:ext>
            </a:extLst>
          </p:cNvPr>
          <p:cNvGrpSpPr/>
          <p:nvPr userDrawn="1"/>
        </p:nvGrpSpPr>
        <p:grpSpPr>
          <a:xfrm>
            <a:off x="4367808" y="5852255"/>
            <a:ext cx="3741440" cy="327010"/>
            <a:chOff x="6280130" y="1440057"/>
            <a:chExt cx="4845396" cy="423498"/>
          </a:xfrm>
        </p:grpSpPr>
        <p:pic>
          <p:nvPicPr>
            <p:cNvPr id="11" name="Grafika 10">
              <a:extLst>
                <a:ext uri="{FF2B5EF4-FFF2-40B4-BE49-F238E27FC236}">
                  <a16:creationId xmlns:a16="http://schemas.microsoft.com/office/drawing/2014/main" id="{17720822-6814-41BE-0374-9A473A5CD2FC}"/>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2A15363-083E-ADA9-88ED-E7015465AAD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65A9848E-2C7A-F981-979A-679AF173A27C}"/>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80130" y="1440057"/>
              <a:ext cx="744204" cy="423498"/>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3E27AB7-5331-A0FD-D694-64A28DE022A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pic>
        <p:nvPicPr>
          <p:cNvPr id="16" name="Slika 15" descr="Slika, ki vsebuje besede besedilo, pisava, grafika, grafično oblikovanje&#10;&#10;Opis je samodejno ustvarjen">
            <a:extLst>
              <a:ext uri="{FF2B5EF4-FFF2-40B4-BE49-F238E27FC236}">
                <a16:creationId xmlns:a16="http://schemas.microsoft.com/office/drawing/2014/main" id="{1CC70B8E-474C-A132-7C15-8E4E1682585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14758" y="83768"/>
            <a:ext cx="2567642" cy="651644"/>
          </a:xfrm>
          <a:prstGeom prst="rect">
            <a:avLst/>
          </a:prstGeom>
        </p:spPr>
      </p:pic>
      <p:sp>
        <p:nvSpPr>
          <p:cNvPr id="17" name="PoljeZBesedilom 16">
            <a:extLst>
              <a:ext uri="{FF2B5EF4-FFF2-40B4-BE49-F238E27FC236}">
                <a16:creationId xmlns:a16="http://schemas.microsoft.com/office/drawing/2014/main" id="{381040DA-F921-684A-2478-CB6C093E07FA}"/>
              </a:ext>
            </a:extLst>
          </p:cNvPr>
          <p:cNvSpPr txBox="1"/>
          <p:nvPr userDrawn="1"/>
        </p:nvSpPr>
        <p:spPr>
          <a:xfrm>
            <a:off x="711200" y="6281410"/>
            <a:ext cx="10120338" cy="461665"/>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rgbClr val="00D5FE"/>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rgbClr val="00D5FE"/>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15" name="Content Placeholder 2">
            <a:extLst>
              <a:ext uri="{FF2B5EF4-FFF2-40B4-BE49-F238E27FC236}">
                <a16:creationId xmlns:a16="http://schemas.microsoft.com/office/drawing/2014/main" id="{DC22CE06-A196-4BC2-A72B-BF68B372F34C}"/>
              </a:ext>
            </a:extLst>
          </p:cNvPr>
          <p:cNvSpPr>
            <a:spLocks noGrp="1"/>
          </p:cNvSpPr>
          <p:nvPr>
            <p:ph idx="10" hasCustomPrompt="1"/>
          </p:nvPr>
        </p:nvSpPr>
        <p:spPr>
          <a:xfrm>
            <a:off x="695338" y="2215152"/>
            <a:ext cx="11496661" cy="3056118"/>
          </a:xfrm>
        </p:spPr>
        <p:txBody>
          <a:bodyPr/>
          <a:lstStyle>
            <a:lvl1pPr>
              <a:buClr>
                <a:srgbClr val="FF6400"/>
              </a:buClr>
              <a:defRPr sz="3200">
                <a:solidFill>
                  <a:schemeClr val="bg2">
                    <a:lumMod val="75000"/>
                  </a:schemeClr>
                </a:solidFill>
              </a:defRPr>
            </a:lvl1pPr>
            <a:lvl2pPr>
              <a:buClr>
                <a:srgbClr val="FF6400"/>
              </a:buClr>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Ustanovitev odcepljenega (spin out) podjetja</a:t>
            </a:r>
          </a:p>
          <a:p>
            <a:pPr lvl="0"/>
            <a:r>
              <a:rPr lang="sl-SI" dirty="0"/>
              <a:t>Navodilo pridobitvi soglasja za ustanovitev odcepljenega (spin out) podjetja št. 012/N 8/2023/171-NS </a:t>
            </a:r>
          </a:p>
          <a:p>
            <a:pPr lvl="1"/>
            <a:r>
              <a:rPr lang="sl-SI" dirty="0"/>
              <a:t>Pridobitev soglasja (raziskovalec)</a:t>
            </a:r>
          </a:p>
          <a:p>
            <a:pPr lvl="1"/>
            <a:r>
              <a:rPr lang="sl-SI" dirty="0"/>
              <a:t>Sklenitev pogodbe med odcepljenim podjetjem in UM </a:t>
            </a:r>
          </a:p>
          <a:p>
            <a:pPr lvl="0"/>
            <a:endParaRPr lang="sl-SI" dirty="0"/>
          </a:p>
          <a:p>
            <a:pPr lvl="1"/>
            <a:endParaRPr lang="sl-SI" dirty="0"/>
          </a:p>
        </p:txBody>
      </p:sp>
    </p:spTree>
    <p:extLst>
      <p:ext uri="{BB962C8B-B14F-4D97-AF65-F5344CB8AC3E}">
        <p14:creationId xmlns:p14="http://schemas.microsoft.com/office/powerpoint/2010/main" val="2285857624"/>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46FC1C95-87FF-2788-B04C-7D6AEA157506}"/>
              </a:ext>
            </a:extLst>
          </p:cNvPr>
          <p:cNvSpPr>
            <a:spLocks noGrp="1"/>
          </p:cNvSpPr>
          <p:nvPr>
            <p:ph type="sldNum" sz="quarter" idx="4"/>
          </p:nvPr>
        </p:nvSpPr>
        <p:spPr>
          <a:xfrm>
            <a:off x="10884527" y="6381328"/>
            <a:ext cx="1198212" cy="392904"/>
          </a:xfrm>
          <a:prstGeom prst="rect">
            <a:avLst/>
          </a:prstGeom>
          <a:noFill/>
        </p:spPr>
        <p:txBody>
          <a:bodyPr vert="horz" lIns="91440" tIns="45720" rIns="91440" bIns="45720" rtlCol="0" anchor="ctr"/>
          <a:lstStyle>
            <a:lvl1pPr algn="r">
              <a:defRPr sz="2400">
                <a:solidFill>
                  <a:srgbClr val="FF6400"/>
                </a:solidFill>
                <a:latin typeface="Calibri" pitchFamily="34" charset="0"/>
              </a:defRPr>
            </a:lvl1pPr>
          </a:lstStyle>
          <a:p>
            <a:pPr>
              <a:defRPr/>
            </a:pPr>
            <a:r>
              <a:rPr lang="sl-SI" dirty="0"/>
              <a:t>9</a:t>
            </a:r>
            <a:endParaRPr lang="en-US" dirty="0"/>
          </a:p>
        </p:txBody>
      </p:sp>
      <p:pic>
        <p:nvPicPr>
          <p:cNvPr id="5" name="Slika 4" descr="Slika, ki vsebuje besede bela, sličica, oblikovanje, ilustracija&#10;&#10;Opis je samodejno ustvarjen">
            <a:extLst>
              <a:ext uri="{FF2B5EF4-FFF2-40B4-BE49-F238E27FC236}">
                <a16:creationId xmlns:a16="http://schemas.microsoft.com/office/drawing/2014/main" id="{C3EB9DAF-816F-4CCA-26B9-FE1D213247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1874" y="58598"/>
            <a:ext cx="823458" cy="467874"/>
          </a:xfrm>
          <a:prstGeom prst="rect">
            <a:avLst/>
          </a:prstGeom>
        </p:spPr>
      </p:pic>
      <p:sp>
        <p:nvSpPr>
          <p:cNvPr id="6" name="Pravokotnik 5">
            <a:extLst>
              <a:ext uri="{FF2B5EF4-FFF2-40B4-BE49-F238E27FC236}">
                <a16:creationId xmlns:a16="http://schemas.microsoft.com/office/drawing/2014/main" id="{3317BDEA-918E-C0F7-1B26-A8147BDC1548}"/>
              </a:ext>
            </a:extLst>
          </p:cNvPr>
          <p:cNvSpPr/>
          <p:nvPr userDrawn="1"/>
        </p:nvSpPr>
        <p:spPr bwMode="auto">
          <a:xfrm>
            <a:off x="0" y="0"/>
            <a:ext cx="3935760" cy="6021288"/>
          </a:xfrm>
          <a:prstGeom prst="rect">
            <a:avLst/>
          </a:prstGeom>
          <a:gradFill flip="none" rotWithShape="1">
            <a:gsLst>
              <a:gs pos="0">
                <a:srgbClr val="EDDB1E"/>
              </a:gs>
              <a:gs pos="54000">
                <a:srgbClr val="FF6400"/>
              </a:gs>
            </a:gsLst>
            <a:path path="circle">
              <a:fillToRect l="50000" t="50000" r="50000" b="50000"/>
            </a:path>
            <a:tileRect/>
          </a:gradFill>
          <a:ln w="9525" cap="flat" cmpd="sng" algn="ctr">
            <a:no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I" sz="3200" b="0" i="0" u="none" strike="noStrike" cap="none" normalizeH="0" baseline="0">
              <a:ln>
                <a:noFill/>
              </a:ln>
              <a:solidFill>
                <a:schemeClr val="tx1"/>
              </a:solidFill>
              <a:effectLst/>
              <a:latin typeface="Tahoma" pitchFamily="34" charset="0"/>
            </a:endParaRPr>
          </a:p>
        </p:txBody>
      </p:sp>
      <p:sp>
        <p:nvSpPr>
          <p:cNvPr id="8" name="Rectangle 2">
            <a:extLst>
              <a:ext uri="{FF2B5EF4-FFF2-40B4-BE49-F238E27FC236}">
                <a16:creationId xmlns:a16="http://schemas.microsoft.com/office/drawing/2014/main" id="{3603FA1C-7BBF-CA58-6361-F23B4A7B1F04}"/>
              </a:ext>
            </a:extLst>
          </p:cNvPr>
          <p:cNvSpPr txBox="1">
            <a:spLocks noChangeArrowheads="1"/>
          </p:cNvSpPr>
          <p:nvPr userDrawn="1"/>
        </p:nvSpPr>
        <p:spPr bwMode="auto">
          <a:xfrm>
            <a:off x="711200" y="1"/>
            <a:ext cx="8265120" cy="83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b" anchorCtr="0" compatLnSpc="1">
            <a:prstTxWarp prst="textNoShape">
              <a:avLst/>
            </a:prstTxWarp>
          </a:bodyPr>
          <a:lstStyle>
            <a:lvl1pPr algn="r" rtl="0" eaLnBrk="1" fontAlgn="base" hangingPunct="1">
              <a:spcBef>
                <a:spcPct val="0"/>
              </a:spcBef>
              <a:spcAft>
                <a:spcPct val="0"/>
              </a:spcAft>
              <a:defRPr sz="4400" b="1">
                <a:solidFill>
                  <a:srgbClr val="00D5FE"/>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a:lstStyle>
          <a:p>
            <a:pPr algn="l"/>
            <a:r>
              <a:rPr lang="sl-SI" sz="4000" b="0" kern="0" dirty="0"/>
              <a:t>Glavni naslov</a:t>
            </a:r>
            <a:endParaRPr lang="en-GB" sz="4000" b="0" kern="0" dirty="0"/>
          </a:p>
        </p:txBody>
      </p:sp>
      <p:sp>
        <p:nvSpPr>
          <p:cNvPr id="9" name="Title 12">
            <a:extLst>
              <a:ext uri="{FF2B5EF4-FFF2-40B4-BE49-F238E27FC236}">
                <a16:creationId xmlns:a16="http://schemas.microsoft.com/office/drawing/2014/main" id="{0FD879D6-46DE-7621-AA6E-2E17A126DEA0}"/>
              </a:ext>
            </a:extLst>
          </p:cNvPr>
          <p:cNvSpPr>
            <a:spLocks noGrp="1"/>
          </p:cNvSpPr>
          <p:nvPr>
            <p:ph type="title" hasCustomPrompt="1"/>
          </p:nvPr>
        </p:nvSpPr>
        <p:spPr>
          <a:xfrm>
            <a:off x="839416" y="2036974"/>
            <a:ext cx="3096344" cy="3984314"/>
          </a:xfrm>
        </p:spPr>
        <p:txBody>
          <a:bodyPr anchor="t" anchorCtr="0"/>
          <a:lstStyle>
            <a:lvl1pPr>
              <a:defRPr sz="3600">
                <a:solidFill>
                  <a:schemeClr val="bg1"/>
                </a:solidFill>
              </a:defRPr>
            </a:lvl1pPr>
          </a:lstStyle>
          <a:p>
            <a:r>
              <a:rPr lang="sl-SI" dirty="0"/>
              <a:t>SLUŽBA ZA PRENOS ZNANJA IN TEHNOLOGIJ UM</a:t>
            </a:r>
          </a:p>
        </p:txBody>
      </p:sp>
      <p:grpSp>
        <p:nvGrpSpPr>
          <p:cNvPr id="10" name="Skupina 9">
            <a:extLst>
              <a:ext uri="{FF2B5EF4-FFF2-40B4-BE49-F238E27FC236}">
                <a16:creationId xmlns:a16="http://schemas.microsoft.com/office/drawing/2014/main" id="{6B9F23D4-50B1-4092-9798-115B768F90E4}"/>
              </a:ext>
            </a:extLst>
          </p:cNvPr>
          <p:cNvGrpSpPr/>
          <p:nvPr userDrawn="1"/>
        </p:nvGrpSpPr>
        <p:grpSpPr>
          <a:xfrm>
            <a:off x="194320" y="6250770"/>
            <a:ext cx="3741440" cy="327010"/>
            <a:chOff x="6280130" y="1440057"/>
            <a:chExt cx="4845396" cy="423498"/>
          </a:xfrm>
        </p:grpSpPr>
        <p:pic>
          <p:nvPicPr>
            <p:cNvPr id="11" name="Grafika 10">
              <a:extLst>
                <a:ext uri="{FF2B5EF4-FFF2-40B4-BE49-F238E27FC236}">
                  <a16:creationId xmlns:a16="http://schemas.microsoft.com/office/drawing/2014/main" id="{17720822-6814-41BE-0374-9A473A5CD2FC}"/>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13861" y="1455801"/>
              <a:ext cx="1056836" cy="392010"/>
            </a:xfrm>
            <a:prstGeom prst="rect">
              <a:avLst/>
            </a:prstGeom>
          </p:spPr>
        </p:pic>
        <p:pic>
          <p:nvPicPr>
            <p:cNvPr id="12" name="Slika 11" descr="Slika, ki vsebuje besede besedilo, pisava, grafika, grafično oblikovanje&#10;&#10;Opis je samodejno ustvarjen">
              <a:extLst>
                <a:ext uri="{FF2B5EF4-FFF2-40B4-BE49-F238E27FC236}">
                  <a16:creationId xmlns:a16="http://schemas.microsoft.com/office/drawing/2014/main" id="{C2A15363-083E-ADA9-88ED-E7015465AAD3}"/>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641572" y="1532280"/>
              <a:ext cx="969594" cy="239052"/>
            </a:xfrm>
            <a:prstGeom prst="rect">
              <a:avLst/>
            </a:prstGeom>
          </p:spPr>
        </p:pic>
        <p:pic>
          <p:nvPicPr>
            <p:cNvPr id="13" name="Grafika 12">
              <a:extLst>
                <a:ext uri="{FF2B5EF4-FFF2-40B4-BE49-F238E27FC236}">
                  <a16:creationId xmlns:a16="http://schemas.microsoft.com/office/drawing/2014/main" id="{65A9848E-2C7A-F981-979A-679AF173A27C}"/>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280130" y="1440057"/>
              <a:ext cx="744204" cy="423498"/>
            </a:xfrm>
            <a:prstGeom prst="rect">
              <a:avLst/>
            </a:prstGeom>
          </p:spPr>
        </p:pic>
        <p:pic>
          <p:nvPicPr>
            <p:cNvPr id="14" name="Slika 13" descr="Slika, ki vsebuje besede posnetek zaslona, pisava, električno modra, grafika&#10;&#10;Opis je samodejno ustvarjen">
              <a:extLst>
                <a:ext uri="{FF2B5EF4-FFF2-40B4-BE49-F238E27FC236}">
                  <a16:creationId xmlns:a16="http://schemas.microsoft.com/office/drawing/2014/main" id="{A3E27AB7-5331-A0FD-D694-64A28DE022A1}"/>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882041" y="1482295"/>
              <a:ext cx="1243485" cy="328695"/>
            </a:xfrm>
            <a:prstGeom prst="rect">
              <a:avLst/>
            </a:prstGeom>
          </p:spPr>
        </p:pic>
      </p:grpSp>
      <p:pic>
        <p:nvPicPr>
          <p:cNvPr id="16" name="Slika 15" descr="Slika, ki vsebuje besede besedilo, pisava, grafika, grafično oblikovanje&#10;&#10;Opis je samodejno ustvarjen">
            <a:extLst>
              <a:ext uri="{FF2B5EF4-FFF2-40B4-BE49-F238E27FC236}">
                <a16:creationId xmlns:a16="http://schemas.microsoft.com/office/drawing/2014/main" id="{1CC70B8E-474C-A132-7C15-8E4E1682585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88031" y="1124744"/>
            <a:ext cx="2567642" cy="651644"/>
          </a:xfrm>
          <a:prstGeom prst="rect">
            <a:avLst/>
          </a:prstGeom>
        </p:spPr>
      </p:pic>
      <p:sp>
        <p:nvSpPr>
          <p:cNvPr id="17" name="PoljeZBesedilom 16">
            <a:extLst>
              <a:ext uri="{FF2B5EF4-FFF2-40B4-BE49-F238E27FC236}">
                <a16:creationId xmlns:a16="http://schemas.microsoft.com/office/drawing/2014/main" id="{381040DA-F921-684A-2478-CB6C093E07FA}"/>
              </a:ext>
            </a:extLst>
          </p:cNvPr>
          <p:cNvSpPr txBox="1"/>
          <p:nvPr userDrawn="1"/>
        </p:nvSpPr>
        <p:spPr>
          <a:xfrm>
            <a:off x="4295800" y="6129441"/>
            <a:ext cx="6535738" cy="646331"/>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sl-SI" sz="1200" dirty="0">
                <a:solidFill>
                  <a:srgbClr val="00D5FE"/>
                </a:solidFill>
                <a:effectLst/>
                <a:latin typeface="Calibri" panose="020F0502020204030204" pitchFamily="34" charset="0"/>
                <a:ea typeface="Calibri" panose="020F0502020204030204" pitchFamily="34" charset="0"/>
                <a:cs typeface="Aptos" panose="020B0004020202020204" pitchFamily="34" charset="0"/>
              </a:rPr>
              <a:t>»Financira Evropska unija. Za izražena stališča in mnenja odgovarja samo avtor (ali avtorji) in ne odražajo nujno stališč Evropske unije ali Evropske izvajalske agencije za raziskave. Niti Evropska unija niti Evropska izvajalska agencija za raziskave ne moreta biti odgovorna zanje.«</a:t>
            </a:r>
            <a:endParaRPr lang="en-SI" sz="1200" dirty="0">
              <a:solidFill>
                <a:srgbClr val="00D5FE"/>
              </a:solidFill>
              <a:effectLst/>
              <a:latin typeface="Aptos" panose="020B0004020202020204" pitchFamily="34" charset="0"/>
              <a:ea typeface="Calibri" panose="020F0502020204030204" pitchFamily="34" charset="0"/>
              <a:cs typeface="Aptos" panose="020B0004020202020204" pitchFamily="34" charset="0"/>
            </a:endParaRPr>
          </a:p>
        </p:txBody>
      </p:sp>
      <p:sp>
        <p:nvSpPr>
          <p:cNvPr id="2" name="Content Placeholder 2">
            <a:extLst>
              <a:ext uri="{FF2B5EF4-FFF2-40B4-BE49-F238E27FC236}">
                <a16:creationId xmlns:a16="http://schemas.microsoft.com/office/drawing/2014/main" id="{55DB797F-75A8-73CE-6FAD-EBA173C8913F}"/>
              </a:ext>
            </a:extLst>
          </p:cNvPr>
          <p:cNvSpPr>
            <a:spLocks noGrp="1"/>
          </p:cNvSpPr>
          <p:nvPr>
            <p:ph idx="1" hasCustomPrompt="1"/>
          </p:nvPr>
        </p:nvSpPr>
        <p:spPr>
          <a:xfrm>
            <a:off x="4295800" y="1066675"/>
            <a:ext cx="6456074" cy="4954613"/>
          </a:xfrm>
        </p:spPr>
        <p:txBody>
          <a:bodyPr/>
          <a:lstStyle>
            <a:lvl1pPr>
              <a:buClr>
                <a:srgbClr val="FF6400"/>
              </a:buClr>
              <a:defRPr sz="3200">
                <a:solidFill>
                  <a:schemeClr val="bg2">
                    <a:lumMod val="75000"/>
                  </a:schemeClr>
                </a:solidFill>
              </a:defRPr>
            </a:lvl1pPr>
            <a:lvl2pPr marL="457200" indent="0">
              <a:buClr>
                <a:srgbClr val="FF6400"/>
              </a:buClr>
              <a:buNone/>
              <a:defRPr sz="2800">
                <a:solidFill>
                  <a:schemeClr val="bg2">
                    <a:lumMod val="75000"/>
                  </a:schemeClr>
                </a:solidFill>
              </a:defRPr>
            </a:lvl2pPr>
            <a:lvl3pPr>
              <a:buClr>
                <a:srgbClr val="FF6400"/>
              </a:buClr>
              <a:defRPr sz="2400">
                <a:solidFill>
                  <a:schemeClr val="bg2">
                    <a:lumMod val="75000"/>
                  </a:schemeClr>
                </a:solidFill>
              </a:defRPr>
            </a:lvl3pPr>
            <a:lvl4pPr>
              <a:defRPr sz="2000">
                <a:solidFill>
                  <a:schemeClr val="bg2">
                    <a:lumMod val="75000"/>
                  </a:schemeClr>
                </a:solidFill>
              </a:defRPr>
            </a:lvl4pPr>
            <a:lvl5pPr>
              <a:defRPr sz="2000">
                <a:solidFill>
                  <a:schemeClr val="bg2">
                    <a:lumMod val="75000"/>
                  </a:schemeClr>
                </a:solidFill>
              </a:defRPr>
            </a:lvl5pPr>
          </a:lstStyle>
          <a:p>
            <a:pPr lvl="0"/>
            <a:r>
              <a:rPr lang="sl-SI" dirty="0"/>
              <a:t>Stopite v stik</a:t>
            </a:r>
            <a:endParaRPr lang="en-US" dirty="0"/>
          </a:p>
          <a:p>
            <a:pPr lvl="1"/>
            <a:endParaRPr lang="sl-SI" dirty="0"/>
          </a:p>
        </p:txBody>
      </p:sp>
      <p:sp>
        <p:nvSpPr>
          <p:cNvPr id="15" name="Freeform 3">
            <a:extLst>
              <a:ext uri="{FF2B5EF4-FFF2-40B4-BE49-F238E27FC236}">
                <a16:creationId xmlns:a16="http://schemas.microsoft.com/office/drawing/2014/main" id="{A062066B-AA7C-4B68-A943-A4370D38E0F5}"/>
              </a:ext>
            </a:extLst>
          </p:cNvPr>
          <p:cNvSpPr/>
          <p:nvPr userDrawn="1"/>
        </p:nvSpPr>
        <p:spPr>
          <a:xfrm>
            <a:off x="4771956" y="1852571"/>
            <a:ext cx="576961" cy="527075"/>
          </a:xfrm>
          <a:custGeom>
            <a:avLst/>
            <a:gdLst/>
            <a:ahLst/>
            <a:cxnLst/>
            <a:rect l="l" t="t" r="r" b="b"/>
            <a:pathLst>
              <a:path w="842649" h="842649">
                <a:moveTo>
                  <a:pt x="0" y="0"/>
                </a:moveTo>
                <a:lnTo>
                  <a:pt x="842649" y="0"/>
                </a:lnTo>
                <a:lnTo>
                  <a:pt x="842649" y="842649"/>
                </a:lnTo>
                <a:lnTo>
                  <a:pt x="0" y="842649"/>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18" name="Freeform 4">
            <a:extLst>
              <a:ext uri="{FF2B5EF4-FFF2-40B4-BE49-F238E27FC236}">
                <a16:creationId xmlns:a16="http://schemas.microsoft.com/office/drawing/2014/main" id="{2B2D567A-395C-4058-A7EC-CBAAF56828D7}"/>
              </a:ext>
            </a:extLst>
          </p:cNvPr>
          <p:cNvSpPr/>
          <p:nvPr userDrawn="1"/>
        </p:nvSpPr>
        <p:spPr>
          <a:xfrm>
            <a:off x="4765224" y="2638035"/>
            <a:ext cx="576961" cy="548494"/>
          </a:xfrm>
          <a:custGeom>
            <a:avLst/>
            <a:gdLst/>
            <a:ahLst/>
            <a:cxnLst/>
            <a:rect l="l" t="t" r="r" b="b"/>
            <a:pathLst>
              <a:path w="842649" h="842649">
                <a:moveTo>
                  <a:pt x="0" y="0"/>
                </a:moveTo>
                <a:lnTo>
                  <a:pt x="842649" y="0"/>
                </a:lnTo>
                <a:lnTo>
                  <a:pt x="842649" y="842648"/>
                </a:lnTo>
                <a:lnTo>
                  <a:pt x="0" y="842648"/>
                </a:lnTo>
                <a:lnTo>
                  <a:pt x="0" y="0"/>
                </a:lnTo>
                <a:close/>
              </a:path>
            </a:pathLst>
          </a:custGeom>
          <a:blipFill>
            <a:blip r:embed="rId12">
              <a:extLst>
                <a:ext uri="{96DAC541-7B7A-43D3-8B79-37D633B846F1}">
                  <asvg:svgBlip xmlns:asvg="http://schemas.microsoft.com/office/drawing/2016/SVG/main" r:embed="rId13"/>
                </a:ext>
              </a:extLst>
            </a:blip>
            <a:stretch>
              <a:fillRect/>
            </a:stretch>
          </a:blipFill>
        </p:spPr>
      </p:sp>
      <p:grpSp>
        <p:nvGrpSpPr>
          <p:cNvPr id="19" name="Group 5">
            <a:extLst>
              <a:ext uri="{FF2B5EF4-FFF2-40B4-BE49-F238E27FC236}">
                <a16:creationId xmlns:a16="http://schemas.microsoft.com/office/drawing/2014/main" id="{F61C4D03-752B-4837-A205-9DF796FE0A94}"/>
              </a:ext>
            </a:extLst>
          </p:cNvPr>
          <p:cNvGrpSpPr/>
          <p:nvPr userDrawn="1"/>
        </p:nvGrpSpPr>
        <p:grpSpPr>
          <a:xfrm>
            <a:off x="4803220" y="5290757"/>
            <a:ext cx="600994" cy="617617"/>
            <a:chOff x="0" y="0"/>
            <a:chExt cx="1129145" cy="1170278"/>
          </a:xfrm>
        </p:grpSpPr>
        <p:sp>
          <p:nvSpPr>
            <p:cNvPr id="20" name="Freeform 6">
              <a:extLst>
                <a:ext uri="{FF2B5EF4-FFF2-40B4-BE49-F238E27FC236}">
                  <a16:creationId xmlns:a16="http://schemas.microsoft.com/office/drawing/2014/main" id="{47270535-69A2-4920-A7A8-9771411B49FB}"/>
                </a:ext>
              </a:extLst>
            </p:cNvPr>
            <p:cNvSpPr/>
            <p:nvPr/>
          </p:nvSpPr>
          <p:spPr>
            <a:xfrm>
              <a:off x="0" y="26947"/>
              <a:ext cx="1123532" cy="1123532"/>
            </a:xfrm>
            <a:custGeom>
              <a:avLst/>
              <a:gdLst/>
              <a:ahLst/>
              <a:cxnLst/>
              <a:rect l="l" t="t" r="r" b="b"/>
              <a:pathLst>
                <a:path w="1123532" h="1123532">
                  <a:moveTo>
                    <a:pt x="0" y="0"/>
                  </a:moveTo>
                  <a:lnTo>
                    <a:pt x="1123532" y="0"/>
                  </a:lnTo>
                  <a:lnTo>
                    <a:pt x="1123532" y="1123531"/>
                  </a:lnTo>
                  <a:lnTo>
                    <a:pt x="0" y="1123531"/>
                  </a:lnTo>
                  <a:lnTo>
                    <a:pt x="0" y="0"/>
                  </a:lnTo>
                  <a:close/>
                </a:path>
              </a:pathLst>
            </a:custGeom>
            <a:blipFill>
              <a:blip r:embed="rId14">
                <a:extLst>
                  <a:ext uri="{96DAC541-7B7A-43D3-8B79-37D633B846F1}">
                    <asvg:svgBlip xmlns:asvg="http://schemas.microsoft.com/office/drawing/2016/SVG/main" r:embed="rId15"/>
                  </a:ext>
                </a:extLst>
              </a:blip>
              <a:stretch>
                <a:fillRect/>
              </a:stretch>
            </a:blipFill>
          </p:spPr>
        </p:sp>
        <p:grpSp>
          <p:nvGrpSpPr>
            <p:cNvPr id="21" name="Group 7">
              <a:extLst>
                <a:ext uri="{FF2B5EF4-FFF2-40B4-BE49-F238E27FC236}">
                  <a16:creationId xmlns:a16="http://schemas.microsoft.com/office/drawing/2014/main" id="{416D3385-9286-46E0-973B-25BC0D85BA87}"/>
                </a:ext>
              </a:extLst>
            </p:cNvPr>
            <p:cNvGrpSpPr/>
            <p:nvPr/>
          </p:nvGrpSpPr>
          <p:grpSpPr>
            <a:xfrm>
              <a:off x="109853" y="93145"/>
              <a:ext cx="991135" cy="991135"/>
              <a:chOff x="0" y="0"/>
              <a:chExt cx="812800" cy="812800"/>
            </a:xfrm>
          </p:grpSpPr>
          <p:sp>
            <p:nvSpPr>
              <p:cNvPr id="23" name="Freeform 8">
                <a:extLst>
                  <a:ext uri="{FF2B5EF4-FFF2-40B4-BE49-F238E27FC236}">
                    <a16:creationId xmlns:a16="http://schemas.microsoft.com/office/drawing/2014/main" id="{F1EAB88F-74F0-4F97-BCE9-556ECE6AF9B8}"/>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87217"/>
              </a:solidFill>
            </p:spPr>
          </p:sp>
          <p:sp>
            <p:nvSpPr>
              <p:cNvPr id="24" name="TextBox 9">
                <a:extLst>
                  <a:ext uri="{FF2B5EF4-FFF2-40B4-BE49-F238E27FC236}">
                    <a16:creationId xmlns:a16="http://schemas.microsoft.com/office/drawing/2014/main" id="{79DAC497-1CB7-4457-A265-116348C48EAC}"/>
                  </a:ext>
                </a:extLst>
              </p:cNvPr>
              <p:cNvSpPr txBox="1"/>
              <p:nvPr/>
            </p:nvSpPr>
            <p:spPr>
              <a:xfrm>
                <a:off x="76200" y="38100"/>
                <a:ext cx="660400" cy="698500"/>
              </a:xfrm>
              <a:prstGeom prst="rect">
                <a:avLst/>
              </a:prstGeom>
            </p:spPr>
            <p:txBody>
              <a:bodyPr lIns="45086" tIns="45086" rIns="45086" bIns="45086" rtlCol="0" anchor="ctr"/>
              <a:lstStyle/>
              <a:p>
                <a:pPr algn="ctr">
                  <a:lnSpc>
                    <a:spcPts val="2940"/>
                  </a:lnSpc>
                </a:pPr>
                <a:endParaRPr/>
              </a:p>
            </p:txBody>
          </p:sp>
        </p:grpSp>
        <p:sp>
          <p:nvSpPr>
            <p:cNvPr id="22" name="Freeform 10">
              <a:extLst>
                <a:ext uri="{FF2B5EF4-FFF2-40B4-BE49-F238E27FC236}">
                  <a16:creationId xmlns:a16="http://schemas.microsoft.com/office/drawing/2014/main" id="{DB2AB39A-8B24-4033-966D-6D3708295108}"/>
                </a:ext>
              </a:extLst>
            </p:cNvPr>
            <p:cNvSpPr/>
            <p:nvPr/>
          </p:nvSpPr>
          <p:spPr>
            <a:xfrm>
              <a:off x="51747" y="0"/>
              <a:ext cx="1077399" cy="1170278"/>
            </a:xfrm>
            <a:custGeom>
              <a:avLst/>
              <a:gdLst/>
              <a:ahLst/>
              <a:cxnLst/>
              <a:rect l="l" t="t" r="r" b="b"/>
              <a:pathLst>
                <a:path w="1077399" h="1170278">
                  <a:moveTo>
                    <a:pt x="0" y="0"/>
                  </a:moveTo>
                  <a:lnTo>
                    <a:pt x="1077398" y="0"/>
                  </a:lnTo>
                  <a:lnTo>
                    <a:pt x="1077398" y="1170278"/>
                  </a:lnTo>
                  <a:lnTo>
                    <a:pt x="0" y="1170278"/>
                  </a:lnTo>
                  <a:lnTo>
                    <a:pt x="0" y="0"/>
                  </a:lnTo>
                  <a:close/>
                </a:path>
              </a:pathLst>
            </a:custGeom>
            <a:blipFill>
              <a:blip r:embed="rId16"/>
              <a:stretch>
                <a:fillRect l="-45481" t="-35147" r="-40157" b="-35758"/>
              </a:stretch>
            </a:blipFill>
          </p:spPr>
        </p:sp>
      </p:grpSp>
      <p:grpSp>
        <p:nvGrpSpPr>
          <p:cNvPr id="25" name="Group 11">
            <a:extLst>
              <a:ext uri="{FF2B5EF4-FFF2-40B4-BE49-F238E27FC236}">
                <a16:creationId xmlns:a16="http://schemas.microsoft.com/office/drawing/2014/main" id="{DD391597-4F26-4CC3-AFB2-13B3FEBD550C}"/>
              </a:ext>
            </a:extLst>
          </p:cNvPr>
          <p:cNvGrpSpPr/>
          <p:nvPr userDrawn="1"/>
        </p:nvGrpSpPr>
        <p:grpSpPr>
          <a:xfrm>
            <a:off x="4799858" y="4402064"/>
            <a:ext cx="542327" cy="553997"/>
            <a:chOff x="0" y="0"/>
            <a:chExt cx="1123532" cy="1134804"/>
          </a:xfrm>
        </p:grpSpPr>
        <p:sp>
          <p:nvSpPr>
            <p:cNvPr id="26" name="Freeform 12">
              <a:extLst>
                <a:ext uri="{FF2B5EF4-FFF2-40B4-BE49-F238E27FC236}">
                  <a16:creationId xmlns:a16="http://schemas.microsoft.com/office/drawing/2014/main" id="{61F15B4D-7BC1-417A-AC6E-1DE9E338D084}"/>
                </a:ext>
              </a:extLst>
            </p:cNvPr>
            <p:cNvSpPr/>
            <p:nvPr/>
          </p:nvSpPr>
          <p:spPr>
            <a:xfrm>
              <a:off x="0" y="0"/>
              <a:ext cx="1123532" cy="1123532"/>
            </a:xfrm>
            <a:custGeom>
              <a:avLst/>
              <a:gdLst/>
              <a:ahLst/>
              <a:cxnLst/>
              <a:rect l="l" t="t" r="r" b="b"/>
              <a:pathLst>
                <a:path w="1123532" h="1123532">
                  <a:moveTo>
                    <a:pt x="0" y="0"/>
                  </a:moveTo>
                  <a:lnTo>
                    <a:pt x="1123532" y="0"/>
                  </a:lnTo>
                  <a:lnTo>
                    <a:pt x="1123532" y="1123532"/>
                  </a:lnTo>
                  <a:lnTo>
                    <a:pt x="0" y="1123532"/>
                  </a:lnTo>
                  <a:lnTo>
                    <a:pt x="0" y="0"/>
                  </a:lnTo>
                  <a:close/>
                </a:path>
              </a:pathLst>
            </a:custGeom>
            <a:blipFill>
              <a:blip r:embed="rId14">
                <a:extLst>
                  <a:ext uri="{96DAC541-7B7A-43D3-8B79-37D633B846F1}">
                    <asvg:svgBlip xmlns:asvg="http://schemas.microsoft.com/office/drawing/2016/SVG/main" r:embed="rId15"/>
                  </a:ext>
                </a:extLst>
              </a:blip>
              <a:stretch>
                <a:fillRect/>
              </a:stretch>
            </a:blipFill>
          </p:spPr>
        </p:sp>
        <p:grpSp>
          <p:nvGrpSpPr>
            <p:cNvPr id="27" name="Group 13">
              <a:extLst>
                <a:ext uri="{FF2B5EF4-FFF2-40B4-BE49-F238E27FC236}">
                  <a16:creationId xmlns:a16="http://schemas.microsoft.com/office/drawing/2014/main" id="{C510CD42-BC19-4371-8D19-991CF9AAD6DB}"/>
                </a:ext>
              </a:extLst>
            </p:cNvPr>
            <p:cNvGrpSpPr/>
            <p:nvPr/>
          </p:nvGrpSpPr>
          <p:grpSpPr>
            <a:xfrm>
              <a:off x="109853" y="66198"/>
              <a:ext cx="991135" cy="991135"/>
              <a:chOff x="0" y="0"/>
              <a:chExt cx="812800" cy="812800"/>
            </a:xfrm>
          </p:grpSpPr>
          <p:sp>
            <p:nvSpPr>
              <p:cNvPr id="29" name="Freeform 14">
                <a:extLst>
                  <a:ext uri="{FF2B5EF4-FFF2-40B4-BE49-F238E27FC236}">
                    <a16:creationId xmlns:a16="http://schemas.microsoft.com/office/drawing/2014/main" id="{C0B9A585-EEDE-4194-980F-446787ABC76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87217"/>
              </a:solidFill>
            </p:spPr>
          </p:sp>
          <p:sp>
            <p:nvSpPr>
              <p:cNvPr id="30" name="TextBox 15">
                <a:extLst>
                  <a:ext uri="{FF2B5EF4-FFF2-40B4-BE49-F238E27FC236}">
                    <a16:creationId xmlns:a16="http://schemas.microsoft.com/office/drawing/2014/main" id="{79B56821-FF7A-49EB-931E-8E8BA85263F6}"/>
                  </a:ext>
                </a:extLst>
              </p:cNvPr>
              <p:cNvSpPr txBox="1"/>
              <p:nvPr/>
            </p:nvSpPr>
            <p:spPr>
              <a:xfrm>
                <a:off x="76200" y="38100"/>
                <a:ext cx="660400" cy="698500"/>
              </a:xfrm>
              <a:prstGeom prst="rect">
                <a:avLst/>
              </a:prstGeom>
            </p:spPr>
            <p:txBody>
              <a:bodyPr lIns="45086" tIns="45086" rIns="45086" bIns="45086" rtlCol="0" anchor="ctr"/>
              <a:lstStyle/>
              <a:p>
                <a:pPr algn="ctr">
                  <a:lnSpc>
                    <a:spcPts val="2940"/>
                  </a:lnSpc>
                </a:pPr>
                <a:endParaRPr/>
              </a:p>
            </p:txBody>
          </p:sp>
        </p:grpSp>
        <p:sp>
          <p:nvSpPr>
            <p:cNvPr id="28" name="Freeform 16">
              <a:extLst>
                <a:ext uri="{FF2B5EF4-FFF2-40B4-BE49-F238E27FC236}">
                  <a16:creationId xmlns:a16="http://schemas.microsoft.com/office/drawing/2014/main" id="{A8239B80-96F7-4C9F-B688-085A6962D19F}"/>
                </a:ext>
              </a:extLst>
            </p:cNvPr>
            <p:cNvSpPr/>
            <p:nvPr/>
          </p:nvSpPr>
          <p:spPr>
            <a:xfrm>
              <a:off x="357023" y="220010"/>
              <a:ext cx="432028" cy="914793"/>
            </a:xfrm>
            <a:custGeom>
              <a:avLst/>
              <a:gdLst/>
              <a:ahLst/>
              <a:cxnLst/>
              <a:rect l="l" t="t" r="r" b="b"/>
              <a:pathLst>
                <a:path w="432028" h="914793">
                  <a:moveTo>
                    <a:pt x="0" y="0"/>
                  </a:moveTo>
                  <a:lnTo>
                    <a:pt x="432029" y="0"/>
                  </a:lnTo>
                  <a:lnTo>
                    <a:pt x="432029" y="914794"/>
                  </a:lnTo>
                  <a:lnTo>
                    <a:pt x="0" y="914794"/>
                  </a:lnTo>
                  <a:lnTo>
                    <a:pt x="0" y="0"/>
                  </a:lnTo>
                  <a:close/>
                </a:path>
              </a:pathLst>
            </a:custGeom>
            <a:blipFill>
              <a:blip r:embed="rId17">
                <a:extLst>
                  <a:ext uri="{96DAC541-7B7A-43D3-8B79-37D633B846F1}">
                    <asvg:svgBlip xmlns:asvg="http://schemas.microsoft.com/office/drawing/2016/SVG/main" r:embed="rId18"/>
                  </a:ext>
                </a:extLst>
              </a:blip>
              <a:stretch>
                <a:fillRect/>
              </a:stretch>
            </a:blipFill>
          </p:spPr>
        </p:sp>
      </p:grpSp>
      <p:sp>
        <p:nvSpPr>
          <p:cNvPr id="31" name="TextBox 17">
            <a:extLst>
              <a:ext uri="{FF2B5EF4-FFF2-40B4-BE49-F238E27FC236}">
                <a16:creationId xmlns:a16="http://schemas.microsoft.com/office/drawing/2014/main" id="{2B93937A-C355-45F0-BCED-F73D962E8B39}"/>
              </a:ext>
            </a:extLst>
          </p:cNvPr>
          <p:cNvSpPr txBox="1"/>
          <p:nvPr userDrawn="1"/>
        </p:nvSpPr>
        <p:spPr>
          <a:xfrm>
            <a:off x="5667148" y="4395167"/>
            <a:ext cx="3659704" cy="553998"/>
          </a:xfrm>
          <a:prstGeom prst="rect">
            <a:avLst/>
          </a:prstGeom>
        </p:spPr>
        <p:txBody>
          <a:bodyPr wrap="square" lIns="0" tIns="0" rIns="0" bIns="0" rtlCol="0" anchor="t">
            <a:spAutoFit/>
          </a:bodyPr>
          <a:lstStyle/>
          <a:p>
            <a:pPr algn="l">
              <a:lnSpc>
                <a:spcPct val="100000"/>
              </a:lnSpc>
            </a:pPr>
            <a:r>
              <a:rPr lang="en-US" sz="1800" dirty="0">
                <a:solidFill>
                  <a:srgbClr val="504E53"/>
                </a:solidFill>
                <a:latin typeface="Calibri Bold"/>
              </a:rPr>
              <a:t>Služba za prenos znanja in</a:t>
            </a:r>
            <a:r>
              <a:rPr lang="sl-SI" sz="1800" dirty="0">
                <a:solidFill>
                  <a:srgbClr val="504E53"/>
                </a:solidFill>
                <a:latin typeface="Calibri Bold"/>
              </a:rPr>
              <a:t> </a:t>
            </a:r>
            <a:r>
              <a:rPr lang="en-US" sz="1800" dirty="0">
                <a:solidFill>
                  <a:srgbClr val="504E53"/>
                </a:solidFill>
                <a:latin typeface="Calibri Bold"/>
              </a:rPr>
              <a:t>tehnologij </a:t>
            </a:r>
            <a:endParaRPr lang="sl-SI" sz="1800" dirty="0">
              <a:solidFill>
                <a:srgbClr val="504E53"/>
              </a:solidFill>
              <a:latin typeface="Calibri Bold"/>
            </a:endParaRPr>
          </a:p>
          <a:p>
            <a:pPr algn="l">
              <a:lnSpc>
                <a:spcPct val="100000"/>
              </a:lnSpc>
            </a:pPr>
            <a:r>
              <a:rPr lang="en-US" sz="1800" dirty="0" err="1">
                <a:solidFill>
                  <a:srgbClr val="504E53"/>
                </a:solidFill>
                <a:latin typeface="Calibri Bold"/>
              </a:rPr>
              <a:t>Univerze</a:t>
            </a:r>
            <a:r>
              <a:rPr lang="en-US" sz="1800" dirty="0">
                <a:solidFill>
                  <a:srgbClr val="504E53"/>
                </a:solidFill>
                <a:latin typeface="Calibri Bold"/>
              </a:rPr>
              <a:t> v Mariboru</a:t>
            </a:r>
          </a:p>
        </p:txBody>
      </p:sp>
      <p:sp>
        <p:nvSpPr>
          <p:cNvPr id="32" name="TextBox 18">
            <a:extLst>
              <a:ext uri="{FF2B5EF4-FFF2-40B4-BE49-F238E27FC236}">
                <a16:creationId xmlns:a16="http://schemas.microsoft.com/office/drawing/2014/main" id="{9395000B-F6AA-457D-ABD5-3E645AC36B73}"/>
              </a:ext>
            </a:extLst>
          </p:cNvPr>
          <p:cNvSpPr txBox="1"/>
          <p:nvPr userDrawn="1"/>
        </p:nvSpPr>
        <p:spPr>
          <a:xfrm>
            <a:off x="5678143" y="5304978"/>
            <a:ext cx="4750329" cy="553998"/>
          </a:xfrm>
          <a:prstGeom prst="rect">
            <a:avLst/>
          </a:prstGeom>
        </p:spPr>
        <p:txBody>
          <a:bodyPr wrap="square" lIns="0" tIns="0" rIns="0" bIns="0" rtlCol="0" anchor="t">
            <a:spAutoFit/>
          </a:bodyPr>
          <a:lstStyle/>
          <a:p>
            <a:pPr algn="l">
              <a:lnSpc>
                <a:spcPct val="100000"/>
              </a:lnSpc>
            </a:pPr>
            <a:r>
              <a:rPr lang="en-US" sz="1800" dirty="0">
                <a:solidFill>
                  <a:srgbClr val="504E53"/>
                </a:solidFill>
                <a:latin typeface="Calibri Bold"/>
              </a:rPr>
              <a:t>Knowledge and Technology Transfer Office at the University of Maribor</a:t>
            </a:r>
          </a:p>
        </p:txBody>
      </p:sp>
      <p:grpSp>
        <p:nvGrpSpPr>
          <p:cNvPr id="33" name="Group 19">
            <a:extLst>
              <a:ext uri="{FF2B5EF4-FFF2-40B4-BE49-F238E27FC236}">
                <a16:creationId xmlns:a16="http://schemas.microsoft.com/office/drawing/2014/main" id="{A637A2C8-B789-4E98-9A85-2B2B039D580C}"/>
              </a:ext>
            </a:extLst>
          </p:cNvPr>
          <p:cNvGrpSpPr/>
          <p:nvPr userDrawn="1"/>
        </p:nvGrpSpPr>
        <p:grpSpPr>
          <a:xfrm>
            <a:off x="4765224" y="3498890"/>
            <a:ext cx="576961" cy="548494"/>
            <a:chOff x="0" y="0"/>
            <a:chExt cx="1123532" cy="1123532"/>
          </a:xfrm>
        </p:grpSpPr>
        <p:sp>
          <p:nvSpPr>
            <p:cNvPr id="34" name="Freeform 20">
              <a:extLst>
                <a:ext uri="{FF2B5EF4-FFF2-40B4-BE49-F238E27FC236}">
                  <a16:creationId xmlns:a16="http://schemas.microsoft.com/office/drawing/2014/main" id="{D6171FC1-1F5B-46AD-BFC6-B949314D95B1}"/>
                </a:ext>
              </a:extLst>
            </p:cNvPr>
            <p:cNvSpPr/>
            <p:nvPr/>
          </p:nvSpPr>
          <p:spPr>
            <a:xfrm>
              <a:off x="0" y="0"/>
              <a:ext cx="1123532" cy="1123532"/>
            </a:xfrm>
            <a:custGeom>
              <a:avLst/>
              <a:gdLst/>
              <a:ahLst/>
              <a:cxnLst/>
              <a:rect l="l" t="t" r="r" b="b"/>
              <a:pathLst>
                <a:path w="1123532" h="1123532">
                  <a:moveTo>
                    <a:pt x="0" y="0"/>
                  </a:moveTo>
                  <a:lnTo>
                    <a:pt x="1123532" y="0"/>
                  </a:lnTo>
                  <a:lnTo>
                    <a:pt x="1123532" y="1123532"/>
                  </a:lnTo>
                  <a:lnTo>
                    <a:pt x="0" y="1123532"/>
                  </a:lnTo>
                  <a:lnTo>
                    <a:pt x="0" y="0"/>
                  </a:lnTo>
                  <a:close/>
                </a:path>
              </a:pathLst>
            </a:custGeom>
            <a:blipFill>
              <a:blip r:embed="rId14">
                <a:extLst>
                  <a:ext uri="{96DAC541-7B7A-43D3-8B79-37D633B846F1}">
                    <asvg:svgBlip xmlns:asvg="http://schemas.microsoft.com/office/drawing/2016/SVG/main" r:embed="rId15"/>
                  </a:ext>
                </a:extLst>
              </a:blip>
              <a:stretch>
                <a:fillRect/>
              </a:stretch>
            </a:blipFill>
          </p:spPr>
        </p:sp>
        <p:grpSp>
          <p:nvGrpSpPr>
            <p:cNvPr id="35" name="Group 21">
              <a:extLst>
                <a:ext uri="{FF2B5EF4-FFF2-40B4-BE49-F238E27FC236}">
                  <a16:creationId xmlns:a16="http://schemas.microsoft.com/office/drawing/2014/main" id="{CBFB0EB7-D505-49F8-B2C1-9062A23F56D7}"/>
                </a:ext>
              </a:extLst>
            </p:cNvPr>
            <p:cNvGrpSpPr/>
            <p:nvPr/>
          </p:nvGrpSpPr>
          <p:grpSpPr>
            <a:xfrm>
              <a:off x="66198" y="99355"/>
              <a:ext cx="991135" cy="991135"/>
              <a:chOff x="0" y="0"/>
              <a:chExt cx="812800" cy="812800"/>
            </a:xfrm>
          </p:grpSpPr>
          <p:sp>
            <p:nvSpPr>
              <p:cNvPr id="37" name="Freeform 22">
                <a:extLst>
                  <a:ext uri="{FF2B5EF4-FFF2-40B4-BE49-F238E27FC236}">
                    <a16:creationId xmlns:a16="http://schemas.microsoft.com/office/drawing/2014/main" id="{D6A5A4C4-2402-4044-8C66-F93A38FA044E}"/>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87217"/>
              </a:solidFill>
            </p:spPr>
          </p:sp>
          <p:sp>
            <p:nvSpPr>
              <p:cNvPr id="38" name="TextBox 23">
                <a:extLst>
                  <a:ext uri="{FF2B5EF4-FFF2-40B4-BE49-F238E27FC236}">
                    <a16:creationId xmlns:a16="http://schemas.microsoft.com/office/drawing/2014/main" id="{DDFD9299-D03A-4044-8F0C-2C34529106F4}"/>
                  </a:ext>
                </a:extLst>
              </p:cNvPr>
              <p:cNvSpPr txBox="1"/>
              <p:nvPr/>
            </p:nvSpPr>
            <p:spPr>
              <a:xfrm>
                <a:off x="76200" y="38100"/>
                <a:ext cx="660400" cy="698500"/>
              </a:xfrm>
              <a:prstGeom prst="rect">
                <a:avLst/>
              </a:prstGeom>
            </p:spPr>
            <p:txBody>
              <a:bodyPr lIns="45086" tIns="45086" rIns="45086" bIns="45086" rtlCol="0" anchor="ctr"/>
              <a:lstStyle/>
              <a:p>
                <a:pPr algn="ctr">
                  <a:lnSpc>
                    <a:spcPts val="2940"/>
                  </a:lnSpc>
                </a:pPr>
                <a:endParaRPr/>
              </a:p>
            </p:txBody>
          </p:sp>
        </p:grpSp>
        <p:sp>
          <p:nvSpPr>
            <p:cNvPr id="36" name="Freeform 24">
              <a:extLst>
                <a:ext uri="{FF2B5EF4-FFF2-40B4-BE49-F238E27FC236}">
                  <a16:creationId xmlns:a16="http://schemas.microsoft.com/office/drawing/2014/main" id="{89FAFB61-F4E1-4BEB-A61C-6220CB169EE4}"/>
                </a:ext>
              </a:extLst>
            </p:cNvPr>
            <p:cNvSpPr/>
            <p:nvPr/>
          </p:nvSpPr>
          <p:spPr>
            <a:xfrm>
              <a:off x="245098" y="162612"/>
              <a:ext cx="633335" cy="864621"/>
            </a:xfrm>
            <a:custGeom>
              <a:avLst/>
              <a:gdLst/>
              <a:ahLst/>
              <a:cxnLst/>
              <a:rect l="l" t="t" r="r" b="b"/>
              <a:pathLst>
                <a:path w="633335" h="864621">
                  <a:moveTo>
                    <a:pt x="0" y="0"/>
                  </a:moveTo>
                  <a:lnTo>
                    <a:pt x="633335" y="0"/>
                  </a:lnTo>
                  <a:lnTo>
                    <a:pt x="633335" y="864621"/>
                  </a:lnTo>
                  <a:lnTo>
                    <a:pt x="0" y="864621"/>
                  </a:lnTo>
                  <a:lnTo>
                    <a:pt x="0" y="0"/>
                  </a:lnTo>
                  <a:close/>
                </a:path>
              </a:pathLst>
            </a:custGeom>
            <a:blipFill>
              <a:blip r:embed="rId19">
                <a:extLst>
                  <a:ext uri="{96DAC541-7B7A-43D3-8B79-37D633B846F1}">
                    <asvg:svgBlip xmlns:asvg="http://schemas.microsoft.com/office/drawing/2016/SVG/main" r:embed="rId20"/>
                  </a:ext>
                </a:extLst>
              </a:blip>
              <a:stretch>
                <a:fillRect/>
              </a:stretch>
            </a:blipFill>
          </p:spPr>
        </p:sp>
      </p:grpSp>
      <p:sp>
        <p:nvSpPr>
          <p:cNvPr id="39" name="TextBox 25">
            <a:extLst>
              <a:ext uri="{FF2B5EF4-FFF2-40B4-BE49-F238E27FC236}">
                <a16:creationId xmlns:a16="http://schemas.microsoft.com/office/drawing/2014/main" id="{E4973413-1BC0-4D4E-8914-1BE2B213D3E7}"/>
              </a:ext>
            </a:extLst>
          </p:cNvPr>
          <p:cNvSpPr txBox="1"/>
          <p:nvPr userDrawn="1"/>
        </p:nvSpPr>
        <p:spPr>
          <a:xfrm>
            <a:off x="5670094" y="3393299"/>
            <a:ext cx="4016797" cy="830997"/>
          </a:xfrm>
          <a:prstGeom prst="rect">
            <a:avLst/>
          </a:prstGeom>
        </p:spPr>
        <p:txBody>
          <a:bodyPr wrap="square" lIns="0" tIns="0" rIns="0" bIns="0" rtlCol="0" anchor="t">
            <a:spAutoFit/>
          </a:bodyPr>
          <a:lstStyle/>
          <a:p>
            <a:pPr algn="l">
              <a:lnSpc>
                <a:spcPct val="100000"/>
              </a:lnSpc>
            </a:pPr>
            <a:r>
              <a:rPr lang="en-US" sz="1800" dirty="0">
                <a:solidFill>
                  <a:srgbClr val="504E53"/>
                </a:solidFill>
                <a:latin typeface="Calibri Bold"/>
              </a:rPr>
              <a:t>Služba za prenos znanja in tehnologij</a:t>
            </a:r>
          </a:p>
          <a:p>
            <a:pPr algn="l">
              <a:lnSpc>
                <a:spcPct val="100000"/>
              </a:lnSpc>
            </a:pPr>
            <a:r>
              <a:rPr lang="en-US" sz="1800" dirty="0">
                <a:solidFill>
                  <a:srgbClr val="504E53"/>
                </a:solidFill>
                <a:latin typeface="Calibri Bold"/>
              </a:rPr>
              <a:t>Univerza v Mariboru</a:t>
            </a:r>
          </a:p>
          <a:p>
            <a:pPr algn="l">
              <a:lnSpc>
                <a:spcPct val="100000"/>
              </a:lnSpc>
            </a:pPr>
            <a:r>
              <a:rPr lang="en-US" sz="1800" dirty="0" err="1">
                <a:solidFill>
                  <a:srgbClr val="504E53"/>
                </a:solidFill>
                <a:latin typeface="Calibri Bold"/>
              </a:rPr>
              <a:t>Slomškov</a:t>
            </a:r>
            <a:r>
              <a:rPr lang="en-US" sz="1800" dirty="0">
                <a:solidFill>
                  <a:srgbClr val="504E53"/>
                </a:solidFill>
                <a:latin typeface="Calibri Bold"/>
              </a:rPr>
              <a:t> </a:t>
            </a:r>
            <a:r>
              <a:rPr lang="en-US" sz="1800" dirty="0" err="1">
                <a:solidFill>
                  <a:srgbClr val="504E53"/>
                </a:solidFill>
                <a:latin typeface="Calibri Bold"/>
              </a:rPr>
              <a:t>trg</a:t>
            </a:r>
            <a:r>
              <a:rPr lang="en-US" sz="1800" dirty="0">
                <a:solidFill>
                  <a:srgbClr val="504E53"/>
                </a:solidFill>
                <a:latin typeface="Calibri Bold"/>
              </a:rPr>
              <a:t> 15, 2000 Maribor</a:t>
            </a:r>
            <a:endParaRPr lang="en-US" sz="2000" dirty="0">
              <a:solidFill>
                <a:srgbClr val="504E53"/>
              </a:solidFill>
              <a:latin typeface="Calibri Bold"/>
            </a:endParaRPr>
          </a:p>
        </p:txBody>
      </p:sp>
      <p:sp>
        <p:nvSpPr>
          <p:cNvPr id="40" name="TextBox 32">
            <a:extLst>
              <a:ext uri="{FF2B5EF4-FFF2-40B4-BE49-F238E27FC236}">
                <a16:creationId xmlns:a16="http://schemas.microsoft.com/office/drawing/2014/main" id="{7F7812D9-758D-48EE-AEAE-3F7A309B7359}"/>
              </a:ext>
            </a:extLst>
          </p:cNvPr>
          <p:cNvSpPr txBox="1"/>
          <p:nvPr userDrawn="1"/>
        </p:nvSpPr>
        <p:spPr>
          <a:xfrm>
            <a:off x="5666151" y="2564019"/>
            <a:ext cx="3473383" cy="581025"/>
          </a:xfrm>
          <a:prstGeom prst="rect">
            <a:avLst/>
          </a:prstGeom>
        </p:spPr>
        <p:txBody>
          <a:bodyPr lIns="0" tIns="0" rIns="0" bIns="0" rtlCol="0" anchor="t">
            <a:spAutoFit/>
          </a:bodyPr>
          <a:lstStyle/>
          <a:p>
            <a:pPr algn="l">
              <a:lnSpc>
                <a:spcPts val="4200"/>
              </a:lnSpc>
            </a:pPr>
            <a:r>
              <a:rPr lang="en-US" sz="3000" dirty="0">
                <a:solidFill>
                  <a:srgbClr val="504E53"/>
                </a:solidFill>
                <a:latin typeface="Calibri Bold"/>
              </a:rPr>
              <a:t>tto.um.si</a:t>
            </a:r>
          </a:p>
        </p:txBody>
      </p:sp>
      <p:sp>
        <p:nvSpPr>
          <p:cNvPr id="41" name="TextBox 33">
            <a:extLst>
              <a:ext uri="{FF2B5EF4-FFF2-40B4-BE49-F238E27FC236}">
                <a16:creationId xmlns:a16="http://schemas.microsoft.com/office/drawing/2014/main" id="{FC18DE32-080B-4CA6-8103-ABB7F236ECD4}"/>
              </a:ext>
            </a:extLst>
          </p:cNvPr>
          <p:cNvSpPr txBox="1"/>
          <p:nvPr userDrawn="1"/>
        </p:nvSpPr>
        <p:spPr>
          <a:xfrm>
            <a:off x="5640999" y="1818559"/>
            <a:ext cx="2344825" cy="581025"/>
          </a:xfrm>
          <a:prstGeom prst="rect">
            <a:avLst/>
          </a:prstGeom>
        </p:spPr>
        <p:txBody>
          <a:bodyPr lIns="0" tIns="0" rIns="0" bIns="0" rtlCol="0" anchor="t">
            <a:spAutoFit/>
          </a:bodyPr>
          <a:lstStyle/>
          <a:p>
            <a:pPr algn="l">
              <a:lnSpc>
                <a:spcPts val="4200"/>
              </a:lnSpc>
            </a:pPr>
            <a:r>
              <a:rPr lang="en-US" sz="3000" dirty="0">
                <a:solidFill>
                  <a:srgbClr val="504E53"/>
                </a:solidFill>
                <a:latin typeface="Calibri Bold"/>
              </a:rPr>
              <a:t>tto@um.si</a:t>
            </a:r>
          </a:p>
        </p:txBody>
      </p:sp>
    </p:spTree>
    <p:extLst>
      <p:ext uri="{BB962C8B-B14F-4D97-AF65-F5344CB8AC3E}">
        <p14:creationId xmlns:p14="http://schemas.microsoft.com/office/powerpoint/2010/main" val="35557673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11200" y="476672"/>
            <a:ext cx="10871200" cy="104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ctr" anchorCtr="0" compatLnSpc="1">
            <a:prstTxWarp prst="textNoShape">
              <a:avLst/>
            </a:prstTxWarp>
          </a:bodyPr>
          <a:lstStyle/>
          <a:p>
            <a:pPr lvl="0"/>
            <a:r>
              <a:rPr lang="sl-SI" dirty="0"/>
              <a:t>Naslov strani</a:t>
            </a:r>
            <a:endParaRPr lang="en-GB" dirty="0"/>
          </a:p>
        </p:txBody>
      </p:sp>
      <p:sp>
        <p:nvSpPr>
          <p:cNvPr id="1027" name="Rectangle 3"/>
          <p:cNvSpPr>
            <a:spLocks noGrp="1" noChangeArrowheads="1"/>
          </p:cNvSpPr>
          <p:nvPr>
            <p:ph type="body" idx="1"/>
          </p:nvPr>
        </p:nvSpPr>
        <p:spPr bwMode="auto">
          <a:xfrm>
            <a:off x="914400" y="1628800"/>
            <a:ext cx="10668000"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C4C4C4"/>
                  </a:outerShdw>
                </a:effectLst>
              </a14:hiddenEffects>
            </a:ext>
          </a:extLst>
        </p:spPr>
        <p:txBody>
          <a:bodyPr vert="horz" wrap="square" lIns="91440" tIns="45720" rIns="91440" bIns="45720" numCol="1" anchor="t" anchorCtr="0" compatLnSpc="1">
            <a:prstTxWarp prst="textNoShape">
              <a:avLst/>
            </a:prstTxWarp>
          </a:bodyPr>
          <a:lstStyle/>
          <a:p>
            <a:pPr lvl="0"/>
            <a:r>
              <a:rPr lang="sl-SI" dirty="0"/>
              <a:t>Tekst</a:t>
            </a:r>
            <a:endParaRPr lang="en-US" dirty="0"/>
          </a:p>
          <a:p>
            <a:pPr lvl="1"/>
            <a:r>
              <a:rPr lang="sl-SI" dirty="0"/>
              <a:t>Druga raven</a:t>
            </a:r>
            <a:endParaRPr lang="en-US" dirty="0"/>
          </a:p>
          <a:p>
            <a:pPr lvl="2"/>
            <a:r>
              <a:rPr lang="sl-SI" dirty="0"/>
              <a:t>Tretja raven</a:t>
            </a:r>
            <a:endParaRPr lang="en-US" dirty="0"/>
          </a:p>
          <a:p>
            <a:pPr lvl="3"/>
            <a:r>
              <a:rPr lang="sl-SI" dirty="0"/>
              <a:t>Četrta raven</a:t>
            </a:r>
            <a:endParaRPr lang="en-US" dirty="0"/>
          </a:p>
          <a:p>
            <a:pPr lvl="4"/>
            <a:r>
              <a:rPr lang="sl-SI" dirty="0"/>
              <a:t>Peta raven</a:t>
            </a:r>
            <a:endParaRPr lang="en-GB" dirty="0"/>
          </a:p>
        </p:txBody>
      </p:sp>
    </p:spTree>
  </p:cSld>
  <p:clrMap bg1="lt1" tx1="dk1" bg2="lt2" tx2="dk2" accent1="accent1" accent2="accent2" accent3="accent3" accent4="accent4" accent5="accent5" accent6="accent6" hlink="hlink" folHlink="folHlink"/>
  <p:sldLayoutIdLst>
    <p:sldLayoutId id="2147483669" r:id="rId1"/>
    <p:sldLayoutId id="2147483681" r:id="rId2"/>
    <p:sldLayoutId id="2147483670" r:id="rId3"/>
    <p:sldLayoutId id="2147483672" r:id="rId4"/>
    <p:sldLayoutId id="2147483674" r:id="rId5"/>
    <p:sldLayoutId id="2147483677" r:id="rId6"/>
    <p:sldLayoutId id="2147483682" r:id="rId7"/>
    <p:sldLayoutId id="2147483683" r:id="rId8"/>
    <p:sldLayoutId id="2147483678" r:id="rId9"/>
  </p:sldLayoutIdLst>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27">
                                            <p:txEl>
                                              <p:pRg st="2" end="2"/>
                                            </p:txEl>
                                          </p:spTgt>
                                        </p:tgtEl>
                                        <p:attrNameLst>
                                          <p:attrName>style.visibility</p:attrName>
                                        </p:attrNameLst>
                                      </p:cBhvr>
                                      <p:to>
                                        <p:strVal val="visible"/>
                                      </p:to>
                                    </p:set>
                                    <p:animEffect transition="in" filter="fade">
                                      <p:cBhvr>
                                        <p:cTn id="15" dur="500"/>
                                        <p:tgtEl>
                                          <p:spTgt spid="102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27">
                                            <p:txEl>
                                              <p:pRg st="3" end="3"/>
                                            </p:txEl>
                                          </p:spTgt>
                                        </p:tgtEl>
                                        <p:attrNameLst>
                                          <p:attrName>style.visibility</p:attrName>
                                        </p:attrNameLst>
                                      </p:cBhvr>
                                      <p:to>
                                        <p:strVal val="visible"/>
                                      </p:to>
                                    </p:set>
                                    <p:animEffect transition="in" filter="fade">
                                      <p:cBhvr>
                                        <p:cTn id="18" dur="500"/>
                                        <p:tgtEl>
                                          <p:spTgt spid="102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27">
                                            <p:txEl>
                                              <p:pRg st="4" end="4"/>
                                            </p:txEl>
                                          </p:spTgt>
                                        </p:tgtEl>
                                        <p:attrNameLst>
                                          <p:attrName>style.visibility</p:attrName>
                                        </p:attrNameLst>
                                      </p:cBhvr>
                                      <p:to>
                                        <p:strVal val="visible"/>
                                      </p:to>
                                    </p:set>
                                    <p:animEffect transition="in" filter="fade">
                                      <p:cBhvr>
                                        <p:cTn id="21"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bldLvl="2">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dt="0"/>
  <p:txStyles>
    <p:titleStyle>
      <a:lvl1pPr algn="l" rtl="0" eaLnBrk="1" fontAlgn="base" hangingPunct="1">
        <a:spcBef>
          <a:spcPct val="0"/>
        </a:spcBef>
        <a:spcAft>
          <a:spcPct val="0"/>
        </a:spcAft>
        <a:defRPr sz="4400">
          <a:solidFill>
            <a:schemeClr val="tx2"/>
          </a:solidFill>
          <a:latin typeface="Calibri" pitchFamily="34" charset="0"/>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tx1"/>
        </a:buClr>
        <a:buFont typeface="Wingdings" pitchFamily="2" charset="2"/>
        <a:buChar char="n"/>
        <a:defRPr sz="3200">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chemeClr val="tx1"/>
        </a:buClr>
        <a:buFont typeface="Wingdings" pitchFamily="2" charset="2"/>
        <a:buChar char="§"/>
        <a:defRPr sz="2800">
          <a:solidFill>
            <a:schemeClr val="tx1"/>
          </a:solidFill>
          <a:latin typeface="Calibri" pitchFamily="34" charset="0"/>
        </a:defRPr>
      </a:lvl2pPr>
      <a:lvl3pPr marL="1143000" indent="-228600" algn="l" rtl="0" eaLnBrk="1" fontAlgn="base" hangingPunct="1">
        <a:spcBef>
          <a:spcPct val="20000"/>
        </a:spcBef>
        <a:spcAft>
          <a:spcPct val="0"/>
        </a:spcAft>
        <a:buClr>
          <a:schemeClr val="tx1"/>
        </a:buClr>
        <a:buFont typeface="Wingdings" pitchFamily="2" charset="2"/>
        <a:buChar char="§"/>
        <a:defRPr sz="2400">
          <a:solidFill>
            <a:schemeClr val="tx1"/>
          </a:solidFill>
          <a:latin typeface="Calibri" pitchFamily="34" charset="0"/>
        </a:defRPr>
      </a:lvl3pPr>
      <a:lvl4pPr marL="1600200" indent="-228600" algn="l" rtl="0" eaLnBrk="1" fontAlgn="base" hangingPunct="1">
        <a:spcBef>
          <a:spcPct val="20000"/>
        </a:spcBef>
        <a:spcAft>
          <a:spcPct val="0"/>
        </a:spcAft>
        <a:buFont typeface="Arial" charset="0"/>
        <a:buChar char="–"/>
        <a:defRPr sz="2000">
          <a:solidFill>
            <a:schemeClr val="tx1"/>
          </a:solidFill>
          <a:latin typeface="Calibri" pitchFamily="34" charset="0"/>
        </a:defRPr>
      </a:lvl4pPr>
      <a:lvl5pPr marL="2057400" indent="-228600" algn="l" rtl="0" eaLnBrk="1" fontAlgn="base" hangingPunct="1">
        <a:spcBef>
          <a:spcPct val="20000"/>
        </a:spcBef>
        <a:spcAft>
          <a:spcPct val="0"/>
        </a:spcAft>
        <a:buFont typeface="Arial" charset="0"/>
        <a:buChar char="–"/>
        <a:defRPr sz="2000" baseline="0">
          <a:solidFill>
            <a:schemeClr val="tx1"/>
          </a:solidFill>
          <a:latin typeface="Calibri" pitchFamily="34" charset="0"/>
        </a:defRPr>
      </a:lvl5pPr>
      <a:lvl6pPr marL="2514600" indent="-228600" algn="l" rtl="0" eaLnBrk="1" fontAlgn="base" hangingPunct="1">
        <a:spcBef>
          <a:spcPct val="20000"/>
        </a:spcBef>
        <a:spcAft>
          <a:spcPct val="0"/>
        </a:spcAft>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Font typeface="Arial" charset="0"/>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5377594"/>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E39ACF91-C704-457D-BC77-9515AB07C6FE}"/>
              </a:ext>
            </a:extLst>
          </p:cNvPr>
          <p:cNvSpPr>
            <a:spLocks noGrp="1"/>
          </p:cNvSpPr>
          <p:nvPr>
            <p:ph type="title"/>
          </p:nvPr>
        </p:nvSpPr>
        <p:spPr/>
        <p:txBody>
          <a:bodyPr/>
          <a:lstStyle/>
          <a:p>
            <a:r>
              <a:rPr lang="sl-SI" dirty="0"/>
              <a:t>Področja delovanja</a:t>
            </a:r>
          </a:p>
        </p:txBody>
      </p:sp>
      <p:sp>
        <p:nvSpPr>
          <p:cNvPr id="4" name="Označba mesta vsebine 3">
            <a:extLst>
              <a:ext uri="{FF2B5EF4-FFF2-40B4-BE49-F238E27FC236}">
                <a16:creationId xmlns:a16="http://schemas.microsoft.com/office/drawing/2014/main" id="{9E4FC255-719C-49E2-AA8D-8357DCC4BCE7}"/>
              </a:ext>
            </a:extLst>
          </p:cNvPr>
          <p:cNvSpPr>
            <a:spLocks noGrp="1"/>
          </p:cNvSpPr>
          <p:nvPr>
            <p:ph idx="1"/>
          </p:nvPr>
        </p:nvSpPr>
        <p:spPr/>
        <p:txBody>
          <a:bodyPr/>
          <a:lstStyle/>
          <a:p>
            <a:pPr lvl="0"/>
            <a:r>
              <a:rPr lang="sl-SI" dirty="0"/>
              <a:t>Pravno varstvo intelektualne lastnine (IL)</a:t>
            </a:r>
          </a:p>
          <a:p>
            <a:pPr lvl="1"/>
            <a:r>
              <a:rPr lang="sl-SI" dirty="0"/>
              <a:t>Identifikacija nove IL in potencialnih inovacij</a:t>
            </a:r>
          </a:p>
          <a:p>
            <a:pPr lvl="1"/>
            <a:r>
              <a:rPr lang="sl-SI" dirty="0"/>
              <a:t>Prevzem službenih izumov in drugih oblik IL</a:t>
            </a:r>
          </a:p>
          <a:p>
            <a:pPr lvl="1"/>
            <a:r>
              <a:rPr lang="sl-SI" dirty="0"/>
              <a:t>Pravno varstvo službenih izumov in drugih oblik IL</a:t>
            </a:r>
            <a:endParaRPr lang="en-US" dirty="0"/>
          </a:p>
          <a:p>
            <a:pPr lvl="1"/>
            <a:endParaRPr lang="sl-SI" dirty="0"/>
          </a:p>
          <a:p>
            <a:pPr lvl="0"/>
            <a:r>
              <a:rPr lang="sl-SI" dirty="0"/>
              <a:t>Komercializacija IL</a:t>
            </a:r>
          </a:p>
          <a:p>
            <a:pPr lvl="1"/>
            <a:r>
              <a:rPr lang="sl-SI" dirty="0"/>
              <a:t>Strategija „iz laboratorija na trg“</a:t>
            </a:r>
          </a:p>
          <a:p>
            <a:pPr lvl="1"/>
            <a:r>
              <a:rPr lang="sl-SI" dirty="0"/>
              <a:t>Sodelovanja v projektih in mrežah (npr. EEN, EDIH DIGI SI)</a:t>
            </a:r>
          </a:p>
          <a:p>
            <a:endParaRPr lang="sl-SI" dirty="0"/>
          </a:p>
        </p:txBody>
      </p:sp>
    </p:spTree>
    <p:extLst>
      <p:ext uri="{BB962C8B-B14F-4D97-AF65-F5344CB8AC3E}">
        <p14:creationId xmlns:p14="http://schemas.microsoft.com/office/powerpoint/2010/main" val="2480160077"/>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58A2E6FF-3933-4E0B-8F0B-9E882424B672}"/>
              </a:ext>
            </a:extLst>
          </p:cNvPr>
          <p:cNvSpPr>
            <a:spLocks noGrp="1"/>
          </p:cNvSpPr>
          <p:nvPr>
            <p:ph type="title"/>
          </p:nvPr>
        </p:nvSpPr>
        <p:spPr/>
        <p:txBody>
          <a:bodyPr/>
          <a:lstStyle/>
          <a:p>
            <a:r>
              <a:rPr lang="sl-SI" dirty="0"/>
              <a:t>Področja delovanja</a:t>
            </a:r>
          </a:p>
        </p:txBody>
      </p:sp>
      <p:sp>
        <p:nvSpPr>
          <p:cNvPr id="4" name="Označba mesta vsebine 3">
            <a:extLst>
              <a:ext uri="{FF2B5EF4-FFF2-40B4-BE49-F238E27FC236}">
                <a16:creationId xmlns:a16="http://schemas.microsoft.com/office/drawing/2014/main" id="{53C38DBA-8666-43E9-9395-E30778665936}"/>
              </a:ext>
            </a:extLst>
          </p:cNvPr>
          <p:cNvSpPr>
            <a:spLocks noGrp="1"/>
          </p:cNvSpPr>
          <p:nvPr>
            <p:ph idx="1"/>
          </p:nvPr>
        </p:nvSpPr>
        <p:spPr/>
        <p:txBody>
          <a:bodyPr/>
          <a:lstStyle/>
          <a:p>
            <a:pPr lvl="0"/>
            <a:r>
              <a:rPr lang="sl-SI" dirty="0"/>
              <a:t>Sodelovanje z gospodarstvom</a:t>
            </a:r>
          </a:p>
          <a:p>
            <a:pPr lvl="1"/>
            <a:r>
              <a:rPr lang="sl-SI" dirty="0"/>
              <a:t>Vstopna točka za industrijske partnerje</a:t>
            </a:r>
          </a:p>
          <a:p>
            <a:pPr lvl="1"/>
            <a:r>
              <a:rPr lang="sl-SI" dirty="0"/>
              <a:t>Povezovanje podjetij s članicami Univerze v Mariboru</a:t>
            </a:r>
          </a:p>
          <a:p>
            <a:pPr lvl="1"/>
            <a:endParaRPr lang="sl-SI" dirty="0"/>
          </a:p>
          <a:p>
            <a:pPr lvl="0"/>
            <a:r>
              <a:rPr lang="sl-SI" dirty="0"/>
              <a:t>Spodbujanje podjetništva</a:t>
            </a:r>
            <a:endParaRPr lang="en-US" dirty="0"/>
          </a:p>
          <a:p>
            <a:pPr lvl="1"/>
            <a:r>
              <a:rPr lang="sl-SI" dirty="0"/>
              <a:t>Odcepljena podjetja</a:t>
            </a:r>
          </a:p>
          <a:p>
            <a:pPr lvl="1"/>
            <a:r>
              <a:rPr lang="sl-SI" dirty="0"/>
              <a:t>Krepitev univerzitetnega inovacijskega ekosistema</a:t>
            </a:r>
            <a:endParaRPr lang="en-US" dirty="0"/>
          </a:p>
          <a:p>
            <a:endParaRPr lang="sl-SI" dirty="0"/>
          </a:p>
        </p:txBody>
      </p:sp>
    </p:spTree>
    <p:extLst>
      <p:ext uri="{BB962C8B-B14F-4D97-AF65-F5344CB8AC3E}">
        <p14:creationId xmlns:p14="http://schemas.microsoft.com/office/powerpoint/2010/main" val="684335987"/>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značba mesta vsebine 5">
            <a:extLst>
              <a:ext uri="{FF2B5EF4-FFF2-40B4-BE49-F238E27FC236}">
                <a16:creationId xmlns:a16="http://schemas.microsoft.com/office/drawing/2014/main" id="{875B2523-3DE9-4702-BBC6-B8E65EDA1253}"/>
              </a:ext>
            </a:extLst>
          </p:cNvPr>
          <p:cNvSpPr>
            <a:spLocks noGrp="1"/>
          </p:cNvSpPr>
          <p:nvPr>
            <p:ph sz="half" idx="1"/>
          </p:nvPr>
        </p:nvSpPr>
        <p:spPr>
          <a:xfrm>
            <a:off x="335360" y="1762789"/>
            <a:ext cx="6082209" cy="4491760"/>
          </a:xfrm>
        </p:spPr>
        <p:txBody>
          <a:bodyPr/>
          <a:lstStyle/>
          <a:p>
            <a:pPr lvl="0"/>
            <a:r>
              <a:rPr lang="sl-SI" dirty="0"/>
              <a:t>Raziskovalcem in študentom</a:t>
            </a:r>
            <a:endParaRPr lang="en-US" dirty="0"/>
          </a:p>
          <a:p>
            <a:pPr lvl="1"/>
            <a:r>
              <a:rPr lang="sl-SI" dirty="0"/>
              <a:t>Prepoznavanje potencialnih inovacij</a:t>
            </a:r>
          </a:p>
          <a:p>
            <a:pPr lvl="1"/>
            <a:r>
              <a:rPr lang="sl-SI" dirty="0"/>
              <a:t>Svetovanje o varstvu IL</a:t>
            </a:r>
          </a:p>
          <a:p>
            <a:pPr lvl="1"/>
            <a:r>
              <a:rPr lang="sl-SI" dirty="0"/>
              <a:t>Prevzem službenih izumov</a:t>
            </a:r>
          </a:p>
          <a:p>
            <a:pPr lvl="1"/>
            <a:r>
              <a:rPr lang="sl-SI" dirty="0"/>
              <a:t>Pogajanja pri prodaji in licenciranju</a:t>
            </a:r>
          </a:p>
          <a:p>
            <a:pPr lvl="1"/>
            <a:r>
              <a:rPr lang="sl-SI" dirty="0"/>
              <a:t>Odcepljena podjetja</a:t>
            </a:r>
          </a:p>
          <a:p>
            <a:pPr lvl="1"/>
            <a:r>
              <a:rPr lang="sl-SI" dirty="0"/>
              <a:t>Izobraževanja, promocija in mreženje</a:t>
            </a:r>
            <a:endParaRPr lang="en-US" dirty="0"/>
          </a:p>
          <a:p>
            <a:endParaRPr lang="sl-SI" dirty="0"/>
          </a:p>
        </p:txBody>
      </p:sp>
      <p:sp>
        <p:nvSpPr>
          <p:cNvPr id="7" name="Označba mesta vsebine 6">
            <a:extLst>
              <a:ext uri="{FF2B5EF4-FFF2-40B4-BE49-F238E27FC236}">
                <a16:creationId xmlns:a16="http://schemas.microsoft.com/office/drawing/2014/main" id="{FF1C43DB-68BD-42AD-9C1C-0F2F8C38CB8B}"/>
              </a:ext>
            </a:extLst>
          </p:cNvPr>
          <p:cNvSpPr>
            <a:spLocks noGrp="1"/>
          </p:cNvSpPr>
          <p:nvPr>
            <p:ph sz="half" idx="2"/>
          </p:nvPr>
        </p:nvSpPr>
        <p:spPr>
          <a:xfrm>
            <a:off x="6345561" y="1762789"/>
            <a:ext cx="5616624" cy="4491760"/>
          </a:xfrm>
        </p:spPr>
        <p:txBody>
          <a:bodyPr/>
          <a:lstStyle/>
          <a:p>
            <a:pPr lvl="0"/>
            <a:r>
              <a:rPr lang="sl-SI" dirty="0"/>
              <a:t>Industrijskim partnerjem</a:t>
            </a:r>
            <a:endParaRPr lang="en-US" dirty="0"/>
          </a:p>
          <a:p>
            <a:pPr lvl="1"/>
            <a:r>
              <a:rPr lang="sl-SI" dirty="0"/>
              <a:t>Pomoč pri identifikaciji znanja in tehnologij UM</a:t>
            </a:r>
          </a:p>
          <a:p>
            <a:pPr lvl="1"/>
            <a:r>
              <a:rPr lang="sl-SI" dirty="0"/>
              <a:t>Sodelovanje na povezovalnih dogodkih</a:t>
            </a:r>
          </a:p>
          <a:p>
            <a:pPr lvl="1"/>
            <a:r>
              <a:rPr lang="sl-SI" dirty="0"/>
              <a:t>Pogajanja v zvezi z odkupom ali licenciranjem</a:t>
            </a:r>
          </a:p>
          <a:p>
            <a:pPr lvl="1"/>
            <a:r>
              <a:rPr lang="sl-SI" dirty="0"/>
              <a:t>Vključitev v EEN ali EDIH DIGI-SI</a:t>
            </a:r>
            <a:endParaRPr lang="en-US" dirty="0"/>
          </a:p>
          <a:p>
            <a:endParaRPr lang="sl-SI" dirty="0"/>
          </a:p>
        </p:txBody>
      </p:sp>
      <p:sp>
        <p:nvSpPr>
          <p:cNvPr id="5" name="Naslov 4">
            <a:extLst>
              <a:ext uri="{FF2B5EF4-FFF2-40B4-BE49-F238E27FC236}">
                <a16:creationId xmlns:a16="http://schemas.microsoft.com/office/drawing/2014/main" id="{FF273C44-3F3E-4FC6-87C8-EB2D3F822050}"/>
              </a:ext>
            </a:extLst>
          </p:cNvPr>
          <p:cNvSpPr>
            <a:spLocks noGrp="1"/>
          </p:cNvSpPr>
          <p:nvPr>
            <p:ph type="title"/>
          </p:nvPr>
        </p:nvSpPr>
        <p:spPr/>
        <p:txBody>
          <a:bodyPr/>
          <a:lstStyle/>
          <a:p>
            <a:r>
              <a:rPr lang="sl-SI" dirty="0"/>
              <a:t>Podpora</a:t>
            </a:r>
          </a:p>
        </p:txBody>
      </p:sp>
    </p:spTree>
    <p:extLst>
      <p:ext uri="{BB962C8B-B14F-4D97-AF65-F5344CB8AC3E}">
        <p14:creationId xmlns:p14="http://schemas.microsoft.com/office/powerpoint/2010/main" val="1296630281"/>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slov 6">
            <a:extLst>
              <a:ext uri="{FF2B5EF4-FFF2-40B4-BE49-F238E27FC236}">
                <a16:creationId xmlns:a16="http://schemas.microsoft.com/office/drawing/2014/main" id="{414A4BB4-2BFD-4892-AC3D-B3734DFF93D6}"/>
              </a:ext>
            </a:extLst>
          </p:cNvPr>
          <p:cNvSpPr>
            <a:spLocks noGrp="1"/>
          </p:cNvSpPr>
          <p:nvPr>
            <p:ph type="title"/>
          </p:nvPr>
        </p:nvSpPr>
        <p:spPr/>
        <p:txBody>
          <a:bodyPr/>
          <a:lstStyle/>
          <a:p>
            <a:r>
              <a:rPr lang="sl-SI" dirty="0"/>
              <a:t>Identifikacija in pravno varstvo intelektualne lastnine</a:t>
            </a:r>
          </a:p>
        </p:txBody>
      </p:sp>
      <p:sp>
        <p:nvSpPr>
          <p:cNvPr id="8" name="Označba mesta vsebine 7">
            <a:extLst>
              <a:ext uri="{FF2B5EF4-FFF2-40B4-BE49-F238E27FC236}">
                <a16:creationId xmlns:a16="http://schemas.microsoft.com/office/drawing/2014/main" id="{1BBFB655-0220-4F1A-8179-5844F9F7B3FB}"/>
              </a:ext>
            </a:extLst>
          </p:cNvPr>
          <p:cNvSpPr>
            <a:spLocks noGrp="1"/>
          </p:cNvSpPr>
          <p:nvPr>
            <p:ph idx="1"/>
          </p:nvPr>
        </p:nvSpPr>
        <p:spPr/>
        <p:txBody>
          <a:bodyPr/>
          <a:lstStyle/>
          <a:p>
            <a:pPr lvl="0"/>
            <a:r>
              <a:rPr lang="sl-SI" dirty="0"/>
              <a:t>Rezultati razvojno-raziskovalnega procesa</a:t>
            </a:r>
          </a:p>
          <a:p>
            <a:pPr lvl="0"/>
            <a:endParaRPr lang="sl-SI" dirty="0"/>
          </a:p>
          <a:p>
            <a:pPr lvl="0"/>
            <a:r>
              <a:rPr lang="sl-SI" dirty="0"/>
              <a:t>Intelektualna lastnina    v.   pravice intelektualne lastnine</a:t>
            </a:r>
            <a:endParaRPr lang="en-US" dirty="0"/>
          </a:p>
          <a:p>
            <a:endParaRPr lang="sl-SI" dirty="0"/>
          </a:p>
        </p:txBody>
      </p:sp>
    </p:spTree>
    <p:extLst>
      <p:ext uri="{BB962C8B-B14F-4D97-AF65-F5344CB8AC3E}">
        <p14:creationId xmlns:p14="http://schemas.microsoft.com/office/powerpoint/2010/main" val="543432587"/>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Naslov 10">
            <a:extLst>
              <a:ext uri="{FF2B5EF4-FFF2-40B4-BE49-F238E27FC236}">
                <a16:creationId xmlns:a16="http://schemas.microsoft.com/office/drawing/2014/main" id="{70E0F1E6-60EE-49A3-A700-3309D9918304}"/>
              </a:ext>
            </a:extLst>
          </p:cNvPr>
          <p:cNvSpPr>
            <a:spLocks noGrp="1"/>
          </p:cNvSpPr>
          <p:nvPr>
            <p:ph type="title"/>
          </p:nvPr>
        </p:nvSpPr>
        <p:spPr/>
        <p:txBody>
          <a:bodyPr/>
          <a:lstStyle/>
          <a:p>
            <a:r>
              <a:rPr lang="sl-SI" dirty="0"/>
              <a:t>Postopek prevzema službenih izumov</a:t>
            </a:r>
          </a:p>
        </p:txBody>
      </p:sp>
      <p:sp>
        <p:nvSpPr>
          <p:cNvPr id="12" name="Označba mesta vsebine 11">
            <a:extLst>
              <a:ext uri="{FF2B5EF4-FFF2-40B4-BE49-F238E27FC236}">
                <a16:creationId xmlns:a16="http://schemas.microsoft.com/office/drawing/2014/main" id="{1A3D7760-3F25-4F9B-AEC1-D49C0F410406}"/>
              </a:ext>
            </a:extLst>
          </p:cNvPr>
          <p:cNvSpPr>
            <a:spLocks noGrp="1"/>
          </p:cNvSpPr>
          <p:nvPr>
            <p:ph idx="10"/>
          </p:nvPr>
        </p:nvSpPr>
        <p:spPr>
          <a:xfrm>
            <a:off x="686023" y="1745552"/>
            <a:ext cx="11496661" cy="4022160"/>
          </a:xfrm>
        </p:spPr>
        <p:txBody>
          <a:bodyPr/>
          <a:lstStyle/>
          <a:p>
            <a:pPr lvl="0"/>
            <a:r>
              <a:rPr lang="sl-SI" dirty="0"/>
              <a:t>Pravilnik o rezultatih inovacijske dejavnosti UM št. 012/2024/4</a:t>
            </a:r>
          </a:p>
          <a:p>
            <a:pPr lvl="0"/>
            <a:endParaRPr lang="sl-SI" dirty="0"/>
          </a:p>
          <a:p>
            <a:pPr marL="514350" lvl="0" indent="-514350">
              <a:buFont typeface="+mj-lt"/>
              <a:buAutoNum type="arabicPeriod"/>
            </a:pPr>
            <a:r>
              <a:rPr lang="sl-SI" dirty="0"/>
              <a:t>Obvestilo o nastanku novega službenega izuma</a:t>
            </a:r>
          </a:p>
          <a:p>
            <a:pPr marL="514350" lvl="0" indent="-514350">
              <a:buFont typeface="+mj-lt"/>
              <a:buAutoNum type="arabicPeriod"/>
            </a:pPr>
            <a:r>
              <a:rPr lang="sl-SI" dirty="0"/>
              <a:t>Pregled formalne popolnosti</a:t>
            </a:r>
          </a:p>
          <a:p>
            <a:pPr marL="514350" lvl="0" indent="-514350">
              <a:buFont typeface="+mj-lt"/>
              <a:buAutoNum type="arabicPeriod"/>
            </a:pPr>
            <a:r>
              <a:rPr lang="sl-SI" dirty="0"/>
              <a:t>Vsebinska obravnava</a:t>
            </a:r>
          </a:p>
          <a:p>
            <a:pPr lvl="1"/>
            <a:r>
              <a:rPr lang="sl-SI" dirty="0"/>
              <a:t>Komisija za inovacijsko dejavnost UM</a:t>
            </a:r>
          </a:p>
          <a:p>
            <a:pPr marL="514350" lvl="0" indent="-514350">
              <a:buFont typeface="+mj-lt"/>
              <a:buAutoNum type="arabicPeriod"/>
            </a:pPr>
            <a:r>
              <a:rPr lang="sl-SI" dirty="0"/>
              <a:t>Odločitev UM</a:t>
            </a:r>
            <a:endParaRPr lang="en-US" dirty="0"/>
          </a:p>
          <a:p>
            <a:endParaRPr lang="sl-SI" dirty="0"/>
          </a:p>
        </p:txBody>
      </p:sp>
    </p:spTree>
    <p:extLst>
      <p:ext uri="{BB962C8B-B14F-4D97-AF65-F5344CB8AC3E}">
        <p14:creationId xmlns:p14="http://schemas.microsoft.com/office/powerpoint/2010/main" val="4061010607"/>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številke diapozitiva 1">
            <a:extLst>
              <a:ext uri="{FF2B5EF4-FFF2-40B4-BE49-F238E27FC236}">
                <a16:creationId xmlns:a16="http://schemas.microsoft.com/office/drawing/2014/main" id="{3CD32CC4-260A-483F-9E4E-F1CFB5BFA953}"/>
              </a:ext>
            </a:extLst>
          </p:cNvPr>
          <p:cNvSpPr>
            <a:spLocks noGrp="1"/>
          </p:cNvSpPr>
          <p:nvPr>
            <p:ph type="sldNum" sz="quarter" idx="4"/>
          </p:nvPr>
        </p:nvSpPr>
        <p:spPr/>
        <p:txBody>
          <a:bodyPr/>
          <a:lstStyle/>
          <a:p>
            <a:pPr>
              <a:defRPr/>
            </a:pPr>
            <a:r>
              <a:rPr lang="sl-SI"/>
              <a:t>7</a:t>
            </a:r>
            <a:endParaRPr lang="en-US" dirty="0"/>
          </a:p>
        </p:txBody>
      </p:sp>
      <p:sp>
        <p:nvSpPr>
          <p:cNvPr id="3" name="Naslov 2">
            <a:extLst>
              <a:ext uri="{FF2B5EF4-FFF2-40B4-BE49-F238E27FC236}">
                <a16:creationId xmlns:a16="http://schemas.microsoft.com/office/drawing/2014/main" id="{A8F41C11-A502-4218-9BB1-362CC76AEA81}"/>
              </a:ext>
            </a:extLst>
          </p:cNvPr>
          <p:cNvSpPr>
            <a:spLocks noGrp="1"/>
          </p:cNvSpPr>
          <p:nvPr>
            <p:ph type="title"/>
          </p:nvPr>
        </p:nvSpPr>
        <p:spPr/>
        <p:txBody>
          <a:bodyPr/>
          <a:lstStyle/>
          <a:p>
            <a:r>
              <a:rPr lang="sl-SI" dirty="0"/>
              <a:t>Sodelovanje z gospodarstvom</a:t>
            </a:r>
          </a:p>
        </p:txBody>
      </p:sp>
      <p:sp>
        <p:nvSpPr>
          <p:cNvPr id="4" name="Označba mesta vsebine 3">
            <a:extLst>
              <a:ext uri="{FF2B5EF4-FFF2-40B4-BE49-F238E27FC236}">
                <a16:creationId xmlns:a16="http://schemas.microsoft.com/office/drawing/2014/main" id="{8FC7EEF2-CB6C-4BA2-99F1-561262A3E64A}"/>
              </a:ext>
            </a:extLst>
          </p:cNvPr>
          <p:cNvSpPr>
            <a:spLocks noGrp="1"/>
          </p:cNvSpPr>
          <p:nvPr>
            <p:ph idx="10"/>
          </p:nvPr>
        </p:nvSpPr>
        <p:spPr>
          <a:xfrm>
            <a:off x="729878" y="2132856"/>
            <a:ext cx="10668000" cy="3139722"/>
          </a:xfrm>
        </p:spPr>
        <p:txBody>
          <a:bodyPr/>
          <a:lstStyle/>
          <a:p>
            <a:pPr lvl="0"/>
            <a:r>
              <a:rPr lang="sl-SI" dirty="0"/>
              <a:t>Pogodbeni prenos znanja in tehnologij UM</a:t>
            </a:r>
          </a:p>
          <a:p>
            <a:pPr lvl="1"/>
            <a:r>
              <a:rPr lang="sl-SI" dirty="0"/>
              <a:t>Prodajna pogodba ali druga pogodba o prenosu</a:t>
            </a:r>
          </a:p>
          <a:p>
            <a:pPr lvl="1"/>
            <a:r>
              <a:rPr lang="sl-SI" dirty="0"/>
              <a:t>Licenčna pogodba</a:t>
            </a:r>
          </a:p>
          <a:p>
            <a:pPr lvl="0"/>
            <a:endParaRPr lang="sl-SI" dirty="0"/>
          </a:p>
          <a:p>
            <a:pPr lvl="0"/>
            <a:r>
              <a:rPr lang="sl-SI" dirty="0"/>
              <a:t>Razvojno-raziskovalno sodelovanje</a:t>
            </a:r>
          </a:p>
          <a:p>
            <a:endParaRPr lang="sl-SI" dirty="0"/>
          </a:p>
        </p:txBody>
      </p:sp>
    </p:spTree>
    <p:extLst>
      <p:ext uri="{BB962C8B-B14F-4D97-AF65-F5344CB8AC3E}">
        <p14:creationId xmlns:p14="http://schemas.microsoft.com/office/powerpoint/2010/main" val="93559722"/>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številke diapozitiva 1">
            <a:extLst>
              <a:ext uri="{FF2B5EF4-FFF2-40B4-BE49-F238E27FC236}">
                <a16:creationId xmlns:a16="http://schemas.microsoft.com/office/drawing/2014/main" id="{0271F3CC-D53D-4A3A-99AD-5DA98D581B9B}"/>
              </a:ext>
            </a:extLst>
          </p:cNvPr>
          <p:cNvSpPr>
            <a:spLocks noGrp="1"/>
          </p:cNvSpPr>
          <p:nvPr>
            <p:ph type="sldNum" sz="quarter" idx="4"/>
          </p:nvPr>
        </p:nvSpPr>
        <p:spPr/>
        <p:txBody>
          <a:bodyPr/>
          <a:lstStyle/>
          <a:p>
            <a:pPr>
              <a:defRPr/>
            </a:pPr>
            <a:r>
              <a:rPr lang="sl-SI"/>
              <a:t>5</a:t>
            </a:r>
            <a:endParaRPr lang="en-US" dirty="0"/>
          </a:p>
        </p:txBody>
      </p:sp>
      <p:sp>
        <p:nvSpPr>
          <p:cNvPr id="3" name="Naslov 2">
            <a:extLst>
              <a:ext uri="{FF2B5EF4-FFF2-40B4-BE49-F238E27FC236}">
                <a16:creationId xmlns:a16="http://schemas.microsoft.com/office/drawing/2014/main" id="{0DFF048E-7EA7-4294-B806-2692DF28C875}"/>
              </a:ext>
            </a:extLst>
          </p:cNvPr>
          <p:cNvSpPr>
            <a:spLocks noGrp="1"/>
          </p:cNvSpPr>
          <p:nvPr>
            <p:ph type="title"/>
          </p:nvPr>
        </p:nvSpPr>
        <p:spPr/>
        <p:txBody>
          <a:bodyPr/>
          <a:lstStyle/>
          <a:p>
            <a:r>
              <a:rPr lang="sl-SI" dirty="0"/>
              <a:t>Spodbujanje podjetništva</a:t>
            </a:r>
          </a:p>
        </p:txBody>
      </p:sp>
      <p:sp>
        <p:nvSpPr>
          <p:cNvPr id="4" name="Označba mesta vsebine 3">
            <a:extLst>
              <a:ext uri="{FF2B5EF4-FFF2-40B4-BE49-F238E27FC236}">
                <a16:creationId xmlns:a16="http://schemas.microsoft.com/office/drawing/2014/main" id="{3A56A2EA-7CD6-42D8-A58F-0F27435B7AFB}"/>
              </a:ext>
            </a:extLst>
          </p:cNvPr>
          <p:cNvSpPr>
            <a:spLocks noGrp="1"/>
          </p:cNvSpPr>
          <p:nvPr>
            <p:ph idx="1"/>
          </p:nvPr>
        </p:nvSpPr>
        <p:spPr>
          <a:xfrm>
            <a:off x="761678" y="2132856"/>
            <a:ext cx="10668000" cy="3456384"/>
          </a:xfrm>
        </p:spPr>
        <p:txBody>
          <a:bodyPr/>
          <a:lstStyle/>
          <a:p>
            <a:pPr lvl="0"/>
            <a:r>
              <a:rPr lang="sl-SI" dirty="0"/>
              <a:t>Ustanovitev odcepljenega (spin out) podjetja</a:t>
            </a:r>
          </a:p>
          <a:p>
            <a:pPr lvl="0"/>
            <a:endParaRPr lang="sl-SI" dirty="0"/>
          </a:p>
          <a:p>
            <a:pPr lvl="0"/>
            <a:r>
              <a:rPr lang="sl-SI"/>
              <a:t>Navodilo o pridobitvi </a:t>
            </a:r>
            <a:r>
              <a:rPr lang="sl-SI" dirty="0"/>
              <a:t>soglasja za ustanovitev odcepljenega (spin out) podjetja št. 012/N 8/2023/171-NS </a:t>
            </a:r>
          </a:p>
          <a:p>
            <a:pPr lvl="2"/>
            <a:r>
              <a:rPr lang="sl-SI" sz="2800" dirty="0"/>
              <a:t>Pridobitev soglasja (raziskovalec)</a:t>
            </a:r>
          </a:p>
          <a:p>
            <a:pPr lvl="2"/>
            <a:r>
              <a:rPr lang="sl-SI" sz="2800" dirty="0"/>
              <a:t>Sklenitev pogodbe med odcepljenim podjetjem in UM </a:t>
            </a:r>
          </a:p>
          <a:p>
            <a:endParaRPr lang="sl-SI" dirty="0"/>
          </a:p>
        </p:txBody>
      </p:sp>
    </p:spTree>
    <p:extLst>
      <p:ext uri="{BB962C8B-B14F-4D97-AF65-F5344CB8AC3E}">
        <p14:creationId xmlns:p14="http://schemas.microsoft.com/office/powerpoint/2010/main" val="1682706473"/>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9B9E37FA-BF07-4B7A-A1FF-85AB92215CE0}"/>
              </a:ext>
            </a:extLst>
          </p:cNvPr>
          <p:cNvSpPr>
            <a:spLocks noGrp="1"/>
          </p:cNvSpPr>
          <p:nvPr>
            <p:ph type="title"/>
          </p:nvPr>
        </p:nvSpPr>
        <p:spPr/>
        <p:txBody>
          <a:bodyPr/>
          <a:lstStyle/>
          <a:p>
            <a:r>
              <a:rPr lang="sl-SI" dirty="0"/>
              <a:t>SLUŽBA ZA PRENOS ZNANJA IN TEHNOLOGIJ UM</a:t>
            </a:r>
          </a:p>
        </p:txBody>
      </p:sp>
      <p:sp>
        <p:nvSpPr>
          <p:cNvPr id="4" name="Označba mesta vsebine 3">
            <a:extLst>
              <a:ext uri="{FF2B5EF4-FFF2-40B4-BE49-F238E27FC236}">
                <a16:creationId xmlns:a16="http://schemas.microsoft.com/office/drawing/2014/main" id="{F6EACAE0-DBE9-4581-B942-2CE13539F651}"/>
              </a:ext>
            </a:extLst>
          </p:cNvPr>
          <p:cNvSpPr>
            <a:spLocks noGrp="1"/>
          </p:cNvSpPr>
          <p:nvPr>
            <p:ph idx="1"/>
          </p:nvPr>
        </p:nvSpPr>
        <p:spPr>
          <a:xfrm>
            <a:off x="4295800" y="620688"/>
            <a:ext cx="6912768" cy="5400600"/>
          </a:xfrm>
        </p:spPr>
        <p:txBody>
          <a:bodyPr/>
          <a:lstStyle/>
          <a:p>
            <a:endParaRPr lang="sl-SI" dirty="0"/>
          </a:p>
        </p:txBody>
      </p:sp>
    </p:spTree>
    <p:extLst>
      <p:ext uri="{BB962C8B-B14F-4D97-AF65-F5344CB8AC3E}">
        <p14:creationId xmlns:p14="http://schemas.microsoft.com/office/powerpoint/2010/main" val="258802199"/>
      </p:ext>
    </p:extLst>
  </p:cSld>
  <p:clrMapOvr>
    <a:masterClrMapping/>
  </p:clrMapOvr>
  <p:transition spd="slow">
    <p:fade/>
  </p:transition>
</p:sld>
</file>

<file path=ppt/theme/theme1.xml><?xml version="1.0" encoding="utf-8"?>
<a:theme xmlns:a="http://schemas.openxmlformats.org/drawingml/2006/main" name="UM.SI">
  <a:themeElements>
    <a:clrScheme name="F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FG">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F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F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F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F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F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F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NR24_SPZT" id="{25095BD0-E8F1-4AD6-A322-89DBC06191BB}" vid="{35296E5B-0B21-4C73-9672-36B6A65D40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784E76DDC1AA641996A8C26D4106BE0" ma:contentTypeVersion="10" ma:contentTypeDescription="Create a new document." ma:contentTypeScope="" ma:versionID="2ef9bca442809ef047fc5eedb485e64e">
  <xsd:schema xmlns:xsd="http://www.w3.org/2001/XMLSchema" xmlns:xs="http://www.w3.org/2001/XMLSchema" xmlns:p="http://schemas.microsoft.com/office/2006/metadata/properties" xmlns:ns2="86c6268a-1982-4a01-bab8-aea47768f942" xmlns:ns3="562ce78b-bcab-4299-ba08-dbf313c1548b" targetNamespace="http://schemas.microsoft.com/office/2006/metadata/properties" ma:root="true" ma:fieldsID="45368074692e86f088984f6cd3899668" ns2:_="" ns3:_="">
    <xsd:import namespace="86c6268a-1982-4a01-bab8-aea47768f942"/>
    <xsd:import namespace="562ce78b-bcab-4299-ba08-dbf313c1548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c6268a-1982-4a01-bab8-aea47768f9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314c371a-e1e1-4790-b7b3-e586cefac307"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2ce78b-bcab-4299-ba08-dbf313c1548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f3424dde-cf88-4d33-ae3e-88886f3aa343}" ma:internalName="TaxCatchAll" ma:showField="CatchAllData" ma:web="562ce78b-bcab-4299-ba08-dbf313c154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562ce78b-bcab-4299-ba08-dbf313c1548b" xsi:nil="true"/>
    <lcf76f155ced4ddcb4097134ff3c332f xmlns="86c6268a-1982-4a01-bab8-aea47768f94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44C7868-798E-458D-8D58-E4C9B3B7DF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c6268a-1982-4a01-bab8-aea47768f942"/>
    <ds:schemaRef ds:uri="562ce78b-bcab-4299-ba08-dbf313c154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4D39D2-AE85-4557-BAAB-3E26E7115052}">
  <ds:schemaRefs>
    <ds:schemaRef ds:uri="http://purl.org/dc/terms/"/>
    <ds:schemaRef ds:uri="http://schemas.microsoft.com/office/2006/documentManagement/types"/>
    <ds:schemaRef ds:uri="http://schemas.openxmlformats.org/package/2006/metadata/core-properties"/>
    <ds:schemaRef ds:uri="http://purl.org/dc/dcmitype/"/>
    <ds:schemaRef ds:uri="562ce78b-bcab-4299-ba08-dbf313c1548b"/>
    <ds:schemaRef ds:uri="86c6268a-1982-4a01-bab8-aea47768f942"/>
    <ds:schemaRef ds:uri="http://purl.org/dc/elements/1.1/"/>
    <ds:schemaRef ds:uri="http://www.w3.org/XML/1998/namespace"/>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BC96AB59-04EF-4827-B82A-A29E9A99E4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ENR24_SPZT</Template>
  <TotalTime>60</TotalTime>
  <Words>245</Words>
  <Application>Microsoft Office PowerPoint</Application>
  <PresentationFormat>Širokozaslonsko</PresentationFormat>
  <Paragraphs>57</Paragraphs>
  <Slides>9</Slides>
  <Notes>0</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9</vt:i4>
      </vt:variant>
    </vt:vector>
  </HeadingPairs>
  <TitlesOfParts>
    <vt:vector size="17" baseType="lpstr">
      <vt:lpstr>Aptos</vt:lpstr>
      <vt:lpstr>Arial</vt:lpstr>
      <vt:lpstr>Calibri</vt:lpstr>
      <vt:lpstr>Calibri Bold</vt:lpstr>
      <vt:lpstr>Symbol</vt:lpstr>
      <vt:lpstr>Tahoma</vt:lpstr>
      <vt:lpstr>Wingdings</vt:lpstr>
      <vt:lpstr>UM.SI</vt:lpstr>
      <vt:lpstr>PowerPointova predstavitev</vt:lpstr>
      <vt:lpstr>Področja delovanja</vt:lpstr>
      <vt:lpstr>Področja delovanja</vt:lpstr>
      <vt:lpstr>Podpora</vt:lpstr>
      <vt:lpstr>Identifikacija in pravno varstvo intelektualne lastnine</vt:lpstr>
      <vt:lpstr>Postopek prevzema službenih izumov</vt:lpstr>
      <vt:lpstr>Sodelovanje z gospodarstvom</vt:lpstr>
      <vt:lpstr>Spodbujanje podjetništva</vt:lpstr>
      <vt:lpstr>SLUŽBA ZA PRENOS ZNANJA IN TEHNOLOGIJ 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Nina Smerdu</dc:creator>
  <cp:lastModifiedBy>Nina Smerdu</cp:lastModifiedBy>
  <cp:revision>5</cp:revision>
  <dcterms:created xsi:type="dcterms:W3CDTF">2024-09-26T11:34:14Z</dcterms:created>
  <dcterms:modified xsi:type="dcterms:W3CDTF">2024-09-26T12:35:09Z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0x0101009784E76DDC1AA641996A8C26D4106BE0</vt:lpwstr>
  </property>
  <property fmtid="{D5CDD505-2E9C-101B-9397-08002B2CF9AE}" pid="3" name="_dlc_DocIdItemGuid">
    <vt:lpwstr>522049ae-d730-47e7-82a8-6874d7845f03</vt:lpwstr>
  </property>
  <property fmtid="{D5CDD505-2E9C-101B-9397-08002B2CF9AE}" pid="4" name="MediaServiceImageTags">
    <vt:lpwstr/>
  </property>
</Properties>
</file>