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14"/>
  </p:notesMasterIdLst>
  <p:handoutMasterIdLst>
    <p:handoutMasterId r:id="rId15"/>
  </p:handoutMasterIdLst>
  <p:sldIdLst>
    <p:sldId id="256" r:id="rId5"/>
    <p:sldId id="257" r:id="rId6"/>
    <p:sldId id="258" r:id="rId7"/>
    <p:sldId id="259" r:id="rId8"/>
    <p:sldId id="260" r:id="rId9"/>
    <p:sldId id="261" r:id="rId10"/>
    <p:sldId id="263" r:id="rId11"/>
    <p:sldId id="264" r:id="rId12"/>
    <p:sldId id="262"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00"/>
    <a:srgbClr val="00D5FE"/>
    <a:srgbClr val="FFE3A7"/>
    <a:srgbClr val="EDDB1E"/>
    <a:srgbClr val="006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80" d="100"/>
          <a:sy n="80" d="100"/>
        </p:scale>
        <p:origin x="782" y="4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75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26. 09. 2024</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26. 09. 2024</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hyperlink" Target="mailto:dpo@um.si" TargetMode="External"/><Relationship Id="rId5" Type="http://schemas.openxmlformats.org/officeDocument/2006/relationships/image" Target="../media/image4.svg"/><Relationship Id="rId10" Type="http://schemas.openxmlformats.org/officeDocument/2006/relationships/hyperlink" Target="mailto:ern@um.si" TargetMode="External"/><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svg"/><Relationship Id="rId18" Type="http://schemas.openxmlformats.org/officeDocument/2006/relationships/image" Target="../media/image20.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10.png"/><Relationship Id="rId16" Type="http://schemas.openxmlformats.org/officeDocument/2006/relationships/image" Target="../media/image18.png"/><Relationship Id="rId20" Type="http://schemas.openxmlformats.org/officeDocument/2006/relationships/image" Target="../media/image22.sv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3.svg"/><Relationship Id="rId5" Type="http://schemas.openxmlformats.org/officeDocument/2006/relationships/image" Target="../media/image5.pn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254128" y="3234711"/>
            <a:ext cx="6192688"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kern="0" dirty="0"/>
              <a:t>OD RAZISKAVE DO TRGA</a:t>
            </a:r>
            <a:endParaRPr lang="en-GB"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264508" y="4194154"/>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l"/>
            <a:r>
              <a:rPr lang="sl-SI" kern="0" baseline="0" dirty="0"/>
              <a:t>Proces prenosa znanja in zaščite intelektualne lastnine na Univerzi v Mariboru</a:t>
            </a:r>
            <a:endParaRPr lang="en-GB" kern="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ern</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a:t>
            </a:r>
            <a:r>
              <a:rPr lang="sl-SI" sz="1400">
                <a:solidFill>
                  <a:srgbClr val="FFE3A7"/>
                </a:solidFill>
                <a:effectLst/>
                <a:latin typeface="Calibri" panose="020F0502020204030204" pitchFamily="34" charset="0"/>
                <a:ea typeface="Calibri" panose="020F0502020204030204" pitchFamily="34" charset="0"/>
                <a:cs typeface="Aptos" panose="020B0004020202020204" pitchFamily="34" charset="0"/>
              </a:rPr>
              <a:t>prof. </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2</a:t>
            </a:r>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sl-SI" dirty="0"/>
              <a:t>Področja delovanja</a:t>
            </a:r>
          </a:p>
        </p:txBody>
      </p:sp>
      <p:sp>
        <p:nvSpPr>
          <p:cNvPr id="8" name="Content Placeholder 2"/>
          <p:cNvSpPr>
            <a:spLocks noGrp="1"/>
          </p:cNvSpPr>
          <p:nvPr>
            <p:ph idx="1" hasCustomPrompt="1"/>
          </p:nvPr>
        </p:nvSpPr>
        <p:spPr>
          <a:xfrm>
            <a:off x="711200" y="1919912"/>
            <a:ext cx="108712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marL="914400" indent="0">
              <a:buClr>
                <a:srgbClr val="FF6400"/>
              </a:buClr>
              <a:buNone/>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Pravno varstvo intelektualne lastnine (IL)</a:t>
            </a:r>
          </a:p>
          <a:p>
            <a:pPr lvl="1"/>
            <a:r>
              <a:rPr lang="sl-SI" dirty="0"/>
              <a:t>Identifikacija nove IL in potencialnih inovacij</a:t>
            </a:r>
          </a:p>
          <a:p>
            <a:pPr lvl="1"/>
            <a:r>
              <a:rPr lang="sl-SI" dirty="0"/>
              <a:t>Prevzem službenih izumov in drugih oblik IL</a:t>
            </a:r>
          </a:p>
          <a:p>
            <a:pPr lvl="1"/>
            <a:r>
              <a:rPr lang="sl-SI" dirty="0"/>
              <a:t>Pravno varstvo službenih izumov in drugih oblik IL</a:t>
            </a:r>
            <a:endParaRPr lang="en-US" dirty="0"/>
          </a:p>
          <a:p>
            <a:pPr lvl="1"/>
            <a:endParaRPr lang="sl-SI" dirty="0"/>
          </a:p>
          <a:p>
            <a:pPr lvl="0"/>
            <a:r>
              <a:rPr lang="sl-SI" dirty="0"/>
              <a:t>Komercializacija IL</a:t>
            </a:r>
          </a:p>
          <a:p>
            <a:pPr lvl="1"/>
            <a:r>
              <a:rPr lang="sl-SI" dirty="0"/>
              <a:t>Strategija „iz laboratorija na trg“</a:t>
            </a:r>
          </a:p>
          <a:p>
            <a:pPr lvl="1"/>
            <a:r>
              <a:rPr lang="sl-SI" dirty="0"/>
              <a:t>Sodelovanja v projektih in mrežah (npr. EEN, EDIH DIGI SI)</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Služba za prenos znanja in tehnologij</a:t>
            </a:r>
            <a:endParaRPr lang="en-GB" sz="4000" b="0" kern="0" dirty="0"/>
          </a:p>
        </p:txBody>
      </p:sp>
    </p:spTree>
    <p:extLst>
      <p:ext uri="{BB962C8B-B14F-4D97-AF65-F5344CB8AC3E}">
        <p14:creationId xmlns:p14="http://schemas.microsoft.com/office/powerpoint/2010/main" val="272967188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3</a:t>
            </a:r>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sl-SI" dirty="0"/>
              <a:t>Področja delovanja</a:t>
            </a:r>
          </a:p>
        </p:txBody>
      </p:sp>
      <p:sp>
        <p:nvSpPr>
          <p:cNvPr id="8" name="Content Placeholder 2"/>
          <p:cNvSpPr>
            <a:spLocks noGrp="1"/>
          </p:cNvSpPr>
          <p:nvPr>
            <p:ph idx="1" hasCustomPrompt="1"/>
          </p:nvPr>
        </p:nvSpPr>
        <p:spPr>
          <a:xfrm>
            <a:off x="711200" y="1919912"/>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marL="914400" indent="0">
              <a:buClr>
                <a:srgbClr val="FF6400"/>
              </a:buClr>
              <a:buNone/>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Sodelovanje z gospodarstvom</a:t>
            </a:r>
          </a:p>
          <a:p>
            <a:pPr lvl="1"/>
            <a:r>
              <a:rPr lang="sl-SI" dirty="0"/>
              <a:t>Vstopna točka za industrijske partnerje</a:t>
            </a:r>
          </a:p>
          <a:p>
            <a:pPr lvl="1"/>
            <a:r>
              <a:rPr lang="sl-SI" dirty="0"/>
              <a:t>Povezovanje podjetij s članicami Univerze v Mariboru</a:t>
            </a:r>
          </a:p>
          <a:p>
            <a:pPr lvl="1"/>
            <a:endParaRPr lang="sl-SI" dirty="0"/>
          </a:p>
          <a:p>
            <a:pPr lvl="0"/>
            <a:r>
              <a:rPr lang="sl-SI" dirty="0"/>
              <a:t>Spodbujanje podjetništva</a:t>
            </a:r>
            <a:endParaRPr lang="en-US" dirty="0"/>
          </a:p>
          <a:p>
            <a:pPr lvl="1"/>
            <a:r>
              <a:rPr lang="sl-SI" dirty="0"/>
              <a:t>Odcepljena podjetja</a:t>
            </a:r>
          </a:p>
          <a:p>
            <a:pPr lvl="1"/>
            <a:r>
              <a:rPr lang="sl-SI" dirty="0"/>
              <a:t>Krepitev univerzitetnega inovacijskega ekosistema</a:t>
            </a:r>
            <a:endParaRPr lang="en-US" dirty="0"/>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Služba za prenos znanja in tehnologij</a:t>
            </a:r>
            <a:endParaRPr lang="en-GB" sz="4000" b="0" kern="0" dirty="0"/>
          </a:p>
        </p:txBody>
      </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0" y="1745552"/>
            <a:ext cx="6082209"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Raziskovalcem in študentom</a:t>
            </a:r>
            <a:endParaRPr lang="en-US" dirty="0"/>
          </a:p>
          <a:p>
            <a:pPr lvl="1"/>
            <a:r>
              <a:rPr lang="sl-SI" dirty="0"/>
              <a:t>Prepoznavanje potencialnih inovacij</a:t>
            </a:r>
          </a:p>
          <a:p>
            <a:pPr lvl="1"/>
            <a:r>
              <a:rPr lang="sl-SI" dirty="0"/>
              <a:t>Svetovanje o varstvu IL</a:t>
            </a:r>
          </a:p>
          <a:p>
            <a:pPr lvl="1"/>
            <a:r>
              <a:rPr lang="sl-SI" dirty="0"/>
              <a:t>Prevzem službenih izumov</a:t>
            </a:r>
          </a:p>
          <a:p>
            <a:pPr lvl="1"/>
            <a:r>
              <a:rPr lang="sl-SI" dirty="0"/>
              <a:t>Pogajanja pri prodaji in licenciranju</a:t>
            </a:r>
          </a:p>
          <a:p>
            <a:pPr lvl="1"/>
            <a:r>
              <a:rPr lang="sl-SI" dirty="0"/>
              <a:t>Odcepljena podjetja</a:t>
            </a:r>
          </a:p>
          <a:p>
            <a:pPr lvl="1"/>
            <a:r>
              <a:rPr lang="sl-SI" dirty="0"/>
              <a:t>Izobraževanja, promocija in mreženje</a:t>
            </a:r>
            <a:endParaRPr lang="en-US" dirty="0"/>
          </a:p>
        </p:txBody>
      </p:sp>
      <p:sp>
        <p:nvSpPr>
          <p:cNvPr id="4" name="Content Placeholder 3"/>
          <p:cNvSpPr>
            <a:spLocks noGrp="1"/>
          </p:cNvSpPr>
          <p:nvPr>
            <p:ph sz="half" idx="2" hasCustomPrompt="1"/>
          </p:nvPr>
        </p:nvSpPr>
        <p:spPr>
          <a:xfrm>
            <a:off x="6096000" y="1745552"/>
            <a:ext cx="5616624" cy="4491760"/>
          </a:xfrm>
        </p:spPr>
        <p:txBody>
          <a:bodyPr/>
          <a:lstStyle>
            <a:lvl1pPr>
              <a:defRPr sz="3200"/>
            </a:lvl1pPr>
            <a:lvl2pPr>
              <a:defRPr sz="2800"/>
            </a:lvl2pPr>
            <a:lvl3pPr marL="914400" indent="0">
              <a:buNone/>
              <a:defRPr sz="2400"/>
            </a:lvl3pPr>
            <a:lvl4pPr>
              <a:defRPr sz="2000"/>
            </a:lvl4pPr>
            <a:lvl5pPr>
              <a:defRPr sz="2000"/>
            </a:lvl5pPr>
            <a:lvl6pPr>
              <a:defRPr sz="1800"/>
            </a:lvl6pPr>
            <a:lvl7pPr>
              <a:defRPr sz="1800"/>
            </a:lvl7pPr>
            <a:lvl8pPr>
              <a:defRPr sz="1800"/>
            </a:lvl8pPr>
            <a:lvl9pPr>
              <a:defRPr sz="1800"/>
            </a:lvl9pPr>
          </a:lstStyle>
          <a:p>
            <a:pPr lvl="0"/>
            <a:r>
              <a:rPr lang="sl-SI" dirty="0"/>
              <a:t>Industrijskim partnerjem</a:t>
            </a:r>
            <a:endParaRPr lang="en-US" dirty="0"/>
          </a:p>
          <a:p>
            <a:pPr lvl="1"/>
            <a:r>
              <a:rPr lang="sl-SI" dirty="0"/>
              <a:t>Pomoč pri identifikaciji znanja in tehnologij UM</a:t>
            </a:r>
          </a:p>
          <a:p>
            <a:pPr lvl="1"/>
            <a:r>
              <a:rPr lang="sl-SI" dirty="0"/>
              <a:t>Sodelovanje na povezovalnih dogodkih</a:t>
            </a:r>
          </a:p>
          <a:p>
            <a:pPr lvl="1"/>
            <a:r>
              <a:rPr lang="sl-SI" dirty="0"/>
              <a:t>Pogajanja v zvezi z odkupom ali licenciranjem</a:t>
            </a:r>
          </a:p>
          <a:p>
            <a:pPr lvl="1"/>
            <a:r>
              <a:rPr lang="sl-SI" dirty="0"/>
              <a:t>Vključitev v EEN ali EDIH DIGI-SI</a:t>
            </a:r>
            <a:endParaRPr lang="en-US" dirty="0"/>
          </a:p>
          <a:p>
            <a:pPr lvl="2"/>
            <a:endParaRPr lang="sl-SI" dirty="0"/>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r>
              <a:rPr lang="sl-SI" dirty="0"/>
              <a:t>4</a:t>
            </a:r>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298380" y="-9737"/>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Služba za prenos znanja in tehnologij</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335360" y="859477"/>
            <a:ext cx="1872208" cy="903312"/>
          </a:xfrm>
        </p:spPr>
        <p:txBody>
          <a:bodyPr/>
          <a:lstStyle>
            <a:lvl1pPr>
              <a:defRPr sz="3600">
                <a:solidFill>
                  <a:srgbClr val="FF6400"/>
                </a:solidFill>
              </a:defRPr>
            </a:lvl1pPr>
          </a:lstStyle>
          <a:p>
            <a:r>
              <a:rPr lang="sl-SI" dirty="0"/>
              <a:t>Podpora</a:t>
            </a:r>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5</a:t>
            </a:r>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Od raziskave do trga</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67408" y="946946"/>
            <a:ext cx="10871200" cy="903312"/>
          </a:xfrm>
        </p:spPr>
        <p:txBody>
          <a:bodyPr/>
          <a:lstStyle>
            <a:lvl1pPr>
              <a:defRPr sz="3600">
                <a:solidFill>
                  <a:srgbClr val="FF6400"/>
                </a:solidFill>
              </a:defRPr>
            </a:lvl1pPr>
          </a:lstStyle>
          <a:p>
            <a:r>
              <a:rPr lang="en-US" dirty="0" err="1"/>
              <a:t>Identifikacija</a:t>
            </a:r>
            <a:r>
              <a:rPr lang="en-US" dirty="0"/>
              <a:t> in </a:t>
            </a:r>
            <a:r>
              <a:rPr lang="en-US" dirty="0" err="1"/>
              <a:t>pravno</a:t>
            </a:r>
            <a:r>
              <a:rPr lang="en-US" dirty="0"/>
              <a:t> </a:t>
            </a:r>
            <a:r>
              <a:rPr lang="en-US" dirty="0" err="1"/>
              <a:t>varstvo</a:t>
            </a:r>
            <a:r>
              <a:rPr lang="en-US" dirty="0"/>
              <a:t> </a:t>
            </a:r>
            <a:r>
              <a:rPr lang="en-US" dirty="0" err="1"/>
              <a:t>intelektualne</a:t>
            </a:r>
            <a:r>
              <a:rPr lang="en-US" dirty="0"/>
              <a:t> </a:t>
            </a:r>
            <a:r>
              <a:rPr lang="en-US" dirty="0" err="1"/>
              <a:t>lastnine</a:t>
            </a:r>
            <a:endParaRPr lang="en-US"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6" name="Content Placeholder 2">
            <a:extLst>
              <a:ext uri="{FF2B5EF4-FFF2-40B4-BE49-F238E27FC236}">
                <a16:creationId xmlns:a16="http://schemas.microsoft.com/office/drawing/2014/main" id="{22262176-0314-48FD-BC8B-5AEC7741D649}"/>
              </a:ext>
            </a:extLst>
          </p:cNvPr>
          <p:cNvSpPr>
            <a:spLocks noGrp="1"/>
          </p:cNvSpPr>
          <p:nvPr>
            <p:ph idx="1" hasCustomPrompt="1"/>
          </p:nvPr>
        </p:nvSpPr>
        <p:spPr>
          <a:xfrm>
            <a:off x="739389" y="2348880"/>
            <a:ext cx="10668000" cy="2445192"/>
          </a:xfrm>
        </p:spPr>
        <p:txBody>
          <a:bodyPr/>
          <a:lstStyle>
            <a:lvl1pPr>
              <a:buClr>
                <a:srgbClr val="FF6400"/>
              </a:buClr>
              <a:defRPr sz="3200">
                <a:solidFill>
                  <a:schemeClr val="bg2">
                    <a:lumMod val="75000"/>
                  </a:schemeClr>
                </a:solidFill>
              </a:defRPr>
            </a:lvl1pPr>
            <a:lvl2pPr marL="457200" indent="0">
              <a:buClr>
                <a:srgbClr val="FF6400"/>
              </a:buClr>
              <a:buNone/>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Rezultati razvojno-raziskovalnega procesa</a:t>
            </a:r>
          </a:p>
          <a:p>
            <a:pPr lvl="0"/>
            <a:endParaRPr lang="sl-SI" dirty="0"/>
          </a:p>
          <a:p>
            <a:pPr lvl="0"/>
            <a:r>
              <a:rPr lang="sl-SI" dirty="0"/>
              <a:t>Intelektualna lastnina    v.   pravice intelektualne lastnine</a:t>
            </a:r>
            <a:endParaRPr lang="en-US" dirty="0"/>
          </a:p>
          <a:p>
            <a:pPr lvl="1"/>
            <a:endParaRPr lang="sl-SI" dirty="0"/>
          </a:p>
        </p:txBody>
      </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6</a:t>
            </a:r>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Od raziskave do trga</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sl-SI" dirty="0"/>
              <a:t>Postopek prevzema službenih izumov</a:t>
            </a:r>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0" name="Content Placeholder 2">
            <a:extLst>
              <a:ext uri="{FF2B5EF4-FFF2-40B4-BE49-F238E27FC236}">
                <a16:creationId xmlns:a16="http://schemas.microsoft.com/office/drawing/2014/main" id="{613E1D72-FD4A-4762-B5FD-91227CC64203}"/>
              </a:ext>
            </a:extLst>
          </p:cNvPr>
          <p:cNvSpPr>
            <a:spLocks noGrp="1"/>
          </p:cNvSpPr>
          <p:nvPr>
            <p:ph idx="10" hasCustomPrompt="1"/>
          </p:nvPr>
        </p:nvSpPr>
        <p:spPr>
          <a:xfrm>
            <a:off x="709221" y="1990038"/>
            <a:ext cx="11001424" cy="4017779"/>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Pravilnik o rezultatih inovacijske dejavnosti UM št. 012/2024/4</a:t>
            </a:r>
          </a:p>
          <a:p>
            <a:pPr lvl="0"/>
            <a:endParaRPr lang="sl-SI" dirty="0"/>
          </a:p>
          <a:p>
            <a:pPr lvl="0"/>
            <a:r>
              <a:rPr lang="sl-SI" dirty="0"/>
              <a:t>Obvestilo o nastanku novega službenega izuma</a:t>
            </a:r>
          </a:p>
          <a:p>
            <a:pPr lvl="0"/>
            <a:r>
              <a:rPr lang="sl-SI" dirty="0"/>
              <a:t>Pregled formalne popolnosti</a:t>
            </a:r>
          </a:p>
          <a:p>
            <a:pPr lvl="0"/>
            <a:r>
              <a:rPr lang="sl-SI" dirty="0"/>
              <a:t>Vsebinska obravnava</a:t>
            </a:r>
          </a:p>
          <a:p>
            <a:pPr lvl="1"/>
            <a:r>
              <a:rPr lang="sl-SI" dirty="0"/>
              <a:t>Komisija za inovacijsko dejavnost UM</a:t>
            </a:r>
          </a:p>
          <a:p>
            <a:pPr lvl="0"/>
            <a:r>
              <a:rPr lang="sl-SI" dirty="0"/>
              <a:t>Odločitev UM</a:t>
            </a:r>
            <a:endParaRPr lang="en-US" dirty="0"/>
          </a:p>
          <a:p>
            <a:pPr lvl="1"/>
            <a:endParaRPr lang="sl-SI" dirty="0"/>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7</a:t>
            </a:r>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Od raziskave do trga</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sl-SI" dirty="0"/>
              <a:t>Sodelovanje z gospodarstvom</a:t>
            </a:r>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5" name="Content Placeholder 2">
            <a:extLst>
              <a:ext uri="{FF2B5EF4-FFF2-40B4-BE49-F238E27FC236}">
                <a16:creationId xmlns:a16="http://schemas.microsoft.com/office/drawing/2014/main" id="{AFD46A40-8F08-475A-97BE-3FAC7E940169}"/>
              </a:ext>
            </a:extLst>
          </p:cNvPr>
          <p:cNvSpPr>
            <a:spLocks noGrp="1"/>
          </p:cNvSpPr>
          <p:nvPr>
            <p:ph idx="10" hasCustomPrompt="1"/>
          </p:nvPr>
        </p:nvSpPr>
        <p:spPr>
          <a:xfrm>
            <a:off x="711200" y="2161486"/>
            <a:ext cx="10668000" cy="305611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Razvojno-raziskovalno sodelovanje</a:t>
            </a:r>
          </a:p>
          <a:p>
            <a:pPr lvl="0"/>
            <a:r>
              <a:rPr lang="sl-SI" dirty="0"/>
              <a:t>Pogodbeni prenos znanja in tehnologij UM</a:t>
            </a:r>
          </a:p>
          <a:p>
            <a:pPr lvl="1"/>
            <a:r>
              <a:rPr lang="sl-SI" dirty="0"/>
              <a:t>Prodajna pogodba ali druga pogodba o prenosu</a:t>
            </a:r>
          </a:p>
          <a:p>
            <a:pPr lvl="1"/>
            <a:r>
              <a:rPr lang="sl-SI" dirty="0"/>
              <a:t>Licenčna pogodba</a:t>
            </a:r>
          </a:p>
          <a:p>
            <a:pPr lvl="1"/>
            <a:endParaRPr lang="sl-SI" dirty="0"/>
          </a:p>
        </p:txBody>
      </p:sp>
    </p:spTree>
    <p:extLst>
      <p:ext uri="{BB962C8B-B14F-4D97-AF65-F5344CB8AC3E}">
        <p14:creationId xmlns:p14="http://schemas.microsoft.com/office/powerpoint/2010/main" val="1828647644"/>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8</a:t>
            </a:r>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4810"/>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Od raziskave do trga</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sl-SI" dirty="0"/>
              <a:t>Spodbujanje podjetništva</a:t>
            </a:r>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5" name="Content Placeholder 2">
            <a:extLst>
              <a:ext uri="{FF2B5EF4-FFF2-40B4-BE49-F238E27FC236}">
                <a16:creationId xmlns:a16="http://schemas.microsoft.com/office/drawing/2014/main" id="{DC22CE06-A196-4BC2-A72B-BF68B372F34C}"/>
              </a:ext>
            </a:extLst>
          </p:cNvPr>
          <p:cNvSpPr>
            <a:spLocks noGrp="1"/>
          </p:cNvSpPr>
          <p:nvPr>
            <p:ph idx="10" hasCustomPrompt="1"/>
          </p:nvPr>
        </p:nvSpPr>
        <p:spPr>
          <a:xfrm>
            <a:off x="695338" y="2215152"/>
            <a:ext cx="11496661" cy="305611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Ustanovitev odcepljenega (spin out) podjetja</a:t>
            </a:r>
          </a:p>
          <a:p>
            <a:pPr lvl="0"/>
            <a:r>
              <a:rPr lang="sl-SI" dirty="0"/>
              <a:t>Navodilo pridobitvi soglasja za ustanovitev odcepljenega (spin out) podjetja št. 012/N 8/2023/171-NS </a:t>
            </a:r>
          </a:p>
          <a:p>
            <a:pPr lvl="1"/>
            <a:r>
              <a:rPr lang="sl-SI" dirty="0"/>
              <a:t>Pridobitev soglasja (raziskovalec)</a:t>
            </a:r>
          </a:p>
          <a:p>
            <a:pPr lvl="1"/>
            <a:r>
              <a:rPr lang="sl-SI" dirty="0"/>
              <a:t>Sklenitev pogodbe med odcepljenim podjetjem in UM </a:t>
            </a:r>
          </a:p>
          <a:p>
            <a:pPr lvl="0"/>
            <a:endParaRPr lang="sl-SI" dirty="0"/>
          </a:p>
          <a:p>
            <a:pPr lvl="1"/>
            <a:endParaRPr lang="sl-SI" dirty="0"/>
          </a:p>
        </p:txBody>
      </p:sp>
    </p:spTree>
    <p:extLst>
      <p:ext uri="{BB962C8B-B14F-4D97-AF65-F5344CB8AC3E}">
        <p14:creationId xmlns:p14="http://schemas.microsoft.com/office/powerpoint/2010/main" val="2285857624"/>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r>
              <a:rPr lang="sl-SI" dirty="0"/>
              <a:t>9</a:t>
            </a:r>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sl-SI" dirty="0"/>
              <a:t>SLUŽBA ZA PRENOS ZNANJA IN TEHNOLOGIJ UM</a:t>
            </a:r>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marL="457200" indent="0">
              <a:buClr>
                <a:srgbClr val="FF6400"/>
              </a:buClr>
              <a:buNone/>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Stopite v stik</a:t>
            </a:r>
            <a:endParaRPr lang="en-US" dirty="0"/>
          </a:p>
          <a:p>
            <a:pPr lvl="1"/>
            <a:endParaRPr lang="sl-SI" dirty="0"/>
          </a:p>
        </p:txBody>
      </p:sp>
      <p:sp>
        <p:nvSpPr>
          <p:cNvPr id="15" name="Freeform 3">
            <a:extLst>
              <a:ext uri="{FF2B5EF4-FFF2-40B4-BE49-F238E27FC236}">
                <a16:creationId xmlns:a16="http://schemas.microsoft.com/office/drawing/2014/main" id="{A062066B-AA7C-4B68-A943-A4370D38E0F5}"/>
              </a:ext>
            </a:extLst>
          </p:cNvPr>
          <p:cNvSpPr/>
          <p:nvPr userDrawn="1"/>
        </p:nvSpPr>
        <p:spPr>
          <a:xfrm>
            <a:off x="4771956" y="1852571"/>
            <a:ext cx="576961" cy="527075"/>
          </a:xfrm>
          <a:custGeom>
            <a:avLst/>
            <a:gdLst/>
            <a:ahLst/>
            <a:cxnLst/>
            <a:rect l="l" t="t" r="r" b="b"/>
            <a:pathLst>
              <a:path w="842649" h="842649">
                <a:moveTo>
                  <a:pt x="0" y="0"/>
                </a:moveTo>
                <a:lnTo>
                  <a:pt x="842649" y="0"/>
                </a:lnTo>
                <a:lnTo>
                  <a:pt x="842649" y="842649"/>
                </a:lnTo>
                <a:lnTo>
                  <a:pt x="0" y="8426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4">
            <a:extLst>
              <a:ext uri="{FF2B5EF4-FFF2-40B4-BE49-F238E27FC236}">
                <a16:creationId xmlns:a16="http://schemas.microsoft.com/office/drawing/2014/main" id="{2B2D567A-395C-4058-A7EC-CBAAF56828D7}"/>
              </a:ext>
            </a:extLst>
          </p:cNvPr>
          <p:cNvSpPr/>
          <p:nvPr userDrawn="1"/>
        </p:nvSpPr>
        <p:spPr>
          <a:xfrm>
            <a:off x="4765224" y="2638035"/>
            <a:ext cx="576961" cy="548494"/>
          </a:xfrm>
          <a:custGeom>
            <a:avLst/>
            <a:gdLst/>
            <a:ahLst/>
            <a:cxnLst/>
            <a:rect l="l" t="t" r="r" b="b"/>
            <a:pathLst>
              <a:path w="842649" h="842649">
                <a:moveTo>
                  <a:pt x="0" y="0"/>
                </a:moveTo>
                <a:lnTo>
                  <a:pt x="842649" y="0"/>
                </a:lnTo>
                <a:lnTo>
                  <a:pt x="842649" y="842648"/>
                </a:lnTo>
                <a:lnTo>
                  <a:pt x="0" y="8426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19" name="Group 5">
            <a:extLst>
              <a:ext uri="{FF2B5EF4-FFF2-40B4-BE49-F238E27FC236}">
                <a16:creationId xmlns:a16="http://schemas.microsoft.com/office/drawing/2014/main" id="{F61C4D03-752B-4837-A205-9DF796FE0A94}"/>
              </a:ext>
            </a:extLst>
          </p:cNvPr>
          <p:cNvGrpSpPr/>
          <p:nvPr userDrawn="1"/>
        </p:nvGrpSpPr>
        <p:grpSpPr>
          <a:xfrm>
            <a:off x="4803220" y="5290757"/>
            <a:ext cx="600994" cy="617617"/>
            <a:chOff x="0" y="0"/>
            <a:chExt cx="1129145" cy="1170278"/>
          </a:xfrm>
        </p:grpSpPr>
        <p:sp>
          <p:nvSpPr>
            <p:cNvPr id="20" name="Freeform 6">
              <a:extLst>
                <a:ext uri="{FF2B5EF4-FFF2-40B4-BE49-F238E27FC236}">
                  <a16:creationId xmlns:a16="http://schemas.microsoft.com/office/drawing/2014/main" id="{47270535-69A2-4920-A7A8-9771411B49FB}"/>
                </a:ext>
              </a:extLst>
            </p:cNvPr>
            <p:cNvSpPr/>
            <p:nvPr/>
          </p:nvSpPr>
          <p:spPr>
            <a:xfrm>
              <a:off x="0" y="26947"/>
              <a:ext cx="1123532" cy="1123532"/>
            </a:xfrm>
            <a:custGeom>
              <a:avLst/>
              <a:gdLst/>
              <a:ahLst/>
              <a:cxnLst/>
              <a:rect l="l" t="t" r="r" b="b"/>
              <a:pathLst>
                <a:path w="1123532" h="1123532">
                  <a:moveTo>
                    <a:pt x="0" y="0"/>
                  </a:moveTo>
                  <a:lnTo>
                    <a:pt x="1123532" y="0"/>
                  </a:lnTo>
                  <a:lnTo>
                    <a:pt x="1123532" y="1123531"/>
                  </a:lnTo>
                  <a:lnTo>
                    <a:pt x="0" y="112353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nvGrpSpPr>
            <p:cNvPr id="21" name="Group 7">
              <a:extLst>
                <a:ext uri="{FF2B5EF4-FFF2-40B4-BE49-F238E27FC236}">
                  <a16:creationId xmlns:a16="http://schemas.microsoft.com/office/drawing/2014/main" id="{416D3385-9286-46E0-973B-25BC0D85BA87}"/>
                </a:ext>
              </a:extLst>
            </p:cNvPr>
            <p:cNvGrpSpPr/>
            <p:nvPr/>
          </p:nvGrpSpPr>
          <p:grpSpPr>
            <a:xfrm>
              <a:off x="109853" y="93145"/>
              <a:ext cx="991135" cy="991135"/>
              <a:chOff x="0" y="0"/>
              <a:chExt cx="812800" cy="812800"/>
            </a:xfrm>
          </p:grpSpPr>
          <p:sp>
            <p:nvSpPr>
              <p:cNvPr id="23" name="Freeform 8">
                <a:extLst>
                  <a:ext uri="{FF2B5EF4-FFF2-40B4-BE49-F238E27FC236}">
                    <a16:creationId xmlns:a16="http://schemas.microsoft.com/office/drawing/2014/main" id="{F1EAB88F-74F0-4F97-BCE9-556ECE6AF9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sp>
          <p:sp>
            <p:nvSpPr>
              <p:cNvPr id="24" name="TextBox 9">
                <a:extLst>
                  <a:ext uri="{FF2B5EF4-FFF2-40B4-BE49-F238E27FC236}">
                    <a16:creationId xmlns:a16="http://schemas.microsoft.com/office/drawing/2014/main" id="{79DAC497-1CB7-4457-A265-116348C48EAC}"/>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22" name="Freeform 10">
              <a:extLst>
                <a:ext uri="{FF2B5EF4-FFF2-40B4-BE49-F238E27FC236}">
                  <a16:creationId xmlns:a16="http://schemas.microsoft.com/office/drawing/2014/main" id="{DB2AB39A-8B24-4033-966D-6D3708295108}"/>
                </a:ext>
              </a:extLst>
            </p:cNvPr>
            <p:cNvSpPr/>
            <p:nvPr/>
          </p:nvSpPr>
          <p:spPr>
            <a:xfrm>
              <a:off x="51747" y="0"/>
              <a:ext cx="1077399" cy="1170278"/>
            </a:xfrm>
            <a:custGeom>
              <a:avLst/>
              <a:gdLst/>
              <a:ahLst/>
              <a:cxnLst/>
              <a:rect l="l" t="t" r="r" b="b"/>
              <a:pathLst>
                <a:path w="1077399" h="1170278">
                  <a:moveTo>
                    <a:pt x="0" y="0"/>
                  </a:moveTo>
                  <a:lnTo>
                    <a:pt x="1077398" y="0"/>
                  </a:lnTo>
                  <a:lnTo>
                    <a:pt x="1077398" y="1170278"/>
                  </a:lnTo>
                  <a:lnTo>
                    <a:pt x="0" y="1170278"/>
                  </a:lnTo>
                  <a:lnTo>
                    <a:pt x="0" y="0"/>
                  </a:lnTo>
                  <a:close/>
                </a:path>
              </a:pathLst>
            </a:custGeom>
            <a:blipFill>
              <a:blip r:embed="rId16"/>
              <a:stretch>
                <a:fillRect l="-45481" t="-35147" r="-40157" b="-35758"/>
              </a:stretch>
            </a:blipFill>
          </p:spPr>
        </p:sp>
      </p:grpSp>
      <p:grpSp>
        <p:nvGrpSpPr>
          <p:cNvPr id="25" name="Group 11">
            <a:extLst>
              <a:ext uri="{FF2B5EF4-FFF2-40B4-BE49-F238E27FC236}">
                <a16:creationId xmlns:a16="http://schemas.microsoft.com/office/drawing/2014/main" id="{DD391597-4F26-4CC3-AFB2-13B3FEBD550C}"/>
              </a:ext>
            </a:extLst>
          </p:cNvPr>
          <p:cNvGrpSpPr/>
          <p:nvPr userDrawn="1"/>
        </p:nvGrpSpPr>
        <p:grpSpPr>
          <a:xfrm>
            <a:off x="4799858" y="4402064"/>
            <a:ext cx="542327" cy="553997"/>
            <a:chOff x="0" y="0"/>
            <a:chExt cx="1123532" cy="1134804"/>
          </a:xfrm>
        </p:grpSpPr>
        <p:sp>
          <p:nvSpPr>
            <p:cNvPr id="26" name="Freeform 12">
              <a:extLst>
                <a:ext uri="{FF2B5EF4-FFF2-40B4-BE49-F238E27FC236}">
                  <a16:creationId xmlns:a16="http://schemas.microsoft.com/office/drawing/2014/main" id="{61F15B4D-7BC1-417A-AC6E-1DE9E338D084}"/>
                </a:ext>
              </a:extLst>
            </p:cNvPr>
            <p:cNvSpPr/>
            <p:nvPr/>
          </p:nvSpPr>
          <p:spPr>
            <a:xfrm>
              <a:off x="0" y="0"/>
              <a:ext cx="1123532" cy="1123532"/>
            </a:xfrm>
            <a:custGeom>
              <a:avLst/>
              <a:gdLst/>
              <a:ahLst/>
              <a:cxnLst/>
              <a:rect l="l" t="t" r="r" b="b"/>
              <a:pathLst>
                <a:path w="1123532" h="1123532">
                  <a:moveTo>
                    <a:pt x="0" y="0"/>
                  </a:moveTo>
                  <a:lnTo>
                    <a:pt x="1123532" y="0"/>
                  </a:lnTo>
                  <a:lnTo>
                    <a:pt x="1123532" y="1123532"/>
                  </a:lnTo>
                  <a:lnTo>
                    <a:pt x="0" y="112353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nvGrpSpPr>
            <p:cNvPr id="27" name="Group 13">
              <a:extLst>
                <a:ext uri="{FF2B5EF4-FFF2-40B4-BE49-F238E27FC236}">
                  <a16:creationId xmlns:a16="http://schemas.microsoft.com/office/drawing/2014/main" id="{C510CD42-BC19-4371-8D19-991CF9AAD6DB}"/>
                </a:ext>
              </a:extLst>
            </p:cNvPr>
            <p:cNvGrpSpPr/>
            <p:nvPr/>
          </p:nvGrpSpPr>
          <p:grpSpPr>
            <a:xfrm>
              <a:off x="109853" y="66198"/>
              <a:ext cx="991135" cy="991135"/>
              <a:chOff x="0" y="0"/>
              <a:chExt cx="812800" cy="812800"/>
            </a:xfrm>
          </p:grpSpPr>
          <p:sp>
            <p:nvSpPr>
              <p:cNvPr id="29" name="Freeform 14">
                <a:extLst>
                  <a:ext uri="{FF2B5EF4-FFF2-40B4-BE49-F238E27FC236}">
                    <a16:creationId xmlns:a16="http://schemas.microsoft.com/office/drawing/2014/main" id="{C0B9A585-EEDE-4194-980F-446787ABC7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sp>
          <p:sp>
            <p:nvSpPr>
              <p:cNvPr id="30" name="TextBox 15">
                <a:extLst>
                  <a:ext uri="{FF2B5EF4-FFF2-40B4-BE49-F238E27FC236}">
                    <a16:creationId xmlns:a16="http://schemas.microsoft.com/office/drawing/2014/main" id="{79B56821-FF7A-49EB-931E-8E8BA85263F6}"/>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28" name="Freeform 16">
              <a:extLst>
                <a:ext uri="{FF2B5EF4-FFF2-40B4-BE49-F238E27FC236}">
                  <a16:creationId xmlns:a16="http://schemas.microsoft.com/office/drawing/2014/main" id="{A8239B80-96F7-4C9F-B688-085A6962D19F}"/>
                </a:ext>
              </a:extLst>
            </p:cNvPr>
            <p:cNvSpPr/>
            <p:nvPr/>
          </p:nvSpPr>
          <p:spPr>
            <a:xfrm>
              <a:off x="357023" y="220010"/>
              <a:ext cx="432028" cy="914793"/>
            </a:xfrm>
            <a:custGeom>
              <a:avLst/>
              <a:gdLst/>
              <a:ahLst/>
              <a:cxnLst/>
              <a:rect l="l" t="t" r="r" b="b"/>
              <a:pathLst>
                <a:path w="432028" h="914793">
                  <a:moveTo>
                    <a:pt x="0" y="0"/>
                  </a:moveTo>
                  <a:lnTo>
                    <a:pt x="432029" y="0"/>
                  </a:lnTo>
                  <a:lnTo>
                    <a:pt x="432029" y="914794"/>
                  </a:lnTo>
                  <a:lnTo>
                    <a:pt x="0" y="91479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sp>
        <p:nvSpPr>
          <p:cNvPr id="31" name="TextBox 17">
            <a:extLst>
              <a:ext uri="{FF2B5EF4-FFF2-40B4-BE49-F238E27FC236}">
                <a16:creationId xmlns:a16="http://schemas.microsoft.com/office/drawing/2014/main" id="{2B93937A-C355-45F0-BCED-F73D962E8B39}"/>
              </a:ext>
            </a:extLst>
          </p:cNvPr>
          <p:cNvSpPr txBox="1"/>
          <p:nvPr userDrawn="1"/>
        </p:nvSpPr>
        <p:spPr>
          <a:xfrm>
            <a:off x="5667148" y="4395167"/>
            <a:ext cx="3659704" cy="553998"/>
          </a:xfrm>
          <a:prstGeom prst="rect">
            <a:avLst/>
          </a:prstGeom>
        </p:spPr>
        <p:txBody>
          <a:bodyPr wrap="square" lIns="0" tIns="0" rIns="0" bIns="0" rtlCol="0" anchor="t">
            <a:spAutoFit/>
          </a:bodyPr>
          <a:lstStyle/>
          <a:p>
            <a:pPr algn="l">
              <a:lnSpc>
                <a:spcPct val="100000"/>
              </a:lnSpc>
            </a:pPr>
            <a:r>
              <a:rPr lang="en-US" sz="1800" dirty="0">
                <a:solidFill>
                  <a:srgbClr val="504E53"/>
                </a:solidFill>
                <a:latin typeface="Calibri Bold"/>
              </a:rPr>
              <a:t>Služba za prenos znanja in</a:t>
            </a:r>
            <a:r>
              <a:rPr lang="sl-SI" sz="1800" dirty="0">
                <a:solidFill>
                  <a:srgbClr val="504E53"/>
                </a:solidFill>
                <a:latin typeface="Calibri Bold"/>
              </a:rPr>
              <a:t> </a:t>
            </a:r>
            <a:r>
              <a:rPr lang="en-US" sz="1800" dirty="0">
                <a:solidFill>
                  <a:srgbClr val="504E53"/>
                </a:solidFill>
                <a:latin typeface="Calibri Bold"/>
              </a:rPr>
              <a:t>tehnologij </a:t>
            </a:r>
            <a:endParaRPr lang="sl-SI" sz="1800" dirty="0">
              <a:solidFill>
                <a:srgbClr val="504E53"/>
              </a:solidFill>
              <a:latin typeface="Calibri Bold"/>
            </a:endParaRPr>
          </a:p>
          <a:p>
            <a:pPr algn="l">
              <a:lnSpc>
                <a:spcPct val="100000"/>
              </a:lnSpc>
            </a:pPr>
            <a:r>
              <a:rPr lang="en-US" sz="1800" dirty="0" err="1">
                <a:solidFill>
                  <a:srgbClr val="504E53"/>
                </a:solidFill>
                <a:latin typeface="Calibri Bold"/>
              </a:rPr>
              <a:t>Univerze</a:t>
            </a:r>
            <a:r>
              <a:rPr lang="en-US" sz="1800" dirty="0">
                <a:solidFill>
                  <a:srgbClr val="504E53"/>
                </a:solidFill>
                <a:latin typeface="Calibri Bold"/>
              </a:rPr>
              <a:t> v Mariboru</a:t>
            </a:r>
          </a:p>
        </p:txBody>
      </p:sp>
      <p:sp>
        <p:nvSpPr>
          <p:cNvPr id="32" name="TextBox 18">
            <a:extLst>
              <a:ext uri="{FF2B5EF4-FFF2-40B4-BE49-F238E27FC236}">
                <a16:creationId xmlns:a16="http://schemas.microsoft.com/office/drawing/2014/main" id="{9395000B-F6AA-457D-ABD5-3E645AC36B73}"/>
              </a:ext>
            </a:extLst>
          </p:cNvPr>
          <p:cNvSpPr txBox="1"/>
          <p:nvPr userDrawn="1"/>
        </p:nvSpPr>
        <p:spPr>
          <a:xfrm>
            <a:off x="5678143" y="5304978"/>
            <a:ext cx="4750329" cy="553998"/>
          </a:xfrm>
          <a:prstGeom prst="rect">
            <a:avLst/>
          </a:prstGeom>
        </p:spPr>
        <p:txBody>
          <a:bodyPr wrap="square" lIns="0" tIns="0" rIns="0" bIns="0" rtlCol="0" anchor="t">
            <a:spAutoFit/>
          </a:bodyPr>
          <a:lstStyle/>
          <a:p>
            <a:pPr algn="l">
              <a:lnSpc>
                <a:spcPct val="100000"/>
              </a:lnSpc>
            </a:pPr>
            <a:r>
              <a:rPr lang="en-US" sz="1800" dirty="0">
                <a:solidFill>
                  <a:srgbClr val="504E53"/>
                </a:solidFill>
                <a:latin typeface="Calibri Bold"/>
              </a:rPr>
              <a:t>Knowledge and Technology Transfer Office at the University of Maribor</a:t>
            </a:r>
          </a:p>
        </p:txBody>
      </p:sp>
      <p:grpSp>
        <p:nvGrpSpPr>
          <p:cNvPr id="33" name="Group 19">
            <a:extLst>
              <a:ext uri="{FF2B5EF4-FFF2-40B4-BE49-F238E27FC236}">
                <a16:creationId xmlns:a16="http://schemas.microsoft.com/office/drawing/2014/main" id="{A637A2C8-B789-4E98-9A85-2B2B039D580C}"/>
              </a:ext>
            </a:extLst>
          </p:cNvPr>
          <p:cNvGrpSpPr/>
          <p:nvPr userDrawn="1"/>
        </p:nvGrpSpPr>
        <p:grpSpPr>
          <a:xfrm>
            <a:off x="4765224" y="3498890"/>
            <a:ext cx="576961" cy="548494"/>
            <a:chOff x="0" y="0"/>
            <a:chExt cx="1123532" cy="1123532"/>
          </a:xfrm>
        </p:grpSpPr>
        <p:sp>
          <p:nvSpPr>
            <p:cNvPr id="34" name="Freeform 20">
              <a:extLst>
                <a:ext uri="{FF2B5EF4-FFF2-40B4-BE49-F238E27FC236}">
                  <a16:creationId xmlns:a16="http://schemas.microsoft.com/office/drawing/2014/main" id="{D6171FC1-1F5B-46AD-BFC6-B949314D95B1}"/>
                </a:ext>
              </a:extLst>
            </p:cNvPr>
            <p:cNvSpPr/>
            <p:nvPr/>
          </p:nvSpPr>
          <p:spPr>
            <a:xfrm>
              <a:off x="0" y="0"/>
              <a:ext cx="1123532" cy="1123532"/>
            </a:xfrm>
            <a:custGeom>
              <a:avLst/>
              <a:gdLst/>
              <a:ahLst/>
              <a:cxnLst/>
              <a:rect l="l" t="t" r="r" b="b"/>
              <a:pathLst>
                <a:path w="1123532" h="1123532">
                  <a:moveTo>
                    <a:pt x="0" y="0"/>
                  </a:moveTo>
                  <a:lnTo>
                    <a:pt x="1123532" y="0"/>
                  </a:lnTo>
                  <a:lnTo>
                    <a:pt x="1123532" y="1123532"/>
                  </a:lnTo>
                  <a:lnTo>
                    <a:pt x="0" y="112353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nvGrpSpPr>
            <p:cNvPr id="35" name="Group 21">
              <a:extLst>
                <a:ext uri="{FF2B5EF4-FFF2-40B4-BE49-F238E27FC236}">
                  <a16:creationId xmlns:a16="http://schemas.microsoft.com/office/drawing/2014/main" id="{CBFB0EB7-D505-49F8-B2C1-9062A23F56D7}"/>
                </a:ext>
              </a:extLst>
            </p:cNvPr>
            <p:cNvGrpSpPr/>
            <p:nvPr/>
          </p:nvGrpSpPr>
          <p:grpSpPr>
            <a:xfrm>
              <a:off x="66198" y="99355"/>
              <a:ext cx="991135" cy="991135"/>
              <a:chOff x="0" y="0"/>
              <a:chExt cx="812800" cy="812800"/>
            </a:xfrm>
          </p:grpSpPr>
          <p:sp>
            <p:nvSpPr>
              <p:cNvPr id="37" name="Freeform 22">
                <a:extLst>
                  <a:ext uri="{FF2B5EF4-FFF2-40B4-BE49-F238E27FC236}">
                    <a16:creationId xmlns:a16="http://schemas.microsoft.com/office/drawing/2014/main" id="{D6A5A4C4-2402-4044-8C66-F93A38FA044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7217"/>
              </a:solidFill>
            </p:spPr>
          </p:sp>
          <p:sp>
            <p:nvSpPr>
              <p:cNvPr id="38" name="TextBox 23">
                <a:extLst>
                  <a:ext uri="{FF2B5EF4-FFF2-40B4-BE49-F238E27FC236}">
                    <a16:creationId xmlns:a16="http://schemas.microsoft.com/office/drawing/2014/main" id="{DDFD9299-D03A-4044-8F0C-2C34529106F4}"/>
                  </a:ext>
                </a:extLst>
              </p:cNvPr>
              <p:cNvSpPr txBox="1"/>
              <p:nvPr/>
            </p:nvSpPr>
            <p:spPr>
              <a:xfrm>
                <a:off x="76200" y="38100"/>
                <a:ext cx="660400" cy="698500"/>
              </a:xfrm>
              <a:prstGeom prst="rect">
                <a:avLst/>
              </a:prstGeom>
            </p:spPr>
            <p:txBody>
              <a:bodyPr lIns="45086" tIns="45086" rIns="45086" bIns="45086" rtlCol="0" anchor="ctr"/>
              <a:lstStyle/>
              <a:p>
                <a:pPr algn="ctr">
                  <a:lnSpc>
                    <a:spcPts val="2940"/>
                  </a:lnSpc>
                </a:pPr>
                <a:endParaRPr/>
              </a:p>
            </p:txBody>
          </p:sp>
        </p:grpSp>
        <p:sp>
          <p:nvSpPr>
            <p:cNvPr id="36" name="Freeform 24">
              <a:extLst>
                <a:ext uri="{FF2B5EF4-FFF2-40B4-BE49-F238E27FC236}">
                  <a16:creationId xmlns:a16="http://schemas.microsoft.com/office/drawing/2014/main" id="{89FAFB61-F4E1-4BEB-A61C-6220CB169EE4}"/>
                </a:ext>
              </a:extLst>
            </p:cNvPr>
            <p:cNvSpPr/>
            <p:nvPr/>
          </p:nvSpPr>
          <p:spPr>
            <a:xfrm>
              <a:off x="245098" y="162612"/>
              <a:ext cx="633335" cy="864621"/>
            </a:xfrm>
            <a:custGeom>
              <a:avLst/>
              <a:gdLst/>
              <a:ahLst/>
              <a:cxnLst/>
              <a:rect l="l" t="t" r="r" b="b"/>
              <a:pathLst>
                <a:path w="633335" h="864621">
                  <a:moveTo>
                    <a:pt x="0" y="0"/>
                  </a:moveTo>
                  <a:lnTo>
                    <a:pt x="633335" y="0"/>
                  </a:lnTo>
                  <a:lnTo>
                    <a:pt x="633335" y="864621"/>
                  </a:lnTo>
                  <a:lnTo>
                    <a:pt x="0" y="86462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grpSp>
      <p:sp>
        <p:nvSpPr>
          <p:cNvPr id="39" name="TextBox 25">
            <a:extLst>
              <a:ext uri="{FF2B5EF4-FFF2-40B4-BE49-F238E27FC236}">
                <a16:creationId xmlns:a16="http://schemas.microsoft.com/office/drawing/2014/main" id="{E4973413-1BC0-4D4E-8914-1BE2B213D3E7}"/>
              </a:ext>
            </a:extLst>
          </p:cNvPr>
          <p:cNvSpPr txBox="1"/>
          <p:nvPr userDrawn="1"/>
        </p:nvSpPr>
        <p:spPr>
          <a:xfrm>
            <a:off x="5670094" y="3393299"/>
            <a:ext cx="4016797" cy="830997"/>
          </a:xfrm>
          <a:prstGeom prst="rect">
            <a:avLst/>
          </a:prstGeom>
        </p:spPr>
        <p:txBody>
          <a:bodyPr wrap="square" lIns="0" tIns="0" rIns="0" bIns="0" rtlCol="0" anchor="t">
            <a:spAutoFit/>
          </a:bodyPr>
          <a:lstStyle/>
          <a:p>
            <a:pPr algn="l">
              <a:lnSpc>
                <a:spcPct val="100000"/>
              </a:lnSpc>
            </a:pPr>
            <a:r>
              <a:rPr lang="en-US" sz="1800" dirty="0">
                <a:solidFill>
                  <a:srgbClr val="504E53"/>
                </a:solidFill>
                <a:latin typeface="Calibri Bold"/>
              </a:rPr>
              <a:t>Služba za prenos znanja in tehnologij</a:t>
            </a:r>
          </a:p>
          <a:p>
            <a:pPr algn="l">
              <a:lnSpc>
                <a:spcPct val="100000"/>
              </a:lnSpc>
            </a:pPr>
            <a:r>
              <a:rPr lang="en-US" sz="1800" dirty="0">
                <a:solidFill>
                  <a:srgbClr val="504E53"/>
                </a:solidFill>
                <a:latin typeface="Calibri Bold"/>
              </a:rPr>
              <a:t>Univerza v Mariboru</a:t>
            </a:r>
          </a:p>
          <a:p>
            <a:pPr algn="l">
              <a:lnSpc>
                <a:spcPct val="100000"/>
              </a:lnSpc>
            </a:pPr>
            <a:r>
              <a:rPr lang="en-US" sz="1800" dirty="0" err="1">
                <a:solidFill>
                  <a:srgbClr val="504E53"/>
                </a:solidFill>
                <a:latin typeface="Calibri Bold"/>
              </a:rPr>
              <a:t>Slomškov</a:t>
            </a:r>
            <a:r>
              <a:rPr lang="en-US" sz="1800" dirty="0">
                <a:solidFill>
                  <a:srgbClr val="504E53"/>
                </a:solidFill>
                <a:latin typeface="Calibri Bold"/>
              </a:rPr>
              <a:t> </a:t>
            </a:r>
            <a:r>
              <a:rPr lang="en-US" sz="1800" dirty="0" err="1">
                <a:solidFill>
                  <a:srgbClr val="504E53"/>
                </a:solidFill>
                <a:latin typeface="Calibri Bold"/>
              </a:rPr>
              <a:t>trg</a:t>
            </a:r>
            <a:r>
              <a:rPr lang="en-US" sz="1800" dirty="0">
                <a:solidFill>
                  <a:srgbClr val="504E53"/>
                </a:solidFill>
                <a:latin typeface="Calibri Bold"/>
              </a:rPr>
              <a:t> 15, 2000 Maribor</a:t>
            </a:r>
            <a:endParaRPr lang="en-US" sz="2000" dirty="0">
              <a:solidFill>
                <a:srgbClr val="504E53"/>
              </a:solidFill>
              <a:latin typeface="Calibri Bold"/>
            </a:endParaRPr>
          </a:p>
        </p:txBody>
      </p:sp>
      <p:sp>
        <p:nvSpPr>
          <p:cNvPr id="40" name="TextBox 32">
            <a:extLst>
              <a:ext uri="{FF2B5EF4-FFF2-40B4-BE49-F238E27FC236}">
                <a16:creationId xmlns:a16="http://schemas.microsoft.com/office/drawing/2014/main" id="{7F7812D9-758D-48EE-AEAE-3F7A309B7359}"/>
              </a:ext>
            </a:extLst>
          </p:cNvPr>
          <p:cNvSpPr txBox="1"/>
          <p:nvPr userDrawn="1"/>
        </p:nvSpPr>
        <p:spPr>
          <a:xfrm>
            <a:off x="5666151" y="2564019"/>
            <a:ext cx="3473383" cy="581025"/>
          </a:xfrm>
          <a:prstGeom prst="rect">
            <a:avLst/>
          </a:prstGeom>
        </p:spPr>
        <p:txBody>
          <a:bodyPr lIns="0" tIns="0" rIns="0" bIns="0" rtlCol="0" anchor="t">
            <a:spAutoFit/>
          </a:bodyPr>
          <a:lstStyle/>
          <a:p>
            <a:pPr algn="l">
              <a:lnSpc>
                <a:spcPts val="4200"/>
              </a:lnSpc>
            </a:pPr>
            <a:r>
              <a:rPr lang="en-US" sz="3000" dirty="0">
                <a:solidFill>
                  <a:srgbClr val="504E53"/>
                </a:solidFill>
                <a:latin typeface="Calibri Bold"/>
              </a:rPr>
              <a:t>tto.um.si</a:t>
            </a:r>
          </a:p>
        </p:txBody>
      </p:sp>
      <p:sp>
        <p:nvSpPr>
          <p:cNvPr id="41" name="TextBox 33">
            <a:extLst>
              <a:ext uri="{FF2B5EF4-FFF2-40B4-BE49-F238E27FC236}">
                <a16:creationId xmlns:a16="http://schemas.microsoft.com/office/drawing/2014/main" id="{FC18DE32-080B-4CA6-8103-ABB7F236ECD4}"/>
              </a:ext>
            </a:extLst>
          </p:cNvPr>
          <p:cNvSpPr txBox="1"/>
          <p:nvPr userDrawn="1"/>
        </p:nvSpPr>
        <p:spPr>
          <a:xfrm>
            <a:off x="5640999" y="1818559"/>
            <a:ext cx="2344825" cy="581025"/>
          </a:xfrm>
          <a:prstGeom prst="rect">
            <a:avLst/>
          </a:prstGeom>
        </p:spPr>
        <p:txBody>
          <a:bodyPr lIns="0" tIns="0" rIns="0" bIns="0" rtlCol="0" anchor="t">
            <a:spAutoFit/>
          </a:bodyPr>
          <a:lstStyle/>
          <a:p>
            <a:pPr algn="l">
              <a:lnSpc>
                <a:spcPts val="4200"/>
              </a:lnSpc>
            </a:pPr>
            <a:r>
              <a:rPr lang="en-US" sz="3000" dirty="0">
                <a:solidFill>
                  <a:srgbClr val="504E53"/>
                </a:solidFill>
                <a:latin typeface="Calibri Bold"/>
              </a:rPr>
              <a:t>tto@um.si</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81" r:id="rId2"/>
    <p:sldLayoutId id="2147483670" r:id="rId3"/>
    <p:sldLayoutId id="2147483672" r:id="rId4"/>
    <p:sldLayoutId id="2147483674" r:id="rId5"/>
    <p:sldLayoutId id="2147483677" r:id="rId6"/>
    <p:sldLayoutId id="2147483682" r:id="rId7"/>
    <p:sldLayoutId id="2147483683" r:id="rId8"/>
    <p:sldLayoutId id="2147483678" r:id="rId9"/>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537759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E39ACF91-C704-457D-BC77-9515AB07C6FE}"/>
              </a:ext>
            </a:extLst>
          </p:cNvPr>
          <p:cNvSpPr>
            <a:spLocks noGrp="1"/>
          </p:cNvSpPr>
          <p:nvPr>
            <p:ph type="title"/>
          </p:nvPr>
        </p:nvSpPr>
        <p:spPr/>
        <p:txBody>
          <a:bodyPr/>
          <a:lstStyle/>
          <a:p>
            <a:r>
              <a:rPr lang="sl-SI" dirty="0"/>
              <a:t>Področja delovanja</a:t>
            </a:r>
          </a:p>
        </p:txBody>
      </p:sp>
      <p:sp>
        <p:nvSpPr>
          <p:cNvPr id="4" name="Označba mesta vsebine 3">
            <a:extLst>
              <a:ext uri="{FF2B5EF4-FFF2-40B4-BE49-F238E27FC236}">
                <a16:creationId xmlns:a16="http://schemas.microsoft.com/office/drawing/2014/main" id="{9E4FC255-719C-49E2-AA8D-8357DCC4BCE7}"/>
              </a:ext>
            </a:extLst>
          </p:cNvPr>
          <p:cNvSpPr>
            <a:spLocks noGrp="1"/>
          </p:cNvSpPr>
          <p:nvPr>
            <p:ph idx="1"/>
          </p:nvPr>
        </p:nvSpPr>
        <p:spPr/>
        <p:txBody>
          <a:bodyPr/>
          <a:lstStyle/>
          <a:p>
            <a:pPr lvl="0"/>
            <a:r>
              <a:rPr lang="sl-SI" dirty="0"/>
              <a:t>Pravno varstvo intelektualne lastnine (IL)</a:t>
            </a:r>
          </a:p>
          <a:p>
            <a:pPr lvl="1"/>
            <a:r>
              <a:rPr lang="sl-SI" dirty="0"/>
              <a:t>Identifikacija nove IL in potencialnih inovacij</a:t>
            </a:r>
          </a:p>
          <a:p>
            <a:pPr lvl="1"/>
            <a:r>
              <a:rPr lang="sl-SI" dirty="0"/>
              <a:t>Prevzem službenih izumov in drugih oblik IL</a:t>
            </a:r>
          </a:p>
          <a:p>
            <a:pPr lvl="1"/>
            <a:r>
              <a:rPr lang="sl-SI" dirty="0"/>
              <a:t>Pravno varstvo službenih izumov in drugih oblik IL</a:t>
            </a:r>
            <a:endParaRPr lang="en-US" dirty="0"/>
          </a:p>
          <a:p>
            <a:pPr lvl="1"/>
            <a:endParaRPr lang="sl-SI" dirty="0"/>
          </a:p>
          <a:p>
            <a:pPr lvl="0"/>
            <a:r>
              <a:rPr lang="sl-SI" dirty="0"/>
              <a:t>Komercializacija IL</a:t>
            </a:r>
          </a:p>
          <a:p>
            <a:pPr lvl="1"/>
            <a:r>
              <a:rPr lang="sl-SI" dirty="0"/>
              <a:t>Strategija „iz laboratorija na trg“</a:t>
            </a:r>
          </a:p>
          <a:p>
            <a:pPr lvl="1"/>
            <a:r>
              <a:rPr lang="sl-SI" dirty="0"/>
              <a:t>Sodelovanja v projektih in mrežah (npr. EEN, EDIH DIGI SI)</a:t>
            </a:r>
          </a:p>
          <a:p>
            <a:endParaRPr lang="sl-SI" dirty="0"/>
          </a:p>
        </p:txBody>
      </p:sp>
    </p:spTree>
    <p:extLst>
      <p:ext uri="{BB962C8B-B14F-4D97-AF65-F5344CB8AC3E}">
        <p14:creationId xmlns:p14="http://schemas.microsoft.com/office/powerpoint/2010/main" val="2480160077"/>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58A2E6FF-3933-4E0B-8F0B-9E882424B672}"/>
              </a:ext>
            </a:extLst>
          </p:cNvPr>
          <p:cNvSpPr>
            <a:spLocks noGrp="1"/>
          </p:cNvSpPr>
          <p:nvPr>
            <p:ph type="title"/>
          </p:nvPr>
        </p:nvSpPr>
        <p:spPr/>
        <p:txBody>
          <a:bodyPr/>
          <a:lstStyle/>
          <a:p>
            <a:r>
              <a:rPr lang="sl-SI" dirty="0"/>
              <a:t>Področja delovanja</a:t>
            </a:r>
          </a:p>
        </p:txBody>
      </p:sp>
      <p:sp>
        <p:nvSpPr>
          <p:cNvPr id="4" name="Označba mesta vsebine 3">
            <a:extLst>
              <a:ext uri="{FF2B5EF4-FFF2-40B4-BE49-F238E27FC236}">
                <a16:creationId xmlns:a16="http://schemas.microsoft.com/office/drawing/2014/main" id="{53C38DBA-8666-43E9-9395-E30778665936}"/>
              </a:ext>
            </a:extLst>
          </p:cNvPr>
          <p:cNvSpPr>
            <a:spLocks noGrp="1"/>
          </p:cNvSpPr>
          <p:nvPr>
            <p:ph idx="1"/>
          </p:nvPr>
        </p:nvSpPr>
        <p:spPr/>
        <p:txBody>
          <a:bodyPr/>
          <a:lstStyle/>
          <a:p>
            <a:pPr lvl="0"/>
            <a:r>
              <a:rPr lang="sl-SI" dirty="0"/>
              <a:t>Sodelovanje z gospodarstvom</a:t>
            </a:r>
          </a:p>
          <a:p>
            <a:pPr lvl="1"/>
            <a:r>
              <a:rPr lang="sl-SI" dirty="0"/>
              <a:t>Vstopna točka za industrijske partnerje</a:t>
            </a:r>
          </a:p>
          <a:p>
            <a:pPr lvl="1"/>
            <a:r>
              <a:rPr lang="sl-SI" dirty="0"/>
              <a:t>Povezovanje podjetij s članicami Univerze v Mariboru</a:t>
            </a:r>
          </a:p>
          <a:p>
            <a:pPr lvl="1"/>
            <a:endParaRPr lang="sl-SI" dirty="0"/>
          </a:p>
          <a:p>
            <a:pPr lvl="0"/>
            <a:r>
              <a:rPr lang="sl-SI" dirty="0"/>
              <a:t>Spodbujanje podjetništva</a:t>
            </a:r>
            <a:endParaRPr lang="en-US" dirty="0"/>
          </a:p>
          <a:p>
            <a:pPr lvl="1"/>
            <a:r>
              <a:rPr lang="sl-SI" dirty="0"/>
              <a:t>Odcepljena podjetja</a:t>
            </a:r>
          </a:p>
          <a:p>
            <a:pPr lvl="1"/>
            <a:r>
              <a:rPr lang="sl-SI" dirty="0"/>
              <a:t>Krepitev univerzitetnega inovacijskega ekosistema</a:t>
            </a:r>
            <a:endParaRPr lang="en-US" dirty="0"/>
          </a:p>
          <a:p>
            <a:endParaRPr lang="sl-SI" dirty="0"/>
          </a:p>
        </p:txBody>
      </p:sp>
    </p:spTree>
    <p:extLst>
      <p:ext uri="{BB962C8B-B14F-4D97-AF65-F5344CB8AC3E}">
        <p14:creationId xmlns:p14="http://schemas.microsoft.com/office/powerpoint/2010/main" val="684335987"/>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značba mesta vsebine 5">
            <a:extLst>
              <a:ext uri="{FF2B5EF4-FFF2-40B4-BE49-F238E27FC236}">
                <a16:creationId xmlns:a16="http://schemas.microsoft.com/office/drawing/2014/main" id="{875B2523-3DE9-4702-BBC6-B8E65EDA1253}"/>
              </a:ext>
            </a:extLst>
          </p:cNvPr>
          <p:cNvSpPr>
            <a:spLocks noGrp="1"/>
          </p:cNvSpPr>
          <p:nvPr>
            <p:ph sz="half" idx="1"/>
          </p:nvPr>
        </p:nvSpPr>
        <p:spPr>
          <a:xfrm>
            <a:off x="335360" y="1762789"/>
            <a:ext cx="6082209" cy="4491760"/>
          </a:xfrm>
        </p:spPr>
        <p:txBody>
          <a:bodyPr/>
          <a:lstStyle/>
          <a:p>
            <a:pPr lvl="0"/>
            <a:r>
              <a:rPr lang="sl-SI" dirty="0"/>
              <a:t>Raziskovalcem in študentom</a:t>
            </a:r>
            <a:endParaRPr lang="en-US" dirty="0"/>
          </a:p>
          <a:p>
            <a:pPr lvl="1"/>
            <a:r>
              <a:rPr lang="sl-SI" dirty="0"/>
              <a:t>Prepoznavanje potencialnih inovacij</a:t>
            </a:r>
          </a:p>
          <a:p>
            <a:pPr lvl="1"/>
            <a:r>
              <a:rPr lang="sl-SI" dirty="0"/>
              <a:t>Svetovanje o varstvu IL</a:t>
            </a:r>
          </a:p>
          <a:p>
            <a:pPr lvl="1"/>
            <a:r>
              <a:rPr lang="sl-SI" dirty="0"/>
              <a:t>Prevzem službenih izumov</a:t>
            </a:r>
          </a:p>
          <a:p>
            <a:pPr lvl="1"/>
            <a:r>
              <a:rPr lang="sl-SI" dirty="0"/>
              <a:t>Pogajanja pri prodaji in licenciranju</a:t>
            </a:r>
          </a:p>
          <a:p>
            <a:pPr lvl="1"/>
            <a:r>
              <a:rPr lang="sl-SI" dirty="0"/>
              <a:t>Odcepljena podjetja</a:t>
            </a:r>
          </a:p>
          <a:p>
            <a:pPr lvl="1"/>
            <a:r>
              <a:rPr lang="sl-SI" dirty="0"/>
              <a:t>Izobraževanja, promocija in mreženje</a:t>
            </a:r>
            <a:endParaRPr lang="en-US" dirty="0"/>
          </a:p>
          <a:p>
            <a:endParaRPr lang="sl-SI" dirty="0"/>
          </a:p>
        </p:txBody>
      </p:sp>
      <p:sp>
        <p:nvSpPr>
          <p:cNvPr id="7" name="Označba mesta vsebine 6">
            <a:extLst>
              <a:ext uri="{FF2B5EF4-FFF2-40B4-BE49-F238E27FC236}">
                <a16:creationId xmlns:a16="http://schemas.microsoft.com/office/drawing/2014/main" id="{FF1C43DB-68BD-42AD-9C1C-0F2F8C38CB8B}"/>
              </a:ext>
            </a:extLst>
          </p:cNvPr>
          <p:cNvSpPr>
            <a:spLocks noGrp="1"/>
          </p:cNvSpPr>
          <p:nvPr>
            <p:ph sz="half" idx="2"/>
          </p:nvPr>
        </p:nvSpPr>
        <p:spPr>
          <a:xfrm>
            <a:off x="6345561" y="1762789"/>
            <a:ext cx="5616624" cy="4491760"/>
          </a:xfrm>
        </p:spPr>
        <p:txBody>
          <a:bodyPr/>
          <a:lstStyle/>
          <a:p>
            <a:pPr lvl="0"/>
            <a:r>
              <a:rPr lang="sl-SI" dirty="0"/>
              <a:t>Industrijskim partnerjem</a:t>
            </a:r>
            <a:endParaRPr lang="en-US" dirty="0"/>
          </a:p>
          <a:p>
            <a:pPr lvl="1"/>
            <a:r>
              <a:rPr lang="sl-SI" dirty="0"/>
              <a:t>Pomoč pri identifikaciji znanja in tehnologij UM</a:t>
            </a:r>
          </a:p>
          <a:p>
            <a:pPr lvl="1"/>
            <a:r>
              <a:rPr lang="sl-SI" dirty="0"/>
              <a:t>Sodelovanje na povezovalnih dogodkih</a:t>
            </a:r>
          </a:p>
          <a:p>
            <a:pPr lvl="1"/>
            <a:r>
              <a:rPr lang="sl-SI" dirty="0"/>
              <a:t>Pogajanja v zvezi z odkupom ali licenciranjem</a:t>
            </a:r>
          </a:p>
          <a:p>
            <a:pPr lvl="1"/>
            <a:r>
              <a:rPr lang="sl-SI" dirty="0"/>
              <a:t>Vključitev v EEN ali EDIH DIGI-SI</a:t>
            </a:r>
            <a:endParaRPr lang="en-US" dirty="0"/>
          </a:p>
          <a:p>
            <a:endParaRPr lang="sl-SI" dirty="0"/>
          </a:p>
        </p:txBody>
      </p:sp>
      <p:sp>
        <p:nvSpPr>
          <p:cNvPr id="5" name="Naslov 4">
            <a:extLst>
              <a:ext uri="{FF2B5EF4-FFF2-40B4-BE49-F238E27FC236}">
                <a16:creationId xmlns:a16="http://schemas.microsoft.com/office/drawing/2014/main" id="{FF273C44-3F3E-4FC6-87C8-EB2D3F822050}"/>
              </a:ext>
            </a:extLst>
          </p:cNvPr>
          <p:cNvSpPr>
            <a:spLocks noGrp="1"/>
          </p:cNvSpPr>
          <p:nvPr>
            <p:ph type="title"/>
          </p:nvPr>
        </p:nvSpPr>
        <p:spPr/>
        <p:txBody>
          <a:bodyPr/>
          <a:lstStyle/>
          <a:p>
            <a:r>
              <a:rPr lang="sl-SI" dirty="0"/>
              <a:t>Podpora</a:t>
            </a:r>
          </a:p>
        </p:txBody>
      </p:sp>
    </p:spTree>
    <p:extLst>
      <p:ext uri="{BB962C8B-B14F-4D97-AF65-F5344CB8AC3E}">
        <p14:creationId xmlns:p14="http://schemas.microsoft.com/office/powerpoint/2010/main" val="129663028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414A4BB4-2BFD-4892-AC3D-B3734DFF93D6}"/>
              </a:ext>
            </a:extLst>
          </p:cNvPr>
          <p:cNvSpPr>
            <a:spLocks noGrp="1"/>
          </p:cNvSpPr>
          <p:nvPr>
            <p:ph type="title"/>
          </p:nvPr>
        </p:nvSpPr>
        <p:spPr/>
        <p:txBody>
          <a:bodyPr/>
          <a:lstStyle/>
          <a:p>
            <a:r>
              <a:rPr lang="sl-SI" dirty="0"/>
              <a:t>Identifikacija in pravno varstvo intelektualne lastnine</a:t>
            </a:r>
          </a:p>
        </p:txBody>
      </p:sp>
      <p:sp>
        <p:nvSpPr>
          <p:cNvPr id="8" name="Označba mesta vsebine 7">
            <a:extLst>
              <a:ext uri="{FF2B5EF4-FFF2-40B4-BE49-F238E27FC236}">
                <a16:creationId xmlns:a16="http://schemas.microsoft.com/office/drawing/2014/main" id="{1BBFB655-0220-4F1A-8179-5844F9F7B3FB}"/>
              </a:ext>
            </a:extLst>
          </p:cNvPr>
          <p:cNvSpPr>
            <a:spLocks noGrp="1"/>
          </p:cNvSpPr>
          <p:nvPr>
            <p:ph idx="1"/>
          </p:nvPr>
        </p:nvSpPr>
        <p:spPr/>
        <p:txBody>
          <a:bodyPr/>
          <a:lstStyle/>
          <a:p>
            <a:pPr lvl="0"/>
            <a:r>
              <a:rPr lang="sl-SI" dirty="0"/>
              <a:t>Rezultati razvojno-raziskovalnega procesa</a:t>
            </a:r>
          </a:p>
          <a:p>
            <a:pPr lvl="0"/>
            <a:endParaRPr lang="sl-SI" dirty="0"/>
          </a:p>
          <a:p>
            <a:pPr lvl="0"/>
            <a:r>
              <a:rPr lang="sl-SI" dirty="0"/>
              <a:t>Intelektualna lastnina    v.   pravice intelektualne lastnine</a:t>
            </a:r>
            <a:endParaRPr lang="en-US" dirty="0"/>
          </a:p>
          <a:p>
            <a:endParaRPr lang="sl-SI" dirty="0"/>
          </a:p>
        </p:txBody>
      </p:sp>
    </p:spTree>
    <p:extLst>
      <p:ext uri="{BB962C8B-B14F-4D97-AF65-F5344CB8AC3E}">
        <p14:creationId xmlns:p14="http://schemas.microsoft.com/office/powerpoint/2010/main" val="54343258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slov 10">
            <a:extLst>
              <a:ext uri="{FF2B5EF4-FFF2-40B4-BE49-F238E27FC236}">
                <a16:creationId xmlns:a16="http://schemas.microsoft.com/office/drawing/2014/main" id="{70E0F1E6-60EE-49A3-A700-3309D9918304}"/>
              </a:ext>
            </a:extLst>
          </p:cNvPr>
          <p:cNvSpPr>
            <a:spLocks noGrp="1"/>
          </p:cNvSpPr>
          <p:nvPr>
            <p:ph type="title"/>
          </p:nvPr>
        </p:nvSpPr>
        <p:spPr/>
        <p:txBody>
          <a:bodyPr/>
          <a:lstStyle/>
          <a:p>
            <a:r>
              <a:rPr lang="sl-SI" dirty="0"/>
              <a:t>Postopek prevzema službenih izumov</a:t>
            </a:r>
          </a:p>
        </p:txBody>
      </p:sp>
      <p:sp>
        <p:nvSpPr>
          <p:cNvPr id="12" name="Označba mesta vsebine 11">
            <a:extLst>
              <a:ext uri="{FF2B5EF4-FFF2-40B4-BE49-F238E27FC236}">
                <a16:creationId xmlns:a16="http://schemas.microsoft.com/office/drawing/2014/main" id="{1A3D7760-3F25-4F9B-AEC1-D49C0F410406}"/>
              </a:ext>
            </a:extLst>
          </p:cNvPr>
          <p:cNvSpPr>
            <a:spLocks noGrp="1"/>
          </p:cNvSpPr>
          <p:nvPr>
            <p:ph idx="10"/>
          </p:nvPr>
        </p:nvSpPr>
        <p:spPr>
          <a:xfrm>
            <a:off x="686023" y="1745552"/>
            <a:ext cx="11496661" cy="4022160"/>
          </a:xfrm>
        </p:spPr>
        <p:txBody>
          <a:bodyPr/>
          <a:lstStyle/>
          <a:p>
            <a:pPr lvl="0"/>
            <a:r>
              <a:rPr lang="sl-SI" dirty="0"/>
              <a:t>Pravilnik o rezultatih inovacijske dejavnosti UM št. 012/2024/4</a:t>
            </a:r>
          </a:p>
          <a:p>
            <a:pPr lvl="0"/>
            <a:endParaRPr lang="sl-SI" dirty="0"/>
          </a:p>
          <a:p>
            <a:pPr marL="514350" lvl="0" indent="-514350">
              <a:buFont typeface="+mj-lt"/>
              <a:buAutoNum type="arabicPeriod"/>
            </a:pPr>
            <a:r>
              <a:rPr lang="sl-SI" dirty="0"/>
              <a:t>Obvestilo o nastanku novega službenega izuma</a:t>
            </a:r>
          </a:p>
          <a:p>
            <a:pPr marL="514350" lvl="0" indent="-514350">
              <a:buFont typeface="+mj-lt"/>
              <a:buAutoNum type="arabicPeriod"/>
            </a:pPr>
            <a:r>
              <a:rPr lang="sl-SI" dirty="0"/>
              <a:t>Pregled formalne popolnosti</a:t>
            </a:r>
          </a:p>
          <a:p>
            <a:pPr marL="514350" lvl="0" indent="-514350">
              <a:buFont typeface="+mj-lt"/>
              <a:buAutoNum type="arabicPeriod"/>
            </a:pPr>
            <a:r>
              <a:rPr lang="sl-SI" dirty="0"/>
              <a:t>Vsebinska obravnava</a:t>
            </a:r>
          </a:p>
          <a:p>
            <a:pPr lvl="1"/>
            <a:r>
              <a:rPr lang="sl-SI" dirty="0"/>
              <a:t>Komisija za inovacijsko dejavnost UM</a:t>
            </a:r>
          </a:p>
          <a:p>
            <a:pPr marL="514350" lvl="0" indent="-514350">
              <a:buFont typeface="+mj-lt"/>
              <a:buAutoNum type="arabicPeriod"/>
            </a:pPr>
            <a:r>
              <a:rPr lang="sl-SI" dirty="0"/>
              <a:t>Odločitev UM</a:t>
            </a:r>
            <a:endParaRPr lang="en-US" dirty="0"/>
          </a:p>
          <a:p>
            <a:endParaRPr lang="sl-SI" dirty="0"/>
          </a:p>
        </p:txBody>
      </p:sp>
    </p:spTree>
    <p:extLst>
      <p:ext uri="{BB962C8B-B14F-4D97-AF65-F5344CB8AC3E}">
        <p14:creationId xmlns:p14="http://schemas.microsoft.com/office/powerpoint/2010/main" val="406101060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CD32CC4-260A-483F-9E4E-F1CFB5BFA953}"/>
              </a:ext>
            </a:extLst>
          </p:cNvPr>
          <p:cNvSpPr>
            <a:spLocks noGrp="1"/>
          </p:cNvSpPr>
          <p:nvPr>
            <p:ph type="sldNum" sz="quarter" idx="4"/>
          </p:nvPr>
        </p:nvSpPr>
        <p:spPr/>
        <p:txBody>
          <a:bodyPr/>
          <a:lstStyle/>
          <a:p>
            <a:pPr>
              <a:defRPr/>
            </a:pPr>
            <a:r>
              <a:rPr lang="sl-SI"/>
              <a:t>7</a:t>
            </a:r>
            <a:endParaRPr lang="en-US" dirty="0"/>
          </a:p>
        </p:txBody>
      </p:sp>
      <p:sp>
        <p:nvSpPr>
          <p:cNvPr id="3" name="Naslov 2">
            <a:extLst>
              <a:ext uri="{FF2B5EF4-FFF2-40B4-BE49-F238E27FC236}">
                <a16:creationId xmlns:a16="http://schemas.microsoft.com/office/drawing/2014/main" id="{A8F41C11-A502-4218-9BB1-362CC76AEA81}"/>
              </a:ext>
            </a:extLst>
          </p:cNvPr>
          <p:cNvSpPr>
            <a:spLocks noGrp="1"/>
          </p:cNvSpPr>
          <p:nvPr>
            <p:ph type="title"/>
          </p:nvPr>
        </p:nvSpPr>
        <p:spPr/>
        <p:txBody>
          <a:bodyPr/>
          <a:lstStyle/>
          <a:p>
            <a:r>
              <a:rPr lang="sl-SI" dirty="0"/>
              <a:t>Sodelovanje z gospodarstvom</a:t>
            </a:r>
          </a:p>
        </p:txBody>
      </p:sp>
      <p:sp>
        <p:nvSpPr>
          <p:cNvPr id="4" name="Označba mesta vsebine 3">
            <a:extLst>
              <a:ext uri="{FF2B5EF4-FFF2-40B4-BE49-F238E27FC236}">
                <a16:creationId xmlns:a16="http://schemas.microsoft.com/office/drawing/2014/main" id="{8FC7EEF2-CB6C-4BA2-99F1-561262A3E64A}"/>
              </a:ext>
            </a:extLst>
          </p:cNvPr>
          <p:cNvSpPr>
            <a:spLocks noGrp="1"/>
          </p:cNvSpPr>
          <p:nvPr>
            <p:ph idx="10"/>
          </p:nvPr>
        </p:nvSpPr>
        <p:spPr>
          <a:xfrm>
            <a:off x="729878" y="2132856"/>
            <a:ext cx="10668000" cy="3139722"/>
          </a:xfrm>
        </p:spPr>
        <p:txBody>
          <a:bodyPr/>
          <a:lstStyle/>
          <a:p>
            <a:pPr lvl="0"/>
            <a:r>
              <a:rPr lang="sl-SI" dirty="0"/>
              <a:t>Pogodbeni prenos znanja in tehnologij UM</a:t>
            </a:r>
          </a:p>
          <a:p>
            <a:pPr lvl="1"/>
            <a:r>
              <a:rPr lang="sl-SI" dirty="0"/>
              <a:t>Prodajna pogodba ali druga pogodba o prenosu</a:t>
            </a:r>
          </a:p>
          <a:p>
            <a:pPr lvl="1"/>
            <a:r>
              <a:rPr lang="sl-SI" dirty="0"/>
              <a:t>Licenčna pogodba</a:t>
            </a:r>
          </a:p>
          <a:p>
            <a:pPr lvl="0"/>
            <a:endParaRPr lang="sl-SI" dirty="0"/>
          </a:p>
          <a:p>
            <a:pPr lvl="0"/>
            <a:r>
              <a:rPr lang="sl-SI" dirty="0"/>
              <a:t>Razvojno-raziskovalno sodelovanje</a:t>
            </a:r>
          </a:p>
          <a:p>
            <a:endParaRPr lang="sl-SI" dirty="0"/>
          </a:p>
        </p:txBody>
      </p:sp>
    </p:spTree>
    <p:extLst>
      <p:ext uri="{BB962C8B-B14F-4D97-AF65-F5344CB8AC3E}">
        <p14:creationId xmlns:p14="http://schemas.microsoft.com/office/powerpoint/2010/main" val="93559722"/>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0271F3CC-D53D-4A3A-99AD-5DA98D581B9B}"/>
              </a:ext>
            </a:extLst>
          </p:cNvPr>
          <p:cNvSpPr>
            <a:spLocks noGrp="1"/>
          </p:cNvSpPr>
          <p:nvPr>
            <p:ph type="sldNum" sz="quarter" idx="4"/>
          </p:nvPr>
        </p:nvSpPr>
        <p:spPr/>
        <p:txBody>
          <a:bodyPr/>
          <a:lstStyle/>
          <a:p>
            <a:pPr>
              <a:defRPr/>
            </a:pPr>
            <a:r>
              <a:rPr lang="sl-SI"/>
              <a:t>5</a:t>
            </a:r>
            <a:endParaRPr lang="en-US" dirty="0"/>
          </a:p>
        </p:txBody>
      </p:sp>
      <p:sp>
        <p:nvSpPr>
          <p:cNvPr id="3" name="Naslov 2">
            <a:extLst>
              <a:ext uri="{FF2B5EF4-FFF2-40B4-BE49-F238E27FC236}">
                <a16:creationId xmlns:a16="http://schemas.microsoft.com/office/drawing/2014/main" id="{0DFF048E-7EA7-4294-B806-2692DF28C875}"/>
              </a:ext>
            </a:extLst>
          </p:cNvPr>
          <p:cNvSpPr>
            <a:spLocks noGrp="1"/>
          </p:cNvSpPr>
          <p:nvPr>
            <p:ph type="title"/>
          </p:nvPr>
        </p:nvSpPr>
        <p:spPr/>
        <p:txBody>
          <a:bodyPr/>
          <a:lstStyle/>
          <a:p>
            <a:r>
              <a:rPr lang="sl-SI" dirty="0"/>
              <a:t>Spodbujanje podjetništva</a:t>
            </a:r>
          </a:p>
        </p:txBody>
      </p:sp>
      <p:sp>
        <p:nvSpPr>
          <p:cNvPr id="4" name="Označba mesta vsebine 3">
            <a:extLst>
              <a:ext uri="{FF2B5EF4-FFF2-40B4-BE49-F238E27FC236}">
                <a16:creationId xmlns:a16="http://schemas.microsoft.com/office/drawing/2014/main" id="{3A56A2EA-7CD6-42D8-A58F-0F27435B7AFB}"/>
              </a:ext>
            </a:extLst>
          </p:cNvPr>
          <p:cNvSpPr>
            <a:spLocks noGrp="1"/>
          </p:cNvSpPr>
          <p:nvPr>
            <p:ph idx="1"/>
          </p:nvPr>
        </p:nvSpPr>
        <p:spPr>
          <a:xfrm>
            <a:off x="761678" y="2132856"/>
            <a:ext cx="10668000" cy="3456384"/>
          </a:xfrm>
        </p:spPr>
        <p:txBody>
          <a:bodyPr/>
          <a:lstStyle/>
          <a:p>
            <a:pPr lvl="0"/>
            <a:r>
              <a:rPr lang="sl-SI" dirty="0"/>
              <a:t>Ustanovitev odcepljenega (spin out) podjetja</a:t>
            </a:r>
          </a:p>
          <a:p>
            <a:pPr lvl="0"/>
            <a:endParaRPr lang="sl-SI" dirty="0"/>
          </a:p>
          <a:p>
            <a:pPr lvl="0"/>
            <a:r>
              <a:rPr lang="sl-SI"/>
              <a:t>Navodilo o pridobitvi </a:t>
            </a:r>
            <a:r>
              <a:rPr lang="sl-SI" dirty="0"/>
              <a:t>soglasja za ustanovitev odcepljenega (spin out) podjetja št. 012/N 8/2023/171-NS </a:t>
            </a:r>
          </a:p>
          <a:p>
            <a:pPr lvl="2"/>
            <a:r>
              <a:rPr lang="sl-SI" sz="2800" dirty="0"/>
              <a:t>Pridobitev soglasja (raziskovalec)</a:t>
            </a:r>
          </a:p>
          <a:p>
            <a:pPr lvl="2"/>
            <a:r>
              <a:rPr lang="sl-SI" sz="2800" dirty="0"/>
              <a:t>Sklenitev pogodbe med odcepljenim podjetjem in UM </a:t>
            </a:r>
          </a:p>
          <a:p>
            <a:endParaRPr lang="sl-SI" dirty="0"/>
          </a:p>
        </p:txBody>
      </p:sp>
    </p:spTree>
    <p:extLst>
      <p:ext uri="{BB962C8B-B14F-4D97-AF65-F5344CB8AC3E}">
        <p14:creationId xmlns:p14="http://schemas.microsoft.com/office/powerpoint/2010/main" val="1682706473"/>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9B9E37FA-BF07-4B7A-A1FF-85AB92215CE0}"/>
              </a:ext>
            </a:extLst>
          </p:cNvPr>
          <p:cNvSpPr>
            <a:spLocks noGrp="1"/>
          </p:cNvSpPr>
          <p:nvPr>
            <p:ph type="title"/>
          </p:nvPr>
        </p:nvSpPr>
        <p:spPr/>
        <p:txBody>
          <a:bodyPr/>
          <a:lstStyle/>
          <a:p>
            <a:r>
              <a:rPr lang="sl-SI" dirty="0"/>
              <a:t>SLUŽBA ZA PRENOS ZNANJA IN TEHNOLOGIJ UM</a:t>
            </a:r>
          </a:p>
        </p:txBody>
      </p:sp>
      <p:sp>
        <p:nvSpPr>
          <p:cNvPr id="4" name="Označba mesta vsebine 3">
            <a:extLst>
              <a:ext uri="{FF2B5EF4-FFF2-40B4-BE49-F238E27FC236}">
                <a16:creationId xmlns:a16="http://schemas.microsoft.com/office/drawing/2014/main" id="{F6EACAE0-DBE9-4581-B942-2CE13539F651}"/>
              </a:ext>
            </a:extLst>
          </p:cNvPr>
          <p:cNvSpPr>
            <a:spLocks noGrp="1"/>
          </p:cNvSpPr>
          <p:nvPr>
            <p:ph idx="1"/>
          </p:nvPr>
        </p:nvSpPr>
        <p:spPr>
          <a:xfrm>
            <a:off x="4295800" y="620688"/>
            <a:ext cx="6912768" cy="5400600"/>
          </a:xfrm>
        </p:spPr>
        <p:txBody>
          <a:bodyPr/>
          <a:lstStyle/>
          <a:p>
            <a:endParaRPr lang="sl-SI" dirty="0"/>
          </a:p>
        </p:txBody>
      </p:sp>
    </p:spTree>
    <p:extLst>
      <p:ext uri="{BB962C8B-B14F-4D97-AF65-F5344CB8AC3E}">
        <p14:creationId xmlns:p14="http://schemas.microsoft.com/office/powerpoint/2010/main" val="258802199"/>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24_SPZT" id="{25095BD0-E8F1-4AD6-A322-89DBC06191BB}" vid="{35296E5B-0B21-4C73-9672-36B6A65D40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4D39D2-AE85-4557-BAAB-3E26E7115052}">
  <ds:schemaRefs>
    <ds:schemaRef ds:uri="http://purl.org/dc/terms/"/>
    <ds:schemaRef ds:uri="http://schemas.microsoft.com/office/2006/documentManagement/types"/>
    <ds:schemaRef ds:uri="http://schemas.openxmlformats.org/package/2006/metadata/core-properties"/>
    <ds:schemaRef ds:uri="http://purl.org/dc/dcmitype/"/>
    <ds:schemaRef ds:uri="562ce78b-bcab-4299-ba08-dbf313c1548b"/>
    <ds:schemaRef ds:uri="86c6268a-1982-4a01-bab8-aea47768f942"/>
    <ds:schemaRef ds:uri="http://purl.org/dc/elements/1.1/"/>
    <ds:schemaRef ds:uri="http://www.w3.org/XML/1998/namespac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BC96AB59-04EF-4827-B82A-A29E9A99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ENR24_SPZT</Template>
  <TotalTime>60</TotalTime>
  <Words>245</Words>
  <Application>Microsoft Office PowerPoint</Application>
  <PresentationFormat>Širokozaslonsko</PresentationFormat>
  <Paragraphs>57</Paragraphs>
  <Slides>9</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9</vt:i4>
      </vt:variant>
    </vt:vector>
  </HeadingPairs>
  <TitlesOfParts>
    <vt:vector size="17" baseType="lpstr">
      <vt:lpstr>Aptos</vt:lpstr>
      <vt:lpstr>Arial</vt:lpstr>
      <vt:lpstr>Calibri</vt:lpstr>
      <vt:lpstr>Calibri Bold</vt:lpstr>
      <vt:lpstr>Symbol</vt:lpstr>
      <vt:lpstr>Tahoma</vt:lpstr>
      <vt:lpstr>Wingdings</vt:lpstr>
      <vt:lpstr>UM.SI</vt:lpstr>
      <vt:lpstr>PowerPointova predstavitev</vt:lpstr>
      <vt:lpstr>Področja delovanja</vt:lpstr>
      <vt:lpstr>Področja delovanja</vt:lpstr>
      <vt:lpstr>Podpora</vt:lpstr>
      <vt:lpstr>Identifikacija in pravno varstvo intelektualne lastnine</vt:lpstr>
      <vt:lpstr>Postopek prevzema službenih izumov</vt:lpstr>
      <vt:lpstr>Sodelovanje z gospodarstvom</vt:lpstr>
      <vt:lpstr>Spodbujanje podjetništva</vt:lpstr>
      <vt:lpstr>SLUŽBA ZA PRENOS ZNANJA IN TEHNOLOGIJ 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Nina Smerdu</dc:creator>
  <cp:lastModifiedBy>Nina Smerdu</cp:lastModifiedBy>
  <cp:revision>5</cp:revision>
  <dcterms:created xsi:type="dcterms:W3CDTF">2024-09-26T11:34:14Z</dcterms:created>
  <dcterms:modified xsi:type="dcterms:W3CDTF">2024-09-26T12:35:09Z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