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7"/>
  </p:notesMasterIdLst>
  <p:handoutMasterIdLst>
    <p:handoutMasterId r:id="rId28"/>
  </p:handoutMasterIdLst>
  <p:sldIdLst>
    <p:sldId id="256" r:id="rId5"/>
    <p:sldId id="479" r:id="rId6"/>
    <p:sldId id="480" r:id="rId7"/>
    <p:sldId id="481" r:id="rId8"/>
    <p:sldId id="482" r:id="rId9"/>
    <p:sldId id="483" r:id="rId10"/>
    <p:sldId id="474" r:id="rId11"/>
    <p:sldId id="475" r:id="rId12"/>
    <p:sldId id="470" r:id="rId13"/>
    <p:sldId id="471" r:id="rId14"/>
    <p:sldId id="472" r:id="rId15"/>
    <p:sldId id="473" r:id="rId16"/>
    <p:sldId id="476" r:id="rId17"/>
    <p:sldId id="484" r:id="rId18"/>
    <p:sldId id="477" r:id="rId19"/>
    <p:sldId id="478" r:id="rId20"/>
    <p:sldId id="317" r:id="rId21"/>
    <p:sldId id="468" r:id="rId22"/>
    <p:sldId id="466" r:id="rId23"/>
    <p:sldId id="461" r:id="rId24"/>
    <p:sldId id="445" r:id="rId25"/>
    <p:sldId id="315"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5FE"/>
    <a:srgbClr val="FF6400"/>
    <a:srgbClr val="FFE3A7"/>
    <a:srgbClr val="EDDB1E"/>
    <a:srgbClr val="00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48"/>
  </p:normalViewPr>
  <p:slideViewPr>
    <p:cSldViewPr>
      <p:cViewPr varScale="1">
        <p:scale>
          <a:sx n="61" d="100"/>
          <a:sy n="61" d="100"/>
        </p:scale>
        <p:origin x="884" y="6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175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507825-8529-4B4B-97B0-58DFFD3405C8}" type="datetimeFigureOut">
              <a:rPr lang="sl-SI" smtClean="0"/>
              <a:t>27. 09. 2024</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06B28D-31DF-4F79-8439-A95A0F237830}" type="slidenum">
              <a:rPr lang="sl-SI" smtClean="0"/>
              <a:t>‹#›</a:t>
            </a:fld>
            <a:endParaRPr lang="sl-SI"/>
          </a:p>
        </p:txBody>
      </p:sp>
    </p:spTree>
    <p:extLst>
      <p:ext uri="{BB962C8B-B14F-4D97-AF65-F5344CB8AC3E}">
        <p14:creationId xmlns:p14="http://schemas.microsoft.com/office/powerpoint/2010/main" val="99062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719EA-6195-4091-963B-595724FFC946}" type="datetimeFigureOut">
              <a:rPr lang="sl-SI" smtClean="0"/>
              <a:t>27. 09. 2024</a:t>
            </a:fld>
            <a:endParaRPr lang="sl-S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BB775F-F8D6-4738-A0EF-069010D5B146}" type="slidenum">
              <a:rPr lang="sl-SI" smtClean="0"/>
              <a:t>‹#›</a:t>
            </a:fld>
            <a:endParaRPr lang="sl-SI"/>
          </a:p>
        </p:txBody>
      </p:sp>
    </p:spTree>
    <p:extLst>
      <p:ext uri="{BB962C8B-B14F-4D97-AF65-F5344CB8AC3E}">
        <p14:creationId xmlns:p14="http://schemas.microsoft.com/office/powerpoint/2010/main" val="427238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C5BB775F-F8D6-4738-A0EF-069010D5B146}" type="slidenum">
              <a:rPr lang="sl-SI" smtClean="0"/>
              <a:t>16</a:t>
            </a:fld>
            <a:endParaRPr lang="sl-SI"/>
          </a:p>
        </p:txBody>
      </p:sp>
    </p:spTree>
    <p:extLst>
      <p:ext uri="{BB962C8B-B14F-4D97-AF65-F5344CB8AC3E}">
        <p14:creationId xmlns:p14="http://schemas.microsoft.com/office/powerpoint/2010/main" val="892747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94255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1777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41B25-C4D1-47DB-817D-B9C4FC5392F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52163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mailto:dpo@um.si" TargetMode="External"/><Relationship Id="rId5" Type="http://schemas.openxmlformats.org/officeDocument/2006/relationships/image" Target="../media/image4.svg"/><Relationship Id="rId10" Type="http://schemas.openxmlformats.org/officeDocument/2006/relationships/hyperlink" Target="mailto:ern@um.si" TargetMode="External"/><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Naslovni diapozitiv">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152395C4-957D-5D85-4EB3-691C35080867}"/>
              </a:ext>
            </a:extLst>
          </p:cNvPr>
          <p:cNvSpPr/>
          <p:nvPr userDrawn="1"/>
        </p:nvSpPr>
        <p:spPr bwMode="auto">
          <a:xfrm>
            <a:off x="0" y="2027362"/>
            <a:ext cx="12192000" cy="483063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4" name="Grafika 3">
            <a:extLst>
              <a:ext uri="{FF2B5EF4-FFF2-40B4-BE49-F238E27FC236}">
                <a16:creationId xmlns:a16="http://schemas.microsoft.com/office/drawing/2014/main" id="{899AEB47-42A0-2C14-A3D9-37024EE048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9456" y="836712"/>
            <a:ext cx="4062728" cy="1026843"/>
          </a:xfrm>
          <a:prstGeom prst="rect">
            <a:avLst/>
          </a:prstGeom>
        </p:spPr>
      </p:pic>
      <p:grpSp>
        <p:nvGrpSpPr>
          <p:cNvPr id="12" name="Skupina 11">
            <a:extLst>
              <a:ext uri="{FF2B5EF4-FFF2-40B4-BE49-F238E27FC236}">
                <a16:creationId xmlns:a16="http://schemas.microsoft.com/office/drawing/2014/main" id="{74E76724-4D71-CD4E-9EED-B58D7B2BE9EA}"/>
              </a:ext>
            </a:extLst>
          </p:cNvPr>
          <p:cNvGrpSpPr/>
          <p:nvPr userDrawn="1"/>
        </p:nvGrpSpPr>
        <p:grpSpPr>
          <a:xfrm>
            <a:off x="6280130" y="1440057"/>
            <a:ext cx="4845396" cy="423498"/>
            <a:chOff x="6280130" y="1440057"/>
            <a:chExt cx="4845396" cy="423498"/>
          </a:xfrm>
        </p:grpSpPr>
        <p:pic>
          <p:nvPicPr>
            <p:cNvPr id="13" name="Grafika 12">
              <a:extLst>
                <a:ext uri="{FF2B5EF4-FFF2-40B4-BE49-F238E27FC236}">
                  <a16:creationId xmlns:a16="http://schemas.microsoft.com/office/drawing/2014/main" id="{9935A648-F55D-A588-36BA-4D2A1C45303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15" name="Slika 14" descr="Slika, ki vsebuje besede besedilo, pisava, grafika, grafično oblikovanje&#10;&#10;Opis je samodejno ustvarjen">
              <a:extLst>
                <a:ext uri="{FF2B5EF4-FFF2-40B4-BE49-F238E27FC236}">
                  <a16:creationId xmlns:a16="http://schemas.microsoft.com/office/drawing/2014/main" id="{101731D8-EDF0-4C15-2B61-46627C68A27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20" name="Grafika 19">
              <a:extLst>
                <a:ext uri="{FF2B5EF4-FFF2-40B4-BE49-F238E27FC236}">
                  <a16:creationId xmlns:a16="http://schemas.microsoft.com/office/drawing/2014/main" id="{90D91DF6-EC4B-BDF0-E792-035D7E36149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0130" y="1440057"/>
              <a:ext cx="744204" cy="423498"/>
            </a:xfrm>
            <a:prstGeom prst="rect">
              <a:avLst/>
            </a:prstGeom>
          </p:spPr>
        </p:pic>
        <p:pic>
          <p:nvPicPr>
            <p:cNvPr id="5" name="Slika 4" descr="Slika, ki vsebuje besede posnetek zaslona, pisava, električno modra, grafika&#10;&#10;Opis je samodejno ustvarjen">
              <a:extLst>
                <a:ext uri="{FF2B5EF4-FFF2-40B4-BE49-F238E27FC236}">
                  <a16:creationId xmlns:a16="http://schemas.microsoft.com/office/drawing/2014/main" id="{A86DE3C3-346F-B69B-5ADD-1F8545B0BD4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7" name="Rectangle 2">
            <a:extLst>
              <a:ext uri="{FF2B5EF4-FFF2-40B4-BE49-F238E27FC236}">
                <a16:creationId xmlns:a16="http://schemas.microsoft.com/office/drawing/2014/main" id="{F2827C86-A4A3-8A0C-156F-CCA864E06CA2}"/>
              </a:ext>
            </a:extLst>
          </p:cNvPr>
          <p:cNvSpPr txBox="1">
            <a:spLocks noChangeArrowheads="1"/>
          </p:cNvSpPr>
          <p:nvPr userDrawn="1"/>
        </p:nvSpPr>
        <p:spPr bwMode="auto">
          <a:xfrm>
            <a:off x="1199456" y="3542045"/>
            <a:ext cx="5080674" cy="137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2800" kern="0" dirty="0"/>
              <a:t>PRIHAJAJOČI FP10 (2028-2034),</a:t>
            </a:r>
          </a:p>
          <a:p>
            <a:pPr algn="l"/>
            <a:r>
              <a:rPr lang="sl-SI" sz="2800" kern="0" dirty="0"/>
              <a:t>KI IMA DELOVNI NASLOV </a:t>
            </a:r>
          </a:p>
          <a:p>
            <a:pPr algn="l"/>
            <a:r>
              <a:rPr lang="sl-SI" sz="2800" kern="0" dirty="0"/>
              <a:t>KAR ‘NEW HORIZON EUROPE’</a:t>
            </a:r>
          </a:p>
        </p:txBody>
      </p:sp>
      <p:sp>
        <p:nvSpPr>
          <p:cNvPr id="9" name="Rectangle 3">
            <a:extLst>
              <a:ext uri="{FF2B5EF4-FFF2-40B4-BE49-F238E27FC236}">
                <a16:creationId xmlns:a16="http://schemas.microsoft.com/office/drawing/2014/main" id="{22A56C81-D010-BC78-AD53-03ED51C208EB}"/>
              </a:ext>
            </a:extLst>
          </p:cNvPr>
          <p:cNvSpPr txBox="1">
            <a:spLocks noChangeArrowheads="1"/>
          </p:cNvSpPr>
          <p:nvPr userDrawn="1"/>
        </p:nvSpPr>
        <p:spPr bwMode="auto">
          <a:xfrm>
            <a:off x="1199456" y="5085185"/>
            <a:ext cx="5080674" cy="100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1"/>
              </a:buClr>
              <a:buFont typeface="Wingdings" pitchFamily="2" charset="2"/>
              <a:buNone/>
              <a:defRPr sz="3200">
                <a:solidFill>
                  <a:srgbClr val="00D5FE"/>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a:lstStyle>
          <a:p>
            <a:pPr algn="l"/>
            <a:r>
              <a:rPr lang="sl-SI" sz="1800" kern="0" dirty="0"/>
              <a:t>doc. dr. Draško Veselinovič </a:t>
            </a:r>
            <a:endParaRPr lang="en-IE" sz="1800" kern="0" dirty="0"/>
          </a:p>
          <a:p>
            <a:pPr algn="l"/>
            <a:r>
              <a:rPr lang="sl-SI" sz="1800" kern="0" dirty="0"/>
              <a:t>predsednik UO Slovenskega gospodarskega</a:t>
            </a:r>
            <a:endParaRPr lang="en-IE" sz="1800" kern="0" dirty="0"/>
          </a:p>
          <a:p>
            <a:pPr algn="l"/>
            <a:r>
              <a:rPr lang="sl-SI" sz="1800" kern="0" dirty="0"/>
              <a:t>in raziskovalnega združenja iz Bruslja</a:t>
            </a:r>
            <a:endParaRPr lang="en-GB" sz="1800" kern="0" dirty="0"/>
          </a:p>
        </p:txBody>
      </p:sp>
      <p:sp>
        <p:nvSpPr>
          <p:cNvPr id="10" name="PoljeZBesedilom 9">
            <a:extLst>
              <a:ext uri="{FF2B5EF4-FFF2-40B4-BE49-F238E27FC236}">
                <a16:creationId xmlns:a16="http://schemas.microsoft.com/office/drawing/2014/main" id="{4ECCA51F-13CF-590A-E09D-68530486F9FD}"/>
              </a:ext>
            </a:extLst>
          </p:cNvPr>
          <p:cNvSpPr txBox="1"/>
          <p:nvPr userDrawn="1"/>
        </p:nvSpPr>
        <p:spPr>
          <a:xfrm>
            <a:off x="1199456" y="2276872"/>
            <a:ext cx="4062728"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chemeClr val="bg1"/>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11" name="PoljeZBesedilom 10">
            <a:extLst>
              <a:ext uri="{FF2B5EF4-FFF2-40B4-BE49-F238E27FC236}">
                <a16:creationId xmlns:a16="http://schemas.microsoft.com/office/drawing/2014/main" id="{2FA738BE-4A6C-0ACC-2447-381A18A68748}"/>
              </a:ext>
            </a:extLst>
          </p:cNvPr>
          <p:cNvSpPr txBox="1"/>
          <p:nvPr userDrawn="1"/>
        </p:nvSpPr>
        <p:spPr>
          <a:xfrm>
            <a:off x="6280130" y="2244640"/>
            <a:ext cx="4968552" cy="4185761"/>
          </a:xfrm>
          <a:prstGeom prst="rect">
            <a:avLst/>
          </a:prstGeom>
          <a:noFill/>
        </p:spPr>
        <p:txBody>
          <a:bodyPr wrap="square" rtlCol="0">
            <a:spAutoFit/>
          </a:bodyPr>
          <a:lstStyle/>
          <a:p>
            <a:pPr marL="0" lvl="0" indent="0" algn="just">
              <a:buSzPts val="1000"/>
              <a:buFont typeface="Symbol" panose="05050102010706020507" pitchFamily="18" charset="2"/>
              <a:buNone/>
              <a:tabLst>
                <a:tab pos="457200" algn="l"/>
              </a:tabLst>
            </a:pPr>
            <a:r>
              <a:rPr lang="sl-SI" sz="1400" dirty="0">
                <a:solidFill>
                  <a:srgbClr val="FFE3A7"/>
                </a:solidFill>
                <a:effectLst/>
                <a:latin typeface="Calibri" panose="020F0502020204030204" pitchFamily="34" charset="0"/>
                <a:ea typeface="Times New Roman" panose="02020603050405020304" pitchFamily="18" charset="0"/>
                <a:cs typeface="Aptos" panose="020B0004020202020204" pitchFamily="34" charset="0"/>
              </a:rPr>
              <a:t>PRAVNO OBVESTILO:</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Na vseh dogodkih projekta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oooZnanost</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poteka snemanje in fotografiranje za namen promocije in poročanja o dogodkih. Če vstopite na lokacijo (spletnega) dogodka, boste lahko posneti in fotografirani.  Z vstopom na to lokacijo, dajete dovoljenje organizatorjem in Evropski komisiji, da vas lahko snemajo, fotografirajo, zvočno snemajo in uporabijo vaše posnetke po lastni presoji. Obiskovalci zato ne boste uveljavljali nobene odgovornosti proti organizatorjem in Evropski komisiji v zvezi z zgoraj navedenim.</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a:p>
            <a:pPr algn="just"/>
            <a:endPar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endParaRPr>
          </a:p>
          <a:p>
            <a:pPr algn="just"/>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V kolikor se z zgoraj navedenim ne strinjate, vljudno prosimo, da s tem seznanite organizatorje na: </a:t>
            </a:r>
            <a:r>
              <a:rPr lang="sl-SI" sz="1400" u="sng" dirty="0" err="1">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ern</a:t>
            </a:r>
            <a:r>
              <a:rPr lang="sl-SI" sz="1400" u="sng" dirty="0">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E-sporočilu obvezno priložite visokokakovostni </a:t>
            </a:r>
            <a:r>
              <a:rPr lang="sl-SI" sz="1400" dirty="0" err="1">
                <a:solidFill>
                  <a:srgbClr val="FFE3A7"/>
                </a:solidFill>
                <a:effectLst/>
                <a:latin typeface="Calibri" panose="020F0502020204030204" pitchFamily="34" charset="0"/>
                <a:ea typeface="Calibri" panose="020F0502020204030204" pitchFamily="34" charset="0"/>
                <a:cs typeface="Aptos" panose="020B0004020202020204" pitchFamily="34" charset="0"/>
              </a:rPr>
              <a:t>sken</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 fotografije z osebnega dokumenta, da vas lahko organizator izloči iz vseh posnetkov in fotografij skupaj z navedbo, na kateri lokaciji in katerega dne bi lahko bili posneti s strani organizatorjev. Pooblaščena oseba za varstvo podatkov Univerze v Mariboru je izr. prof. dr. Miha Dvojmoč (</a:t>
            </a:r>
            <a:r>
              <a:rPr lang="sl-SI" sz="1400" u="sng" dirty="0" err="1">
                <a:solidFill>
                  <a:srgbClr val="FFE3A7"/>
                </a:solidFill>
                <a:effectLst/>
                <a:latin typeface="Calibri" panose="020F0502020204030204" pitchFamily="34" charset="0"/>
                <a:ea typeface="Calibri" panose="020F050202020403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dpo@um.si</a:t>
            </a:r>
            <a:r>
              <a:rPr lang="sl-SI" sz="1400" dirty="0">
                <a:solidFill>
                  <a:srgbClr val="FFE3A7"/>
                </a:solidFill>
                <a:effectLst/>
                <a:latin typeface="Calibri" panose="020F0502020204030204" pitchFamily="34" charset="0"/>
                <a:ea typeface="Calibri" panose="020F0502020204030204" pitchFamily="34" charset="0"/>
                <a:cs typeface="Aptos" panose="020B0004020202020204" pitchFamily="34" charset="0"/>
              </a:rPr>
              <a:t>).</a:t>
            </a:r>
            <a:endParaRPr lang="en-SI" sz="1400" dirty="0">
              <a:solidFill>
                <a:srgbClr val="FFE3A7"/>
              </a:solidFill>
              <a:effectLst/>
              <a:latin typeface="Aptos" panose="020B0004020202020204" pitchFamily="34" charset="0"/>
              <a:ea typeface="Calibri" panose="020F0502020204030204" pitchFamily="34" charset="0"/>
              <a:cs typeface="Aptos" panose="020B00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C610D9A8-D09F-A6FD-3561-55A61CCC2984}"/>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7"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sp>
        <p:nvSpPr>
          <p:cNvPr id="13" name="Title 12"/>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
        <p:nvSpPr>
          <p:cNvPr id="8" name="Content Placeholder 2"/>
          <p:cNvSpPr>
            <a:spLocks noGrp="1"/>
          </p:cNvSpPr>
          <p:nvPr>
            <p:ph idx="1" hasCustomPrompt="1"/>
          </p:nvPr>
        </p:nvSpPr>
        <p:spPr>
          <a:xfrm>
            <a:off x="914400" y="1967104"/>
            <a:ext cx="10668000" cy="4270208"/>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pic>
        <p:nvPicPr>
          <p:cNvPr id="4" name="Grafika 3">
            <a:extLst>
              <a:ext uri="{FF2B5EF4-FFF2-40B4-BE49-F238E27FC236}">
                <a16:creationId xmlns:a16="http://schemas.microsoft.com/office/drawing/2014/main" id="{A8C402B3-CA61-B7D5-5A80-53ADC15E8F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7904" y="168832"/>
            <a:ext cx="1974496" cy="499048"/>
          </a:xfrm>
          <a:prstGeom prst="rect">
            <a:avLst/>
          </a:prstGeom>
        </p:spPr>
      </p:pic>
      <p:grpSp>
        <p:nvGrpSpPr>
          <p:cNvPr id="3" name="Skupina 2">
            <a:extLst>
              <a:ext uri="{FF2B5EF4-FFF2-40B4-BE49-F238E27FC236}">
                <a16:creationId xmlns:a16="http://schemas.microsoft.com/office/drawing/2014/main" id="{9DC7B5A1-592E-7D86-B962-B910BDA3D65B}"/>
              </a:ext>
            </a:extLst>
          </p:cNvPr>
          <p:cNvGrpSpPr/>
          <p:nvPr userDrawn="1"/>
        </p:nvGrpSpPr>
        <p:grpSpPr>
          <a:xfrm>
            <a:off x="914400" y="6252576"/>
            <a:ext cx="3741440" cy="327010"/>
            <a:chOff x="6280130" y="1440057"/>
            <a:chExt cx="4845396" cy="423498"/>
          </a:xfrm>
        </p:grpSpPr>
        <p:pic>
          <p:nvPicPr>
            <p:cNvPr id="5" name="Grafika 4">
              <a:extLst>
                <a:ext uri="{FF2B5EF4-FFF2-40B4-BE49-F238E27FC236}">
                  <a16:creationId xmlns:a16="http://schemas.microsoft.com/office/drawing/2014/main" id="{DF77726B-CEB8-406E-F06F-39242F502F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3861" y="1455801"/>
              <a:ext cx="1056836" cy="392010"/>
            </a:xfrm>
            <a:prstGeom prst="rect">
              <a:avLst/>
            </a:prstGeom>
          </p:spPr>
        </p:pic>
        <p:pic>
          <p:nvPicPr>
            <p:cNvPr id="6" name="Slika 5" descr="Slika, ki vsebuje besede besedilo, pisava, grafika, grafično oblikovanje&#10;&#10;Opis je samodejno ustvarjen">
              <a:extLst>
                <a:ext uri="{FF2B5EF4-FFF2-40B4-BE49-F238E27FC236}">
                  <a16:creationId xmlns:a16="http://schemas.microsoft.com/office/drawing/2014/main" id="{46D73D90-C786-F919-B434-CFFE6637D3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9" name="Grafika 8">
              <a:extLst>
                <a:ext uri="{FF2B5EF4-FFF2-40B4-BE49-F238E27FC236}">
                  <a16:creationId xmlns:a16="http://schemas.microsoft.com/office/drawing/2014/main" id="{06FDABF4-E4B2-0325-9E6B-ECBC574BC21D}"/>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0130" y="1440057"/>
              <a:ext cx="744204" cy="423498"/>
            </a:xfrm>
            <a:prstGeom prst="rect">
              <a:avLst/>
            </a:prstGeom>
          </p:spPr>
        </p:pic>
        <p:pic>
          <p:nvPicPr>
            <p:cNvPr id="10" name="Slika 9" descr="Slika, ki vsebuje besede posnetek zaslona, pisava, električno modra, grafika&#10;&#10;Opis je samodejno ustvarjen">
              <a:extLst>
                <a:ext uri="{FF2B5EF4-FFF2-40B4-BE49-F238E27FC236}">
                  <a16:creationId xmlns:a16="http://schemas.microsoft.com/office/drawing/2014/main" id="{856BB06A-EFF7-E8FB-84DB-6658D8D518A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Tree>
    <p:extLst>
      <p:ext uri="{BB962C8B-B14F-4D97-AF65-F5344CB8AC3E}">
        <p14:creationId xmlns:p14="http://schemas.microsoft.com/office/powerpoint/2010/main" val="30728453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e vsebini">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1200" y="1745552"/>
            <a:ext cx="5253608"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a:t>Tretja raven</a:t>
            </a:r>
            <a:endParaRPr lang="en-US" dirty="0"/>
          </a:p>
          <a:p>
            <a:pPr lvl="3"/>
            <a:r>
              <a:rPr lang="sl-SI" dirty="0"/>
              <a:t>Četrta raven</a:t>
            </a:r>
            <a:endParaRPr lang="en-US" dirty="0"/>
          </a:p>
          <a:p>
            <a:pPr lvl="4"/>
            <a:r>
              <a:rPr lang="sl-SI" dirty="0"/>
              <a:t>Peta raven</a:t>
            </a:r>
          </a:p>
        </p:txBody>
      </p:sp>
      <p:sp>
        <p:nvSpPr>
          <p:cNvPr id="4" name="Content Placeholder 3"/>
          <p:cNvSpPr>
            <a:spLocks noGrp="1"/>
          </p:cNvSpPr>
          <p:nvPr>
            <p:ph sz="half" idx="2" hasCustomPrompt="1"/>
          </p:nvPr>
        </p:nvSpPr>
        <p:spPr>
          <a:xfrm>
            <a:off x="6341616" y="1745552"/>
            <a:ext cx="5226992" cy="4491760"/>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
        <p:nvSpPr>
          <p:cNvPr id="10"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0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6" name="Slika 5" descr="Slika, ki vsebuje besede bela, sličica, oblikovanje, ilustracija&#10;&#10;Opis je samodejno ustvarjen">
            <a:extLst>
              <a:ext uri="{FF2B5EF4-FFF2-40B4-BE49-F238E27FC236}">
                <a16:creationId xmlns:a16="http://schemas.microsoft.com/office/drawing/2014/main" id="{21C2B1D8-E052-8DCB-322C-1BC8DF4BD6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7" name="Pravokotnik 6">
            <a:extLst>
              <a:ext uri="{FF2B5EF4-FFF2-40B4-BE49-F238E27FC236}">
                <a16:creationId xmlns:a16="http://schemas.microsoft.com/office/drawing/2014/main" id="{CBC3D6C3-65DE-0092-AC80-91FEC0896BA1}"/>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8" name="Grafika 7">
            <a:extLst>
              <a:ext uri="{FF2B5EF4-FFF2-40B4-BE49-F238E27FC236}">
                <a16:creationId xmlns:a16="http://schemas.microsoft.com/office/drawing/2014/main" id="{6B7B3FC2-4B4C-5D0D-2D4E-5453B3A3EC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grpSp>
        <p:nvGrpSpPr>
          <p:cNvPr id="9" name="Skupina 8">
            <a:extLst>
              <a:ext uri="{FF2B5EF4-FFF2-40B4-BE49-F238E27FC236}">
                <a16:creationId xmlns:a16="http://schemas.microsoft.com/office/drawing/2014/main" id="{E91A3BB8-D2C5-C809-8D3C-C5CFF5DAB929}"/>
              </a:ext>
            </a:extLst>
          </p:cNvPr>
          <p:cNvGrpSpPr/>
          <p:nvPr userDrawn="1"/>
        </p:nvGrpSpPr>
        <p:grpSpPr>
          <a:xfrm>
            <a:off x="914400" y="6252576"/>
            <a:ext cx="3741440" cy="327010"/>
            <a:chOff x="6280130" y="1440057"/>
            <a:chExt cx="4845396" cy="423498"/>
          </a:xfrm>
        </p:grpSpPr>
        <p:pic>
          <p:nvPicPr>
            <p:cNvPr id="11" name="Grafika 10">
              <a:extLst>
                <a:ext uri="{FF2B5EF4-FFF2-40B4-BE49-F238E27FC236}">
                  <a16:creationId xmlns:a16="http://schemas.microsoft.com/office/drawing/2014/main" id="{934AF579-BC02-B59B-9C1E-C2024FB3EBA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3227EAC-1B9E-29A6-B339-D62467EBE1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092518FF-F92C-E9F1-1B6E-EDFB52ED5EB7}"/>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411C3C4-769A-A974-32CB-05308FA158F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
        <p:nvSpPr>
          <p:cNvPr id="15" name="Rectangle 2">
            <a:extLst>
              <a:ext uri="{FF2B5EF4-FFF2-40B4-BE49-F238E27FC236}">
                <a16:creationId xmlns:a16="http://schemas.microsoft.com/office/drawing/2014/main" id="{570B74DD-0399-E63D-AABA-C8F1A3D708DE}"/>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endParaRPr lang="en-GB" sz="4000" b="0" kern="0" dirty="0"/>
          </a:p>
        </p:txBody>
      </p:sp>
      <p:sp>
        <p:nvSpPr>
          <p:cNvPr id="16" name="Title 12">
            <a:extLst>
              <a:ext uri="{FF2B5EF4-FFF2-40B4-BE49-F238E27FC236}">
                <a16:creationId xmlns:a16="http://schemas.microsoft.com/office/drawing/2014/main" id="{B0967E05-7F75-02FF-5796-241BDDC762C1}"/>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spTree>
    <p:extLst>
      <p:ext uri="{BB962C8B-B14F-4D97-AF65-F5344CB8AC3E}">
        <p14:creationId xmlns:p14="http://schemas.microsoft.com/office/powerpoint/2010/main" val="1629327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4" name="Slika 3" descr="Slika, ki vsebuje besede bela, sličica, oblikovanje, ilustracija&#10;&#10;Opis je samodejno ustvarjen">
            <a:extLst>
              <a:ext uri="{FF2B5EF4-FFF2-40B4-BE49-F238E27FC236}">
                <a16:creationId xmlns:a16="http://schemas.microsoft.com/office/drawing/2014/main" id="{F9E6E70E-E8D2-8679-06FC-D851D09688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5" name="Pravokotnik 4">
            <a:extLst>
              <a:ext uri="{FF2B5EF4-FFF2-40B4-BE49-F238E27FC236}">
                <a16:creationId xmlns:a16="http://schemas.microsoft.com/office/drawing/2014/main" id="{5583248E-CE77-F793-90D9-1A95CDE4E839}"/>
              </a:ext>
            </a:extLst>
          </p:cNvPr>
          <p:cNvSpPr/>
          <p:nvPr userDrawn="1"/>
        </p:nvSpPr>
        <p:spPr bwMode="auto">
          <a:xfrm>
            <a:off x="0" y="0"/>
            <a:ext cx="9192344"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pic>
        <p:nvPicPr>
          <p:cNvPr id="7" name="Grafika 6">
            <a:extLst>
              <a:ext uri="{FF2B5EF4-FFF2-40B4-BE49-F238E27FC236}">
                <a16:creationId xmlns:a16="http://schemas.microsoft.com/office/drawing/2014/main" id="{2CB1294F-419F-8292-E333-8F7ED7D7666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7904" y="168832"/>
            <a:ext cx="1974496" cy="499048"/>
          </a:xfrm>
          <a:prstGeom prst="rect">
            <a:avLst/>
          </a:prstGeom>
        </p:spPr>
      </p:pic>
      <p:sp>
        <p:nvSpPr>
          <p:cNvPr id="8" name="Rectangle 2">
            <a:extLst>
              <a:ext uri="{FF2B5EF4-FFF2-40B4-BE49-F238E27FC236}">
                <a16:creationId xmlns:a16="http://schemas.microsoft.com/office/drawing/2014/main" id="{F5F020AB-9829-C8D8-A939-4B5DE7147B9D}"/>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endParaRPr lang="en-GB" sz="4000" b="0" kern="0" dirty="0"/>
          </a:p>
        </p:txBody>
      </p:sp>
      <p:sp>
        <p:nvSpPr>
          <p:cNvPr id="9" name="Title 12">
            <a:extLst>
              <a:ext uri="{FF2B5EF4-FFF2-40B4-BE49-F238E27FC236}">
                <a16:creationId xmlns:a16="http://schemas.microsoft.com/office/drawing/2014/main" id="{DE12758B-B28D-9054-0EB8-134F56EE3CB3}"/>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1" name="Skupina 10">
            <a:extLst>
              <a:ext uri="{FF2B5EF4-FFF2-40B4-BE49-F238E27FC236}">
                <a16:creationId xmlns:a16="http://schemas.microsoft.com/office/drawing/2014/main" id="{9C9F6765-D565-B8AA-4A0D-C03F85E6334D}"/>
              </a:ext>
            </a:extLst>
          </p:cNvPr>
          <p:cNvGrpSpPr/>
          <p:nvPr userDrawn="1"/>
        </p:nvGrpSpPr>
        <p:grpSpPr>
          <a:xfrm>
            <a:off x="914400" y="6252576"/>
            <a:ext cx="3741440" cy="327010"/>
            <a:chOff x="6280130" y="1440057"/>
            <a:chExt cx="4845396" cy="423498"/>
          </a:xfrm>
        </p:grpSpPr>
        <p:pic>
          <p:nvPicPr>
            <p:cNvPr id="12" name="Grafika 11">
              <a:extLst>
                <a:ext uri="{FF2B5EF4-FFF2-40B4-BE49-F238E27FC236}">
                  <a16:creationId xmlns:a16="http://schemas.microsoft.com/office/drawing/2014/main" id="{96D04B3F-3361-EAEA-D719-721C2C8DD29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3861" y="1455801"/>
              <a:ext cx="1056836" cy="392010"/>
            </a:xfrm>
            <a:prstGeom prst="rect">
              <a:avLst/>
            </a:prstGeom>
          </p:spPr>
        </p:pic>
        <p:pic>
          <p:nvPicPr>
            <p:cNvPr id="13" name="Slika 12" descr="Slika, ki vsebuje besede besedilo, pisava, grafika, grafično oblikovanje&#10;&#10;Opis je samodejno ustvarjen">
              <a:extLst>
                <a:ext uri="{FF2B5EF4-FFF2-40B4-BE49-F238E27FC236}">
                  <a16:creationId xmlns:a16="http://schemas.microsoft.com/office/drawing/2014/main" id="{DA8EF539-D5D6-D235-9DBD-B7C6E751F8A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4" name="Grafika 13">
              <a:extLst>
                <a:ext uri="{FF2B5EF4-FFF2-40B4-BE49-F238E27FC236}">
                  <a16:creationId xmlns:a16="http://schemas.microsoft.com/office/drawing/2014/main" id="{B7AAE6EA-29F7-F7A2-22A8-12C4BB630915}"/>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0130" y="1440057"/>
              <a:ext cx="744204" cy="423498"/>
            </a:xfrm>
            <a:prstGeom prst="rect">
              <a:avLst/>
            </a:prstGeom>
          </p:spPr>
        </p:pic>
        <p:pic>
          <p:nvPicPr>
            <p:cNvPr id="15" name="Slika 14" descr="Slika, ki vsebuje besede posnetek zaslona, pisava, električno modra, grafika&#10;&#10;Opis je samodejno ustvarjen">
              <a:extLst>
                <a:ext uri="{FF2B5EF4-FFF2-40B4-BE49-F238E27FC236}">
                  <a16:creationId xmlns:a16="http://schemas.microsoft.com/office/drawing/2014/main" id="{686A8C64-2230-E61C-7CEE-E5E082A5602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spTree>
    <p:extLst>
      <p:ext uri="{BB962C8B-B14F-4D97-AF65-F5344CB8AC3E}">
        <p14:creationId xmlns:p14="http://schemas.microsoft.com/office/powerpoint/2010/main" val="29749551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12192000" cy="836712"/>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711200" y="842240"/>
            <a:ext cx="10871200" cy="903312"/>
          </a:xfrm>
        </p:spPr>
        <p:txBody>
          <a:bodyPr/>
          <a:lstStyle>
            <a:lvl1pPr>
              <a:defRPr sz="3600">
                <a:solidFill>
                  <a:srgbClr val="FF6400"/>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4367808" y="5852255"/>
            <a:ext cx="3741440" cy="327010"/>
            <a:chOff x="6280130" y="1440057"/>
            <a:chExt cx="4845396" cy="423498"/>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14758" y="83768"/>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711200" y="6281410"/>
            <a:ext cx="10120338" cy="46166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31732860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FC1C95-87FF-2788-B04C-7D6AEA157506}"/>
              </a:ext>
            </a:extLst>
          </p:cNvPr>
          <p:cNvSpPr>
            <a:spLocks noGrp="1"/>
          </p:cNvSpPr>
          <p:nvPr>
            <p:ph type="sldNum" sz="quarter" idx="4"/>
          </p:nvPr>
        </p:nvSpPr>
        <p:spPr>
          <a:xfrm>
            <a:off x="10884527" y="6381328"/>
            <a:ext cx="1198212" cy="392904"/>
          </a:xfrm>
          <a:prstGeom prst="rect">
            <a:avLst/>
          </a:prstGeom>
          <a:noFill/>
        </p:spPr>
        <p:txBody>
          <a:bodyPr vert="horz" lIns="91440" tIns="45720" rIns="91440" bIns="45720" rtlCol="0" anchor="ctr"/>
          <a:lstStyle>
            <a:lvl1pPr algn="r">
              <a:defRPr sz="2400">
                <a:solidFill>
                  <a:srgbClr val="FF6400"/>
                </a:solidFill>
                <a:latin typeface="Calibri" pitchFamily="34" charset="0"/>
              </a:defRPr>
            </a:lvl1pPr>
          </a:lstStyle>
          <a:p>
            <a:pPr>
              <a:defRPr/>
            </a:pPr>
            <a:fld id="{869A43B6-4A72-4A6E-B3BC-4E1A4B5DD1B6}" type="slidenum">
              <a:rPr lang="en-US" smtClean="0"/>
              <a:pPr>
                <a:defRPr/>
              </a:pPr>
              <a:t>‹#›</a:t>
            </a:fld>
            <a:endParaRPr lang="en-US" dirty="0"/>
          </a:p>
        </p:txBody>
      </p:sp>
      <p:pic>
        <p:nvPicPr>
          <p:cNvPr id="5" name="Slika 4" descr="Slika, ki vsebuje besede bela, sličica, oblikovanje, ilustracija&#10;&#10;Opis je samodejno ustvarjen">
            <a:extLst>
              <a:ext uri="{FF2B5EF4-FFF2-40B4-BE49-F238E27FC236}">
                <a16:creationId xmlns:a16="http://schemas.microsoft.com/office/drawing/2014/main" id="{C3EB9DAF-816F-4CCA-26B9-FE1D213247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874" y="58598"/>
            <a:ext cx="823458" cy="467874"/>
          </a:xfrm>
          <a:prstGeom prst="rect">
            <a:avLst/>
          </a:prstGeom>
        </p:spPr>
      </p:pic>
      <p:sp>
        <p:nvSpPr>
          <p:cNvPr id="6" name="Pravokotnik 5">
            <a:extLst>
              <a:ext uri="{FF2B5EF4-FFF2-40B4-BE49-F238E27FC236}">
                <a16:creationId xmlns:a16="http://schemas.microsoft.com/office/drawing/2014/main" id="{3317BDEA-918E-C0F7-1B26-A8147BDC1548}"/>
              </a:ext>
            </a:extLst>
          </p:cNvPr>
          <p:cNvSpPr/>
          <p:nvPr userDrawn="1"/>
        </p:nvSpPr>
        <p:spPr bwMode="auto">
          <a:xfrm>
            <a:off x="0" y="0"/>
            <a:ext cx="3935760" cy="6021288"/>
          </a:xfrm>
          <a:prstGeom prst="rect">
            <a:avLst/>
          </a:prstGeom>
          <a:gradFill flip="none" rotWithShape="1">
            <a:gsLst>
              <a:gs pos="0">
                <a:srgbClr val="EDDB1E"/>
              </a:gs>
              <a:gs pos="54000">
                <a:srgbClr val="FF6400"/>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I" sz="3200" b="0" i="0" u="none" strike="noStrike" cap="none" normalizeH="0" baseline="0">
              <a:ln>
                <a:noFill/>
              </a:ln>
              <a:solidFill>
                <a:schemeClr val="tx1"/>
              </a:solidFill>
              <a:effectLst/>
              <a:latin typeface="Tahoma" pitchFamily="34" charset="0"/>
            </a:endParaRPr>
          </a:p>
        </p:txBody>
      </p:sp>
      <p:sp>
        <p:nvSpPr>
          <p:cNvPr id="8" name="Rectangle 2">
            <a:extLst>
              <a:ext uri="{FF2B5EF4-FFF2-40B4-BE49-F238E27FC236}">
                <a16:creationId xmlns:a16="http://schemas.microsoft.com/office/drawing/2014/main" id="{3603FA1C-7BBF-CA58-6361-F23B4A7B1F04}"/>
              </a:ext>
            </a:extLst>
          </p:cNvPr>
          <p:cNvSpPr txBox="1">
            <a:spLocks noChangeArrowheads="1"/>
          </p:cNvSpPr>
          <p:nvPr userDrawn="1"/>
        </p:nvSpPr>
        <p:spPr bwMode="auto">
          <a:xfrm>
            <a:off x="711200" y="1"/>
            <a:ext cx="8265120" cy="8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sz="4400" b="1">
                <a:solidFill>
                  <a:srgbClr val="00D5FE"/>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pPr algn="l"/>
            <a:r>
              <a:rPr lang="sl-SI" sz="4000" b="0" kern="0" dirty="0"/>
              <a:t>Glavni naslov</a:t>
            </a:r>
            <a:endParaRPr lang="en-GB" sz="4000" b="0" kern="0" dirty="0"/>
          </a:p>
        </p:txBody>
      </p:sp>
      <p:sp>
        <p:nvSpPr>
          <p:cNvPr id="9" name="Title 12">
            <a:extLst>
              <a:ext uri="{FF2B5EF4-FFF2-40B4-BE49-F238E27FC236}">
                <a16:creationId xmlns:a16="http://schemas.microsoft.com/office/drawing/2014/main" id="{0FD879D6-46DE-7621-AA6E-2E17A126DEA0}"/>
              </a:ext>
            </a:extLst>
          </p:cNvPr>
          <p:cNvSpPr>
            <a:spLocks noGrp="1"/>
          </p:cNvSpPr>
          <p:nvPr>
            <p:ph type="title" hasCustomPrompt="1"/>
          </p:nvPr>
        </p:nvSpPr>
        <p:spPr>
          <a:xfrm>
            <a:off x="839416" y="2036974"/>
            <a:ext cx="3096344" cy="3984314"/>
          </a:xfrm>
        </p:spPr>
        <p:txBody>
          <a:bodyPr anchor="t" anchorCtr="0"/>
          <a:lstStyle>
            <a:lvl1pPr>
              <a:defRPr sz="3600">
                <a:solidFill>
                  <a:schemeClr val="bg1"/>
                </a:solidFill>
              </a:defRPr>
            </a:lvl1pPr>
          </a:lstStyle>
          <a:p>
            <a:r>
              <a:rPr lang="en-US" dirty="0" err="1"/>
              <a:t>Naslov</a:t>
            </a:r>
            <a:r>
              <a:rPr lang="en-US" dirty="0"/>
              <a:t> </a:t>
            </a:r>
            <a:r>
              <a:rPr lang="en-US" dirty="0" err="1"/>
              <a:t>strani</a:t>
            </a:r>
            <a:endParaRPr lang="sl-SI" dirty="0"/>
          </a:p>
        </p:txBody>
      </p:sp>
      <p:grpSp>
        <p:nvGrpSpPr>
          <p:cNvPr id="10" name="Skupina 9">
            <a:extLst>
              <a:ext uri="{FF2B5EF4-FFF2-40B4-BE49-F238E27FC236}">
                <a16:creationId xmlns:a16="http://schemas.microsoft.com/office/drawing/2014/main" id="{6B9F23D4-50B1-4092-9798-115B768F90E4}"/>
              </a:ext>
            </a:extLst>
          </p:cNvPr>
          <p:cNvGrpSpPr/>
          <p:nvPr userDrawn="1"/>
        </p:nvGrpSpPr>
        <p:grpSpPr>
          <a:xfrm>
            <a:off x="194320" y="6250770"/>
            <a:ext cx="3741440" cy="327010"/>
            <a:chOff x="6280130" y="1440057"/>
            <a:chExt cx="4845396" cy="423498"/>
          </a:xfrm>
        </p:grpSpPr>
        <p:pic>
          <p:nvPicPr>
            <p:cNvPr id="11" name="Grafika 10">
              <a:extLst>
                <a:ext uri="{FF2B5EF4-FFF2-40B4-BE49-F238E27FC236}">
                  <a16:creationId xmlns:a16="http://schemas.microsoft.com/office/drawing/2014/main" id="{17720822-6814-41BE-0374-9A473A5CD2F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3861" y="1455801"/>
              <a:ext cx="1056836" cy="392010"/>
            </a:xfrm>
            <a:prstGeom prst="rect">
              <a:avLst/>
            </a:prstGeom>
          </p:spPr>
        </p:pic>
        <p:pic>
          <p:nvPicPr>
            <p:cNvPr id="12" name="Slika 11" descr="Slika, ki vsebuje besede besedilo, pisava, grafika, grafično oblikovanje&#10;&#10;Opis je samodejno ustvarjen">
              <a:extLst>
                <a:ext uri="{FF2B5EF4-FFF2-40B4-BE49-F238E27FC236}">
                  <a16:creationId xmlns:a16="http://schemas.microsoft.com/office/drawing/2014/main" id="{C2A15363-083E-ADA9-88ED-E7015465AA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1572" y="1532280"/>
              <a:ext cx="969594" cy="239052"/>
            </a:xfrm>
            <a:prstGeom prst="rect">
              <a:avLst/>
            </a:prstGeom>
          </p:spPr>
        </p:pic>
        <p:pic>
          <p:nvPicPr>
            <p:cNvPr id="13" name="Grafika 12">
              <a:extLst>
                <a:ext uri="{FF2B5EF4-FFF2-40B4-BE49-F238E27FC236}">
                  <a16:creationId xmlns:a16="http://schemas.microsoft.com/office/drawing/2014/main" id="{65A9848E-2C7A-F981-979A-679AF173A27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80130" y="1440057"/>
              <a:ext cx="744204" cy="423498"/>
            </a:xfrm>
            <a:prstGeom prst="rect">
              <a:avLst/>
            </a:prstGeom>
          </p:spPr>
        </p:pic>
        <p:pic>
          <p:nvPicPr>
            <p:cNvPr id="14" name="Slika 13" descr="Slika, ki vsebuje besede posnetek zaslona, pisava, električno modra, grafika&#10;&#10;Opis je samodejno ustvarjen">
              <a:extLst>
                <a:ext uri="{FF2B5EF4-FFF2-40B4-BE49-F238E27FC236}">
                  <a16:creationId xmlns:a16="http://schemas.microsoft.com/office/drawing/2014/main" id="{A3E27AB7-5331-A0FD-D694-64A28DE022A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82041" y="1482295"/>
              <a:ext cx="1243485" cy="328695"/>
            </a:xfrm>
            <a:prstGeom prst="rect">
              <a:avLst/>
            </a:prstGeom>
          </p:spPr>
        </p:pic>
      </p:grpSp>
      <p:pic>
        <p:nvPicPr>
          <p:cNvPr id="16" name="Slika 15" descr="Slika, ki vsebuje besede besedilo, pisava, grafika, grafično oblikovanje&#10;&#10;Opis je samodejno ustvarjen">
            <a:extLst>
              <a:ext uri="{FF2B5EF4-FFF2-40B4-BE49-F238E27FC236}">
                <a16:creationId xmlns:a16="http://schemas.microsoft.com/office/drawing/2014/main" id="{1CC70B8E-474C-A132-7C15-8E4E1682585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8031" y="1124744"/>
            <a:ext cx="2567642" cy="651644"/>
          </a:xfrm>
          <a:prstGeom prst="rect">
            <a:avLst/>
          </a:prstGeom>
        </p:spPr>
      </p:pic>
      <p:sp>
        <p:nvSpPr>
          <p:cNvPr id="17" name="PoljeZBesedilom 16">
            <a:extLst>
              <a:ext uri="{FF2B5EF4-FFF2-40B4-BE49-F238E27FC236}">
                <a16:creationId xmlns:a16="http://schemas.microsoft.com/office/drawing/2014/main" id="{381040DA-F921-684A-2478-CB6C093E07FA}"/>
              </a:ext>
            </a:extLst>
          </p:cNvPr>
          <p:cNvSpPr txBox="1"/>
          <p:nvPr userDrawn="1"/>
        </p:nvSpPr>
        <p:spPr>
          <a:xfrm>
            <a:off x="4295800" y="6129441"/>
            <a:ext cx="6535738" cy="64633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sl-SI" sz="1200" dirty="0">
                <a:solidFill>
                  <a:srgbClr val="00D5FE"/>
                </a:solidFill>
                <a:effectLst/>
                <a:latin typeface="Calibri" panose="020F0502020204030204" pitchFamily="34" charset="0"/>
                <a:ea typeface="Calibri" panose="020F0502020204030204" pitchFamily="34" charset="0"/>
                <a:cs typeface="Aptos" panose="020B0004020202020204" pitchFamily="34" charset="0"/>
              </a:rPr>
              <a:t>»Financira Evropska unija. Za izražena stališča in mnenja odgovarja samo avtor (ali avtorji) in ne odražajo nujno stališč Evropske unije ali Evropske izvajalske agencije za raziskave. Niti Evropska unija niti Evropska izvajalska agencija za raziskave ne moreta biti odgovorna zanje.«</a:t>
            </a:r>
            <a:endParaRPr lang="en-SI" sz="1200" dirty="0">
              <a:solidFill>
                <a:srgbClr val="00D5FE"/>
              </a:solidFill>
              <a:effectLst/>
              <a:latin typeface="Aptos" panose="020B0004020202020204" pitchFamily="34" charset="0"/>
              <a:ea typeface="Calibri" panose="020F0502020204030204" pitchFamily="34" charset="0"/>
              <a:cs typeface="Aptos" panose="020B0004020202020204" pitchFamily="34" charset="0"/>
            </a:endParaRPr>
          </a:p>
        </p:txBody>
      </p:sp>
      <p:sp>
        <p:nvSpPr>
          <p:cNvPr id="2" name="Content Placeholder 2">
            <a:extLst>
              <a:ext uri="{FF2B5EF4-FFF2-40B4-BE49-F238E27FC236}">
                <a16:creationId xmlns:a16="http://schemas.microsoft.com/office/drawing/2014/main" id="{55DB797F-75A8-73CE-6FAD-EBA173C8913F}"/>
              </a:ext>
            </a:extLst>
          </p:cNvPr>
          <p:cNvSpPr>
            <a:spLocks noGrp="1"/>
          </p:cNvSpPr>
          <p:nvPr>
            <p:ph idx="1" hasCustomPrompt="1"/>
          </p:nvPr>
        </p:nvSpPr>
        <p:spPr>
          <a:xfrm>
            <a:off x="4295800" y="1066675"/>
            <a:ext cx="6456074" cy="4954613"/>
          </a:xfrm>
        </p:spPr>
        <p:txBody>
          <a:bodyPr/>
          <a:lstStyle>
            <a:lvl1pPr>
              <a:buClr>
                <a:srgbClr val="FF6400"/>
              </a:buClr>
              <a:defRPr sz="3200">
                <a:solidFill>
                  <a:schemeClr val="bg2">
                    <a:lumMod val="75000"/>
                  </a:schemeClr>
                </a:solidFill>
              </a:defRPr>
            </a:lvl1pPr>
            <a:lvl2pPr>
              <a:buClr>
                <a:srgbClr val="FF6400"/>
              </a:buClr>
              <a:defRPr sz="2800">
                <a:solidFill>
                  <a:schemeClr val="bg2">
                    <a:lumMod val="75000"/>
                  </a:schemeClr>
                </a:solidFill>
              </a:defRPr>
            </a:lvl2pPr>
            <a:lvl3pPr>
              <a:buClr>
                <a:srgbClr val="FF6400"/>
              </a:buClr>
              <a:defRPr sz="2400">
                <a:solidFill>
                  <a:schemeClr val="bg2">
                    <a:lumMod val="75000"/>
                  </a:schemeClr>
                </a:solidFill>
              </a:defRPr>
            </a:lvl3pPr>
            <a:lvl4pPr>
              <a:defRPr sz="2000">
                <a:solidFill>
                  <a:schemeClr val="bg2">
                    <a:lumMod val="75000"/>
                  </a:schemeClr>
                </a:solidFill>
              </a:defRPr>
            </a:lvl4pPr>
            <a:lvl5pPr>
              <a:defRPr sz="2000">
                <a:solidFill>
                  <a:schemeClr val="bg2">
                    <a:lumMod val="75000"/>
                  </a:schemeClr>
                </a:solidFill>
              </a:defRPr>
            </a:lvl5p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p>
        </p:txBody>
      </p:sp>
    </p:spTree>
    <p:extLst>
      <p:ext uri="{BB962C8B-B14F-4D97-AF65-F5344CB8AC3E}">
        <p14:creationId xmlns:p14="http://schemas.microsoft.com/office/powerpoint/2010/main" val="35557673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08721"/>
            <a:ext cx="1219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2621" y="36670"/>
            <a:ext cx="2089379" cy="872050"/>
          </a:xfrm>
          <a:prstGeom prst="rect">
            <a:avLst/>
          </a:prstGeom>
        </p:spPr>
      </p:pic>
    </p:spTree>
    <p:extLst>
      <p:ext uri="{BB962C8B-B14F-4D97-AF65-F5344CB8AC3E}">
        <p14:creationId xmlns:p14="http://schemas.microsoft.com/office/powerpoint/2010/main" val="3163219826"/>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9/27/2024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extLst>
      <p:ext uri="{BB962C8B-B14F-4D97-AF65-F5344CB8AC3E}">
        <p14:creationId xmlns:p14="http://schemas.microsoft.com/office/powerpoint/2010/main" val="3472186226"/>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021288"/>
            <a:ext cx="2990849" cy="596900"/>
          </a:xfrm>
          <a:prstGeom prst="rect">
            <a:avLst/>
          </a:prstGeom>
          <a:noFill/>
          <a:ln w="9525">
            <a:noFill/>
            <a:miter lim="800000"/>
            <a:headEnd/>
            <a:tailEnd/>
          </a:ln>
        </p:spPr>
      </p:pic>
    </p:spTree>
    <p:extLst>
      <p:ext uri="{BB962C8B-B14F-4D97-AF65-F5344CB8AC3E}">
        <p14:creationId xmlns:p14="http://schemas.microsoft.com/office/powerpoint/2010/main" val="264487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476672"/>
            <a:ext cx="10871200" cy="104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dirty="0"/>
              <a:t>Naslov strani</a:t>
            </a:r>
            <a:endParaRPr lang="en-GB" dirty="0"/>
          </a:p>
        </p:txBody>
      </p:sp>
      <p:sp>
        <p:nvSpPr>
          <p:cNvPr id="1027" name="Rectangle 3"/>
          <p:cNvSpPr>
            <a:spLocks noGrp="1" noChangeArrowheads="1"/>
          </p:cNvSpPr>
          <p:nvPr>
            <p:ph type="body" idx="1"/>
          </p:nvPr>
        </p:nvSpPr>
        <p:spPr bwMode="auto">
          <a:xfrm>
            <a:off x="914400" y="1628800"/>
            <a:ext cx="10668000"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dirty="0"/>
              <a:t>Tekst</a:t>
            </a:r>
            <a:endParaRPr lang="en-US" dirty="0"/>
          </a:p>
          <a:p>
            <a:pPr lvl="1"/>
            <a:r>
              <a:rPr lang="sl-SI" dirty="0"/>
              <a:t>Druga raven</a:t>
            </a:r>
            <a:endParaRPr lang="en-US" dirty="0"/>
          </a:p>
          <a:p>
            <a:pPr lvl="2"/>
            <a:r>
              <a:rPr lang="sl-SI" dirty="0"/>
              <a:t>Tretja raven</a:t>
            </a:r>
            <a:endParaRPr lang="en-US" dirty="0"/>
          </a:p>
          <a:p>
            <a:pPr lvl="3"/>
            <a:r>
              <a:rPr lang="sl-SI" dirty="0"/>
              <a:t>Četrta raven</a:t>
            </a:r>
            <a:endParaRPr lang="en-US" dirty="0"/>
          </a:p>
          <a:p>
            <a:pPr lvl="4"/>
            <a:r>
              <a:rPr lang="sl-SI" dirty="0"/>
              <a:t>Peta raven</a:t>
            </a:r>
            <a:endParaRPr lang="en-GB"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4" r:id="rId4"/>
    <p:sldLayoutId id="2147483677" r:id="rId5"/>
    <p:sldLayoutId id="2147483678" r:id="rId6"/>
    <p:sldLayoutId id="2147483679" r:id="rId7"/>
    <p:sldLayoutId id="2147483680" r:id="rId8"/>
    <p:sldLayoutId id="2147483681" r:id="rId9"/>
  </p:sldLayoutIdLst>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500"/>
                                        <p:tgtEl>
                                          <p:spTgt spid="10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Effect transition="in" filter="fade">
                                      <p:cBhvr>
                                        <p:cTn id="15" dur="500"/>
                                        <p:tgtEl>
                                          <p:spTgt spid="10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7">
                                            <p:txEl>
                                              <p:pRg st="3" end="3"/>
                                            </p:txEl>
                                          </p:spTgt>
                                        </p:tgtEl>
                                        <p:attrNameLst>
                                          <p:attrName>style.visibility</p:attrName>
                                        </p:attrNameLst>
                                      </p:cBhvr>
                                      <p:to>
                                        <p:strVal val="visible"/>
                                      </p:to>
                                    </p:set>
                                    <p:animEffect transition="in" filter="fade">
                                      <p:cBhvr>
                                        <p:cTn id="18" dur="500"/>
                                        <p:tgtEl>
                                          <p:spTgt spid="10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7">
                                            <p:txEl>
                                              <p:pRg st="4" end="4"/>
                                            </p:txEl>
                                          </p:spTgt>
                                        </p:tgtEl>
                                        <p:attrNameLst>
                                          <p:attrName>style.visibility</p:attrName>
                                        </p:attrNameLst>
                                      </p:cBhvr>
                                      <p:to>
                                        <p:strVal val="visible"/>
                                      </p:to>
                                    </p:set>
                                    <p:animEffect transition="in" filter="fade">
                                      <p:cBhvr>
                                        <p:cTn id="21"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childTnLst>
                </p:cTn>
              </p:par>
            </p:tnLst>
          </p:tmpl>
        </p:tmplLst>
      </p:bldP>
    </p:bldLst>
  </p:timing>
  <p:hf hdr="0" dt="0"/>
  <p:txStyles>
    <p:titleStyle>
      <a:lvl1pPr algn="l" rtl="0" eaLnBrk="1" fontAlgn="base" hangingPunct="1">
        <a:spcBef>
          <a:spcPct val="0"/>
        </a:spcBef>
        <a:spcAft>
          <a:spcPct val="0"/>
        </a:spcAft>
        <a:defRPr sz="44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sz="32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sv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hyperlink" Target="http://www.sbra.be/" TargetMode="External"/><Relationship Id="rId2" Type="http://schemas.openxmlformats.org/officeDocument/2006/relationships/hyperlink" Target="mailto:drasko.veselinovic@sbra.be" TargetMode="Externa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0F76289-A3DA-3205-046B-41BBA8A51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80576" y="116632"/>
            <a:ext cx="720000" cy="469739"/>
          </a:xfrm>
          <a:prstGeom prst="rect">
            <a:avLst/>
          </a:prstGeom>
        </p:spPr>
      </p:pic>
      <p:pic>
        <p:nvPicPr>
          <p:cNvPr id="3" name="Slika 2">
            <a:extLst>
              <a:ext uri="{FF2B5EF4-FFF2-40B4-BE49-F238E27FC236}">
                <a16:creationId xmlns:a16="http://schemas.microsoft.com/office/drawing/2014/main" id="{5E20C682-3054-4DFC-91DE-EABAB8A97E2B}"/>
              </a:ext>
            </a:extLst>
          </p:cNvPr>
          <p:cNvPicPr>
            <a:picLocks noChangeAspect="1"/>
          </p:cNvPicPr>
          <p:nvPr/>
        </p:nvPicPr>
        <p:blipFill>
          <a:blip r:embed="rId4"/>
          <a:stretch>
            <a:fillRect/>
          </a:stretch>
        </p:blipFill>
        <p:spPr>
          <a:xfrm>
            <a:off x="0" y="-26723"/>
            <a:ext cx="12193310" cy="6884723"/>
          </a:xfrm>
          <a:prstGeom prst="rect">
            <a:avLst/>
          </a:prstGeom>
        </p:spPr>
      </p:pic>
    </p:spTree>
    <p:extLst>
      <p:ext uri="{BB962C8B-B14F-4D97-AF65-F5344CB8AC3E}">
        <p14:creationId xmlns:p14="http://schemas.microsoft.com/office/powerpoint/2010/main" val="27953775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92C0A-9047-115C-1469-BA9E52A1A1D1}"/>
              </a:ext>
            </a:extLst>
          </p:cNvPr>
          <p:cNvSpPr>
            <a:spLocks noGrp="1"/>
          </p:cNvSpPr>
          <p:nvPr>
            <p:ph idx="1"/>
          </p:nvPr>
        </p:nvSpPr>
        <p:spPr>
          <a:xfrm>
            <a:off x="914400" y="1124744"/>
            <a:ext cx="10668000" cy="5112568"/>
          </a:xfrm>
        </p:spPr>
        <p:txBody>
          <a:bodyPr>
            <a:normAutofit/>
          </a:bodyPr>
          <a:lstStyle/>
          <a:p>
            <a:r>
              <a:rPr lang="en-GB" sz="1200" dirty="0">
                <a:cs typeface="Calibri" panose="020F0502020204030204" pitchFamily="34" charset="0"/>
              </a:rPr>
              <a:t>5. In addition to the technology readiness levels (TRL), we support the </a:t>
            </a:r>
            <a:r>
              <a:rPr lang="en-GB" sz="1200" b="1" dirty="0">
                <a:cs typeface="Calibri" panose="020F0502020204030204" pitchFamily="34" charset="0"/>
              </a:rPr>
              <a:t>introduction of societal</a:t>
            </a:r>
          </a:p>
          <a:p>
            <a:r>
              <a:rPr lang="en-GB" sz="1200" b="1" dirty="0">
                <a:cs typeface="Calibri" panose="020F0502020204030204" pitchFamily="34" charset="0"/>
              </a:rPr>
              <a:t>readiness levels (SRL) </a:t>
            </a:r>
            <a:r>
              <a:rPr lang="en-GB" sz="1200" dirty="0">
                <a:cs typeface="Calibri" panose="020F0502020204030204" pitchFamily="34" charset="0"/>
              </a:rPr>
              <a:t>in Calls touching innovations that require societal acceptance, i.e. in areas of</a:t>
            </a:r>
          </a:p>
          <a:p>
            <a:r>
              <a:rPr lang="en-GB" sz="1200" dirty="0">
                <a:cs typeface="Calibri" panose="020F0502020204030204" pitchFamily="34" charset="0"/>
              </a:rPr>
              <a:t>technology deployment and climate mitigation measures. In exchange, we suggest to rethink the</a:t>
            </a:r>
          </a:p>
          <a:p>
            <a:r>
              <a:rPr lang="en-GB" sz="1200" dirty="0">
                <a:cs typeface="Calibri" panose="020F0502020204030204" pitchFamily="34" charset="0"/>
              </a:rPr>
              <a:t>introduction of the “do-no-significant-harm” principle (DNSH), which raises more questions in the project</a:t>
            </a:r>
          </a:p>
          <a:p>
            <a:r>
              <a:rPr lang="en-GB" sz="1200" dirty="0">
                <a:cs typeface="Calibri" panose="020F0502020204030204" pitchFamily="34" charset="0"/>
              </a:rPr>
              <a:t>proposal phase than it answers.</a:t>
            </a:r>
          </a:p>
          <a:p>
            <a:r>
              <a:rPr lang="en-GB" sz="1200" dirty="0">
                <a:cs typeface="Calibri" panose="020F0502020204030204" pitchFamily="34" charset="0"/>
              </a:rPr>
              <a:t>6. With the introduction of new instruments in Horizon Europe (i.e. </a:t>
            </a:r>
            <a:r>
              <a:rPr lang="en-GB" sz="1200" b="1" dirty="0">
                <a:cs typeface="Calibri" panose="020F0502020204030204" pitchFamily="34" charset="0"/>
              </a:rPr>
              <a:t>Missions</a:t>
            </a:r>
            <a:r>
              <a:rPr lang="en-GB" sz="1200" dirty="0">
                <a:cs typeface="Calibri" panose="020F0502020204030204" pitchFamily="34" charset="0"/>
              </a:rPr>
              <a:t>), we call on the</a:t>
            </a:r>
          </a:p>
          <a:p>
            <a:r>
              <a:rPr lang="en-GB" sz="1200" dirty="0">
                <a:cs typeface="Calibri" panose="020F0502020204030204" pitchFamily="34" charset="0"/>
              </a:rPr>
              <a:t>Commission to ensure </a:t>
            </a:r>
            <a:r>
              <a:rPr lang="en-GB" sz="1200" b="1" dirty="0">
                <a:cs typeface="Calibri" panose="020F0502020204030204" pitchFamily="34" charset="0"/>
              </a:rPr>
              <a:t>avoiding duplication of efforts and funding</a:t>
            </a:r>
            <a:r>
              <a:rPr lang="en-GB" sz="1200" dirty="0">
                <a:cs typeface="Calibri" panose="020F0502020204030204" pitchFamily="34" charset="0"/>
              </a:rPr>
              <a:t>. An in-depth analysis of existing</a:t>
            </a:r>
          </a:p>
          <a:p>
            <a:r>
              <a:rPr lang="en-GB" sz="1200" dirty="0">
                <a:cs typeface="Calibri" panose="020F0502020204030204" pitchFamily="34" charset="0"/>
              </a:rPr>
              <a:t>funding lines and possible overlaps could be a first step in this regard.</a:t>
            </a:r>
          </a:p>
          <a:p>
            <a:r>
              <a:rPr lang="en-GB" sz="1200" dirty="0">
                <a:cs typeface="Calibri" panose="020F0502020204030204" pitchFamily="34" charset="0"/>
              </a:rPr>
              <a:t>7. With the objective to support internationalisation efforts, we call for targeted</a:t>
            </a:r>
          </a:p>
          <a:p>
            <a:r>
              <a:rPr lang="en-GB" sz="1200" dirty="0">
                <a:cs typeface="Calibri" panose="020F0502020204030204" pitchFamily="34" charset="0"/>
              </a:rPr>
              <a:t>actor mobility within the framework of the MSCA Staff Exchanges. In this context, synergies and</a:t>
            </a:r>
          </a:p>
          <a:p>
            <a:r>
              <a:rPr lang="en-GB" sz="1200" dirty="0">
                <a:cs typeface="Calibri" panose="020F0502020204030204" pitchFamily="34" charset="0"/>
              </a:rPr>
              <a:t>multiplying effects could be created with </a:t>
            </a:r>
            <a:r>
              <a:rPr lang="en-GB" sz="1200" b="1" dirty="0">
                <a:cs typeface="Calibri" panose="020F0502020204030204" pitchFamily="34" charset="0"/>
              </a:rPr>
              <a:t>national support programmes </a:t>
            </a:r>
            <a:r>
              <a:rPr lang="en-GB" sz="1200" dirty="0">
                <a:cs typeface="Calibri" panose="020F0502020204030204" pitchFamily="34" charset="0"/>
              </a:rPr>
              <a:t>such as the International</a:t>
            </a:r>
          </a:p>
          <a:p>
            <a:r>
              <a:rPr lang="en-GB" sz="1200" dirty="0">
                <a:cs typeface="Calibri" panose="020F0502020204030204" pitchFamily="34" charset="0"/>
              </a:rPr>
              <a:t>programme in Germany.</a:t>
            </a:r>
          </a:p>
          <a:p>
            <a:r>
              <a:rPr lang="en-GB" sz="1200" dirty="0">
                <a:cs typeface="Calibri" panose="020F0502020204030204" pitchFamily="34" charset="0"/>
              </a:rPr>
              <a:t>8. In order to further promote the complementary nature of basic and applied research, we</a:t>
            </a:r>
          </a:p>
          <a:p>
            <a:r>
              <a:rPr lang="en-GB" sz="1200" dirty="0">
                <a:cs typeface="Calibri" panose="020F0502020204030204" pitchFamily="34" charset="0"/>
              </a:rPr>
              <a:t>suggest the publication of specific Calls supporting </a:t>
            </a:r>
            <a:r>
              <a:rPr lang="en-GB" sz="1200" b="1" dirty="0">
                <a:cs typeface="Calibri" panose="020F0502020204030204" pitchFamily="34" charset="0"/>
              </a:rPr>
              <a:t>cooperation between traditional and applied research institutions</a:t>
            </a:r>
            <a:r>
              <a:rPr lang="en-GB" sz="1200" dirty="0">
                <a:cs typeface="Calibri" panose="020F0502020204030204" pitchFamily="34" charset="0"/>
              </a:rPr>
              <a:t>.</a:t>
            </a:r>
          </a:p>
          <a:p>
            <a:r>
              <a:rPr lang="en-GB" sz="1200" dirty="0">
                <a:cs typeface="Calibri" panose="020F0502020204030204" pitchFamily="34" charset="0"/>
              </a:rPr>
              <a:t>9. The impression is that many FP projects have reached a size that is sometimes difficult to</a:t>
            </a:r>
          </a:p>
          <a:p>
            <a:r>
              <a:rPr lang="en-GB" sz="1200" dirty="0">
                <a:cs typeface="Calibri" panose="020F0502020204030204" pitchFamily="34" charset="0"/>
              </a:rPr>
              <a:t>manage. In addition, these very large projects are often dominated by large partners. We therefore</a:t>
            </a:r>
          </a:p>
          <a:p>
            <a:r>
              <a:rPr lang="en-GB" sz="1200" dirty="0">
                <a:cs typeface="Calibri" panose="020F0502020204030204" pitchFamily="34" charset="0"/>
              </a:rPr>
              <a:t>recommend </a:t>
            </a:r>
            <a:r>
              <a:rPr lang="en-GB" sz="1200" b="1" dirty="0">
                <a:cs typeface="Calibri" panose="020F0502020204030204" pitchFamily="34" charset="0"/>
              </a:rPr>
              <a:t>considering smaller projects </a:t>
            </a:r>
            <a:r>
              <a:rPr lang="en-GB" sz="1200" dirty="0">
                <a:cs typeface="Calibri" panose="020F0502020204030204" pitchFamily="34" charset="0"/>
              </a:rPr>
              <a:t>that are also attractive for smaller, research-intensive</a:t>
            </a:r>
          </a:p>
          <a:p>
            <a:r>
              <a:rPr lang="en-GB" sz="1200" dirty="0">
                <a:cs typeface="Calibri" panose="020F0502020204030204" pitchFamily="34" charset="0"/>
              </a:rPr>
              <a:t>organizations, as they are more feasible to manage.</a:t>
            </a:r>
          </a:p>
          <a:p>
            <a:r>
              <a:rPr lang="en-GB" sz="1200" dirty="0">
                <a:cs typeface="Calibri" panose="020F0502020204030204" pitchFamily="34" charset="0"/>
              </a:rPr>
              <a:t>10. Project proposal writing is a demanding task in which researchers engage in fierce European</a:t>
            </a:r>
          </a:p>
          <a:p>
            <a:r>
              <a:rPr lang="en-GB" sz="1200" dirty="0">
                <a:cs typeface="Calibri" panose="020F0502020204030204" pitchFamily="34" charset="0"/>
              </a:rPr>
              <a:t>competition. In order to account for varying degrees of financial and human resources across different</a:t>
            </a:r>
          </a:p>
          <a:p>
            <a:r>
              <a:rPr lang="en-GB" sz="1200" dirty="0">
                <a:cs typeface="Calibri" panose="020F0502020204030204" pitchFamily="34" charset="0"/>
              </a:rPr>
              <a:t>institution types and to create an environment of equitable inclusion, we call for </a:t>
            </a:r>
            <a:r>
              <a:rPr lang="en-GB" sz="1200" b="1" dirty="0">
                <a:cs typeface="Calibri" panose="020F0502020204030204" pitchFamily="34" charset="0"/>
              </a:rPr>
              <a:t>a timely adoption of</a:t>
            </a:r>
          </a:p>
          <a:p>
            <a:r>
              <a:rPr lang="en-GB" sz="1200" b="1" dirty="0">
                <a:cs typeface="Calibri" panose="020F0502020204030204" pitchFamily="34" charset="0"/>
              </a:rPr>
              <a:t>Work Programmes </a:t>
            </a:r>
            <a:r>
              <a:rPr lang="en-GB" sz="1200" dirty="0">
                <a:cs typeface="Calibri" panose="020F0502020204030204" pitchFamily="34" charset="0"/>
              </a:rPr>
              <a:t>to allow for sufficient preparation of project applications.</a:t>
            </a:r>
            <a:endParaRPr lang="en-SI" sz="1000" dirty="0">
              <a:cs typeface="Calibri" panose="020F0502020204030204" pitchFamily="34" charset="0"/>
            </a:endParaRPr>
          </a:p>
        </p:txBody>
      </p:sp>
      <p:pic>
        <p:nvPicPr>
          <p:cNvPr id="5" name="Graphic 4">
            <a:extLst>
              <a:ext uri="{FF2B5EF4-FFF2-40B4-BE49-F238E27FC236}">
                <a16:creationId xmlns:a16="http://schemas.microsoft.com/office/drawing/2014/main" id="{9B462FD8-F87B-BCBC-E89D-A32AE108A6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107283701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ECC8-CCBF-9C97-B0D1-D195F645DF6A}"/>
              </a:ext>
            </a:extLst>
          </p:cNvPr>
          <p:cNvSpPr>
            <a:spLocks noGrp="1"/>
          </p:cNvSpPr>
          <p:nvPr>
            <p:ph type="title"/>
          </p:nvPr>
        </p:nvSpPr>
        <p:spPr>
          <a:xfrm>
            <a:off x="660400" y="0"/>
            <a:ext cx="10871200" cy="903312"/>
          </a:xfrm>
        </p:spPr>
        <p:txBody>
          <a:bodyPr>
            <a:normAutofit/>
          </a:bodyPr>
          <a:lstStyle/>
          <a:p>
            <a:r>
              <a:rPr lang="en-SI" sz="3200" b="1" dirty="0">
                <a:solidFill>
                  <a:srgbClr val="00D5FE"/>
                </a:solidFill>
              </a:rPr>
              <a:t>SOME HE OPINIONS (3)</a:t>
            </a:r>
          </a:p>
        </p:txBody>
      </p:sp>
      <p:sp>
        <p:nvSpPr>
          <p:cNvPr id="3" name="Content Placeholder 2">
            <a:extLst>
              <a:ext uri="{FF2B5EF4-FFF2-40B4-BE49-F238E27FC236}">
                <a16:creationId xmlns:a16="http://schemas.microsoft.com/office/drawing/2014/main" id="{FA7158D3-0435-F012-ADD9-13372571CDE9}"/>
              </a:ext>
            </a:extLst>
          </p:cNvPr>
          <p:cNvSpPr>
            <a:spLocks noGrp="1"/>
          </p:cNvSpPr>
          <p:nvPr>
            <p:ph idx="1"/>
          </p:nvPr>
        </p:nvSpPr>
        <p:spPr>
          <a:xfrm>
            <a:off x="914400" y="980728"/>
            <a:ext cx="10668000" cy="5256584"/>
          </a:xfrm>
        </p:spPr>
        <p:txBody>
          <a:bodyPr>
            <a:normAutofit fontScale="92500" lnSpcReduction="10000"/>
          </a:bodyPr>
          <a:lstStyle/>
          <a:p>
            <a:pPr marL="0" indent="0">
              <a:buNone/>
            </a:pPr>
            <a:br>
              <a:rPr lang="en-GB" sz="900" dirty="0">
                <a:effectLst/>
                <a:latin typeface="Calibri" panose="020F0502020204030204" pitchFamily="34" charset="0"/>
              </a:rPr>
            </a:br>
            <a:endParaRPr lang="en-GB" sz="900" dirty="0">
              <a:effectLst/>
              <a:latin typeface="Calibri" panose="020F0502020204030204" pitchFamily="34" charset="0"/>
            </a:endParaRPr>
          </a:p>
          <a:p>
            <a:pPr marL="0" indent="0">
              <a:buNone/>
            </a:pPr>
            <a:r>
              <a:rPr lang="en-GB" sz="900" dirty="0">
                <a:effectLst/>
                <a:latin typeface="Calibri" panose="020F0502020204030204" pitchFamily="34" charset="0"/>
              </a:rPr>
              <a:t> </a:t>
            </a:r>
            <a:r>
              <a:rPr lang="en-GB" sz="1400" dirty="0"/>
              <a:t>Key messages for preparations for the 10th EU Framework Programme for Research and Innovation (Germany):</a:t>
            </a:r>
          </a:p>
          <a:p>
            <a:r>
              <a:rPr lang="en-GB" sz="1400" dirty="0"/>
              <a:t>The EU’s common research policy is one of Europe’s success stories. That is why, together with our European partners, we want to expand on </a:t>
            </a:r>
            <a:r>
              <a:rPr lang="en-GB" sz="1400" b="1" dirty="0"/>
              <a:t>EU cooperation and collaborate to drive forward cutting-edge research and forward-looking innovation</a:t>
            </a:r>
            <a:r>
              <a:rPr lang="en-GB" sz="1400" dirty="0"/>
              <a:t>, while shaping these on a global level. </a:t>
            </a:r>
          </a:p>
          <a:p>
            <a:r>
              <a:rPr lang="en-GB" sz="1400" dirty="0"/>
              <a:t>Research and innovation play a crucial role in finding solutions for the great challenges of our time. Only if we have </a:t>
            </a:r>
            <a:r>
              <a:rPr lang="en-GB" sz="1400" b="1" dirty="0"/>
              <a:t>excellent</a:t>
            </a:r>
            <a:r>
              <a:rPr lang="en-GB" sz="1400" dirty="0"/>
              <a:t> research and innovation in Europe will we be able to find answers to the urgent questions of our time. </a:t>
            </a:r>
          </a:p>
          <a:p>
            <a:r>
              <a:rPr lang="en-GB" sz="1400" dirty="0"/>
              <a:t>In view of the turning point in history we are currently experiencing, cooperation in research and innovation in Europe is also taking on a new role. This is why the 10th EU Framework Programme for Research and Innovation (FP10) must – even more than the previous programmes – </a:t>
            </a:r>
            <a:r>
              <a:rPr lang="en-GB" sz="1400" b="1" dirty="0"/>
              <a:t>react strategically to this altered global situation</a:t>
            </a:r>
            <a:r>
              <a:rPr lang="en-GB" sz="1400" dirty="0"/>
              <a:t>. </a:t>
            </a:r>
          </a:p>
          <a:p>
            <a:r>
              <a:rPr lang="en-GB" sz="1400" dirty="0"/>
              <a:t>In order to be able to assert itself amid global competition, Europe must be a trailblazer in terms of generating and </a:t>
            </a:r>
            <a:r>
              <a:rPr lang="en-GB" sz="1400" b="1" dirty="0"/>
              <a:t>mobilizing knowledge</a:t>
            </a:r>
            <a:r>
              <a:rPr lang="en-GB" sz="1400" dirty="0"/>
              <a:t>. This is the precondition for achieving the goals of our research and innovation policy, which are: shaping the </a:t>
            </a:r>
            <a:r>
              <a:rPr lang="en-GB" sz="1400" b="1" dirty="0"/>
              <a:t>ecological and digital transformations </a:t>
            </a:r>
            <a:r>
              <a:rPr lang="en-GB" sz="1400" dirty="0"/>
              <a:t>actively and effectively and continuing to develop prosperity and a free basic order for future generations. </a:t>
            </a:r>
          </a:p>
          <a:p>
            <a:r>
              <a:rPr lang="en-GB" sz="1400" dirty="0"/>
              <a:t>The 10th EU Framework Programme for research and innovation (FP10) will play a central role in this. We want the following principles to guide the development of its details: </a:t>
            </a:r>
          </a:p>
          <a:p>
            <a:r>
              <a:rPr lang="en-GB" sz="1400" dirty="0"/>
              <a:t>• Excellence: </a:t>
            </a:r>
            <a:r>
              <a:rPr lang="en-GB" sz="1400" b="1" dirty="0"/>
              <a:t>Excellence should be retained as the crucial selection criterion for funding decisions in FP10</a:t>
            </a:r>
            <a:r>
              <a:rPr lang="en-GB" sz="1400" dirty="0"/>
              <a:t>. The EU Framework Programme for Research and Innovation, Horizon Europe, and, in particular, the European Research Council, enjoys an outstanding reputation within the international science community because their selection criteria are based on scientific excellence, and because their selection procedures make use of a high-quality evaluation system. </a:t>
            </a:r>
          </a:p>
          <a:p>
            <a:r>
              <a:rPr lang="en-GB" sz="1400" dirty="0"/>
              <a:t>• Efficiency: In addition to making a large budget available for FP10, efficiency must be increased in terms of the implementation of the European Research Area (ERA), for example through </a:t>
            </a:r>
            <a:r>
              <a:rPr lang="en-GB" sz="1400" b="1" dirty="0"/>
              <a:t>better coordination and complementarity of national and European R&amp;I policies and programmes</a:t>
            </a:r>
            <a:r>
              <a:rPr lang="en-GB" sz="1400" dirty="0"/>
              <a:t>. </a:t>
            </a:r>
          </a:p>
          <a:p>
            <a:r>
              <a:rPr lang="en-GB" sz="1400" dirty="0"/>
              <a:t>• Balance: FP10 should also continue to fund research projects along the </a:t>
            </a:r>
            <a:r>
              <a:rPr lang="en-GB" sz="1400" b="1" dirty="0"/>
              <a:t>entire innovation chain</a:t>
            </a:r>
            <a:r>
              <a:rPr lang="en-GB" sz="1400" dirty="0"/>
              <a:t>. In doing so, care should be taken to maintain a </a:t>
            </a:r>
            <a:r>
              <a:rPr lang="en-GB" sz="1400" b="1" dirty="0"/>
              <a:t>balance between basic and applied research</a:t>
            </a:r>
            <a:r>
              <a:rPr lang="en-GB" sz="1400" dirty="0"/>
              <a:t>, between</a:t>
            </a:r>
            <a:r>
              <a:rPr lang="en-GB" sz="1400" b="1" dirty="0"/>
              <a:t> smaller-scale collaborative projects and large-scale initiatives, and between blue skies and impact-oriented research</a:t>
            </a:r>
            <a:r>
              <a:rPr lang="en-GB" sz="1400" dirty="0"/>
              <a:t>. </a:t>
            </a:r>
          </a:p>
          <a:p>
            <a:r>
              <a:rPr lang="en-GB" sz="1400" dirty="0"/>
              <a:t>• Openness: We advocate that FP10 provide funding opportunities which are </a:t>
            </a:r>
            <a:r>
              <a:rPr lang="en-GB" sz="1400" b="1" dirty="0"/>
              <a:t>not limited to a particular topic or technology</a:t>
            </a:r>
            <a:r>
              <a:rPr lang="en-GB" sz="1400" dirty="0"/>
              <a:t>, and which are for </a:t>
            </a:r>
            <a:r>
              <a:rPr lang="en-GB" sz="1400" b="1" dirty="0"/>
              <a:t>all areas of research – from basic to applied</a:t>
            </a:r>
            <a:r>
              <a:rPr lang="en-GB" sz="1400" dirty="0"/>
              <a:t>. This makes disruptive innovation possible, without which we will not be able to achieve the aims of FP10. </a:t>
            </a:r>
          </a:p>
        </p:txBody>
      </p:sp>
      <p:pic>
        <p:nvPicPr>
          <p:cNvPr id="4" name="Graphic 3">
            <a:extLst>
              <a:ext uri="{FF2B5EF4-FFF2-40B4-BE49-F238E27FC236}">
                <a16:creationId xmlns:a16="http://schemas.microsoft.com/office/drawing/2014/main" id="{27DBACFB-3466-4DE4-742B-CD8E2F8BCB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5279605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88771-7A0E-5BC7-4602-E4569E4C89D3}"/>
              </a:ext>
            </a:extLst>
          </p:cNvPr>
          <p:cNvSpPr>
            <a:spLocks noGrp="1"/>
          </p:cNvSpPr>
          <p:nvPr>
            <p:ph idx="1"/>
          </p:nvPr>
        </p:nvSpPr>
        <p:spPr>
          <a:xfrm>
            <a:off x="914400" y="1196752"/>
            <a:ext cx="10668000" cy="5040560"/>
          </a:xfrm>
        </p:spPr>
        <p:txBody>
          <a:bodyPr>
            <a:normAutofit fontScale="92500" lnSpcReduction="10000"/>
          </a:bodyPr>
          <a:lstStyle/>
          <a:p>
            <a:r>
              <a:rPr lang="en-GB" sz="1600" dirty="0"/>
              <a:t>European networks: Through cross-border cooperation and networking of the best R&amp;I actors within Europe, FP10 should create particular added value for Europe, and contribute towards the </a:t>
            </a:r>
            <a:r>
              <a:rPr lang="en-GB" sz="1600" b="1" dirty="0"/>
              <a:t>strengthening of the ERA</a:t>
            </a:r>
            <a:r>
              <a:rPr lang="en-GB" sz="1600" dirty="0"/>
              <a:t>. FP10 should use targeted approaches to </a:t>
            </a:r>
            <a:r>
              <a:rPr lang="en-GB" sz="1600" b="1" dirty="0"/>
              <a:t>also fund scientific excellence </a:t>
            </a:r>
            <a:r>
              <a:rPr lang="en-GB" sz="1600" dirty="0"/>
              <a:t>in those ERA states which are </a:t>
            </a:r>
            <a:r>
              <a:rPr lang="en-GB" sz="1600" b="1" dirty="0"/>
              <a:t>less strongly </a:t>
            </a:r>
            <a:r>
              <a:rPr lang="en-GB" sz="1600" dirty="0"/>
              <a:t>involved in innovation, and, in the long term, it should contribute to rebuilding the research and innovation capacities of Ukraine. </a:t>
            </a:r>
          </a:p>
          <a:p>
            <a:r>
              <a:rPr lang="en-GB" sz="1600" dirty="0"/>
              <a:t>• International partnerships: For us, sovereignty does not mean autarky. For this reason, </a:t>
            </a:r>
            <a:r>
              <a:rPr lang="en-GB" sz="1600" b="1" dirty="0"/>
              <a:t>cooperation with non-EU </a:t>
            </a:r>
            <a:r>
              <a:rPr lang="en-GB" sz="1600" dirty="0"/>
              <a:t>states should be strategically expanded under FP10. In particular, our closest partners in the rest of Europe, such as </a:t>
            </a:r>
            <a:r>
              <a:rPr lang="en-GB" sz="1600" b="1" dirty="0"/>
              <a:t>Switzerland and the UK</a:t>
            </a:r>
            <a:r>
              <a:rPr lang="en-GB" sz="1600" dirty="0"/>
              <a:t>, should be able to take part in FP10 as though they were EU Member States. Collaboration with countries outside Europe which share our values should also be expanded. </a:t>
            </a:r>
          </a:p>
          <a:p>
            <a:r>
              <a:rPr lang="en-GB" sz="1600" dirty="0"/>
              <a:t>• Scientific freedom and research security: Furthermore, FP10 should set out clear rules to </a:t>
            </a:r>
            <a:r>
              <a:rPr lang="en-GB" sz="1600" b="1" dirty="0"/>
              <a:t>guarantee scientific freedom and research security </a:t>
            </a:r>
            <a:r>
              <a:rPr lang="en-GB" sz="1600" dirty="0"/>
              <a:t>within the projects it funds. In this way, European interests and values can be imparted into all instances of cooperation. </a:t>
            </a:r>
          </a:p>
          <a:p>
            <a:r>
              <a:rPr lang="en-GB" sz="1600" dirty="0"/>
              <a:t>• Sovereignty: We do not want to become dependent on actors who may not share our aims. In future, too, we wish to </a:t>
            </a:r>
            <a:r>
              <a:rPr lang="en-GB" sz="1600" b="1" dirty="0"/>
              <a:t>remain independent </a:t>
            </a:r>
            <a:r>
              <a:rPr lang="en-GB" sz="1600" dirty="0"/>
              <a:t>concerning science, technology, and policy. </a:t>
            </a:r>
          </a:p>
          <a:p>
            <a:r>
              <a:rPr lang="en-GB" sz="1600" dirty="0"/>
              <a:t> Strategic orientation of the missions: FP10 should strategically promote research and innovation relevant to the urgent societal challenges of our time, and continue to strengthen </a:t>
            </a:r>
            <a:r>
              <a:rPr lang="en-GB" sz="1600" b="1" dirty="0"/>
              <a:t>the mission-oriented approach</a:t>
            </a:r>
            <a:r>
              <a:rPr lang="en-GB" sz="1600" dirty="0"/>
              <a:t>. To increase effectiveness, links need to be made to other policy areas on a European and national level. </a:t>
            </a:r>
            <a:r>
              <a:rPr lang="en-GB" sz="1600" b="1" dirty="0"/>
              <a:t>The EU missions, in particular, must be implemented by way of close coordination between the various EU Directorate-Generals and the respective ministries in the Member States. </a:t>
            </a:r>
          </a:p>
          <a:p>
            <a:r>
              <a:rPr lang="en-GB" sz="1600" dirty="0"/>
              <a:t>• Agility: To be able to react to developments in the short term, FP10 needs a </a:t>
            </a:r>
            <a:r>
              <a:rPr lang="en-GB" sz="1600" b="1" dirty="0"/>
              <a:t>flexible 'crisis response mechanism'. </a:t>
            </a:r>
            <a:r>
              <a:rPr lang="en-GB" sz="1600" dirty="0"/>
              <a:t>Even more than this, it needs </a:t>
            </a:r>
            <a:r>
              <a:rPr lang="en-GB" sz="1600" b="1" dirty="0"/>
              <a:t>anticipatory and proactive </a:t>
            </a:r>
            <a:r>
              <a:rPr lang="en-GB" sz="1600" dirty="0"/>
              <a:t>initiatives to respond to the dynamic development of the framework conditions, and the readjustment of goals. In the process, comitology must be strengthened to enable the Member States to take part reliably, even when it comes to changes made at short notice. </a:t>
            </a:r>
            <a:endParaRPr lang="en-SI" sz="1400" dirty="0"/>
          </a:p>
        </p:txBody>
      </p:sp>
      <p:pic>
        <p:nvPicPr>
          <p:cNvPr id="5" name="Graphic 4">
            <a:extLst>
              <a:ext uri="{FF2B5EF4-FFF2-40B4-BE49-F238E27FC236}">
                <a16:creationId xmlns:a16="http://schemas.microsoft.com/office/drawing/2014/main" id="{A6F3BDF2-07C7-DF6F-DCCB-8155EB3DAD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346073843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975E3-F88B-89AD-2CFA-6D04DC6FE3A7}"/>
              </a:ext>
            </a:extLst>
          </p:cNvPr>
          <p:cNvSpPr>
            <a:spLocks noGrp="1"/>
          </p:cNvSpPr>
          <p:nvPr>
            <p:ph type="title"/>
          </p:nvPr>
        </p:nvSpPr>
        <p:spPr>
          <a:xfrm>
            <a:off x="812800" y="116632"/>
            <a:ext cx="10871200" cy="576064"/>
          </a:xfrm>
        </p:spPr>
        <p:txBody>
          <a:bodyPr>
            <a:noAutofit/>
          </a:bodyPr>
          <a:lstStyle/>
          <a:p>
            <a:r>
              <a:rPr lang="en-SI" sz="3200" b="1" dirty="0">
                <a:solidFill>
                  <a:srgbClr val="00D5FE"/>
                </a:solidFill>
              </a:rPr>
              <a:t>NEW HE NEEDS COST?</a:t>
            </a:r>
          </a:p>
        </p:txBody>
      </p:sp>
      <p:sp>
        <p:nvSpPr>
          <p:cNvPr id="3" name="Content Placeholder 2">
            <a:extLst>
              <a:ext uri="{FF2B5EF4-FFF2-40B4-BE49-F238E27FC236}">
                <a16:creationId xmlns:a16="http://schemas.microsoft.com/office/drawing/2014/main" id="{769A9B59-7DC3-09E6-4B80-3A74B93FC6CF}"/>
              </a:ext>
            </a:extLst>
          </p:cNvPr>
          <p:cNvSpPr>
            <a:spLocks noGrp="1"/>
          </p:cNvSpPr>
          <p:nvPr>
            <p:ph idx="1"/>
          </p:nvPr>
        </p:nvSpPr>
        <p:spPr>
          <a:xfrm>
            <a:off x="914400" y="1484784"/>
            <a:ext cx="10668000" cy="4752528"/>
          </a:xfrm>
        </p:spPr>
        <p:txBody>
          <a:bodyPr>
            <a:normAutofit lnSpcReduction="10000"/>
          </a:bodyPr>
          <a:lstStyle/>
          <a:p>
            <a:r>
              <a:rPr lang="en-GB" sz="1400" b="1" dirty="0">
                <a:cs typeface="Calibri" panose="020F0502020204030204" pitchFamily="34" charset="0"/>
              </a:rPr>
              <a:t>Why do ERA and FP10 need COST? </a:t>
            </a:r>
          </a:p>
          <a:p>
            <a:endParaRPr lang="en-GB" sz="1400" dirty="0">
              <a:cs typeface="Calibri" panose="020F0502020204030204" pitchFamily="34" charset="0"/>
            </a:endParaRPr>
          </a:p>
          <a:p>
            <a:r>
              <a:rPr lang="en-GB" sz="1400" b="1" dirty="0">
                <a:cs typeface="Calibri" panose="020F0502020204030204" pitchFamily="34" charset="0"/>
              </a:rPr>
              <a:t>COST plays a key role in making ERA work </a:t>
            </a:r>
            <a:r>
              <a:rPr lang="en-GB" sz="1400" dirty="0">
                <a:cs typeface="Calibri" panose="020F0502020204030204" pitchFamily="34" charset="0"/>
              </a:rPr>
              <a:t>- Cross-border and intersectoral collaboration and mobility are key in today’s research and innovation practice. Yearly COST serves a community of more than 50,000 active researchers, with different types of scientific backgrounds and diversified career pathways, in building networks that highly contribute to the free flow of knowledge and researchers and innovators in Europe and beyond. COST offers simple and low-barrier processes for universal access to networks of excellence, making COST a crucial player in the continuous development of the ERA, as also mentioned in the EU Council Conclusions on the ERA in 2020. </a:t>
            </a:r>
          </a:p>
          <a:p>
            <a:endParaRPr lang="en-GB" sz="1400" dirty="0">
              <a:cs typeface="Calibri" panose="020F0502020204030204" pitchFamily="34" charset="0"/>
            </a:endParaRPr>
          </a:p>
          <a:p>
            <a:r>
              <a:rPr lang="en-GB" sz="1400" b="1" dirty="0">
                <a:cs typeface="Calibri" panose="020F0502020204030204" pitchFamily="34" charset="0"/>
              </a:rPr>
              <a:t>COST delivers Inclusive Excellence </a:t>
            </a:r>
            <a:r>
              <a:rPr lang="en-GB" sz="1400" dirty="0">
                <a:cs typeface="Calibri" panose="020F0502020204030204" pitchFamily="34" charset="0"/>
              </a:rPr>
              <a:t>- COST Actions are selected solely based on excellence criteria. After the selection phase, any researcher in Europe can join and benefit from COST funding, even without having joined the proposers' group. This ensures equal opportunities and representation for all members of the research and innovation community, regardless of their background, ethnicity, gender, or other personal characteristics. By promoting inclusive excellence, our European research networks aim to create a more diverse, equitable, and inclusive scientific community, where all members can fully develop their skills and expertise to drive impactful research and innovation. </a:t>
            </a:r>
          </a:p>
          <a:p>
            <a:endParaRPr lang="en-GB" sz="1400" dirty="0">
              <a:cs typeface="Calibri" panose="020F0502020204030204" pitchFamily="34" charset="0"/>
            </a:endParaRPr>
          </a:p>
          <a:p>
            <a:r>
              <a:rPr lang="en-GB" sz="1400" b="1" dirty="0">
                <a:cs typeface="Calibri" panose="020F0502020204030204" pitchFamily="34" charset="0"/>
              </a:rPr>
              <a:t>COST provides small grants with big leverage </a:t>
            </a:r>
            <a:r>
              <a:rPr lang="en-GB" sz="1400" dirty="0">
                <a:cs typeface="Calibri" panose="020F0502020204030204" pitchFamily="34" charset="0"/>
              </a:rPr>
              <a:t>- Each COST network has a global budget of around EUR 600,000 to implement networking and capacity-building activities over four years. A network typically mobilises more than 200 peer researchers. Research activities are complemented by collaborative efforts developed within the network, and funded by other sources (national, regional, EU, or international level), making COST a frontrunner in defragmenting knowledge and aligning investments in research and innovation. Participation in COST leads to significant results and follow-up in terms of the number of proposals submitted for collaborative research in Horizon 2020, with an impressive success rate of 39%. During Horizon 2020, this accounted for more than EUR 390 million in approved follow-up projects spinning off from COST Actions on a yearly basis. Taking into account the COST Programme's total budget (EUR 300 million), one euro invested in COST generates around 10 euros in return, which underpins the role of COST as a pre-portal and incubator for follow-up European funding. </a:t>
            </a:r>
          </a:p>
          <a:p>
            <a:endParaRPr lang="en-SI" sz="900" dirty="0">
              <a:cs typeface="Calibri" panose="020F0502020204030204" pitchFamily="34" charset="0"/>
            </a:endParaRPr>
          </a:p>
        </p:txBody>
      </p:sp>
      <p:pic>
        <p:nvPicPr>
          <p:cNvPr id="4" name="Graphic 3">
            <a:extLst>
              <a:ext uri="{FF2B5EF4-FFF2-40B4-BE49-F238E27FC236}">
                <a16:creationId xmlns:a16="http://schemas.microsoft.com/office/drawing/2014/main" id="{C59BD720-7270-D92E-93CB-6DE8FAA151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76321088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92BE-BD60-920E-CF3C-3665B43E67F1}"/>
              </a:ext>
            </a:extLst>
          </p:cNvPr>
          <p:cNvSpPr>
            <a:spLocks noGrp="1"/>
          </p:cNvSpPr>
          <p:nvPr>
            <p:ph type="title"/>
          </p:nvPr>
        </p:nvSpPr>
        <p:spPr>
          <a:xfrm>
            <a:off x="812800" y="116632"/>
            <a:ext cx="10871200" cy="576064"/>
          </a:xfrm>
        </p:spPr>
        <p:txBody>
          <a:bodyPr>
            <a:normAutofit fontScale="90000"/>
          </a:bodyPr>
          <a:lstStyle/>
          <a:p>
            <a:r>
              <a:rPr lang="en-SI" b="1" dirty="0">
                <a:solidFill>
                  <a:srgbClr val="00D5FE"/>
                </a:solidFill>
              </a:rPr>
              <a:t>FRAUNHOFER</a:t>
            </a:r>
          </a:p>
        </p:txBody>
      </p:sp>
      <p:sp>
        <p:nvSpPr>
          <p:cNvPr id="3" name="Content Placeholder 2">
            <a:extLst>
              <a:ext uri="{FF2B5EF4-FFF2-40B4-BE49-F238E27FC236}">
                <a16:creationId xmlns:a16="http://schemas.microsoft.com/office/drawing/2014/main" id="{137BC518-A1C2-DC84-97B7-DBC975FE4A3F}"/>
              </a:ext>
            </a:extLst>
          </p:cNvPr>
          <p:cNvSpPr>
            <a:spLocks noGrp="1"/>
          </p:cNvSpPr>
          <p:nvPr>
            <p:ph idx="1"/>
          </p:nvPr>
        </p:nvSpPr>
        <p:spPr>
          <a:xfrm>
            <a:off x="914400" y="1124744"/>
            <a:ext cx="10668000" cy="5112568"/>
          </a:xfrm>
        </p:spPr>
        <p:txBody>
          <a:bodyPr>
            <a:normAutofit fontScale="92500" lnSpcReduction="10000"/>
          </a:bodyPr>
          <a:lstStyle/>
          <a:p>
            <a:r>
              <a:rPr lang="en-SI" sz="1800" kern="100" dirty="0">
                <a:ea typeface="Calibri" panose="020F0502020204030204" pitchFamily="34" charset="0"/>
                <a:cs typeface="Times New Roman" panose="02020603050405020304" pitchFamily="18" charset="0"/>
              </a:rPr>
              <a:t>Now is the critical moment to champion Europe as a leading hub for research and innovation (R&amp;I), as failure to do so will result in irreversible losses.</a:t>
            </a:r>
          </a:p>
          <a:p>
            <a:pPr marL="0" indent="0">
              <a:buNone/>
            </a:pPr>
            <a:endParaRPr lang="en-SI" sz="1800" kern="100" dirty="0">
              <a:ea typeface="Calibri" panose="020F0502020204030204" pitchFamily="34" charset="0"/>
              <a:cs typeface="Times New Roman" panose="02020603050405020304" pitchFamily="18" charset="0"/>
            </a:endParaRPr>
          </a:p>
          <a:p>
            <a:r>
              <a:rPr lang="en-SI" sz="1800" kern="100" dirty="0">
                <a:ea typeface="Calibri" panose="020F0502020204030204" pitchFamily="34" charset="0"/>
                <a:cs typeface="Times New Roman" panose="02020603050405020304" pitchFamily="18" charset="0"/>
              </a:rPr>
              <a:t>Streamlining funding activities and incorporating project results into policymaking must be improved through increased political and administrative coordination horizontally and vertically.</a:t>
            </a:r>
          </a:p>
          <a:p>
            <a:pPr marL="0" indent="0">
              <a:buNone/>
            </a:pPr>
            <a:endParaRPr lang="en-SI" sz="1800" kern="100" dirty="0">
              <a:ea typeface="Calibri" panose="020F0502020204030204" pitchFamily="34" charset="0"/>
              <a:cs typeface="Times New Roman" panose="02020603050405020304" pitchFamily="18" charset="0"/>
            </a:endParaRPr>
          </a:p>
          <a:p>
            <a:r>
              <a:rPr lang="sl-SI" sz="1800" b="1" kern="100" dirty="0">
                <a:ea typeface="Calibri" panose="020F0502020204030204" pitchFamily="34" charset="0"/>
                <a:cs typeface="Times New Roman" panose="02020603050405020304" pitchFamily="18" charset="0"/>
              </a:rPr>
              <a:t>R</a:t>
            </a:r>
            <a:r>
              <a:rPr lang="en-SI" sz="1800" b="1" kern="100" dirty="0">
                <a:ea typeface="Calibri" panose="020F0502020204030204" pitchFamily="34" charset="0"/>
                <a:cs typeface="Times New Roman" panose="02020603050405020304" pitchFamily="18" charset="0"/>
              </a:rPr>
              <a:t>ingfenced R&amp;I budget of 200 billion euros </a:t>
            </a:r>
            <a:r>
              <a:rPr lang="en-SI" sz="1800" kern="100" dirty="0">
                <a:ea typeface="Calibri" panose="020F0502020204030204" pitchFamily="34" charset="0"/>
                <a:cs typeface="Times New Roman" panose="02020603050405020304" pitchFamily="18" charset="0"/>
              </a:rPr>
              <a:t>for FP10</a:t>
            </a:r>
            <a:r>
              <a:rPr lang="sl-SI" sz="1800" kern="100" dirty="0">
                <a:ea typeface="Calibri" panose="020F0502020204030204" pitchFamily="34" charset="0"/>
                <a:cs typeface="Times New Roman" panose="02020603050405020304" pitchFamily="18" charset="0"/>
              </a:rPr>
              <a:t>:</a:t>
            </a:r>
            <a:endParaRPr lang="en-SI" sz="1800" kern="100" dirty="0">
              <a:ea typeface="Calibri" panose="020F0502020204030204" pitchFamily="34" charset="0"/>
              <a:cs typeface="Times New Roman" panose="02020603050405020304" pitchFamily="18" charset="0"/>
            </a:endParaRPr>
          </a:p>
          <a:p>
            <a:endParaRPr lang="en-SI" sz="1800" kern="100" dirty="0">
              <a:ea typeface="Calibri" panose="020F0502020204030204" pitchFamily="34" charset="0"/>
              <a:cs typeface="Times New Roman" panose="02020603050405020304" pitchFamily="18" charset="0"/>
            </a:endParaRPr>
          </a:p>
          <a:p>
            <a:r>
              <a:rPr lang="en-GB" sz="1800" b="1" dirty="0">
                <a:solidFill>
                  <a:srgbClr val="000000"/>
                </a:solidFill>
                <a:latin typeface="Frutiger LT Com 45 Light"/>
                <a:ea typeface="Calibri" panose="020F0502020204030204" pitchFamily="34" charset="0"/>
                <a:cs typeface="Frutiger LT Com 45 Light"/>
              </a:rPr>
              <a:t>1 Form Follows Function: A New Coordinating Governance Structure </a:t>
            </a:r>
            <a:endParaRPr lang="en-SI" sz="1800" dirty="0">
              <a:solidFill>
                <a:srgbClr val="000000"/>
              </a:solidFill>
              <a:latin typeface="Frutiger LT Com 45 Light"/>
              <a:ea typeface="Calibri" panose="020F0502020204030204" pitchFamily="34" charset="0"/>
              <a:cs typeface="Frutiger LT Com 45 Light"/>
            </a:endParaRPr>
          </a:p>
          <a:p>
            <a:endParaRPr lang="en-SI" sz="1800" dirty="0">
              <a:solidFill>
                <a:srgbClr val="000000"/>
              </a:solidFill>
              <a:latin typeface="Frutiger LT Com 45 Light"/>
              <a:ea typeface="Calibri" panose="020F0502020204030204" pitchFamily="34" charset="0"/>
              <a:cs typeface="Frutiger LT Com 45 Light"/>
            </a:endParaRPr>
          </a:p>
          <a:p>
            <a:r>
              <a:rPr lang="en-GB" sz="1800" b="1" dirty="0">
                <a:solidFill>
                  <a:srgbClr val="000000"/>
                </a:solidFill>
                <a:latin typeface="Frutiger LT Com 45 Light"/>
                <a:ea typeface="Calibri" panose="020F0502020204030204" pitchFamily="34" charset="0"/>
                <a:cs typeface="Frutiger LT Com 45 Light"/>
              </a:rPr>
              <a:t>2 Increase the Attractiveness of the FP for all R&amp;I Actors </a:t>
            </a:r>
            <a:endParaRPr lang="en-SI" sz="1800" dirty="0">
              <a:solidFill>
                <a:srgbClr val="000000"/>
              </a:solidFill>
              <a:latin typeface="Frutiger LT Com 45 Light"/>
              <a:ea typeface="Calibri" panose="020F0502020204030204" pitchFamily="34" charset="0"/>
              <a:cs typeface="Frutiger LT Com 45 Light"/>
            </a:endParaRPr>
          </a:p>
          <a:p>
            <a:endParaRPr lang="en-SI" sz="1800" dirty="0">
              <a:solidFill>
                <a:srgbClr val="000000"/>
              </a:solidFill>
              <a:latin typeface="Frutiger LT Com 45 Light"/>
              <a:ea typeface="Calibri" panose="020F0502020204030204" pitchFamily="34" charset="0"/>
              <a:cs typeface="Frutiger LT Com 45 Light"/>
            </a:endParaRPr>
          </a:p>
          <a:p>
            <a:r>
              <a:rPr lang="en-GB" sz="1800" b="1" dirty="0">
                <a:solidFill>
                  <a:srgbClr val="000000"/>
                </a:solidFill>
                <a:latin typeface="Frutiger LT Com 45 Light"/>
                <a:ea typeface="Calibri" panose="020F0502020204030204" pitchFamily="34" charset="0"/>
                <a:cs typeface="Frutiger LT Com 45 Light"/>
              </a:rPr>
              <a:t>3 A Permeable Research Framework Program Enabling Transfer </a:t>
            </a:r>
            <a:endParaRPr lang="en-SI" sz="1800" dirty="0">
              <a:solidFill>
                <a:srgbClr val="000000"/>
              </a:solidFill>
              <a:latin typeface="Frutiger LT Com 45 Light"/>
              <a:ea typeface="Calibri" panose="020F0502020204030204" pitchFamily="34" charset="0"/>
              <a:cs typeface="Frutiger LT Com 45 Light"/>
            </a:endParaRPr>
          </a:p>
          <a:p>
            <a:pPr marL="0" indent="0">
              <a:buNone/>
            </a:pPr>
            <a:r>
              <a:rPr lang="en-GB" sz="1800" dirty="0">
                <a:solidFill>
                  <a:srgbClr val="000000"/>
                </a:solidFill>
                <a:latin typeface="Frutiger LT Com 45 Light"/>
                <a:ea typeface="Calibri" panose="020F0502020204030204" pitchFamily="34" charset="0"/>
                <a:cs typeface="Frutiger LT Com 45 Light"/>
              </a:rPr>
              <a:t> </a:t>
            </a:r>
            <a:endParaRPr lang="en-SI" sz="1800" dirty="0">
              <a:solidFill>
                <a:srgbClr val="000000"/>
              </a:solidFill>
              <a:latin typeface="Frutiger LT Com 45 Light"/>
              <a:ea typeface="Calibri" panose="020F0502020204030204" pitchFamily="34" charset="0"/>
              <a:cs typeface="Frutiger LT Com 45 Light"/>
            </a:endParaRPr>
          </a:p>
          <a:p>
            <a:r>
              <a:rPr lang="en-GB" sz="1800" b="1" dirty="0">
                <a:solidFill>
                  <a:srgbClr val="000000"/>
                </a:solidFill>
                <a:latin typeface="Frutiger LT Com 45 Light"/>
                <a:ea typeface="Calibri" panose="020F0502020204030204" pitchFamily="34" charset="0"/>
                <a:cs typeface="Frutiger LT Com 45 Light"/>
              </a:rPr>
              <a:t>4 Embrace European Partnerships and EIC, Bid Farewell to Missions and EIT </a:t>
            </a:r>
            <a:endParaRPr lang="en-SI" sz="1800" dirty="0">
              <a:solidFill>
                <a:srgbClr val="000000"/>
              </a:solidFill>
              <a:latin typeface="Frutiger LT Com 45 Light"/>
              <a:ea typeface="Calibri" panose="020F0502020204030204" pitchFamily="34" charset="0"/>
              <a:cs typeface="Frutiger LT Com 45 Light"/>
            </a:endParaRPr>
          </a:p>
          <a:p>
            <a:pPr marL="0" indent="0">
              <a:buNone/>
            </a:pPr>
            <a:endParaRPr lang="en-SI" sz="1800" dirty="0">
              <a:solidFill>
                <a:srgbClr val="000000"/>
              </a:solidFill>
              <a:latin typeface="Frutiger LT Com 45 Light"/>
              <a:ea typeface="Calibri" panose="020F0502020204030204" pitchFamily="34" charset="0"/>
              <a:cs typeface="Frutiger LT Com 45 Light"/>
            </a:endParaRPr>
          </a:p>
          <a:p>
            <a:r>
              <a:rPr lang="en-GB" sz="1800" b="1" dirty="0">
                <a:solidFill>
                  <a:srgbClr val="000000"/>
                </a:solidFill>
                <a:latin typeface="Frutiger LT Com 45 Light"/>
                <a:ea typeface="Calibri" panose="020F0502020204030204" pitchFamily="34" charset="0"/>
                <a:cs typeface="Frutiger LT Com 45 Light"/>
              </a:rPr>
              <a:t>5 Get Simplification Done for Beneficiaries </a:t>
            </a:r>
            <a:endParaRPr lang="en-SI" sz="1800" dirty="0">
              <a:solidFill>
                <a:srgbClr val="000000"/>
              </a:solidFill>
              <a:latin typeface="Frutiger LT Com 45 Light"/>
              <a:ea typeface="Calibri" panose="020F0502020204030204" pitchFamily="34" charset="0"/>
              <a:cs typeface="Frutiger LT Com 45 Light"/>
            </a:endParaRPr>
          </a:p>
          <a:p>
            <a:endParaRPr lang="en-SI" dirty="0"/>
          </a:p>
        </p:txBody>
      </p:sp>
      <p:pic>
        <p:nvPicPr>
          <p:cNvPr id="4" name="Graphic 3">
            <a:extLst>
              <a:ext uri="{FF2B5EF4-FFF2-40B4-BE49-F238E27FC236}">
                <a16:creationId xmlns:a16="http://schemas.microsoft.com/office/drawing/2014/main" id="{E8807C65-4633-D950-9602-8CC7D689D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294664140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D4D4-1B49-B3B7-2C6F-E3675C8DEB87}"/>
              </a:ext>
            </a:extLst>
          </p:cNvPr>
          <p:cNvSpPr>
            <a:spLocks noGrp="1"/>
          </p:cNvSpPr>
          <p:nvPr>
            <p:ph type="title"/>
          </p:nvPr>
        </p:nvSpPr>
        <p:spPr>
          <a:xfrm>
            <a:off x="660400" y="689"/>
            <a:ext cx="10871200" cy="903312"/>
          </a:xfrm>
        </p:spPr>
        <p:txBody>
          <a:bodyPr>
            <a:noAutofit/>
          </a:bodyPr>
          <a:lstStyle/>
          <a:p>
            <a:r>
              <a:rPr lang="en-SI" sz="3200" b="1" dirty="0">
                <a:solidFill>
                  <a:srgbClr val="00D5FE"/>
                </a:solidFill>
              </a:rPr>
              <a:t>QUESTIONAIRES FOR LOBBYING</a:t>
            </a:r>
            <a:endParaRPr lang="en-SI" sz="3200" dirty="0">
              <a:solidFill>
                <a:srgbClr val="00D5FE"/>
              </a:solidFill>
            </a:endParaRPr>
          </a:p>
        </p:txBody>
      </p:sp>
      <p:sp>
        <p:nvSpPr>
          <p:cNvPr id="3" name="Content Placeholder 2">
            <a:extLst>
              <a:ext uri="{FF2B5EF4-FFF2-40B4-BE49-F238E27FC236}">
                <a16:creationId xmlns:a16="http://schemas.microsoft.com/office/drawing/2014/main" id="{EE79D0C6-A795-6526-DF41-D83773209DFC}"/>
              </a:ext>
            </a:extLst>
          </p:cNvPr>
          <p:cNvSpPr>
            <a:spLocks noGrp="1"/>
          </p:cNvSpPr>
          <p:nvPr>
            <p:ph idx="1"/>
          </p:nvPr>
        </p:nvSpPr>
        <p:spPr>
          <a:xfrm>
            <a:off x="914400" y="1124744"/>
            <a:ext cx="10668000" cy="5112568"/>
          </a:xfrm>
        </p:spPr>
        <p:txBody>
          <a:bodyPr>
            <a:normAutofit/>
          </a:bodyPr>
          <a:lstStyle/>
          <a:p>
            <a:pPr algn="just" fontAlgn="base"/>
            <a:r>
              <a:rPr lang="en-GB" sz="1200" b="1" dirty="0">
                <a:solidFill>
                  <a:srgbClr val="000000"/>
                </a:solidFill>
                <a:ea typeface="Times New Roman" panose="02020603050405020304" pitchFamily="18" charset="0"/>
              </a:rPr>
              <a:t>I</a:t>
            </a:r>
            <a:r>
              <a:rPr lang="fr-BE" sz="1200" dirty="0">
                <a:solidFill>
                  <a:srgbClr val="000000"/>
                </a:solidFill>
                <a:latin typeface="WordVisi_MSFontService"/>
                <a:ea typeface="Times New Roman" panose="02020603050405020304" pitchFamily="18" charset="0"/>
              </a:rPr>
              <a:t> </a:t>
            </a:r>
            <a:r>
              <a:rPr lang="en-GB" sz="1200" b="1" dirty="0">
                <a:solidFill>
                  <a:srgbClr val="000000"/>
                </a:solidFill>
                <a:latin typeface="WordVisi_MSFontService"/>
                <a:ea typeface="Times New Roman" panose="02020603050405020304" pitchFamily="18" charset="0"/>
              </a:rPr>
              <a:t>About You and Your Organisation</a:t>
            </a:r>
            <a:r>
              <a:rPr lang="en-US" sz="1200" dirty="0">
                <a:solidFill>
                  <a:srgbClr val="000000"/>
                </a:solidFill>
                <a:latin typeface="WordVisi_MSFontService"/>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GB" sz="1200" dirty="0">
                <a:solidFill>
                  <a:srgbClr val="000000"/>
                </a:solidFill>
                <a:latin typeface="WordVisi_MSFontService"/>
                <a:ea typeface="Times New Roman" panose="02020603050405020304" pitchFamily="18" charset="0"/>
              </a:rPr>
              <a:t>Name: </a:t>
            </a:r>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GB" sz="1200" dirty="0">
                <a:solidFill>
                  <a:srgbClr val="000000"/>
                </a:solidFill>
                <a:latin typeface="WordVisi_MSFontService"/>
                <a:ea typeface="Times New Roman" panose="02020603050405020304" pitchFamily="18" charset="0"/>
              </a:rPr>
              <a:t>Surname: </a:t>
            </a:r>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GB" sz="1200" dirty="0">
                <a:solidFill>
                  <a:srgbClr val="000000"/>
                </a:solidFill>
                <a:latin typeface="WordVisi_MSFontService"/>
                <a:ea typeface="Times New Roman" panose="02020603050405020304" pitchFamily="18" charset="0"/>
              </a:rPr>
              <a:t>Please indicate the institution(s) you represent:</a:t>
            </a:r>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marL="457200" algn="just"/>
            <a:r>
              <a:rPr lang="en-GB" sz="1200" dirty="0">
                <a:solidFill>
                  <a:srgbClr val="000000"/>
                </a:solidFill>
                <a:latin typeface="WordVisi_MSFontService"/>
                <a:ea typeface="Times New Roman" panose="02020603050405020304" pitchFamily="18" charset="0"/>
              </a:rPr>
              <a:t> </a:t>
            </a:r>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GB" sz="1200" b="1" dirty="0">
                <a:solidFill>
                  <a:srgbClr val="000000"/>
                </a:solidFill>
                <a:latin typeface="WordVisi_MSFontService"/>
                <a:ea typeface="Times New Roman" panose="02020603050405020304" pitchFamily="18" charset="0"/>
              </a:rPr>
              <a:t>II</a:t>
            </a:r>
            <a:r>
              <a:rPr lang="fr-BE" sz="1200" dirty="0">
                <a:solidFill>
                  <a:srgbClr val="000000"/>
                </a:solidFill>
                <a:latin typeface="WordVisi_MSFontService"/>
                <a:ea typeface="Times New Roman" panose="02020603050405020304" pitchFamily="18" charset="0"/>
              </a:rPr>
              <a:t> </a:t>
            </a:r>
            <a:r>
              <a:rPr lang="en-GB" sz="1200" b="1" dirty="0">
                <a:solidFill>
                  <a:srgbClr val="000000"/>
                </a:solidFill>
                <a:latin typeface="WordVisi_MSFontService"/>
                <a:ea typeface="Times New Roman" panose="02020603050405020304" pitchFamily="18" charset="0"/>
              </a:rPr>
              <a:t>Specific Survey Questions</a:t>
            </a:r>
            <a:r>
              <a:rPr lang="fr-BE"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a:tabLst>
                <a:tab pos="457200" algn="l"/>
              </a:tabLst>
            </a:pPr>
            <a:r>
              <a:rPr lang="en-GB" sz="1200" dirty="0">
                <a:solidFill>
                  <a:srgbClr val="000000"/>
                </a:solidFill>
                <a:latin typeface="WordVisi_MSFontService"/>
                <a:ea typeface="Times New Roman" panose="02020603050405020304" pitchFamily="18" charset="0"/>
                <a:cs typeface="Calibri" panose="020F0502020204030204" pitchFamily="34" charset="0"/>
              </a:rPr>
              <a:t>Has (have) your institution(s) produced a position paper/recommendation on FP10 / or does it intend to do so?</a:t>
            </a:r>
            <a:r>
              <a:rPr lang="en-US" sz="1200" dirty="0">
                <a:solidFill>
                  <a:srgbClr val="000000"/>
                </a:solidFill>
                <a:ea typeface="Times New Roman" panose="02020603050405020304" pitchFamily="18" charset="0"/>
              </a:rPr>
              <a:t> </a:t>
            </a:r>
            <a:br>
              <a:rPr lang="fr-BE" sz="1200" dirty="0">
                <a:solidFill>
                  <a:srgbClr val="000000"/>
                </a:solidFill>
                <a:latin typeface="WordVisi_MSFontService"/>
                <a:ea typeface="Times New Roman" panose="02020603050405020304" pitchFamily="18" charset="0"/>
                <a:cs typeface="Calibri" panose="020F0502020204030204" pitchFamily="34" charset="0"/>
              </a:rPr>
            </a:br>
            <a:r>
              <a:rPr lang="en-GB" sz="1200" dirty="0">
                <a:solidFill>
                  <a:srgbClr val="000000"/>
                </a:solidFill>
                <a:latin typeface="WordVisi_MSFontService"/>
                <a:ea typeface="Times New Roman" panose="02020603050405020304" pitchFamily="18" charset="0"/>
                <a:cs typeface="Calibri" panose="020F0502020204030204" pitchFamily="34" charset="0"/>
              </a:rPr>
              <a:t>When?:</a:t>
            </a:r>
            <a:r>
              <a:rPr lang="fr-BE"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a:buFont typeface="+mj-lt"/>
              <a:buAutoNum type="arabicPeriod" startAt="2"/>
              <a:tabLst>
                <a:tab pos="457200" algn="l"/>
              </a:tabLst>
            </a:pPr>
            <a:endParaRPr lang="en-SI" sz="1200" dirty="0">
              <a:latin typeface="Times New Roman" panose="02020603050405020304" pitchFamily="18" charset="0"/>
              <a:ea typeface="Times New Roman" panose="02020603050405020304" pitchFamily="18" charset="0"/>
            </a:endParaRPr>
          </a:p>
          <a:p>
            <a:pPr algn="just">
              <a:buFont typeface="+mj-lt"/>
              <a:buAutoNum type="arabicPeriod" startAt="2"/>
              <a:tabLst>
                <a:tab pos="457200" algn="l"/>
              </a:tabLst>
            </a:pPr>
            <a:r>
              <a:rPr lang="en-GB" sz="1200" dirty="0">
                <a:solidFill>
                  <a:srgbClr val="000000"/>
                </a:solidFill>
                <a:latin typeface="WordVisi_MSFontService"/>
                <a:ea typeface="Times New Roman" panose="02020603050405020304" pitchFamily="18" charset="0"/>
                <a:cs typeface="Calibri" panose="020F0502020204030204" pitchFamily="34" charset="0"/>
              </a:rPr>
              <a:t>If you answered "Yes" to the previous question, could you summarize the three main recommendations from your organisations’ position? </a:t>
            </a:r>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US" sz="1200" dirty="0">
                <a:solidFill>
                  <a:srgbClr val="000000"/>
                </a:solidFill>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a:buFont typeface="+mj-lt"/>
              <a:buAutoNum type="arabicPeriod" startAt="3"/>
              <a:tabLst>
                <a:tab pos="457200" algn="l"/>
              </a:tabLst>
            </a:pPr>
            <a:r>
              <a:rPr lang="en-GB" sz="1200" dirty="0">
                <a:solidFill>
                  <a:srgbClr val="000000"/>
                </a:solidFill>
                <a:latin typeface="WordVisi_MSFontService"/>
                <a:ea typeface="Times New Roman" panose="02020603050405020304" pitchFamily="18" charset="0"/>
                <a:cs typeface="Calibri" panose="020F0502020204030204" pitchFamily="34" charset="0"/>
              </a:rPr>
              <a:t>What do you think would be the added value of the upcoming FP10 programme for your organisation? (</a:t>
            </a:r>
            <a:r>
              <a:rPr lang="en-GB" sz="1200" i="1" dirty="0">
                <a:solidFill>
                  <a:srgbClr val="000000"/>
                </a:solidFill>
                <a:latin typeface="WordVisi_MSFontService"/>
                <a:ea typeface="Times New Roman" panose="02020603050405020304" pitchFamily="18" charset="0"/>
                <a:cs typeface="Calibri" panose="020F0502020204030204" pitchFamily="34" charset="0"/>
              </a:rPr>
              <a:t>There has been a shift from FP1 to FP10, having </a:t>
            </a:r>
            <a:r>
              <a:rPr lang="en-GB" sz="1200" i="1" dirty="0" err="1">
                <a:solidFill>
                  <a:srgbClr val="000000"/>
                </a:solidFill>
                <a:latin typeface="WordVisi_MSFontService"/>
                <a:ea typeface="Times New Roman" panose="02020603050405020304" pitchFamily="18" charset="0"/>
                <a:cs typeface="Calibri" panose="020F0502020204030204" pitchFamily="34" charset="0"/>
              </a:rPr>
              <a:t>i</a:t>
            </a:r>
            <a:r>
              <a:rPr lang="en-US" sz="1200" i="1" dirty="0">
                <a:latin typeface="WordVisi_MSFontService"/>
                <a:ea typeface="Times New Roman" panose="02020603050405020304" pitchFamily="18" charset="0"/>
                <a:cs typeface="Calibri" panose="020F0502020204030204" pitchFamily="34" charset="0"/>
              </a:rPr>
              <a:t>n mind that originally the framework </a:t>
            </a:r>
            <a:r>
              <a:rPr lang="en-US" sz="1200" i="1" dirty="0" err="1">
                <a:latin typeface="WordVisi_MSFontService"/>
                <a:ea typeface="Times New Roman" panose="02020603050405020304" pitchFamily="18" charset="0"/>
                <a:cs typeface="Calibri" panose="020F0502020204030204" pitchFamily="34" charset="0"/>
              </a:rPr>
              <a:t>programme</a:t>
            </a:r>
            <a:r>
              <a:rPr lang="en-US" sz="1200" i="1" dirty="0">
                <a:latin typeface="WordVisi_MSFontService"/>
                <a:ea typeface="Times New Roman" panose="02020603050405020304" pitchFamily="18" charset="0"/>
                <a:cs typeface="Calibri" panose="020F0502020204030204" pitchFamily="34" charset="0"/>
              </a:rPr>
              <a:t> was established as one for industrial research. In time, this shifted to including curiosity-driven research. From Horizon 2020 through Horizon Europe the focus for research and innovation shifted partly towards innovative, applied and </a:t>
            </a:r>
            <a:r>
              <a:rPr lang="en-US" sz="1200" i="1" dirty="0" err="1">
                <a:latin typeface="WordVisi_MSFontService"/>
                <a:ea typeface="Times New Roman" panose="02020603050405020304" pitchFamily="18" charset="0"/>
                <a:cs typeface="Calibri" panose="020F0502020204030204" pitchFamily="34" charset="0"/>
              </a:rPr>
              <a:t>valorisation</a:t>
            </a:r>
            <a:r>
              <a:rPr lang="en-US" sz="1200" i="1" dirty="0">
                <a:latin typeface="WordVisi_MSFontService"/>
                <a:ea typeface="Times New Roman" panose="02020603050405020304" pitchFamily="18" charset="0"/>
                <a:cs typeface="Calibri" panose="020F0502020204030204" pitchFamily="34" charset="0"/>
              </a:rPr>
              <a:t> research).</a:t>
            </a:r>
            <a:r>
              <a:rPr lang="en-US" sz="1200" dirty="0">
                <a:latin typeface="Aptos" panose="020B0004020202020204" pitchFamily="34" charset="0"/>
                <a:ea typeface="Times New Roman" panose="02020603050405020304" pitchFamily="18" charset="0"/>
                <a:cs typeface="Calibri" panose="020F0502020204030204" pitchFamily="34" charset="0"/>
              </a:rPr>
              <a:t> </a:t>
            </a:r>
            <a:endParaRPr lang="en-SI" sz="1200" dirty="0">
              <a:latin typeface="Times New Roman" panose="02020603050405020304" pitchFamily="18" charset="0"/>
              <a:ea typeface="Times New Roman" panose="02020603050405020304" pitchFamily="18" charset="0"/>
            </a:endParaRPr>
          </a:p>
          <a:p>
            <a:pPr algn="just" fontAlgn="base"/>
            <a:r>
              <a:rPr lang="en-US" sz="1200" dirty="0">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a:buFont typeface="+mj-lt"/>
              <a:buAutoNum type="arabicPeriod" startAt="4"/>
              <a:tabLst>
                <a:tab pos="457200" algn="l"/>
              </a:tabLst>
            </a:pPr>
            <a:r>
              <a:rPr lang="en-GB" sz="1200" dirty="0">
                <a:solidFill>
                  <a:srgbClr val="000000"/>
                </a:solidFill>
                <a:latin typeface="WordVisi_MSFontService"/>
                <a:ea typeface="Times New Roman" panose="02020603050405020304" pitchFamily="18" charset="0"/>
                <a:cs typeface="Calibri" panose="020F0502020204030204" pitchFamily="34" charset="0"/>
              </a:rPr>
              <a:t> </a:t>
            </a:r>
            <a:r>
              <a:rPr lang="en-US" sz="1200" dirty="0">
                <a:latin typeface="WordVisi_MSFontService"/>
                <a:ea typeface="Times New Roman" panose="02020603050405020304" pitchFamily="18" charset="0"/>
                <a:cs typeface="Calibri" panose="020F0502020204030204" pitchFamily="34" charset="0"/>
              </a:rPr>
              <a:t>Has (have) your institution(s) provided a position on the </a:t>
            </a:r>
            <a:r>
              <a:rPr lang="en-US" sz="1200" u="sng" dirty="0">
                <a:latin typeface="WordVisi_MSFontService"/>
                <a:ea typeface="Times New Roman" panose="02020603050405020304" pitchFamily="18" charset="0"/>
                <a:cs typeface="Calibri" panose="020F0502020204030204" pitchFamily="34" charset="0"/>
              </a:rPr>
              <a:t>budget for</a:t>
            </a:r>
            <a:r>
              <a:rPr lang="en-US" sz="1200" dirty="0">
                <a:latin typeface="WordVisi_MSFontService"/>
                <a:ea typeface="Times New Roman" panose="02020603050405020304" pitchFamily="18" charset="0"/>
                <a:cs typeface="Calibri" panose="020F0502020204030204" pitchFamily="34" charset="0"/>
              </a:rPr>
              <a:t> </a:t>
            </a:r>
            <a:r>
              <a:rPr lang="en-US" sz="1200" u="sng" dirty="0">
                <a:latin typeface="WordVisi_MSFontService"/>
                <a:ea typeface="Times New Roman" panose="02020603050405020304" pitchFamily="18" charset="0"/>
                <a:cs typeface="Calibri" panose="020F0502020204030204" pitchFamily="34" charset="0"/>
              </a:rPr>
              <a:t>FP10</a:t>
            </a:r>
            <a:r>
              <a:rPr lang="en-US" sz="1200" dirty="0">
                <a:latin typeface="WordVisi_MSFontService"/>
                <a:ea typeface="Times New Roman" panose="02020603050405020304" pitchFamily="18" charset="0"/>
                <a:cs typeface="Calibri" panose="020F0502020204030204" pitchFamily="34" charset="0"/>
              </a:rPr>
              <a:t>?  </a:t>
            </a:r>
            <a:br>
              <a:rPr lang="en-US" sz="1200" dirty="0">
                <a:latin typeface="WordVisi_MSFontService"/>
                <a:ea typeface="Times New Roman" panose="02020603050405020304" pitchFamily="18" charset="0"/>
                <a:cs typeface="Calibri" panose="020F0502020204030204" pitchFamily="34" charset="0"/>
              </a:rPr>
            </a:br>
            <a:br>
              <a:rPr lang="en-US" sz="1200" dirty="0">
                <a:latin typeface="WordVisi_MSFontService"/>
                <a:ea typeface="Times New Roman" panose="02020603050405020304" pitchFamily="18" charset="0"/>
                <a:cs typeface="Calibri" panose="020F0502020204030204" pitchFamily="34" charset="0"/>
              </a:rPr>
            </a:br>
            <a:r>
              <a:rPr lang="en-US" sz="1200" dirty="0">
                <a:latin typeface="WordVisi_MSFontService"/>
                <a:ea typeface="Times New Roman" panose="02020603050405020304" pitchFamily="18" charset="0"/>
                <a:cs typeface="Calibri" panose="020F0502020204030204" pitchFamily="34" charset="0"/>
              </a:rPr>
              <a:t>If yes, what is that position?</a:t>
            </a:r>
            <a:r>
              <a:rPr lang="en-US" sz="1200" dirty="0">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fontAlgn="base"/>
            <a:r>
              <a:rPr lang="en-US" sz="1200" dirty="0">
                <a:ea typeface="Times New Roman" panose="02020603050405020304" pitchFamily="18" charset="0"/>
              </a:rPr>
              <a:t> </a:t>
            </a:r>
            <a:endParaRPr lang="en-SI" sz="1200" dirty="0">
              <a:latin typeface="Times New Roman" panose="02020603050405020304" pitchFamily="18" charset="0"/>
              <a:ea typeface="Times New Roman" panose="02020603050405020304" pitchFamily="18" charset="0"/>
            </a:endParaRPr>
          </a:p>
          <a:p>
            <a:pPr algn="just">
              <a:buFont typeface="+mj-lt"/>
              <a:buAutoNum type="arabicPeriod" startAt="5"/>
              <a:tabLst>
                <a:tab pos="457200" algn="l"/>
              </a:tabLst>
            </a:pPr>
            <a:r>
              <a:rPr lang="en-US" sz="1200" dirty="0">
                <a:latin typeface="WordVisi_MSFontService"/>
                <a:ea typeface="Times New Roman" panose="02020603050405020304" pitchFamily="18" charset="0"/>
                <a:cs typeface="Calibri" panose="020F0502020204030204" pitchFamily="34" charset="0"/>
              </a:rPr>
              <a:t>Does your organization(s) has/ have recommendations for major changes of FP 10 in terms of the </a:t>
            </a:r>
            <a:r>
              <a:rPr lang="en-US" sz="1200" u="sng" dirty="0" err="1">
                <a:latin typeface="WordVisi_MSFontService"/>
                <a:ea typeface="Times New Roman" panose="02020603050405020304" pitchFamily="18" charset="0"/>
                <a:cs typeface="Calibri" panose="020F0502020204030204" pitchFamily="34" charset="0"/>
              </a:rPr>
              <a:t>programme</a:t>
            </a:r>
            <a:r>
              <a:rPr lang="en-US" sz="1200" u="sng" dirty="0">
                <a:latin typeface="WordVisi_MSFontService"/>
                <a:ea typeface="Times New Roman" panose="02020603050405020304" pitchFamily="18" charset="0"/>
                <a:cs typeface="Calibri" panose="020F0502020204030204" pitchFamily="34" charset="0"/>
              </a:rPr>
              <a:t> structure and/or funding instruments</a:t>
            </a:r>
            <a:r>
              <a:rPr lang="en-US" sz="1200" dirty="0">
                <a:latin typeface="WordVisi_MSFontService"/>
                <a:ea typeface="Times New Roman" panose="02020603050405020304" pitchFamily="18" charset="0"/>
                <a:cs typeface="Calibri" panose="020F0502020204030204" pitchFamily="34" charset="0"/>
              </a:rPr>
              <a:t>?  </a:t>
            </a:r>
            <a:br>
              <a:rPr lang="en-US" sz="1200" dirty="0">
                <a:latin typeface="WordVisi_MSFontService"/>
                <a:ea typeface="Times New Roman" panose="02020603050405020304" pitchFamily="18" charset="0"/>
                <a:cs typeface="Calibri" panose="020F0502020204030204" pitchFamily="34" charset="0"/>
              </a:rPr>
            </a:br>
            <a:r>
              <a:rPr lang="en-US" sz="1200" dirty="0">
                <a:latin typeface="WordVisi_MSFontService"/>
                <a:ea typeface="Times New Roman" panose="02020603050405020304" pitchFamily="18" charset="0"/>
                <a:cs typeface="Calibri" panose="020F0502020204030204" pitchFamily="34" charset="0"/>
              </a:rPr>
              <a:t>a. No</a:t>
            </a:r>
            <a:endParaRPr lang="en-SI" sz="1200" dirty="0">
              <a:latin typeface="Times New Roman" panose="02020603050405020304" pitchFamily="18" charset="0"/>
              <a:ea typeface="Times New Roman" panose="02020603050405020304" pitchFamily="18" charset="0"/>
            </a:endParaRPr>
          </a:p>
          <a:p>
            <a:pPr marL="0" indent="0" algn="just">
              <a:buNone/>
              <a:tabLst>
                <a:tab pos="457200" algn="l"/>
              </a:tabLst>
            </a:pPr>
            <a:r>
              <a:rPr lang="en-US" sz="1200" dirty="0">
                <a:latin typeface="WordVisi_MSFontService"/>
                <a:ea typeface="Times New Roman" panose="02020603050405020304" pitchFamily="18" charset="0"/>
                <a:cs typeface="Calibri" panose="020F0502020204030204" pitchFamily="34" charset="0"/>
              </a:rPr>
              <a:t>         b. Yes </a:t>
            </a:r>
            <a:endParaRPr lang="en-SI" sz="1200" dirty="0">
              <a:latin typeface="Times New Roman" panose="02020603050405020304" pitchFamily="18" charset="0"/>
              <a:ea typeface="Times New Roman" panose="02020603050405020304" pitchFamily="18" charset="0"/>
            </a:endParaRPr>
          </a:p>
          <a:p>
            <a:pPr marL="200025" indent="0" algn="just">
              <a:buNone/>
            </a:pPr>
            <a:r>
              <a:rPr lang="en-US" sz="1200" dirty="0">
                <a:latin typeface="WordVisi_MSFontService"/>
                <a:ea typeface="Times New Roman" panose="02020603050405020304" pitchFamily="18" charset="0"/>
                <a:cs typeface="Calibri" panose="020F0502020204030204" pitchFamily="34" charset="0"/>
              </a:rPr>
              <a:t>If yes, which one(s) ? </a:t>
            </a:r>
            <a:r>
              <a:rPr lang="en-US" sz="1200" dirty="0">
                <a:ea typeface="Times New Roman" panose="02020603050405020304" pitchFamily="18" charset="0"/>
              </a:rPr>
              <a:t> </a:t>
            </a:r>
            <a:endParaRPr lang="en-SI" sz="2400" dirty="0"/>
          </a:p>
        </p:txBody>
      </p:sp>
      <p:pic>
        <p:nvPicPr>
          <p:cNvPr id="4" name="Graphic 3">
            <a:extLst>
              <a:ext uri="{FF2B5EF4-FFF2-40B4-BE49-F238E27FC236}">
                <a16:creationId xmlns:a16="http://schemas.microsoft.com/office/drawing/2014/main" id="{5FDB0F3C-4DB8-3C83-B622-E0E14846E4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115562365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B4CF4-96BE-23DA-52F9-AF0D4D33D408}"/>
              </a:ext>
            </a:extLst>
          </p:cNvPr>
          <p:cNvSpPr>
            <a:spLocks noGrp="1"/>
          </p:cNvSpPr>
          <p:nvPr>
            <p:ph idx="1"/>
          </p:nvPr>
        </p:nvSpPr>
        <p:spPr>
          <a:xfrm>
            <a:off x="914400" y="1052736"/>
            <a:ext cx="10668000" cy="5184576"/>
          </a:xfrm>
        </p:spPr>
        <p:txBody>
          <a:bodyPr>
            <a:normAutofit/>
          </a:bodyPr>
          <a:lstStyle/>
          <a:p>
            <a:pPr algn="just">
              <a:buFont typeface="+mj-lt"/>
              <a:buAutoNum type="arabicPeriod" startAt="6"/>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recommendations/a position on further improving the synergies within and between the current Pillars and other European </a:t>
            </a:r>
            <a:r>
              <a:rPr lang="en-US" sz="1050" dirty="0" err="1">
                <a:ea typeface="Times New Roman" panose="02020603050405020304" pitchFamily="18" charset="0"/>
                <a:cs typeface="Calibri" panose="020F0502020204030204" pitchFamily="34" charset="0"/>
              </a:rPr>
              <a:t>programmes</a:t>
            </a:r>
            <a:r>
              <a:rPr lang="en-US" sz="1050" dirty="0">
                <a:ea typeface="Times New Roman" panose="02020603050405020304" pitchFamily="18" charset="0"/>
                <a:cs typeface="Calibri" panose="020F0502020204030204" pitchFamily="34" charset="0"/>
              </a:rPr>
              <a:t>? Please explain.</a:t>
            </a:r>
            <a:r>
              <a:rPr lang="fr-BE"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marL="457200" algn="just"/>
            <a:r>
              <a:rPr lang="fr-BE"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algn="just">
              <a:buFont typeface="+mj-lt"/>
              <a:buAutoNum type="arabicPeriod" startAt="7"/>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specific recommendations on the successors of the current pillars?  </a:t>
            </a:r>
            <a:endParaRPr lang="en-SI" sz="1050" dirty="0">
              <a:ea typeface="Times New Roman" panose="02020603050405020304" pitchFamily="18" charset="0"/>
              <a:cs typeface="Calibri" panose="020F0502020204030204" pitchFamily="34" charset="0"/>
            </a:endParaRPr>
          </a:p>
          <a:p>
            <a:pPr indent="447675" algn="just"/>
            <a:r>
              <a:rPr lang="en-US" sz="1050" dirty="0">
                <a:ea typeface="Times New Roman" panose="02020603050405020304" pitchFamily="18" charset="0"/>
                <a:cs typeface="Calibri" panose="020F0502020204030204" pitchFamily="34" charset="0"/>
              </a:rPr>
              <a:t>A. Yes </a:t>
            </a:r>
            <a:endParaRPr lang="en-SI" sz="1050" dirty="0">
              <a:ea typeface="Times New Roman" panose="02020603050405020304" pitchFamily="18" charset="0"/>
              <a:cs typeface="Calibri" panose="020F0502020204030204" pitchFamily="34" charset="0"/>
            </a:endParaRPr>
          </a:p>
          <a:p>
            <a:pPr indent="447675" algn="just"/>
            <a:r>
              <a:rPr lang="en-US" sz="1050" dirty="0">
                <a:ea typeface="Times New Roman" panose="02020603050405020304" pitchFamily="18" charset="0"/>
                <a:cs typeface="Calibri" panose="020F0502020204030204" pitchFamily="34" charset="0"/>
              </a:rPr>
              <a:t>Four  options: Pillar I, Pillar II, Pillar III, WIDERA </a:t>
            </a:r>
            <a:endParaRPr lang="en-SI" sz="1050" dirty="0">
              <a:ea typeface="Times New Roman" panose="02020603050405020304" pitchFamily="18" charset="0"/>
              <a:cs typeface="Calibri" panose="020F0502020204030204" pitchFamily="34" charset="0"/>
            </a:endParaRPr>
          </a:p>
          <a:p>
            <a:pPr indent="447675" algn="just"/>
            <a:r>
              <a:rPr lang="en-US" sz="1050" dirty="0">
                <a:ea typeface="Times New Roman" panose="02020603050405020304" pitchFamily="18" charset="0"/>
                <a:cs typeface="Calibri" panose="020F0502020204030204" pitchFamily="34" charset="0"/>
              </a:rPr>
              <a:t>B. No</a:t>
            </a:r>
            <a:r>
              <a:rPr lang="fr-BE" sz="1050" dirty="0">
                <a:ea typeface="Times New Roman" panose="02020603050405020304" pitchFamily="18" charset="0"/>
                <a:cs typeface="Calibri" panose="020F0502020204030204" pitchFamily="34" charset="0"/>
              </a:rPr>
              <a:t> </a:t>
            </a:r>
          </a:p>
          <a:p>
            <a:pPr indent="447675" algn="just"/>
            <a:r>
              <a:rPr lang="fr-BE" sz="1050" dirty="0">
                <a:ea typeface="Times New Roman" panose="02020603050405020304" pitchFamily="18" charset="0"/>
                <a:cs typeface="Calibri" panose="020F0502020204030204" pitchFamily="34" charset="0"/>
              </a:rPr>
              <a:t>BAUHAUS ?</a:t>
            </a:r>
            <a:endParaRPr lang="en-SI" sz="1050" dirty="0">
              <a:ea typeface="Times New Roman" panose="02020603050405020304" pitchFamily="18" charset="0"/>
              <a:cs typeface="Calibri" panose="020F0502020204030204" pitchFamily="34" charset="0"/>
            </a:endParaRPr>
          </a:p>
          <a:p>
            <a:pPr marL="457200" algn="just"/>
            <a:r>
              <a:rPr lang="fr-BE"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marL="542925" algn="just">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recommendations on the successor of the current cluster structure?</a:t>
            </a:r>
            <a:endParaRPr lang="en-SI" sz="1050" dirty="0">
              <a:ea typeface="Times New Roman" panose="02020603050405020304" pitchFamily="18" charset="0"/>
              <a:cs typeface="Calibri" panose="020F0502020204030204" pitchFamily="34" charset="0"/>
            </a:endParaRPr>
          </a:p>
          <a:p>
            <a:pPr marL="457200" algn="just"/>
            <a:r>
              <a:rPr lang="en-US"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algn="just">
              <a:buFont typeface="+mj-lt"/>
              <a:buAutoNum type="arabicPeriod" startAt="9"/>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any recommendations on the place/importance of basic/fundamental/curiosity-driven collaborative (consortium) research in the current Pillar II versus FP10? </a:t>
            </a:r>
            <a:endParaRPr lang="en-SI" sz="1050" dirty="0">
              <a:ea typeface="Times New Roman" panose="02020603050405020304" pitchFamily="18" charset="0"/>
              <a:cs typeface="Calibri" panose="020F0502020204030204" pitchFamily="34" charset="0"/>
            </a:endParaRPr>
          </a:p>
          <a:p>
            <a:pPr marL="457200" algn="just"/>
            <a:r>
              <a:rPr lang="en-US"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marL="457200" algn="just"/>
            <a:r>
              <a:rPr lang="en-US"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algn="just">
              <a:buFont typeface="+mj-lt"/>
              <a:buAutoNum type="arabicPeriod" startAt="10"/>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remarks on international cooperation in the context of strategic (academic/scientific) autonomy, referred to science diplomacy? </a:t>
            </a:r>
            <a:br>
              <a:rPr lang="en-US" sz="1050" dirty="0">
                <a:ea typeface="Times New Roman" panose="02020603050405020304" pitchFamily="18" charset="0"/>
                <a:cs typeface="Calibri" panose="020F0502020204030204" pitchFamily="34" charset="0"/>
              </a:rPr>
            </a:br>
            <a:r>
              <a:rPr lang="en-US" sz="1050" dirty="0">
                <a:ea typeface="Times New Roman" panose="02020603050405020304" pitchFamily="18" charset="0"/>
                <a:cs typeface="Calibri" panose="020F0502020204030204" pitchFamily="34" charset="0"/>
              </a:rPr>
              <a:t>       a. No </a:t>
            </a:r>
            <a:endParaRPr lang="en-SI" sz="1050" dirty="0">
              <a:ea typeface="Times New Roman" panose="02020603050405020304" pitchFamily="18" charset="0"/>
              <a:cs typeface="Calibri" panose="020F0502020204030204" pitchFamily="34" charset="0"/>
            </a:endParaRPr>
          </a:p>
          <a:p>
            <a:pPr marL="200025" indent="0" algn="just">
              <a:buNone/>
            </a:pPr>
            <a:r>
              <a:rPr lang="en-US" sz="1050" dirty="0">
                <a:ea typeface="Times New Roman" panose="02020603050405020304" pitchFamily="18" charset="0"/>
                <a:cs typeface="Calibri" panose="020F0502020204030204" pitchFamily="34" charset="0"/>
              </a:rPr>
              <a:t>            b. Yes </a:t>
            </a:r>
            <a:endParaRPr lang="en-SI" sz="1050" dirty="0">
              <a:ea typeface="Times New Roman" panose="02020603050405020304" pitchFamily="18" charset="0"/>
              <a:cs typeface="Calibri" panose="020F0502020204030204" pitchFamily="34" charset="0"/>
            </a:endParaRPr>
          </a:p>
          <a:p>
            <a:pPr indent="0" algn="just">
              <a:buNone/>
            </a:pPr>
            <a:r>
              <a:rPr lang="en-US" sz="1050" dirty="0">
                <a:ea typeface="Times New Roman" panose="02020603050405020304" pitchFamily="18" charset="0"/>
                <a:cs typeface="Calibri" panose="020F0502020204030204" pitchFamily="34" charset="0"/>
              </a:rPr>
              <a:t> Please explain your position. </a:t>
            </a:r>
            <a:r>
              <a:rPr lang="fr-BE"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indent="0" algn="just">
              <a:buNone/>
            </a:pPr>
            <a:endParaRPr lang="en-SI" sz="1050" dirty="0">
              <a:ea typeface="Times New Roman" panose="02020603050405020304" pitchFamily="18" charset="0"/>
              <a:cs typeface="Calibri" panose="020F0502020204030204" pitchFamily="34" charset="0"/>
            </a:endParaRPr>
          </a:p>
          <a:p>
            <a:pPr indent="0" algn="just">
              <a:buNone/>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any recommendations on the role of ecosystems (for reindustrialization and knowledge transfer) in the context of strategic (academic) autonomy? </a:t>
            </a:r>
            <a:endParaRPr lang="en-SI" sz="1050" dirty="0">
              <a:ea typeface="Times New Roman" panose="02020603050405020304" pitchFamily="18" charset="0"/>
              <a:cs typeface="Calibri" panose="020F0502020204030204" pitchFamily="34" charset="0"/>
            </a:endParaRPr>
          </a:p>
          <a:p>
            <a:pPr marL="457200" algn="just"/>
            <a:r>
              <a:rPr lang="en-US"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algn="just">
              <a:buFont typeface="+mj-lt"/>
              <a:buAutoNum type="arabicPeriod" startAt="12"/>
              <a:tabLst>
                <a:tab pos="457200" algn="l"/>
              </a:tabLst>
            </a:pPr>
            <a:r>
              <a:rPr lang="en-US" sz="1050" dirty="0">
                <a:ea typeface="Times New Roman" panose="02020603050405020304" pitchFamily="18" charset="0"/>
                <a:cs typeface="Calibri" panose="020F0502020204030204" pitchFamily="34" charset="0"/>
              </a:rPr>
              <a:t>Does/do your </a:t>
            </a:r>
            <a:r>
              <a:rPr lang="en-US" sz="1050" dirty="0" err="1">
                <a:ea typeface="Times New Roman" panose="02020603050405020304" pitchFamily="18" charset="0"/>
                <a:cs typeface="Calibri" panose="020F0502020204030204" pitchFamily="34" charset="0"/>
              </a:rPr>
              <a:t>organisation</a:t>
            </a:r>
            <a:r>
              <a:rPr lang="en-US" sz="1050" dirty="0">
                <a:ea typeface="Times New Roman" panose="02020603050405020304" pitchFamily="18" charset="0"/>
                <a:cs typeface="Calibri" panose="020F0502020204030204" pitchFamily="34" charset="0"/>
              </a:rPr>
              <a:t>(s) has/have any recommendations for FP10 to support transfer of skills for society ? </a:t>
            </a:r>
            <a:endParaRPr lang="en-SI" sz="1050" dirty="0">
              <a:ea typeface="Times New Roman" panose="02020603050405020304" pitchFamily="18" charset="0"/>
              <a:cs typeface="Calibri" panose="020F0502020204030204" pitchFamily="34" charset="0"/>
            </a:endParaRPr>
          </a:p>
          <a:p>
            <a:pPr marL="457200" algn="just"/>
            <a:r>
              <a:rPr lang="en-US" sz="1050" dirty="0">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a:p>
            <a:pPr algn="just">
              <a:buFont typeface="+mj-lt"/>
              <a:buAutoNum type="arabicPeriod" startAt="13"/>
              <a:tabLst>
                <a:tab pos="457200" algn="l"/>
              </a:tabLst>
            </a:pPr>
            <a:r>
              <a:rPr lang="en-US" sz="1050" dirty="0">
                <a:ea typeface="Times New Roman" panose="02020603050405020304" pitchFamily="18" charset="0"/>
                <a:cs typeface="Calibri" panose="020F0502020204030204" pitchFamily="34" charset="0"/>
              </a:rPr>
              <a:t>Does/do your organization(s) has/have any recommendation(s) for FP10 when reflecting on the results of the current European priorities? For instance, green deal, digital transition, European way of life, reindustrialization and excellence components….  And other main thematic approach</a:t>
            </a:r>
            <a:r>
              <a:rPr lang="en-US" sz="1050" dirty="0">
                <a:solidFill>
                  <a:srgbClr val="000000"/>
                </a:solidFill>
                <a:ea typeface="Times New Roman" panose="02020603050405020304" pitchFamily="18" charset="0"/>
                <a:cs typeface="Calibri" panose="020F0502020204030204" pitchFamily="34" charset="0"/>
              </a:rPr>
              <a:t>es.</a:t>
            </a:r>
            <a:r>
              <a:rPr lang="fr-BE" sz="1050" dirty="0">
                <a:solidFill>
                  <a:srgbClr val="000000"/>
                </a:solidFill>
                <a:ea typeface="Times New Roman" panose="02020603050405020304" pitchFamily="18" charset="0"/>
                <a:cs typeface="Calibri" panose="020F0502020204030204" pitchFamily="34" charset="0"/>
              </a:rPr>
              <a:t> </a:t>
            </a:r>
            <a:endParaRPr lang="en-SI" sz="1050" dirty="0">
              <a:ea typeface="Times New Roman" panose="02020603050405020304" pitchFamily="18" charset="0"/>
              <a:cs typeface="Calibri" panose="020F0502020204030204" pitchFamily="34" charset="0"/>
            </a:endParaRPr>
          </a:p>
        </p:txBody>
      </p:sp>
      <p:pic>
        <p:nvPicPr>
          <p:cNvPr id="5" name="Graphic 4">
            <a:extLst>
              <a:ext uri="{FF2B5EF4-FFF2-40B4-BE49-F238E27FC236}">
                <a16:creationId xmlns:a16="http://schemas.microsoft.com/office/drawing/2014/main" id="{00590536-C0A3-4665-D339-8CBEF48582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35560060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1200" y="980728"/>
            <a:ext cx="5253608" cy="5184576"/>
          </a:xfrm>
        </p:spPr>
        <p:txBody>
          <a:bodyPr>
            <a:noAutofit/>
          </a:bodyPr>
          <a:lstStyle/>
          <a:p>
            <a:r>
              <a:rPr lang="en-GB" altLang="en-US" sz="1300" b="1" dirty="0">
                <a:solidFill>
                  <a:schemeClr val="tx2"/>
                </a:solidFill>
              </a:rPr>
              <a:t>Informing</a:t>
            </a:r>
            <a:r>
              <a:rPr lang="en-GB" altLang="en-US" sz="1300" dirty="0">
                <a:solidFill>
                  <a:schemeClr val="tx2"/>
                </a:solidFill>
              </a:rPr>
              <a:t> members on economic developments, with a renewed focus on EU projects, programs and funds. A weekly scan of news, relevant calls, events, publications, etc. – disseminated via weekly e-news bulletin. Additional, bimonthly news bulletin regarding the economy.</a:t>
            </a:r>
            <a:br>
              <a:rPr lang="en-GB" altLang="en-US" sz="1300" dirty="0">
                <a:solidFill>
                  <a:schemeClr val="tx2"/>
                </a:solidFill>
              </a:rPr>
            </a:br>
            <a:endParaRPr lang="en-GB" altLang="en-US" sz="1300" dirty="0">
              <a:solidFill>
                <a:schemeClr val="tx2"/>
              </a:solidFill>
            </a:endParaRPr>
          </a:p>
          <a:p>
            <a:r>
              <a:rPr lang="en-GB" altLang="en-US" sz="1300" b="1" dirty="0">
                <a:solidFill>
                  <a:schemeClr val="tx2"/>
                </a:solidFill>
              </a:rPr>
              <a:t>Partner Search</a:t>
            </a:r>
            <a:r>
              <a:rPr lang="en-GB" altLang="en-US" sz="1300" dirty="0">
                <a:solidFill>
                  <a:schemeClr val="tx2"/>
                </a:solidFill>
              </a:rPr>
              <a:t> – besides informing members of relevant EU programs and projects, we actively strive to find and search for relevant partners and potential project consortia.</a:t>
            </a:r>
            <a:br>
              <a:rPr lang="en-GB" altLang="en-US" sz="1300" dirty="0">
                <a:solidFill>
                  <a:schemeClr val="tx2"/>
                </a:solidFill>
              </a:rPr>
            </a:br>
            <a:endParaRPr lang="en-GB" altLang="en-US" sz="1300" dirty="0">
              <a:solidFill>
                <a:schemeClr val="tx2"/>
              </a:solidFill>
            </a:endParaRPr>
          </a:p>
          <a:p>
            <a:r>
              <a:rPr lang="en-US" altLang="en-US" sz="1300" b="1" dirty="0">
                <a:solidFill>
                  <a:schemeClr val="tx2"/>
                </a:solidFill>
              </a:rPr>
              <a:t>Training</a:t>
            </a:r>
            <a:r>
              <a:rPr lang="en-US" altLang="en-US" sz="1300" dirty="0">
                <a:solidFill>
                  <a:schemeClr val="tx2"/>
                </a:solidFill>
              </a:rPr>
              <a:t> – preparing workshops and study trips for its members</a:t>
            </a:r>
            <a:br>
              <a:rPr lang="en-US" altLang="en-US" sz="1300" dirty="0">
                <a:solidFill>
                  <a:schemeClr val="tx2"/>
                </a:solidFill>
              </a:rPr>
            </a:br>
            <a:endParaRPr lang="en-US" altLang="en-US" sz="1300" dirty="0">
              <a:solidFill>
                <a:schemeClr val="tx2"/>
              </a:solidFill>
            </a:endParaRPr>
          </a:p>
          <a:p>
            <a:r>
              <a:rPr lang="en-US" altLang="en-US" sz="1300" b="1" dirty="0">
                <a:solidFill>
                  <a:schemeClr val="tx2"/>
                </a:solidFill>
              </a:rPr>
              <a:t>Networking</a:t>
            </a:r>
            <a:r>
              <a:rPr lang="en-US" altLang="en-US" sz="1300" dirty="0">
                <a:solidFill>
                  <a:schemeClr val="tx2"/>
                </a:solidFill>
              </a:rPr>
              <a:t> –  </a:t>
            </a:r>
            <a:r>
              <a:rPr lang="en-GB" sz="1300" dirty="0">
                <a:solidFill>
                  <a:schemeClr val="tx2"/>
                </a:solidFill>
                <a:ea typeface="Calibri" panose="020F0502020204030204" pitchFamily="34" charset="0"/>
                <a:cs typeface="Times New Roman" panose="02020603050405020304" pitchFamily="18" charset="0"/>
              </a:rPr>
              <a:t>Secretariat of Network of European Financial Institutions for Small and Medium Sized Enterprises (</a:t>
            </a:r>
            <a:r>
              <a:rPr lang="en-GB" sz="1300" b="1" dirty="0">
                <a:solidFill>
                  <a:schemeClr val="tx2"/>
                </a:solidFill>
                <a:ea typeface="Calibri" panose="020F0502020204030204" pitchFamily="34" charset="0"/>
                <a:cs typeface="Times New Roman" panose="02020603050405020304" pitchFamily="18" charset="0"/>
              </a:rPr>
              <a:t>NEFI</a:t>
            </a:r>
            <a:r>
              <a:rPr lang="en-GB" sz="1300" dirty="0">
                <a:solidFill>
                  <a:schemeClr val="tx2"/>
                </a:solidFill>
                <a:ea typeface="Calibri" panose="020F0502020204030204" pitchFamily="34" charset="0"/>
                <a:cs typeface="Times New Roman" panose="02020603050405020304" pitchFamily="18" charset="0"/>
              </a:rPr>
              <a:t>), membership in </a:t>
            </a:r>
            <a:r>
              <a:rPr lang="en-GB" sz="1300" b="1" dirty="0">
                <a:solidFill>
                  <a:schemeClr val="tx2"/>
                </a:solidFill>
                <a:ea typeface="Calibri" panose="020F0502020204030204" pitchFamily="34" charset="0"/>
                <a:cs typeface="Times New Roman" panose="02020603050405020304" pitchFamily="18" charset="0"/>
              </a:rPr>
              <a:t>IGLO </a:t>
            </a:r>
            <a:r>
              <a:rPr lang="en-GB" sz="1300" dirty="0">
                <a:solidFill>
                  <a:schemeClr val="tx2"/>
                </a:solidFill>
                <a:ea typeface="Calibri" panose="020F0502020204030204" pitchFamily="34" charset="0"/>
                <a:cs typeface="Times New Roman" panose="02020603050405020304" pitchFamily="18" charset="0"/>
              </a:rPr>
              <a:t>(Informal Group of RTD Liaison Offices), </a:t>
            </a:r>
            <a:r>
              <a:rPr lang="en-GB" sz="1300" b="1" dirty="0">
                <a:solidFill>
                  <a:schemeClr val="tx2"/>
                </a:solidFill>
                <a:ea typeface="Calibri" panose="020F0502020204030204" pitchFamily="34" charset="0"/>
                <a:cs typeface="Times New Roman" panose="02020603050405020304" pitchFamily="18" charset="0"/>
              </a:rPr>
              <a:t>ERRIN </a:t>
            </a:r>
            <a:r>
              <a:rPr lang="en-GB" sz="1300" dirty="0">
                <a:solidFill>
                  <a:schemeClr val="tx2"/>
                </a:solidFill>
                <a:ea typeface="Calibri" panose="020F0502020204030204" pitchFamily="34" charset="0"/>
                <a:cs typeface="Times New Roman" panose="02020603050405020304" pitchFamily="18" charset="0"/>
              </a:rPr>
              <a:t>(European Regions Research and Innovation Network), </a:t>
            </a:r>
            <a:r>
              <a:rPr lang="en-GB" sz="1300" b="1" dirty="0" err="1">
                <a:solidFill>
                  <a:schemeClr val="tx2"/>
                </a:solidFill>
                <a:ea typeface="Calibri" panose="020F0502020204030204" pitchFamily="34" charset="0"/>
                <a:cs typeface="Times New Roman" panose="02020603050405020304" pitchFamily="18" charset="0"/>
              </a:rPr>
              <a:t>UnILiON</a:t>
            </a:r>
            <a:r>
              <a:rPr lang="en-GB" sz="1300" b="1" dirty="0">
                <a:solidFill>
                  <a:schemeClr val="tx2"/>
                </a:solidFill>
                <a:ea typeface="Calibri" panose="020F0502020204030204" pitchFamily="34" charset="0"/>
                <a:cs typeface="Times New Roman" panose="02020603050405020304" pitchFamily="18" charset="0"/>
              </a:rPr>
              <a:t> </a:t>
            </a:r>
            <a:r>
              <a:rPr lang="en-GB" sz="1300" dirty="0">
                <a:solidFill>
                  <a:schemeClr val="tx2"/>
                </a:solidFill>
                <a:ea typeface="Calibri" panose="020F0502020204030204" pitchFamily="34" charset="0"/>
                <a:cs typeface="Times New Roman" panose="02020603050405020304" pitchFamily="18" charset="0"/>
              </a:rPr>
              <a:t>(Universities Informal Liaison Offices Network), </a:t>
            </a:r>
            <a:r>
              <a:rPr lang="en-GB" sz="1300" b="1" dirty="0">
                <a:solidFill>
                  <a:schemeClr val="tx2"/>
                </a:solidFill>
                <a:ea typeface="Calibri" panose="020F0502020204030204" pitchFamily="34" charset="0"/>
                <a:cs typeface="Times New Roman" panose="02020603050405020304" pitchFamily="18" charset="0"/>
              </a:rPr>
              <a:t>Vanguard initiative</a:t>
            </a:r>
            <a:r>
              <a:rPr lang="en-GB" sz="1300" dirty="0">
                <a:solidFill>
                  <a:schemeClr val="tx2"/>
                </a:solidFill>
                <a:ea typeface="Calibri" panose="020F0502020204030204" pitchFamily="34" charset="0"/>
                <a:cs typeface="Times New Roman" panose="02020603050405020304" pitchFamily="18" charset="0"/>
              </a:rPr>
              <a:t> (regional network for promoting regional innovation ecosystems) and </a:t>
            </a:r>
            <a:r>
              <a:rPr lang="en-GB" sz="1300" b="1" dirty="0">
                <a:solidFill>
                  <a:schemeClr val="tx2"/>
                </a:solidFill>
                <a:ea typeface="Calibri" panose="020F0502020204030204" pitchFamily="34" charset="0"/>
                <a:cs typeface="Times New Roman" panose="02020603050405020304" pitchFamily="18" charset="0"/>
              </a:rPr>
              <a:t>ENDR </a:t>
            </a:r>
            <a:r>
              <a:rPr lang="en-GB" sz="1300" dirty="0">
                <a:solidFill>
                  <a:schemeClr val="tx2"/>
                </a:solidFill>
                <a:ea typeface="Calibri" panose="020F0502020204030204" pitchFamily="34" charset="0"/>
                <a:cs typeface="Times New Roman" panose="02020603050405020304" pitchFamily="18" charset="0"/>
              </a:rPr>
              <a:t>(Network of Defence Related Regions).</a:t>
            </a:r>
            <a:br>
              <a:rPr lang="en-US" altLang="en-US" sz="1300" dirty="0">
                <a:solidFill>
                  <a:schemeClr val="tx2"/>
                </a:solidFill>
              </a:rPr>
            </a:br>
            <a:endParaRPr lang="en-US" altLang="en-US" sz="1300" dirty="0">
              <a:solidFill>
                <a:schemeClr val="tx2"/>
              </a:solidFill>
            </a:endParaRPr>
          </a:p>
          <a:p>
            <a:r>
              <a:rPr lang="en-US" altLang="en-US" sz="1300" b="1" dirty="0">
                <a:solidFill>
                  <a:schemeClr val="tx2"/>
                </a:solidFill>
              </a:rPr>
              <a:t>Promotional</a:t>
            </a:r>
            <a:r>
              <a:rPr lang="en-US" altLang="en-US" sz="1300" dirty="0">
                <a:solidFill>
                  <a:schemeClr val="tx2"/>
                </a:solidFill>
              </a:rPr>
              <a:t> events, publishing reports and organizing conferences. Publication MOST allows us </a:t>
            </a:r>
            <a:r>
              <a:rPr lang="en-GB" altLang="en-US" sz="1300" dirty="0">
                <a:solidFill>
                  <a:schemeClr val="tx2"/>
                </a:solidFill>
              </a:rPr>
              <a:t>to disseminate our members’ achievements widely</a:t>
            </a:r>
            <a:r>
              <a:rPr lang="en-US" altLang="en-US" sz="1300" dirty="0">
                <a:solidFill>
                  <a:schemeClr val="tx2"/>
                </a:solidFill>
              </a:rPr>
              <a:t>.</a:t>
            </a:r>
            <a:endParaRPr lang="en-GB" altLang="en-US" sz="1300" dirty="0">
              <a:solidFill>
                <a:schemeClr val="tx2"/>
              </a:solidFill>
            </a:endParaRPr>
          </a:p>
        </p:txBody>
      </p:sp>
      <p:sp>
        <p:nvSpPr>
          <p:cNvPr id="2" name="Title 1"/>
          <p:cNvSpPr>
            <a:spLocks noGrp="1"/>
          </p:cNvSpPr>
          <p:nvPr>
            <p:ph type="title"/>
          </p:nvPr>
        </p:nvSpPr>
        <p:spPr>
          <a:xfrm>
            <a:off x="948432" y="227114"/>
            <a:ext cx="10871200" cy="426520"/>
          </a:xfrm>
        </p:spPr>
        <p:txBody>
          <a:bodyPr/>
          <a:lstStyle/>
          <a:p>
            <a:pPr algn="l"/>
            <a:r>
              <a:rPr lang="en-US" b="1" dirty="0">
                <a:solidFill>
                  <a:srgbClr val="00D5FE"/>
                </a:solidFill>
              </a:rPr>
              <a:t>Core Activities</a:t>
            </a:r>
            <a:endParaRPr lang="en-US" dirty="0">
              <a:solidFill>
                <a:srgbClr val="00D5FE"/>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4032" y="1398189"/>
            <a:ext cx="4173558" cy="259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4B53848-F0C3-4587-AE41-6C47724CBA21}"/>
              </a:ext>
            </a:extLst>
          </p:cNvPr>
          <p:cNvPicPr>
            <a:picLocks noChangeAspect="1"/>
          </p:cNvPicPr>
          <p:nvPr/>
        </p:nvPicPr>
        <p:blipFill>
          <a:blip r:embed="rId3"/>
          <a:stretch>
            <a:fillRect/>
          </a:stretch>
        </p:blipFill>
        <p:spPr>
          <a:xfrm>
            <a:off x="8564159" y="3038923"/>
            <a:ext cx="1705126" cy="2708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E4DD8611-5296-4A6A-A2F1-C7BB187830DE}"/>
              </a:ext>
            </a:extLst>
          </p:cNvPr>
          <p:cNvPicPr>
            <a:picLocks noChangeAspect="1"/>
          </p:cNvPicPr>
          <p:nvPr/>
        </p:nvPicPr>
        <p:blipFill>
          <a:blip r:embed="rId4"/>
          <a:stretch>
            <a:fillRect/>
          </a:stretch>
        </p:blipFill>
        <p:spPr>
          <a:xfrm>
            <a:off x="6888088" y="3168352"/>
            <a:ext cx="1812579" cy="2996952"/>
          </a:xfrm>
          <a:prstGeom prst="rect">
            <a:avLst/>
          </a:prstGeom>
          <a:ln>
            <a:noFill/>
          </a:ln>
          <a:effectLst>
            <a:outerShdw blurRad="292100" dist="139700" dir="2700000" algn="tl" rotWithShape="0">
              <a:srgbClr val="333333">
                <a:alpha val="65000"/>
              </a:srgbClr>
            </a:outerShdw>
          </a:effectLst>
        </p:spPr>
      </p:pic>
      <p:pic>
        <p:nvPicPr>
          <p:cNvPr id="8" name="Graphic 7">
            <a:extLst>
              <a:ext uri="{FF2B5EF4-FFF2-40B4-BE49-F238E27FC236}">
                <a16:creationId xmlns:a16="http://schemas.microsoft.com/office/drawing/2014/main" id="{B519F19A-3145-1F5A-0A4A-031837E63E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239665949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23AD5D-AD2C-FF49-A4D2-CC8A41BFB7E7}"/>
              </a:ext>
            </a:extLst>
          </p:cNvPr>
          <p:cNvSpPr>
            <a:spLocks noGrp="1"/>
          </p:cNvSpPr>
          <p:nvPr>
            <p:ph type="title"/>
          </p:nvPr>
        </p:nvSpPr>
        <p:spPr>
          <a:xfrm>
            <a:off x="812800" y="0"/>
            <a:ext cx="10871200" cy="903312"/>
          </a:xfrm>
        </p:spPr>
        <p:txBody>
          <a:bodyPr>
            <a:noAutofit/>
          </a:bodyPr>
          <a:lstStyle/>
          <a:p>
            <a:r>
              <a:rPr lang="en-US" sz="2800" b="1" dirty="0">
                <a:solidFill>
                  <a:srgbClr val="00D5FE"/>
                </a:solidFill>
              </a:rPr>
              <a:t>Why is it important to be present in Brussels</a:t>
            </a:r>
          </a:p>
        </p:txBody>
      </p:sp>
      <p:sp>
        <p:nvSpPr>
          <p:cNvPr id="3" name="Content Placeholder 2">
            <a:extLst>
              <a:ext uri="{FF2B5EF4-FFF2-40B4-BE49-F238E27FC236}">
                <a16:creationId xmlns:a16="http://schemas.microsoft.com/office/drawing/2014/main" id="{BBB36669-F5CA-AD48-93DA-63EEEB9DC5F4}"/>
              </a:ext>
            </a:extLst>
          </p:cNvPr>
          <p:cNvSpPr>
            <a:spLocks noGrp="1"/>
          </p:cNvSpPr>
          <p:nvPr>
            <p:ph idx="1"/>
          </p:nvPr>
        </p:nvSpPr>
        <p:spPr>
          <a:xfrm>
            <a:off x="914400" y="1340768"/>
            <a:ext cx="10668000" cy="4896544"/>
          </a:xfrm>
        </p:spPr>
        <p:txBody>
          <a:bodyPr>
            <a:normAutofit fontScale="70000" lnSpcReduction="20000"/>
          </a:bodyPr>
          <a:lstStyle/>
          <a:p>
            <a:r>
              <a:rPr lang="en-SI" dirty="0">
                <a:solidFill>
                  <a:srgbClr val="002060"/>
                </a:solidFill>
              </a:rPr>
              <a:t>70% of all national legislation is decided in Brussels </a:t>
            </a:r>
          </a:p>
          <a:p>
            <a:r>
              <a:rPr lang="en-SI" dirty="0">
                <a:solidFill>
                  <a:srgbClr val="002060"/>
                </a:solidFill>
              </a:rPr>
              <a:t>Horizon Europe is centralised funding worth 95,5 bn EUR for the period 2021-2027</a:t>
            </a:r>
          </a:p>
          <a:p>
            <a:r>
              <a:rPr lang="en-GB" dirty="0">
                <a:solidFill>
                  <a:srgbClr val="002060"/>
                </a:solidFill>
              </a:rPr>
              <a:t>M</a:t>
            </a:r>
            <a:r>
              <a:rPr lang="en-SI" dirty="0">
                <a:solidFill>
                  <a:srgbClr val="002060"/>
                </a:solidFill>
              </a:rPr>
              <a:t>ore than 3000 representation offices in Brussels</a:t>
            </a:r>
          </a:p>
          <a:p>
            <a:endParaRPr lang="en-SI" dirty="0">
              <a:solidFill>
                <a:srgbClr val="002060"/>
              </a:solidFill>
            </a:endParaRPr>
          </a:p>
          <a:p>
            <a:pPr marL="0" indent="0">
              <a:buNone/>
            </a:pPr>
            <a:r>
              <a:rPr lang="en-SI" b="1" dirty="0">
                <a:solidFill>
                  <a:srgbClr val="002060"/>
                </a:solidFill>
              </a:rPr>
              <a:t>Getting the EU funding for R&amp;I activities is a gradual process that requires:</a:t>
            </a:r>
          </a:p>
          <a:p>
            <a:r>
              <a:rPr lang="en-GB" dirty="0">
                <a:solidFill>
                  <a:srgbClr val="002060"/>
                </a:solidFill>
              </a:rPr>
              <a:t>E</a:t>
            </a:r>
            <a:r>
              <a:rPr lang="en-SI" dirty="0">
                <a:solidFill>
                  <a:srgbClr val="002060"/>
                </a:solidFill>
              </a:rPr>
              <a:t>arly access to working programmes and information on calls for proposals</a:t>
            </a:r>
          </a:p>
          <a:p>
            <a:r>
              <a:rPr lang="en-GB" dirty="0">
                <a:solidFill>
                  <a:srgbClr val="002060"/>
                </a:solidFill>
              </a:rPr>
              <a:t>C</a:t>
            </a:r>
            <a:r>
              <a:rPr lang="en-SI" dirty="0">
                <a:solidFill>
                  <a:srgbClr val="002060"/>
                </a:solidFill>
              </a:rPr>
              <a:t>onstant communication with EU institutions</a:t>
            </a:r>
          </a:p>
          <a:p>
            <a:r>
              <a:rPr lang="en-SI" dirty="0">
                <a:solidFill>
                  <a:srgbClr val="002060"/>
                </a:solidFill>
              </a:rPr>
              <a:t>Regular promotion of R&amp;I activities on </a:t>
            </a:r>
            <a:r>
              <a:rPr lang="en-GB" dirty="0">
                <a:solidFill>
                  <a:srgbClr val="002060"/>
                </a:solidFill>
              </a:rPr>
              <a:t>the </a:t>
            </a:r>
            <a:r>
              <a:rPr lang="en-SI" dirty="0">
                <a:solidFill>
                  <a:srgbClr val="002060"/>
                </a:solidFill>
              </a:rPr>
              <a:t>EU level</a:t>
            </a:r>
          </a:p>
          <a:p>
            <a:r>
              <a:rPr lang="en-SI" dirty="0">
                <a:solidFill>
                  <a:srgbClr val="002060"/>
                </a:solidFill>
              </a:rPr>
              <a:t>Networking and matchmaking activities for building project proposals</a:t>
            </a:r>
          </a:p>
          <a:p>
            <a:r>
              <a:rPr lang="en-GB" dirty="0">
                <a:solidFill>
                  <a:srgbClr val="002060"/>
                </a:solidFill>
              </a:rPr>
              <a:t>M</a:t>
            </a:r>
            <a:r>
              <a:rPr lang="en-SI" dirty="0">
                <a:solidFill>
                  <a:srgbClr val="002060"/>
                </a:solidFill>
              </a:rPr>
              <a:t>embership and constant presence in different R&amp;I partnership</a:t>
            </a:r>
            <a:r>
              <a:rPr lang="en-GB" dirty="0">
                <a:solidFill>
                  <a:srgbClr val="002060"/>
                </a:solidFill>
              </a:rPr>
              <a:t>s</a:t>
            </a:r>
            <a:r>
              <a:rPr lang="en-SI" dirty="0">
                <a:solidFill>
                  <a:srgbClr val="002060"/>
                </a:solidFill>
              </a:rPr>
              <a:t> that co-decide EU funding programmes and research policies</a:t>
            </a:r>
          </a:p>
          <a:p>
            <a:r>
              <a:rPr lang="sl-SI" dirty="0">
                <a:solidFill>
                  <a:srgbClr val="002060"/>
                </a:solidFill>
              </a:rPr>
              <a:t>Personal contacts and cooperation with other representatives</a:t>
            </a:r>
          </a:p>
          <a:p>
            <a:r>
              <a:rPr lang="sl-SI" dirty="0">
                <a:solidFill>
                  <a:srgbClr val="002060"/>
                </a:solidFill>
              </a:rPr>
              <a:t>Special mission purposes towards EU institutions</a:t>
            </a:r>
            <a:endParaRPr lang="en-SI" dirty="0">
              <a:solidFill>
                <a:srgbClr val="002060"/>
              </a:solidFill>
            </a:endParaRPr>
          </a:p>
        </p:txBody>
      </p:sp>
      <p:pic>
        <p:nvPicPr>
          <p:cNvPr id="2" name="Graphic 1">
            <a:extLst>
              <a:ext uri="{FF2B5EF4-FFF2-40B4-BE49-F238E27FC236}">
                <a16:creationId xmlns:a16="http://schemas.microsoft.com/office/drawing/2014/main" id="{CA341AD0-0B38-6E8D-5ACD-96DBDA6C1D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113854222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he Green Deal Framework"/>
          <p:cNvSpPr txBox="1"/>
          <p:nvPr/>
        </p:nvSpPr>
        <p:spPr>
          <a:xfrm>
            <a:off x="1733366" y="374575"/>
            <a:ext cx="6954923" cy="622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707" tIns="33707" rIns="33707" bIns="33707" anchor="ctr">
            <a:spAutoFit/>
          </a:bodyPr>
          <a:lstStyle/>
          <a:p>
            <a:pPr>
              <a:defRPr sz="2800">
                <a:solidFill>
                  <a:srgbClr val="034EA2"/>
                </a:solidFill>
                <a:latin typeface="EC Square Sans Pro"/>
                <a:ea typeface="EC Square Sans Pro"/>
                <a:cs typeface="EC Square Sans Pro"/>
                <a:sym typeface="EC Square Sans Pro"/>
              </a:defRPr>
            </a:pPr>
            <a:endParaRPr lang="en-GB" sz="3600" b="1" dirty="0">
              <a:solidFill>
                <a:schemeClr val="tx2"/>
              </a:solidFill>
              <a:latin typeface="+mj-lt"/>
              <a:ea typeface="+mj-ea"/>
              <a:cs typeface="+mj-cs"/>
            </a:endParaRPr>
          </a:p>
        </p:txBody>
      </p:sp>
      <p:sp>
        <p:nvSpPr>
          <p:cNvPr id="15" name="Rectangle 25"/>
          <p:cNvSpPr>
            <a:spLocks noChangeArrowheads="1"/>
          </p:cNvSpPr>
          <p:nvPr/>
        </p:nvSpPr>
        <p:spPr bwMode="auto">
          <a:xfrm>
            <a:off x="2313707" y="1492240"/>
            <a:ext cx="158162" cy="7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84" tIns="39142" rIns="78284" bIns="39142" numCol="1" anchor="ctr" anchorCtr="0" compatLnSpc="1">
            <a:prstTxWarp prst="textNoShape">
              <a:avLst/>
            </a:prstTxWarp>
            <a:spAutoFit/>
          </a:bodyPr>
          <a:lstStyle/>
          <a:p>
            <a:pPr defTabSz="782818" eaLnBrk="0" hangingPunct="0"/>
            <a:br>
              <a:rPr lang="en-US" altLang="en-US" sz="1027">
                <a:latin typeface="Arial" panose="020B0604020202020204" pitchFamily="34" charset="0"/>
                <a:ea typeface="Times New Roman" panose="02020603050405020304" pitchFamily="18" charset="0"/>
              </a:rPr>
            </a:br>
            <a:endParaRPr lang="en-US" altLang="en-US" sz="1027">
              <a:latin typeface="Arial" panose="020B0604020202020204" pitchFamily="34" charset="0"/>
              <a:ea typeface="Times New Roman" panose="02020603050405020304" pitchFamily="18" charset="0"/>
            </a:endParaRPr>
          </a:p>
          <a:p>
            <a:pPr defTabSz="782818" eaLnBrk="0" hangingPunct="0"/>
            <a:br>
              <a:rPr lang="en-US" altLang="en-US" sz="1027">
                <a:latin typeface="Arial" panose="020B0604020202020204" pitchFamily="34" charset="0"/>
                <a:ea typeface="Times New Roman" panose="02020603050405020304" pitchFamily="18" charset="0"/>
              </a:rPr>
            </a:br>
            <a:endParaRPr lang="en-US" altLang="en-US" sz="1541">
              <a:latin typeface="Arial" panose="020B0604020202020204" pitchFamily="34" charset="0"/>
            </a:endParaRPr>
          </a:p>
        </p:txBody>
      </p:sp>
      <p:sp>
        <p:nvSpPr>
          <p:cNvPr id="9" name="TextBox 8">
            <a:extLst>
              <a:ext uri="{FF2B5EF4-FFF2-40B4-BE49-F238E27FC236}">
                <a16:creationId xmlns:a16="http://schemas.microsoft.com/office/drawing/2014/main" id="{B2A6BAA4-69DD-4A09-9180-C302232DB187}"/>
              </a:ext>
            </a:extLst>
          </p:cNvPr>
          <p:cNvSpPr txBox="1"/>
          <p:nvPr/>
        </p:nvSpPr>
        <p:spPr>
          <a:xfrm>
            <a:off x="1733366" y="1207453"/>
            <a:ext cx="8755124" cy="4647426"/>
          </a:xfrm>
          <a:prstGeom prst="rect">
            <a:avLst/>
          </a:prstGeom>
          <a:noFill/>
        </p:spPr>
        <p:txBody>
          <a:bodyPr wrap="square">
            <a:spAutoFit/>
          </a:bodyPr>
          <a:lstStyle/>
          <a:p>
            <a:r>
              <a:rPr lang="en-GB" sz="2800" b="1" dirty="0">
                <a:solidFill>
                  <a:schemeClr val="tx2"/>
                </a:solidFill>
              </a:rPr>
              <a:t>European Parliament did a lot for HE figures!</a:t>
            </a:r>
          </a:p>
          <a:p>
            <a:endParaRPr lang="en-GB" sz="1600" dirty="0">
              <a:solidFill>
                <a:schemeClr val="tx2"/>
              </a:solidFill>
            </a:endParaRPr>
          </a:p>
          <a:p>
            <a:r>
              <a:rPr lang="en-GB" sz="1400" dirty="0">
                <a:solidFill>
                  <a:schemeClr val="tx2"/>
                </a:solidFill>
              </a:rPr>
              <a:t>Initially in 2018, the European Commission had proposed a budget of </a:t>
            </a:r>
            <a:r>
              <a:rPr lang="en-GB" sz="1400" b="1" dirty="0">
                <a:solidFill>
                  <a:schemeClr val="tx2"/>
                </a:solidFill>
              </a:rPr>
              <a:t>€100 billion</a:t>
            </a:r>
            <a:r>
              <a:rPr lang="en-GB" sz="1400" dirty="0">
                <a:solidFill>
                  <a:schemeClr val="tx2"/>
                </a:solidFill>
              </a:rPr>
              <a:t>, the European Parliament however requested that the amount should be increased to </a:t>
            </a:r>
            <a:r>
              <a:rPr lang="en-GB" sz="1400" b="1" dirty="0">
                <a:solidFill>
                  <a:schemeClr val="tx2"/>
                </a:solidFill>
              </a:rPr>
              <a:t>€120 billion, </a:t>
            </a:r>
            <a:r>
              <a:rPr lang="en-GB" sz="1400" dirty="0">
                <a:solidFill>
                  <a:schemeClr val="tx2"/>
                </a:solidFill>
              </a:rPr>
              <a:t>this proposal was later reduced to </a:t>
            </a:r>
            <a:r>
              <a:rPr lang="en-GB" sz="1400" b="1" dirty="0">
                <a:solidFill>
                  <a:schemeClr val="tx2"/>
                </a:solidFill>
              </a:rPr>
              <a:t>€94.4 billion. </a:t>
            </a:r>
          </a:p>
          <a:p>
            <a:endParaRPr lang="en-GB" sz="1400" dirty="0">
              <a:solidFill>
                <a:schemeClr val="tx2"/>
              </a:solidFill>
            </a:endParaRPr>
          </a:p>
          <a:p>
            <a:r>
              <a:rPr lang="en-GB" sz="1400" dirty="0">
                <a:solidFill>
                  <a:schemeClr val="tx2"/>
                </a:solidFill>
              </a:rPr>
              <a:t>In July 2020, EU leaders agreed to spend </a:t>
            </a:r>
            <a:r>
              <a:rPr lang="en-GB" sz="1400" b="1" dirty="0">
                <a:solidFill>
                  <a:schemeClr val="tx2"/>
                </a:solidFill>
              </a:rPr>
              <a:t>€80.9 billion </a:t>
            </a:r>
            <a:r>
              <a:rPr lang="en-GB" sz="1400" dirty="0">
                <a:solidFill>
                  <a:schemeClr val="tx2"/>
                </a:solidFill>
              </a:rPr>
              <a:t>(in 2018 prices) on Horizon Europe over the next seven years, of which </a:t>
            </a:r>
            <a:r>
              <a:rPr lang="en-GB" sz="1400" b="1" dirty="0">
                <a:solidFill>
                  <a:schemeClr val="tx2"/>
                </a:solidFill>
              </a:rPr>
              <a:t>€5 billion </a:t>
            </a:r>
            <a:r>
              <a:rPr lang="en-GB" sz="1400" dirty="0">
                <a:solidFill>
                  <a:schemeClr val="tx2"/>
                </a:solidFill>
              </a:rPr>
              <a:t>would be coming from the </a:t>
            </a:r>
            <a:r>
              <a:rPr lang="en-GB" sz="1400" b="1" dirty="0">
                <a:solidFill>
                  <a:schemeClr val="tx2"/>
                </a:solidFill>
              </a:rPr>
              <a:t>EU Recovery Plan</a:t>
            </a:r>
            <a:r>
              <a:rPr lang="en-GB" sz="1400" dirty="0">
                <a:solidFill>
                  <a:schemeClr val="tx2"/>
                </a:solidFill>
              </a:rPr>
              <a:t>, to be </a:t>
            </a:r>
            <a:r>
              <a:rPr lang="en-GB" sz="1400" b="1" dirty="0">
                <a:solidFill>
                  <a:schemeClr val="tx2"/>
                </a:solidFill>
              </a:rPr>
              <a:t>spent until 2023 </a:t>
            </a:r>
            <a:r>
              <a:rPr lang="en-GB" sz="1400" dirty="0">
                <a:solidFill>
                  <a:schemeClr val="tx2"/>
                </a:solidFill>
              </a:rPr>
              <a:t>on top of the rest of Horizon Europe.</a:t>
            </a:r>
          </a:p>
          <a:p>
            <a:endParaRPr lang="en-GB" sz="1400" dirty="0">
              <a:solidFill>
                <a:schemeClr val="tx2"/>
              </a:solidFill>
            </a:endParaRPr>
          </a:p>
          <a:p>
            <a:r>
              <a:rPr lang="en-GB" sz="1400" dirty="0">
                <a:solidFill>
                  <a:schemeClr val="tx2"/>
                </a:solidFill>
              </a:rPr>
              <a:t>The </a:t>
            </a:r>
            <a:r>
              <a:rPr lang="en-GB" sz="1400" b="1" dirty="0">
                <a:solidFill>
                  <a:schemeClr val="tx2"/>
                </a:solidFill>
              </a:rPr>
              <a:t>€5 billion </a:t>
            </a:r>
            <a:r>
              <a:rPr lang="en-GB" sz="1400" dirty="0">
                <a:solidFill>
                  <a:schemeClr val="tx2"/>
                </a:solidFill>
              </a:rPr>
              <a:t>from the recovery fund is intended to help EU tackle the pandemic and recover from the economic crisis. Significant parts of Horizon Europe, such as the European Research Council (ERC) and Marie </a:t>
            </a:r>
            <a:r>
              <a:rPr lang="en-GB" sz="1400" dirty="0" err="1">
                <a:solidFill>
                  <a:schemeClr val="tx2"/>
                </a:solidFill>
              </a:rPr>
              <a:t>Skłodowska</a:t>
            </a:r>
            <a:r>
              <a:rPr lang="en-GB" sz="1400" dirty="0">
                <a:solidFill>
                  <a:schemeClr val="tx2"/>
                </a:solidFill>
              </a:rPr>
              <a:t> Curie Actions (MSCA) will not get money from this source. </a:t>
            </a:r>
          </a:p>
          <a:p>
            <a:endParaRPr lang="en-GB" sz="1400" dirty="0">
              <a:solidFill>
                <a:schemeClr val="tx2"/>
              </a:solidFill>
            </a:endParaRPr>
          </a:p>
          <a:p>
            <a:r>
              <a:rPr lang="en-GB" sz="1400" dirty="0">
                <a:solidFill>
                  <a:schemeClr val="tx2"/>
                </a:solidFill>
              </a:rPr>
              <a:t>On </a:t>
            </a:r>
            <a:r>
              <a:rPr lang="en-GB" sz="1400" b="1" dirty="0">
                <a:solidFill>
                  <a:schemeClr val="tx2"/>
                </a:solidFill>
              </a:rPr>
              <a:t>13 October 2020</a:t>
            </a:r>
            <a:r>
              <a:rPr lang="en-GB" sz="1400" dirty="0">
                <a:solidFill>
                  <a:schemeClr val="tx2"/>
                </a:solidFill>
              </a:rPr>
              <a:t>, MEPs in the budget negotiation team sent a new proposal to the Council of the EU advocating for a </a:t>
            </a:r>
            <a:r>
              <a:rPr lang="en-GB" sz="1400" b="1" dirty="0">
                <a:solidFill>
                  <a:schemeClr val="tx2"/>
                </a:solidFill>
              </a:rPr>
              <a:t>€39 billion increase for 15 flagship programmes – including Horizon Europe </a:t>
            </a:r>
            <a:r>
              <a:rPr lang="en-GB" sz="1400" dirty="0">
                <a:solidFill>
                  <a:schemeClr val="tx2"/>
                </a:solidFill>
              </a:rPr>
              <a:t>– in the long-term EU budget. They want budget ceilings raised by €9 billion and asked for an estimated €13 billion in financing costs of the pandemic recovery fund to be counted above the long-term budget. MEPs also want unused recovery funds to be reallocated to the </a:t>
            </a:r>
            <a:r>
              <a:rPr lang="en-GB" sz="1400" dirty="0" err="1">
                <a:solidFill>
                  <a:schemeClr val="tx2"/>
                </a:solidFill>
              </a:rPr>
              <a:t>InvestEU</a:t>
            </a:r>
            <a:r>
              <a:rPr lang="en-GB" sz="1400" dirty="0">
                <a:solidFill>
                  <a:schemeClr val="tx2"/>
                </a:solidFill>
              </a:rPr>
              <a:t> programme, and a mid-term adjustment for cohesion programmes focused on a “just transition” to a carbon-free economy.</a:t>
            </a:r>
          </a:p>
        </p:txBody>
      </p:sp>
      <p:sp>
        <p:nvSpPr>
          <p:cNvPr id="2" name="Title 1">
            <a:extLst>
              <a:ext uri="{FF2B5EF4-FFF2-40B4-BE49-F238E27FC236}">
                <a16:creationId xmlns:a16="http://schemas.microsoft.com/office/drawing/2014/main" id="{F01DF67D-97AB-F1C7-A953-C928DAA837EB}"/>
              </a:ext>
            </a:extLst>
          </p:cNvPr>
          <p:cNvSpPr>
            <a:spLocks noGrp="1"/>
          </p:cNvSpPr>
          <p:nvPr>
            <p:ph type="title"/>
          </p:nvPr>
        </p:nvSpPr>
        <p:spPr>
          <a:xfrm>
            <a:off x="660400" y="163767"/>
            <a:ext cx="10871200" cy="655528"/>
          </a:xfrm>
        </p:spPr>
        <p:txBody>
          <a:bodyPr/>
          <a:lstStyle/>
          <a:p>
            <a:r>
              <a:rPr lang="en-GB" sz="3600" b="1" dirty="0">
                <a:solidFill>
                  <a:srgbClr val="00D5FE"/>
                </a:solidFill>
                <a:latin typeface="+mj-lt"/>
                <a:ea typeface="+mj-ea"/>
                <a:cs typeface="+mj-cs"/>
              </a:rPr>
              <a:t>HORIZON EUROPE IN NUMBERS !!!</a:t>
            </a:r>
            <a:endParaRPr lang="en-IE" dirty="0">
              <a:solidFill>
                <a:srgbClr val="00D5FE"/>
              </a:solidFill>
            </a:endParaRPr>
          </a:p>
        </p:txBody>
      </p:sp>
      <p:pic>
        <p:nvPicPr>
          <p:cNvPr id="4" name="Graphic 3">
            <a:extLst>
              <a:ext uri="{FF2B5EF4-FFF2-40B4-BE49-F238E27FC236}">
                <a16:creationId xmlns:a16="http://schemas.microsoft.com/office/drawing/2014/main" id="{022EEF13-4BFA-27C4-33E6-3DADA4A399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4861622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4AF7F-2AAA-C759-5A74-433645299320}"/>
              </a:ext>
            </a:extLst>
          </p:cNvPr>
          <p:cNvSpPr>
            <a:spLocks noGrp="1"/>
          </p:cNvSpPr>
          <p:nvPr>
            <p:ph type="title"/>
          </p:nvPr>
        </p:nvSpPr>
        <p:spPr>
          <a:xfrm>
            <a:off x="660400" y="0"/>
            <a:ext cx="10871200" cy="903312"/>
          </a:xfrm>
        </p:spPr>
        <p:txBody>
          <a:bodyPr>
            <a:noAutofit/>
          </a:bodyPr>
          <a:lstStyle/>
          <a:p>
            <a:r>
              <a:rPr lang="en-SI" sz="3200" b="1" dirty="0">
                <a:solidFill>
                  <a:srgbClr val="00D5FE"/>
                </a:solidFill>
              </a:rPr>
              <a:t>FP 10, SOME ESSENTIAL POINTS (1)</a:t>
            </a:r>
          </a:p>
        </p:txBody>
      </p:sp>
      <p:sp>
        <p:nvSpPr>
          <p:cNvPr id="3" name="Content Placeholder 2">
            <a:extLst>
              <a:ext uri="{FF2B5EF4-FFF2-40B4-BE49-F238E27FC236}">
                <a16:creationId xmlns:a16="http://schemas.microsoft.com/office/drawing/2014/main" id="{BD6445A1-80F6-261F-38EA-4B354A3241E5}"/>
              </a:ext>
            </a:extLst>
          </p:cNvPr>
          <p:cNvSpPr>
            <a:spLocks noGrp="1"/>
          </p:cNvSpPr>
          <p:nvPr>
            <p:ph idx="1"/>
          </p:nvPr>
        </p:nvSpPr>
        <p:spPr>
          <a:xfrm>
            <a:off x="914400" y="1124744"/>
            <a:ext cx="10668000" cy="5112568"/>
          </a:xfrm>
        </p:spPr>
        <p:txBody>
          <a:bodyPr>
            <a:normAutofit fontScale="92500" lnSpcReduction="20000"/>
          </a:bodyPr>
          <a:lstStyle/>
          <a:p>
            <a:r>
              <a:rPr lang="en-SI" dirty="0">
                <a:solidFill>
                  <a:schemeClr val="accent1">
                    <a:lumMod val="50000"/>
                  </a:schemeClr>
                </a:solidFill>
              </a:rPr>
              <a:t>HOW MUCH MONEY? 200 BILLION EUROS</a:t>
            </a:r>
          </a:p>
          <a:p>
            <a:r>
              <a:rPr lang="en-SI" dirty="0">
                <a:solidFill>
                  <a:schemeClr val="accent1">
                    <a:lumMod val="50000"/>
                  </a:schemeClr>
                </a:solidFill>
              </a:rPr>
              <a:t>3% OF BDP FOR R&amp;I (NOW EU 2,2%)</a:t>
            </a:r>
          </a:p>
          <a:p>
            <a:r>
              <a:rPr lang="en-SI" dirty="0">
                <a:solidFill>
                  <a:schemeClr val="accent1">
                    <a:lumMod val="50000"/>
                  </a:schemeClr>
                </a:solidFill>
              </a:rPr>
              <a:t>HOWEVER, MORE MONEY </a:t>
            </a:r>
            <a:r>
              <a:rPr lang="en-GB" dirty="0">
                <a:solidFill>
                  <a:schemeClr val="accent1">
                    <a:lumMod val="50000"/>
                  </a:schemeClr>
                </a:solidFill>
              </a:rPr>
              <a:t>F</a:t>
            </a:r>
            <a:r>
              <a:rPr lang="en-SI" dirty="0">
                <a:solidFill>
                  <a:schemeClr val="accent1">
                    <a:lumMod val="50000"/>
                  </a:schemeClr>
                </a:solidFill>
              </a:rPr>
              <a:t>OR DEFENCE AND DUAL USE PLUS FIRE SAFETY ON THE ACCOUNT OF FP10 </a:t>
            </a:r>
          </a:p>
          <a:p>
            <a:r>
              <a:rPr lang="en-SI" dirty="0">
                <a:solidFill>
                  <a:schemeClr val="accent1">
                    <a:lumMod val="50000"/>
                  </a:schemeClr>
                </a:solidFill>
              </a:rPr>
              <a:t>MISSIONS (YES OR NO OR DIFFERENT ROLE, CANCER OUT, BAUHAUS IN?), NOT SO MUCH AND NOT ENOUGH RESEARCH INVOLVED? IF YES, MORE COORDINATED WITH THE HE, MORE PRIVATE SECTOR AND MORE RESEARCH, SPECIAL COMMISSIONER, REGIONAL CG</a:t>
            </a:r>
          </a:p>
          <a:p>
            <a:r>
              <a:rPr lang="en-SI" dirty="0">
                <a:solidFill>
                  <a:schemeClr val="accent1">
                    <a:lumMod val="50000"/>
                  </a:schemeClr>
                </a:solidFill>
              </a:rPr>
              <a:t>WIDENING OUT OF HE OR NOT (NO MORE TEAMING?), HOW MUCH MONEY (NOW 3,3 BILLION EUROS), SOME OTHER INSTRUMENTS</a:t>
            </a:r>
          </a:p>
          <a:p>
            <a:endParaRPr lang="en-SI" dirty="0">
              <a:solidFill>
                <a:schemeClr val="accent1">
                  <a:lumMod val="50000"/>
                </a:schemeClr>
              </a:solidFill>
            </a:endParaRPr>
          </a:p>
        </p:txBody>
      </p:sp>
      <p:pic>
        <p:nvPicPr>
          <p:cNvPr id="5" name="Graphic 4">
            <a:extLst>
              <a:ext uri="{FF2B5EF4-FFF2-40B4-BE49-F238E27FC236}">
                <a16:creationId xmlns:a16="http://schemas.microsoft.com/office/drawing/2014/main" id="{CA885A12-5AA5-DEEB-BE95-9AE38C7953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16719073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5"/>
          <p:cNvSpPr>
            <a:spLocks noChangeArrowheads="1"/>
          </p:cNvSpPr>
          <p:nvPr/>
        </p:nvSpPr>
        <p:spPr bwMode="auto">
          <a:xfrm>
            <a:off x="2313707" y="1492240"/>
            <a:ext cx="158162" cy="7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284" tIns="39142" rIns="78284" bIns="39142" numCol="1" anchor="ctr" anchorCtr="0" compatLnSpc="1">
            <a:prstTxWarp prst="textNoShape">
              <a:avLst/>
            </a:prstTxWarp>
            <a:spAutoFit/>
          </a:bodyPr>
          <a:lstStyle/>
          <a:p>
            <a:pPr defTabSz="782818" eaLnBrk="0" hangingPunct="0"/>
            <a:br>
              <a:rPr lang="en-US" altLang="en-US" sz="1027">
                <a:latin typeface="Arial" panose="020B0604020202020204" pitchFamily="34" charset="0"/>
                <a:ea typeface="Times New Roman" panose="02020603050405020304" pitchFamily="18" charset="0"/>
              </a:rPr>
            </a:br>
            <a:endParaRPr lang="en-US" altLang="en-US" sz="1027">
              <a:latin typeface="Arial" panose="020B0604020202020204" pitchFamily="34" charset="0"/>
              <a:ea typeface="Times New Roman" panose="02020603050405020304" pitchFamily="18" charset="0"/>
            </a:endParaRPr>
          </a:p>
          <a:p>
            <a:pPr defTabSz="782818" eaLnBrk="0" hangingPunct="0"/>
            <a:br>
              <a:rPr lang="en-US" altLang="en-US" sz="1027">
                <a:latin typeface="Arial" panose="020B0604020202020204" pitchFamily="34" charset="0"/>
                <a:ea typeface="Times New Roman" panose="02020603050405020304" pitchFamily="18" charset="0"/>
              </a:rPr>
            </a:br>
            <a:endParaRPr lang="en-US" altLang="en-US" sz="1541">
              <a:latin typeface="Arial" panose="020B0604020202020204" pitchFamily="34" charset="0"/>
            </a:endParaRPr>
          </a:p>
        </p:txBody>
      </p:sp>
      <p:pic>
        <p:nvPicPr>
          <p:cNvPr id="2050" name="Picture 2" descr="Image describing the preliminary structure of Horizon Europe. 3 pillars - Excellent science, global challenges and industrial competitiveness and innovative europe. ">
            <a:extLst>
              <a:ext uri="{FF2B5EF4-FFF2-40B4-BE49-F238E27FC236}">
                <a16:creationId xmlns:a16="http://schemas.microsoft.com/office/drawing/2014/main" id="{1DE5E701-BDD9-41E7-9BDE-B26177288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268760"/>
            <a:ext cx="8738262" cy="45284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6F9B58A-B6E1-F59A-2796-C42A0B320CD3}"/>
              </a:ext>
            </a:extLst>
          </p:cNvPr>
          <p:cNvSpPr>
            <a:spLocks noGrp="1"/>
          </p:cNvSpPr>
          <p:nvPr>
            <p:ph type="title"/>
          </p:nvPr>
        </p:nvSpPr>
        <p:spPr>
          <a:xfrm>
            <a:off x="709051" y="10025"/>
            <a:ext cx="10871200" cy="903312"/>
          </a:xfrm>
        </p:spPr>
        <p:txBody>
          <a:bodyPr/>
          <a:lstStyle/>
          <a:p>
            <a:r>
              <a:rPr lang="en-GB" sz="3600" b="1" dirty="0">
                <a:solidFill>
                  <a:srgbClr val="00D5FE"/>
                </a:solidFill>
                <a:latin typeface="+mj-lt"/>
                <a:ea typeface="+mj-ea"/>
                <a:cs typeface="+mj-cs"/>
              </a:rPr>
              <a:t>Structure of the Horizon Europe</a:t>
            </a:r>
            <a:endParaRPr lang="en-IE" dirty="0">
              <a:solidFill>
                <a:srgbClr val="00D5FE"/>
              </a:solidFill>
            </a:endParaRPr>
          </a:p>
        </p:txBody>
      </p:sp>
      <p:pic>
        <p:nvPicPr>
          <p:cNvPr id="5" name="Graphic 4">
            <a:extLst>
              <a:ext uri="{FF2B5EF4-FFF2-40B4-BE49-F238E27FC236}">
                <a16:creationId xmlns:a16="http://schemas.microsoft.com/office/drawing/2014/main" id="{1772EE13-6651-0F28-2C90-B20035A1B8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350942949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286" y="2508011"/>
            <a:ext cx="1620720" cy="16207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396" y="1355324"/>
            <a:ext cx="1585145" cy="158514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761" y="2545446"/>
            <a:ext cx="1595482" cy="159548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775" y="4408356"/>
            <a:ext cx="1612883" cy="1612883"/>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2308" y="4455089"/>
            <a:ext cx="1612244" cy="1612244"/>
          </a:xfrm>
          <a:prstGeom prst="rect">
            <a:avLst/>
          </a:prstGeom>
        </p:spPr>
      </p:pic>
      <p:sp>
        <p:nvSpPr>
          <p:cNvPr id="5" name="ZoneTexte 3">
            <a:extLst>
              <a:ext uri="{FF2B5EF4-FFF2-40B4-BE49-F238E27FC236}">
                <a16:creationId xmlns:a16="http://schemas.microsoft.com/office/drawing/2014/main" id="{69455E74-2D0E-461A-A7F6-05519A7E8767}"/>
              </a:ext>
            </a:extLst>
          </p:cNvPr>
          <p:cNvSpPr txBox="1"/>
          <p:nvPr/>
        </p:nvSpPr>
        <p:spPr>
          <a:xfrm>
            <a:off x="4613983" y="3686174"/>
            <a:ext cx="2239142" cy="1055930"/>
          </a:xfrm>
          <a:prstGeom prst="rect">
            <a:avLst/>
          </a:prstGeom>
          <a:noFill/>
        </p:spPr>
        <p:txBody>
          <a:bodyPr wrap="square" rtlCol="0">
            <a:spAutoFit/>
          </a:bodyPr>
          <a:lstStyle/>
          <a:p>
            <a:pPr lvl="1">
              <a:lnSpc>
                <a:spcPct val="180000"/>
              </a:lnSpc>
              <a:spcBef>
                <a:spcPts val="1200"/>
              </a:spcBef>
              <a:spcAft>
                <a:spcPts val="0"/>
              </a:spcAft>
              <a:buClr>
                <a:srgbClr val="F8A907"/>
              </a:buClr>
              <a:defRPr/>
            </a:pPr>
            <a:endParaRPr lang="en-US" dirty="0">
              <a:solidFill>
                <a:srgbClr val="878685">
                  <a:lumMod val="50000"/>
                </a:srgbClr>
              </a:solidFill>
              <a:latin typeface="Arial"/>
            </a:endParaRPr>
          </a:p>
          <a:p>
            <a:pPr lvl="1">
              <a:lnSpc>
                <a:spcPct val="180000"/>
              </a:lnSpc>
              <a:spcBef>
                <a:spcPts val="300"/>
              </a:spcBef>
              <a:spcAft>
                <a:spcPts val="0"/>
              </a:spcAft>
              <a:buClr>
                <a:srgbClr val="F8A907"/>
              </a:buClr>
              <a:defRPr/>
            </a:pPr>
            <a:r>
              <a:rPr lang="en-US" dirty="0">
                <a:solidFill>
                  <a:srgbClr val="878685">
                    <a:lumMod val="50000"/>
                  </a:srgbClr>
                </a:solidFill>
                <a:latin typeface="Arial"/>
              </a:rPr>
              <a:t> </a:t>
            </a:r>
          </a:p>
        </p:txBody>
      </p:sp>
      <p:sp>
        <p:nvSpPr>
          <p:cNvPr id="11" name="TextBox 10"/>
          <p:cNvSpPr txBox="1"/>
          <p:nvPr/>
        </p:nvSpPr>
        <p:spPr>
          <a:xfrm>
            <a:off x="8668746" y="3153742"/>
            <a:ext cx="1105475" cy="369332"/>
          </a:xfrm>
          <a:prstGeom prst="rect">
            <a:avLst/>
          </a:prstGeom>
          <a:noFill/>
        </p:spPr>
        <p:txBody>
          <a:bodyPr wrap="square" rtlCol="0">
            <a:spAutoFit/>
          </a:bodyPr>
          <a:lstStyle/>
          <a:p>
            <a:pPr>
              <a:defRPr/>
            </a:pPr>
            <a:r>
              <a:rPr lang="en-US" b="1" dirty="0">
                <a:solidFill>
                  <a:srgbClr val="878685">
                    <a:lumMod val="50000"/>
                  </a:srgbClr>
                </a:solidFill>
                <a:latin typeface="Arial"/>
              </a:rPr>
              <a:t>Cancer</a:t>
            </a:r>
            <a:endParaRPr lang="en-GB" sz="1600" b="1" dirty="0" err="1">
              <a:solidFill>
                <a:srgbClr val="878685">
                  <a:lumMod val="50000"/>
                </a:srgbClr>
              </a:solidFill>
              <a:latin typeface="Arial"/>
            </a:endParaRPr>
          </a:p>
        </p:txBody>
      </p:sp>
      <p:sp>
        <p:nvSpPr>
          <p:cNvPr id="12" name="TextBox 11"/>
          <p:cNvSpPr txBox="1"/>
          <p:nvPr/>
        </p:nvSpPr>
        <p:spPr>
          <a:xfrm>
            <a:off x="1892642" y="2599744"/>
            <a:ext cx="1629306" cy="1477328"/>
          </a:xfrm>
          <a:prstGeom prst="rect">
            <a:avLst/>
          </a:prstGeom>
          <a:noFill/>
        </p:spPr>
        <p:txBody>
          <a:bodyPr wrap="square" rtlCol="0">
            <a:spAutoFit/>
          </a:bodyPr>
          <a:lstStyle/>
          <a:p>
            <a:pPr algn="r">
              <a:defRPr/>
            </a:pPr>
            <a:r>
              <a:rPr lang="en-US" b="1" dirty="0">
                <a:solidFill>
                  <a:srgbClr val="878685">
                    <a:lumMod val="50000"/>
                  </a:srgbClr>
                </a:solidFill>
                <a:latin typeface="Arial"/>
              </a:rPr>
              <a:t>Healthy oceans, seas, coastal and inland waters </a:t>
            </a:r>
            <a:endParaRPr lang="en-GB" b="1" dirty="0" err="1">
              <a:solidFill>
                <a:srgbClr val="878685">
                  <a:lumMod val="50000"/>
                </a:srgbClr>
              </a:solidFill>
              <a:latin typeface="Arial"/>
            </a:endParaRPr>
          </a:p>
        </p:txBody>
      </p:sp>
      <p:sp>
        <p:nvSpPr>
          <p:cNvPr id="13" name="TextBox 12"/>
          <p:cNvSpPr txBox="1"/>
          <p:nvPr/>
        </p:nvSpPr>
        <p:spPr>
          <a:xfrm>
            <a:off x="8112224" y="4852299"/>
            <a:ext cx="1728192" cy="646331"/>
          </a:xfrm>
          <a:prstGeom prst="rect">
            <a:avLst/>
          </a:prstGeom>
          <a:noFill/>
        </p:spPr>
        <p:txBody>
          <a:bodyPr wrap="square" rtlCol="0">
            <a:spAutoFit/>
          </a:bodyPr>
          <a:lstStyle/>
          <a:p>
            <a:pPr>
              <a:spcBef>
                <a:spcPts val="300"/>
              </a:spcBef>
              <a:spcAft>
                <a:spcPts val="0"/>
              </a:spcAft>
              <a:buClr>
                <a:srgbClr val="F8A907"/>
              </a:buClr>
              <a:defRPr/>
            </a:pPr>
            <a:r>
              <a:rPr lang="en-US" b="1" dirty="0">
                <a:solidFill>
                  <a:srgbClr val="878685">
                    <a:lumMod val="50000"/>
                  </a:srgbClr>
                </a:solidFill>
                <a:latin typeface="Arial"/>
              </a:rPr>
              <a:t>Soil health and food</a:t>
            </a:r>
          </a:p>
        </p:txBody>
      </p:sp>
      <p:sp>
        <p:nvSpPr>
          <p:cNvPr id="14" name="TextBox 13"/>
          <p:cNvSpPr txBox="1"/>
          <p:nvPr/>
        </p:nvSpPr>
        <p:spPr>
          <a:xfrm>
            <a:off x="2161651" y="4905705"/>
            <a:ext cx="2041579" cy="646331"/>
          </a:xfrm>
          <a:prstGeom prst="rect">
            <a:avLst/>
          </a:prstGeom>
          <a:noFill/>
        </p:spPr>
        <p:txBody>
          <a:bodyPr wrap="square" rtlCol="0">
            <a:spAutoFit/>
          </a:bodyPr>
          <a:lstStyle/>
          <a:p>
            <a:pPr algn="r">
              <a:spcBef>
                <a:spcPts val="300"/>
              </a:spcBef>
              <a:spcAft>
                <a:spcPts val="0"/>
              </a:spcAft>
              <a:buClr>
                <a:srgbClr val="F8A907"/>
              </a:buClr>
              <a:defRPr/>
            </a:pPr>
            <a:r>
              <a:rPr lang="en-US" b="1" dirty="0">
                <a:solidFill>
                  <a:srgbClr val="878685">
                    <a:lumMod val="50000"/>
                  </a:srgbClr>
                </a:solidFill>
                <a:latin typeface="Arial"/>
              </a:rPr>
              <a:t>Climate-neutral and smart cities </a:t>
            </a:r>
          </a:p>
        </p:txBody>
      </p:sp>
      <p:sp>
        <p:nvSpPr>
          <p:cNvPr id="2" name="Rectangle 1"/>
          <p:cNvSpPr/>
          <p:nvPr/>
        </p:nvSpPr>
        <p:spPr>
          <a:xfrm>
            <a:off x="5170604" y="3084842"/>
            <a:ext cx="1881858" cy="1528624"/>
          </a:xfrm>
          <a:prstGeom prst="rect">
            <a:avLst/>
          </a:prstGeom>
        </p:spPr>
        <p:txBody>
          <a:bodyPr wrap="square">
            <a:spAutoFit/>
          </a:bodyPr>
          <a:lstStyle/>
          <a:p>
            <a:pPr algn="ctr">
              <a:lnSpc>
                <a:spcPts val="2800"/>
              </a:lnSpc>
              <a:defRPr/>
            </a:pPr>
            <a:r>
              <a:rPr lang="en-GB" sz="2800" b="1" dirty="0">
                <a:solidFill>
                  <a:srgbClr val="0E4194"/>
                </a:solidFill>
                <a:latin typeface="Arial"/>
              </a:rPr>
              <a:t>5 mission areas</a:t>
            </a:r>
          </a:p>
          <a:p>
            <a:pPr algn="ctr">
              <a:lnSpc>
                <a:spcPts val="2800"/>
              </a:lnSpc>
              <a:defRPr/>
            </a:pPr>
            <a:r>
              <a:rPr lang="en-GB" sz="2800" b="1" dirty="0">
                <a:solidFill>
                  <a:srgbClr val="0E4194"/>
                </a:solidFill>
                <a:latin typeface="Arial"/>
              </a:rPr>
              <a:t>+ Bauhaus</a:t>
            </a:r>
            <a:endParaRPr lang="en-GB" sz="2800" b="1" dirty="0">
              <a:solidFill>
                <a:srgbClr val="FFD624"/>
              </a:solidFill>
              <a:latin typeface="Arial"/>
            </a:endParaRPr>
          </a:p>
        </p:txBody>
      </p:sp>
      <p:sp>
        <p:nvSpPr>
          <p:cNvPr id="3" name="Title 2">
            <a:extLst>
              <a:ext uri="{FF2B5EF4-FFF2-40B4-BE49-F238E27FC236}">
                <a16:creationId xmlns:a16="http://schemas.microsoft.com/office/drawing/2014/main" id="{10441C38-3635-B626-6371-CDB25441D45E}"/>
              </a:ext>
            </a:extLst>
          </p:cNvPr>
          <p:cNvSpPr>
            <a:spLocks noGrp="1"/>
          </p:cNvSpPr>
          <p:nvPr>
            <p:ph type="title"/>
          </p:nvPr>
        </p:nvSpPr>
        <p:spPr>
          <a:xfrm>
            <a:off x="631292" y="117768"/>
            <a:ext cx="8489044" cy="646332"/>
          </a:xfrm>
        </p:spPr>
        <p:txBody>
          <a:bodyPr/>
          <a:lstStyle/>
          <a:p>
            <a:r>
              <a:rPr lang="en-US" sz="2400" b="1" dirty="0">
                <a:solidFill>
                  <a:srgbClr val="00D5FE"/>
                </a:solidFill>
                <a:latin typeface="Arial"/>
              </a:rPr>
              <a:t>Adaptation to climate change, including societal transformation</a:t>
            </a:r>
            <a:endParaRPr lang="en-IE" sz="2400" dirty="0">
              <a:solidFill>
                <a:srgbClr val="00D5FE"/>
              </a:solidFill>
            </a:endParaRPr>
          </a:p>
        </p:txBody>
      </p:sp>
      <p:pic>
        <p:nvPicPr>
          <p:cNvPr id="4" name="Graphic 3">
            <a:extLst>
              <a:ext uri="{FF2B5EF4-FFF2-40B4-BE49-F238E27FC236}">
                <a16:creationId xmlns:a16="http://schemas.microsoft.com/office/drawing/2014/main" id="{96244A7D-0178-9DB3-A921-108B9226A8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60372923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1524" y="980728"/>
            <a:ext cx="8568952" cy="4370427"/>
          </a:xfrm>
          <a:prstGeom prst="rect">
            <a:avLst/>
          </a:prstGeom>
        </p:spPr>
        <p:txBody>
          <a:bodyPr wrap="square">
            <a:spAutoFit/>
          </a:bodyPr>
          <a:lstStyle/>
          <a:p>
            <a:pPr algn="ctr"/>
            <a:r>
              <a:rPr lang="sl-SI" sz="5400" b="1" dirty="0">
                <a:solidFill>
                  <a:schemeClr val="tx2"/>
                </a:solidFill>
              </a:rPr>
              <a:t>Thank you!</a:t>
            </a:r>
          </a:p>
          <a:p>
            <a:pPr algn="ctr"/>
            <a:endParaRPr lang="sl-SI" sz="3200" b="1" dirty="0">
              <a:solidFill>
                <a:schemeClr val="tx2"/>
              </a:solidFill>
            </a:endParaRPr>
          </a:p>
          <a:p>
            <a:pPr algn="ctr"/>
            <a:r>
              <a:rPr lang="sl-SI" sz="3200" b="1" dirty="0">
                <a:solidFill>
                  <a:schemeClr val="tx2"/>
                </a:solidFill>
              </a:rPr>
              <a:t>Slovenian Business &amp; Research Association</a:t>
            </a:r>
            <a:endParaRPr lang="en-US" sz="3200" b="1" dirty="0">
              <a:solidFill>
                <a:schemeClr val="tx2"/>
              </a:solidFill>
            </a:endParaRPr>
          </a:p>
          <a:p>
            <a:pPr algn="ctr"/>
            <a:r>
              <a:rPr lang="en-US" sz="2800" dirty="0">
                <a:solidFill>
                  <a:schemeClr val="tx2"/>
                </a:solidFill>
              </a:rPr>
              <a:t>Rue </a:t>
            </a:r>
            <a:r>
              <a:rPr lang="en-US" sz="2800" dirty="0" err="1">
                <a:solidFill>
                  <a:schemeClr val="tx2"/>
                </a:solidFill>
              </a:rPr>
              <a:t>Belliard</a:t>
            </a:r>
            <a:r>
              <a:rPr lang="en-US" sz="2800" dirty="0">
                <a:solidFill>
                  <a:schemeClr val="tx2"/>
                </a:solidFill>
              </a:rPr>
              <a:t> 40</a:t>
            </a:r>
            <a:br>
              <a:rPr lang="en-US" sz="2800" dirty="0">
                <a:solidFill>
                  <a:schemeClr val="tx2"/>
                </a:solidFill>
              </a:rPr>
            </a:br>
            <a:r>
              <a:rPr lang="en-US" sz="2800" dirty="0">
                <a:solidFill>
                  <a:schemeClr val="tx2"/>
                </a:solidFill>
              </a:rPr>
              <a:t>1040, Brussels, Belgium</a:t>
            </a:r>
            <a:br>
              <a:rPr lang="en-US" sz="2800" dirty="0">
                <a:solidFill>
                  <a:schemeClr val="tx2"/>
                </a:solidFill>
              </a:rPr>
            </a:br>
            <a:r>
              <a:rPr lang="en-US" sz="2400" dirty="0" err="1">
                <a:solidFill>
                  <a:schemeClr val="tx2"/>
                </a:solidFill>
              </a:rPr>
              <a:t>tel</a:t>
            </a:r>
            <a:r>
              <a:rPr lang="en-US" sz="2400" dirty="0">
                <a:solidFill>
                  <a:schemeClr val="tx2"/>
                </a:solidFill>
              </a:rPr>
              <a:t>: +32 496 556131, +386 41651004</a:t>
            </a:r>
          </a:p>
          <a:p>
            <a:pPr algn="ctr"/>
            <a:r>
              <a:rPr lang="en-US" sz="2400" dirty="0">
                <a:solidFill>
                  <a:srgbClr val="FFC000"/>
                </a:solidFill>
                <a:hlinkClick r:id="rId2">
                  <a:extLst>
                    <a:ext uri="{A12FA001-AC4F-418D-AE19-62706E023703}">
                      <ahyp:hlinkClr xmlns:ahyp="http://schemas.microsoft.com/office/drawing/2018/hyperlinkcolor" val="tx"/>
                    </a:ext>
                  </a:extLst>
                </a:hlinkClick>
              </a:rPr>
              <a:t>drasko.veselinovic@sbra.be</a:t>
            </a:r>
            <a:r>
              <a:rPr lang="en-US" sz="2400" dirty="0">
                <a:solidFill>
                  <a:srgbClr val="FFC000"/>
                </a:solidFill>
              </a:rPr>
              <a:t> </a:t>
            </a:r>
            <a:br>
              <a:rPr lang="en-US" sz="2400" dirty="0">
                <a:solidFill>
                  <a:srgbClr val="FFC000"/>
                </a:solidFill>
              </a:rPr>
            </a:br>
            <a:r>
              <a:rPr lang="en-US" sz="2400" dirty="0">
                <a:solidFill>
                  <a:srgbClr val="FFC000"/>
                </a:solidFill>
                <a:hlinkClick r:id="rId3">
                  <a:extLst>
                    <a:ext uri="{A12FA001-AC4F-418D-AE19-62706E023703}">
                      <ahyp:hlinkClr xmlns:ahyp="http://schemas.microsoft.com/office/drawing/2018/hyperlinkcolor" val="tx"/>
                    </a:ext>
                  </a:extLst>
                </a:hlinkClick>
              </a:rPr>
              <a:t>www.sbra.be</a:t>
            </a:r>
            <a:endParaRPr lang="en-US" sz="2400" dirty="0">
              <a:solidFill>
                <a:srgbClr val="FFC000"/>
              </a:solidFill>
            </a:endParaRPr>
          </a:p>
        </p:txBody>
      </p:sp>
      <p:pic>
        <p:nvPicPr>
          <p:cNvPr id="3" name="Picture 2">
            <a:extLst>
              <a:ext uri="{FF2B5EF4-FFF2-40B4-BE49-F238E27FC236}">
                <a16:creationId xmlns:a16="http://schemas.microsoft.com/office/drawing/2014/main" id="{76FF669E-A54B-42B3-8555-C243A35BA422}"/>
              </a:ext>
            </a:extLst>
          </p:cNvPr>
          <p:cNvPicPr>
            <a:picLocks noChangeAspect="1"/>
          </p:cNvPicPr>
          <p:nvPr/>
        </p:nvPicPr>
        <p:blipFill>
          <a:blip r:embed="rId4"/>
          <a:stretch>
            <a:fillRect/>
          </a:stretch>
        </p:blipFill>
        <p:spPr>
          <a:xfrm>
            <a:off x="4403812" y="5445224"/>
            <a:ext cx="3384376" cy="680488"/>
          </a:xfrm>
          <a:prstGeom prst="rect">
            <a:avLst/>
          </a:prstGeom>
        </p:spPr>
      </p:pic>
      <p:pic>
        <p:nvPicPr>
          <p:cNvPr id="5" name="Graphic 4">
            <a:extLst>
              <a:ext uri="{FF2B5EF4-FFF2-40B4-BE49-F238E27FC236}">
                <a16:creationId xmlns:a16="http://schemas.microsoft.com/office/drawing/2014/main" id="{8C0C58AD-10F7-47B0-3BA3-250FD0EE5E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395965077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3F27A-5C64-981A-AB19-22B3183AC613}"/>
              </a:ext>
            </a:extLst>
          </p:cNvPr>
          <p:cNvSpPr>
            <a:spLocks noGrp="1"/>
          </p:cNvSpPr>
          <p:nvPr>
            <p:ph type="title"/>
          </p:nvPr>
        </p:nvSpPr>
        <p:spPr>
          <a:xfrm>
            <a:off x="660400" y="689"/>
            <a:ext cx="10871200" cy="903312"/>
          </a:xfrm>
        </p:spPr>
        <p:txBody>
          <a:bodyPr>
            <a:noAutofit/>
          </a:bodyPr>
          <a:lstStyle/>
          <a:p>
            <a:r>
              <a:rPr lang="en-SI" sz="3200" b="1" dirty="0">
                <a:solidFill>
                  <a:srgbClr val="00D5FE"/>
                </a:solidFill>
              </a:rPr>
              <a:t>FP 10, SOME ESSENTIAL POINTS (2) </a:t>
            </a:r>
            <a:endParaRPr lang="en-SI" sz="3200" dirty="0">
              <a:solidFill>
                <a:srgbClr val="00D5FE"/>
              </a:solidFill>
            </a:endParaRPr>
          </a:p>
        </p:txBody>
      </p:sp>
      <p:sp>
        <p:nvSpPr>
          <p:cNvPr id="3" name="Content Placeholder 2">
            <a:extLst>
              <a:ext uri="{FF2B5EF4-FFF2-40B4-BE49-F238E27FC236}">
                <a16:creationId xmlns:a16="http://schemas.microsoft.com/office/drawing/2014/main" id="{35E79C2D-334E-E417-4945-6DBBA89E16E6}"/>
              </a:ext>
            </a:extLst>
          </p:cNvPr>
          <p:cNvSpPr>
            <a:spLocks noGrp="1"/>
          </p:cNvSpPr>
          <p:nvPr>
            <p:ph idx="1"/>
          </p:nvPr>
        </p:nvSpPr>
        <p:spPr>
          <a:xfrm>
            <a:off x="914400" y="1340768"/>
            <a:ext cx="10668000" cy="4896544"/>
          </a:xfrm>
        </p:spPr>
        <p:txBody>
          <a:bodyPr>
            <a:normAutofit/>
          </a:bodyPr>
          <a:lstStyle/>
          <a:p>
            <a:r>
              <a:rPr lang="en-GB" b="1" dirty="0"/>
              <a:t>EIT</a:t>
            </a:r>
            <a:r>
              <a:rPr lang="en-GB" dirty="0"/>
              <a:t> OUT OF HE OR REDEFINED or JOINED </a:t>
            </a:r>
            <a:r>
              <a:rPr lang="en-GB" b="1" dirty="0"/>
              <a:t>EIC</a:t>
            </a:r>
          </a:p>
          <a:p>
            <a:r>
              <a:rPr lang="en-GB" dirty="0"/>
              <a:t>H</a:t>
            </a:r>
            <a:r>
              <a:rPr lang="en-SI" dirty="0"/>
              <a:t>OW MANY PILLARS? WHAT SHOULD THE STRUCTURE OF THE </a:t>
            </a:r>
            <a:r>
              <a:rPr lang="en-SI" b="1" dirty="0"/>
              <a:t>HE</a:t>
            </a:r>
            <a:r>
              <a:rPr lang="en-SI" dirty="0"/>
              <a:t> BE (THE SAME, IF NOT WHAT TO CHANGE, CLUSTER AREAS?) </a:t>
            </a:r>
          </a:p>
          <a:p>
            <a:r>
              <a:rPr lang="en-SI" dirty="0"/>
              <a:t>MORE </a:t>
            </a:r>
            <a:r>
              <a:rPr lang="en-SI" b="1" dirty="0"/>
              <a:t>LUMP SUM</a:t>
            </a:r>
            <a:r>
              <a:rPr lang="en-SI" dirty="0"/>
              <a:t>? EC YES, REAL LIFE NO OR AT LEAST MUCH MORE STANDARDISED AND SIMPLER</a:t>
            </a:r>
          </a:p>
          <a:p>
            <a:r>
              <a:rPr lang="en-SI" dirty="0"/>
              <a:t>SEAL OF EXCELLENCE</a:t>
            </a:r>
          </a:p>
          <a:p>
            <a:endParaRPr lang="en-SI" dirty="0"/>
          </a:p>
          <a:p>
            <a:endParaRPr lang="en-SI" dirty="0"/>
          </a:p>
        </p:txBody>
      </p:sp>
      <p:pic>
        <p:nvPicPr>
          <p:cNvPr id="4" name="Graphic 3">
            <a:extLst>
              <a:ext uri="{FF2B5EF4-FFF2-40B4-BE49-F238E27FC236}">
                <a16:creationId xmlns:a16="http://schemas.microsoft.com/office/drawing/2014/main" id="{EC9B08E1-44B4-ADC0-6E87-D40FC55E55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95677441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2F35-B352-BE2A-ABE6-6DFF0FB294C8}"/>
              </a:ext>
            </a:extLst>
          </p:cNvPr>
          <p:cNvSpPr>
            <a:spLocks noGrp="1"/>
          </p:cNvSpPr>
          <p:nvPr>
            <p:ph type="title"/>
          </p:nvPr>
        </p:nvSpPr>
        <p:spPr>
          <a:xfrm>
            <a:off x="660400" y="689"/>
            <a:ext cx="10871200" cy="903312"/>
          </a:xfrm>
        </p:spPr>
        <p:txBody>
          <a:bodyPr>
            <a:normAutofit/>
          </a:bodyPr>
          <a:lstStyle/>
          <a:p>
            <a:r>
              <a:rPr lang="en-SI" sz="3600" b="1" dirty="0">
                <a:solidFill>
                  <a:srgbClr val="00D5FE"/>
                </a:solidFill>
              </a:rPr>
              <a:t>FP 10, SOME ESSENTIAL POINTS (3) </a:t>
            </a:r>
            <a:endParaRPr lang="en-SI" sz="3600" dirty="0">
              <a:solidFill>
                <a:srgbClr val="00D5FE"/>
              </a:solidFill>
            </a:endParaRPr>
          </a:p>
        </p:txBody>
      </p:sp>
      <p:sp>
        <p:nvSpPr>
          <p:cNvPr id="3" name="Content Placeholder 2">
            <a:extLst>
              <a:ext uri="{FF2B5EF4-FFF2-40B4-BE49-F238E27FC236}">
                <a16:creationId xmlns:a16="http://schemas.microsoft.com/office/drawing/2014/main" id="{6CD00726-B961-071F-2942-3404F13F516B}"/>
              </a:ext>
            </a:extLst>
          </p:cNvPr>
          <p:cNvSpPr>
            <a:spLocks noGrp="1"/>
          </p:cNvSpPr>
          <p:nvPr>
            <p:ph idx="1"/>
          </p:nvPr>
        </p:nvSpPr>
        <p:spPr>
          <a:xfrm>
            <a:off x="914400" y="1772816"/>
            <a:ext cx="10668000" cy="4464496"/>
          </a:xfrm>
        </p:spPr>
        <p:txBody>
          <a:bodyPr>
            <a:normAutofit/>
          </a:bodyPr>
          <a:lstStyle/>
          <a:p>
            <a:r>
              <a:rPr lang="en-SI" dirty="0"/>
              <a:t>MEMBER COUNTRIES AG. REGIONS (SLOVENIA)? </a:t>
            </a:r>
            <a:endParaRPr lang="en-IE" dirty="0"/>
          </a:p>
          <a:p>
            <a:pPr marL="0" indent="0">
              <a:buNone/>
            </a:pPr>
            <a:endParaRPr lang="en-SI" dirty="0"/>
          </a:p>
          <a:p>
            <a:r>
              <a:rPr lang="en-SI" dirty="0"/>
              <a:t>BY SUMMER 2025 STRATEGIC PLAN FOR THE NEW HE, AT THE SAME TIME WE ARE APPROACHING LAST WP (2025-27), FOLLOWED BY ERA ACTIONS</a:t>
            </a:r>
          </a:p>
          <a:p>
            <a:pPr marL="0" indent="0">
              <a:buNone/>
            </a:pPr>
            <a:endParaRPr lang="en-SI" dirty="0"/>
          </a:p>
          <a:p>
            <a:endParaRPr lang="en-SI" dirty="0"/>
          </a:p>
        </p:txBody>
      </p:sp>
      <p:pic>
        <p:nvPicPr>
          <p:cNvPr id="4" name="Graphic 3">
            <a:extLst>
              <a:ext uri="{FF2B5EF4-FFF2-40B4-BE49-F238E27FC236}">
                <a16:creationId xmlns:a16="http://schemas.microsoft.com/office/drawing/2014/main" id="{6A7F9BF7-A794-F3B3-2917-F5280D51D6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23914661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1867-F89F-0651-6A2D-AAF2E827F458}"/>
              </a:ext>
            </a:extLst>
          </p:cNvPr>
          <p:cNvSpPr>
            <a:spLocks noGrp="1"/>
          </p:cNvSpPr>
          <p:nvPr>
            <p:ph type="title"/>
          </p:nvPr>
        </p:nvSpPr>
        <p:spPr>
          <a:xfrm>
            <a:off x="812800" y="-16728"/>
            <a:ext cx="10871200" cy="903312"/>
          </a:xfrm>
        </p:spPr>
        <p:txBody>
          <a:bodyPr>
            <a:normAutofit/>
          </a:bodyPr>
          <a:lstStyle/>
          <a:p>
            <a:r>
              <a:rPr lang="en-SI" sz="3200" b="1" dirty="0">
                <a:solidFill>
                  <a:srgbClr val="00D5FE"/>
                </a:solidFill>
              </a:rPr>
              <a:t>THE NEW HE (2028-34) SHOULD BE</a:t>
            </a:r>
          </a:p>
        </p:txBody>
      </p:sp>
      <p:sp>
        <p:nvSpPr>
          <p:cNvPr id="3" name="Content Placeholder 2">
            <a:extLst>
              <a:ext uri="{FF2B5EF4-FFF2-40B4-BE49-F238E27FC236}">
                <a16:creationId xmlns:a16="http://schemas.microsoft.com/office/drawing/2014/main" id="{0AB1D539-0F81-66E3-D49C-F9F911516383}"/>
              </a:ext>
            </a:extLst>
          </p:cNvPr>
          <p:cNvSpPr>
            <a:spLocks noGrp="1"/>
          </p:cNvSpPr>
          <p:nvPr>
            <p:ph idx="1"/>
          </p:nvPr>
        </p:nvSpPr>
        <p:spPr>
          <a:xfrm>
            <a:off x="914400" y="1124744"/>
            <a:ext cx="10668000" cy="5112568"/>
          </a:xfrm>
        </p:spPr>
        <p:txBody>
          <a:bodyPr>
            <a:normAutofit fontScale="92500"/>
          </a:bodyPr>
          <a:lstStyle/>
          <a:p>
            <a:r>
              <a:rPr lang="en-SI" dirty="0"/>
              <a:t>NEW HE SHOULD BE:</a:t>
            </a:r>
          </a:p>
          <a:p>
            <a:pPr marL="0" indent="0">
              <a:buNone/>
            </a:pPr>
            <a:r>
              <a:rPr lang="en-SI" dirty="0"/>
              <a:t>-ONE BIG PROGRAMME,</a:t>
            </a:r>
          </a:p>
          <a:p>
            <a:pPr marL="0" indent="0">
              <a:buNone/>
            </a:pPr>
            <a:r>
              <a:rPr lang="en-SI" dirty="0"/>
              <a:t>-SIMPLE AND FLEXIBLE,</a:t>
            </a:r>
          </a:p>
          <a:p>
            <a:pPr marL="0" indent="0">
              <a:buNone/>
            </a:pPr>
            <a:r>
              <a:rPr lang="en-SI" dirty="0"/>
              <a:t>-EVALUATED WITH THE HELP OF AI BUT ONLY AS A HELP (ETHICS),</a:t>
            </a:r>
          </a:p>
          <a:p>
            <a:pPr marL="0" indent="0">
              <a:buNone/>
            </a:pPr>
            <a:r>
              <a:rPr lang="en-SI" dirty="0"/>
              <a:t>-SME AND PRIVATE SECTOR IN RESEARCH, </a:t>
            </a:r>
          </a:p>
          <a:p>
            <a:pPr marL="0" indent="0">
              <a:buNone/>
            </a:pPr>
            <a:r>
              <a:rPr lang="en-SI" dirty="0"/>
              <a:t>-MORE OPEN TO THE THIRD COUNTRIES,</a:t>
            </a:r>
          </a:p>
          <a:p>
            <a:pPr marL="0" indent="0">
              <a:buNone/>
            </a:pPr>
            <a:r>
              <a:rPr lang="en-SI" dirty="0"/>
              <a:t>-MORE COORDINATION WITH THE NATIONAL PROGRAMMES,</a:t>
            </a:r>
          </a:p>
          <a:p>
            <a:pPr marL="0" indent="0">
              <a:buNone/>
            </a:pPr>
            <a:r>
              <a:rPr lang="en-SI" dirty="0"/>
              <a:t>-UP TILL NOW, EXISTING HE 21500 APPLICANTS, WHICH GOT 31 BILLION EUROS</a:t>
            </a:r>
          </a:p>
        </p:txBody>
      </p:sp>
      <p:pic>
        <p:nvPicPr>
          <p:cNvPr id="4" name="Graphic 3">
            <a:extLst>
              <a:ext uri="{FF2B5EF4-FFF2-40B4-BE49-F238E27FC236}">
                <a16:creationId xmlns:a16="http://schemas.microsoft.com/office/drawing/2014/main" id="{77372A59-F9E3-AEF1-733D-F03A216F25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217569144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1C65-8857-65FA-868B-385E1A58FA18}"/>
              </a:ext>
            </a:extLst>
          </p:cNvPr>
          <p:cNvSpPr>
            <a:spLocks noGrp="1"/>
          </p:cNvSpPr>
          <p:nvPr>
            <p:ph type="title"/>
          </p:nvPr>
        </p:nvSpPr>
        <p:spPr>
          <a:xfrm>
            <a:off x="812800" y="0"/>
            <a:ext cx="10871200" cy="903312"/>
          </a:xfrm>
        </p:spPr>
        <p:txBody>
          <a:bodyPr>
            <a:normAutofit/>
          </a:bodyPr>
          <a:lstStyle/>
          <a:p>
            <a:r>
              <a:rPr lang="en-SI" sz="3200" b="1" dirty="0">
                <a:solidFill>
                  <a:srgbClr val="00D5FE"/>
                </a:solidFill>
              </a:rPr>
              <a:t>SOME WIDERA SUGGESTIONS</a:t>
            </a:r>
          </a:p>
        </p:txBody>
      </p:sp>
      <p:sp>
        <p:nvSpPr>
          <p:cNvPr id="3" name="Content Placeholder 2">
            <a:extLst>
              <a:ext uri="{FF2B5EF4-FFF2-40B4-BE49-F238E27FC236}">
                <a16:creationId xmlns:a16="http://schemas.microsoft.com/office/drawing/2014/main" id="{46F7C4C7-130A-349A-AF27-884EC0C33EFB}"/>
              </a:ext>
            </a:extLst>
          </p:cNvPr>
          <p:cNvSpPr>
            <a:spLocks noGrp="1"/>
          </p:cNvSpPr>
          <p:nvPr>
            <p:ph idx="1"/>
          </p:nvPr>
        </p:nvSpPr>
        <p:spPr>
          <a:xfrm>
            <a:off x="914400" y="1124744"/>
            <a:ext cx="10668000" cy="5112568"/>
          </a:xfrm>
        </p:spPr>
        <p:txBody>
          <a:bodyPr>
            <a:normAutofit/>
          </a:bodyPr>
          <a:lstStyle/>
          <a:p>
            <a:r>
              <a:rPr lang="en-SI" dirty="0"/>
              <a:t>TEAMING LAST CALL IN THIS PROGRAM</a:t>
            </a:r>
          </a:p>
          <a:p>
            <a:r>
              <a:rPr lang="en-SI" dirty="0"/>
              <a:t>ERA CHAIRS MORE GENDER BALANCE</a:t>
            </a:r>
          </a:p>
          <a:p>
            <a:r>
              <a:rPr lang="en-SI" dirty="0"/>
              <a:t>ERA TALENTS UNDER ANALYSIS</a:t>
            </a:r>
          </a:p>
          <a:p>
            <a:r>
              <a:rPr lang="en-SI" dirty="0"/>
              <a:t>EIC HELP WITH THE ACCELERATOR (HELP WITH THE RESEARCH MANAGEMENT)</a:t>
            </a:r>
          </a:p>
          <a:p>
            <a:r>
              <a:rPr lang="en-SI" dirty="0"/>
              <a:t>JOINING ACTION FOR TEAMING (TEAMING CLUB COORDINATION) </a:t>
            </a:r>
          </a:p>
          <a:p>
            <a:r>
              <a:rPr lang="en-SI" dirty="0"/>
              <a:t>TWINNING (SOME CHANGES, MORE SME INVOLVED?)</a:t>
            </a:r>
          </a:p>
        </p:txBody>
      </p:sp>
      <p:pic>
        <p:nvPicPr>
          <p:cNvPr id="4" name="Graphic 3">
            <a:extLst>
              <a:ext uri="{FF2B5EF4-FFF2-40B4-BE49-F238E27FC236}">
                <a16:creationId xmlns:a16="http://schemas.microsoft.com/office/drawing/2014/main" id="{BC9C4F7F-E8CC-4722-E9D8-C1E2A32917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18573821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8ED9-359B-934E-E72D-46F1F620C306}"/>
              </a:ext>
            </a:extLst>
          </p:cNvPr>
          <p:cNvSpPr>
            <a:spLocks noGrp="1"/>
          </p:cNvSpPr>
          <p:nvPr>
            <p:ph type="title"/>
          </p:nvPr>
        </p:nvSpPr>
        <p:spPr>
          <a:xfrm>
            <a:off x="812800" y="116632"/>
            <a:ext cx="10871200" cy="714552"/>
          </a:xfrm>
        </p:spPr>
        <p:txBody>
          <a:bodyPr>
            <a:normAutofit/>
          </a:bodyPr>
          <a:lstStyle/>
          <a:p>
            <a:r>
              <a:rPr lang="en-SI" sz="3200" b="1" dirty="0">
                <a:solidFill>
                  <a:srgbClr val="00D5FE"/>
                </a:solidFill>
              </a:rPr>
              <a:t>SOME HE OPINIONS (1) </a:t>
            </a:r>
          </a:p>
        </p:txBody>
      </p:sp>
      <p:sp>
        <p:nvSpPr>
          <p:cNvPr id="3" name="Content Placeholder 2">
            <a:extLst>
              <a:ext uri="{FF2B5EF4-FFF2-40B4-BE49-F238E27FC236}">
                <a16:creationId xmlns:a16="http://schemas.microsoft.com/office/drawing/2014/main" id="{F83D6522-0AE3-4141-38EF-932036F5718C}"/>
              </a:ext>
            </a:extLst>
          </p:cNvPr>
          <p:cNvSpPr>
            <a:spLocks noGrp="1"/>
          </p:cNvSpPr>
          <p:nvPr>
            <p:ph idx="1"/>
          </p:nvPr>
        </p:nvSpPr>
        <p:spPr>
          <a:xfrm>
            <a:off x="914400" y="980728"/>
            <a:ext cx="10668000" cy="4896544"/>
          </a:xfrm>
        </p:spPr>
        <p:txBody>
          <a:bodyPr>
            <a:normAutofit fontScale="25000" lnSpcReduction="20000"/>
          </a:bodyPr>
          <a:lstStyle/>
          <a:p>
            <a:pPr marL="0" indent="0">
              <a:buNone/>
            </a:pPr>
            <a:r>
              <a:rPr lang="en-GB" dirty="0">
                <a:effectLst/>
                <a:latin typeface="Helvetica" pitchFamily="2" charset="0"/>
              </a:rPr>
              <a:t> </a:t>
            </a:r>
          </a:p>
          <a:p>
            <a:r>
              <a:rPr lang="en-GB" sz="5600" b="1" dirty="0">
                <a:cs typeface="Calibri" panose="020F0502020204030204" pitchFamily="34" charset="0"/>
              </a:rPr>
              <a:t>KEY MESSAGES FOR FP10  (Eurotech)</a:t>
            </a:r>
          </a:p>
          <a:p>
            <a:endParaRPr lang="en-GB" sz="5600" dirty="0">
              <a:cs typeface="Calibri" panose="020F0502020204030204" pitchFamily="34" charset="0"/>
            </a:endParaRPr>
          </a:p>
          <a:p>
            <a:r>
              <a:rPr lang="en-GB" sz="5600" dirty="0">
                <a:cs typeface="Calibri" panose="020F0502020204030204" pitchFamily="34" charset="0"/>
              </a:rPr>
              <a:t>Our vision for the future of research and innovation is grounded in strategic foresight and a commitment to address global challenges. Shaping the next Framework Programme for Research and Innovation, FP10, we focus on a comprehensive perspective that </a:t>
            </a:r>
            <a:r>
              <a:rPr lang="en-GB" sz="5600" b="1" dirty="0">
                <a:cs typeface="Calibri" panose="020F0502020204030204" pitchFamily="34" charset="0"/>
              </a:rPr>
              <a:t>recognises the current strengths of Horizon Europe </a:t>
            </a:r>
            <a:r>
              <a:rPr lang="en-GB" sz="5600" dirty="0">
                <a:cs typeface="Calibri" panose="020F0502020204030204" pitchFamily="34" charset="0"/>
              </a:rPr>
              <a:t>and </a:t>
            </a:r>
            <a:r>
              <a:rPr lang="en-GB" sz="5600" b="1" dirty="0">
                <a:cs typeface="Calibri" panose="020F0502020204030204" pitchFamily="34" charset="0"/>
              </a:rPr>
              <a:t>identifies areas for enhancement and refinement</a:t>
            </a:r>
            <a:r>
              <a:rPr lang="en-GB" sz="5600" dirty="0">
                <a:cs typeface="Calibri" panose="020F0502020204030204" pitchFamily="34" charset="0"/>
              </a:rPr>
              <a:t>. </a:t>
            </a:r>
          </a:p>
          <a:p>
            <a:r>
              <a:rPr lang="en-GB" sz="5600" b="1" dirty="0">
                <a:cs typeface="Calibri" panose="020F0502020204030204" pitchFamily="34" charset="0"/>
              </a:rPr>
              <a:t>Science and technology universities are key players in this transition</a:t>
            </a:r>
            <a:r>
              <a:rPr lang="en-GB" sz="5600" dirty="0">
                <a:cs typeface="Calibri" panose="020F0502020204030204" pitchFamily="34" charset="0"/>
              </a:rPr>
              <a:t>. Aligning academic research with real-world challenges, we aim to foster a dynamic ecosystem promoting technology transfer and maximising the societal impact of research. </a:t>
            </a:r>
          </a:p>
          <a:p>
            <a:endParaRPr lang="en-GB" sz="5600" dirty="0">
              <a:cs typeface="Calibri" panose="020F0502020204030204" pitchFamily="34" charset="0"/>
            </a:endParaRPr>
          </a:p>
          <a:p>
            <a:r>
              <a:rPr lang="en-GB" sz="5600" b="1" dirty="0">
                <a:cs typeface="Calibri" panose="020F0502020204030204" pitchFamily="34" charset="0"/>
              </a:rPr>
              <a:t>RECOMMENDATIONS </a:t>
            </a:r>
          </a:p>
          <a:p>
            <a:endParaRPr lang="en-GB" sz="5600" dirty="0">
              <a:cs typeface="Calibri" panose="020F0502020204030204" pitchFamily="34" charset="0"/>
            </a:endParaRPr>
          </a:p>
          <a:p>
            <a:r>
              <a:rPr lang="en-GB" sz="5600" b="1" dirty="0">
                <a:cs typeface="Calibri" panose="020F0502020204030204" pitchFamily="34" charset="0"/>
              </a:rPr>
              <a:t>1. More investment in research and innovation is needed to advance the European economy</a:t>
            </a:r>
            <a:br>
              <a:rPr lang="en-GB" sz="5600" dirty="0">
                <a:cs typeface="Calibri" panose="020F0502020204030204" pitchFamily="34" charset="0"/>
              </a:rPr>
            </a:br>
            <a:endParaRPr lang="en-GB" sz="5600" dirty="0">
              <a:cs typeface="Calibri" panose="020F0502020204030204" pitchFamily="34" charset="0"/>
            </a:endParaRPr>
          </a:p>
          <a:p>
            <a:r>
              <a:rPr lang="en-GB" sz="5600" dirty="0">
                <a:cs typeface="Calibri" panose="020F0502020204030204" pitchFamily="34" charset="0"/>
              </a:rPr>
              <a:t>The budgetary negotiations ahead will be challenging, allocating resources to FP10 and other competing priorities within the EU. Nevertheless, research and innovation deserve to be recognised as crucial priorities rather than merely receiving residual allocations. </a:t>
            </a:r>
          </a:p>
          <a:p>
            <a:r>
              <a:rPr lang="en-GB" sz="5600" dirty="0">
                <a:cs typeface="Calibri" panose="020F0502020204030204" pitchFamily="34" charset="0"/>
              </a:rPr>
              <a:t>Maintaining the European Union at the forefront of research and innovation depends on the EU substantially increasing its budget for the upcoming Framework Programme. Failing to do this will jeopardise the committed </a:t>
            </a:r>
            <a:r>
              <a:rPr lang="en-GB" sz="5600" b="1" dirty="0">
                <a:cs typeface="Calibri" panose="020F0502020204030204" pitchFamily="34" charset="0"/>
              </a:rPr>
              <a:t>3% GDP target</a:t>
            </a:r>
            <a:r>
              <a:rPr lang="en-GB" sz="5600" dirty="0">
                <a:cs typeface="Calibri" panose="020F0502020204030204" pitchFamily="34" charset="0"/>
              </a:rPr>
              <a:t>. European R&amp;I faces environmental, socio-economic, and geopolitical challenges. Furthermore, European R&amp;I is in a transition phase: creating a single market for researchers, the energy transition, and so on. It is vital that national and EU agendas are further aligned. Investment in capacity and skills in academia is needed to drive the transformation in FP10. Considering these challenges, we propose </a:t>
            </a:r>
            <a:r>
              <a:rPr lang="en-GB" sz="5600" b="1" dirty="0">
                <a:cs typeface="Calibri" panose="020F0502020204030204" pitchFamily="34" charset="0"/>
              </a:rPr>
              <a:t>doubling the budget to 200 billion euros. </a:t>
            </a:r>
            <a:endParaRPr lang="en-GB" sz="5600" dirty="0">
              <a:cs typeface="Calibri" panose="020F0502020204030204" pitchFamily="34" charset="0"/>
            </a:endParaRPr>
          </a:p>
          <a:p>
            <a:r>
              <a:rPr lang="en-GB" sz="5600" b="1" dirty="0">
                <a:cs typeface="Calibri" panose="020F0502020204030204" pitchFamily="34" charset="0"/>
              </a:rPr>
              <a:t>Budget transparency </a:t>
            </a:r>
            <a:r>
              <a:rPr lang="en-GB" sz="5600" dirty="0">
                <a:cs typeface="Calibri" panose="020F0502020204030204" pitchFamily="34" charset="0"/>
              </a:rPr>
              <a:t>instils confidence and trust in the EU's financial affairs. We strongly support those who advocate for budget stability </a:t>
            </a:r>
            <a:r>
              <a:rPr lang="en-GB" sz="5600" b="1" dirty="0">
                <a:cs typeface="Calibri" panose="020F0502020204030204" pitchFamily="34" charset="0"/>
              </a:rPr>
              <a:t>to eliminate the annual debates about budget cuts</a:t>
            </a:r>
            <a:r>
              <a:rPr lang="en-GB" sz="5600" dirty="0">
                <a:cs typeface="Calibri" panose="020F0502020204030204" pitchFamily="34" charset="0"/>
              </a:rPr>
              <a:t>, which hinder long-term research planning and innovation initiatives. The constant initiation of new programmes without sustained funding threatens the stability of ongoing projects and diverts resources away from core research and innovation actions. </a:t>
            </a:r>
          </a:p>
          <a:p>
            <a:r>
              <a:rPr lang="en-GB" sz="5600" dirty="0">
                <a:cs typeface="Calibri" panose="020F0502020204030204" pitchFamily="34" charset="0"/>
              </a:rPr>
              <a:t>The United States and China are outpacing the EU in research and innovation investments, posing a risk to Europe's competitiveness. By doubling the budget for the next Framework Programme and ensuring </a:t>
            </a:r>
            <a:r>
              <a:rPr lang="en-GB" sz="5600" b="1" dirty="0">
                <a:cs typeface="Calibri" panose="020F0502020204030204" pitchFamily="34" charset="0"/>
              </a:rPr>
              <a:t>budget transparency and stability</a:t>
            </a:r>
            <a:r>
              <a:rPr lang="en-GB" sz="5600" dirty="0">
                <a:cs typeface="Calibri" panose="020F0502020204030204" pitchFamily="34" charset="0"/>
              </a:rPr>
              <a:t>, the EU can strengthen its position as a global leader in research and innovation, fostering economic growth and sustainable development for the benefit of its citizens and the world at large. </a:t>
            </a:r>
            <a:endParaRPr lang="en-SI" sz="3600" dirty="0">
              <a:cs typeface="Calibri" panose="020F0502020204030204" pitchFamily="34" charset="0"/>
            </a:endParaRPr>
          </a:p>
        </p:txBody>
      </p:sp>
      <p:pic>
        <p:nvPicPr>
          <p:cNvPr id="4" name="Graphic 3">
            <a:extLst>
              <a:ext uri="{FF2B5EF4-FFF2-40B4-BE49-F238E27FC236}">
                <a16:creationId xmlns:a16="http://schemas.microsoft.com/office/drawing/2014/main" id="{9ED365A8-5AFD-9249-21AF-C8B88A5EB5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397080547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27E8A-AFFC-F60E-E4E0-B7F8056AC41F}"/>
              </a:ext>
            </a:extLst>
          </p:cNvPr>
          <p:cNvSpPr>
            <a:spLocks noGrp="1"/>
          </p:cNvSpPr>
          <p:nvPr>
            <p:ph idx="1"/>
          </p:nvPr>
        </p:nvSpPr>
        <p:spPr>
          <a:xfrm>
            <a:off x="911424" y="980728"/>
            <a:ext cx="10668000" cy="4270208"/>
          </a:xfrm>
        </p:spPr>
        <p:txBody>
          <a:bodyPr>
            <a:normAutofit fontScale="25000" lnSpcReduction="20000"/>
          </a:bodyPr>
          <a:lstStyle/>
          <a:p>
            <a:r>
              <a:rPr lang="en-GB" sz="4800" b="1" dirty="0">
                <a:latin typeface="Helvetica" pitchFamily="2" charset="0"/>
              </a:rPr>
              <a:t>2. Build seamless bridges: from fundamental science to applied research </a:t>
            </a:r>
            <a:endParaRPr lang="en-GB" sz="4800" dirty="0">
              <a:latin typeface="Helvetica" pitchFamily="2" charset="0"/>
            </a:endParaRPr>
          </a:p>
          <a:p>
            <a:pPr marL="0" indent="0">
              <a:buNone/>
            </a:pPr>
            <a:endParaRPr lang="en-GB" sz="4800" dirty="0">
              <a:latin typeface="Helvetica" pitchFamily="2" charset="0"/>
            </a:endParaRPr>
          </a:p>
          <a:p>
            <a:r>
              <a:rPr lang="en-GB" sz="4800" dirty="0">
                <a:latin typeface="Helvetica" pitchFamily="2" charset="0"/>
              </a:rPr>
              <a:t>Horizon Europe’s future, and particularly Pillar 2, will only be assured when more </a:t>
            </a:r>
            <a:r>
              <a:rPr lang="en-GB" sz="4800" b="1" dirty="0">
                <a:latin typeface="Helvetica" pitchFamily="2" charset="0"/>
              </a:rPr>
              <a:t>open-ended topics </a:t>
            </a:r>
            <a:r>
              <a:rPr lang="en-GB" sz="4800" dirty="0">
                <a:latin typeface="Helvetica" pitchFamily="2" charset="0"/>
              </a:rPr>
              <a:t>are incorporated – akin to the approach taken by the European Innovation Council (EIC) funding model. By formulating broad problem statements and allowing researchers, innovators, industry and societal actors the flexibility to identify the most promising solutions, we can enhance the </a:t>
            </a:r>
            <a:r>
              <a:rPr lang="en-GB" sz="4800" b="1" dirty="0">
                <a:latin typeface="Helvetica" pitchFamily="2" charset="0"/>
              </a:rPr>
              <a:t>long-term impact of collaborative research </a:t>
            </a:r>
            <a:r>
              <a:rPr lang="en-GB" sz="4800" dirty="0">
                <a:latin typeface="Helvetica" pitchFamily="2" charset="0"/>
              </a:rPr>
              <a:t>in addressing global and societal challenges. </a:t>
            </a:r>
          </a:p>
          <a:p>
            <a:r>
              <a:rPr lang="en-GB" sz="4800" dirty="0">
                <a:latin typeface="Helvetica" pitchFamily="2" charset="0"/>
              </a:rPr>
              <a:t>Within Pillar 2, there is a compelling need to support further </a:t>
            </a:r>
            <a:r>
              <a:rPr lang="en-GB" sz="4800" b="1" dirty="0">
                <a:latin typeface="Helvetica" pitchFamily="2" charset="0"/>
              </a:rPr>
              <a:t>collaborative basic research</a:t>
            </a:r>
            <a:r>
              <a:rPr lang="en-GB" sz="4800" dirty="0">
                <a:latin typeface="Helvetica" pitchFamily="2" charset="0"/>
              </a:rPr>
              <a:t>, especially that related to technology with a targeted Technology Readiness Level (TRL) between 2 and 4. These calls are essential to the innovation cycle, acting as the </a:t>
            </a:r>
            <a:r>
              <a:rPr lang="en-GB" sz="4800" b="1" dirty="0">
                <a:latin typeface="Helvetica" pitchFamily="2" charset="0"/>
              </a:rPr>
              <a:t>bridge from fundamental to applied science</a:t>
            </a:r>
            <a:r>
              <a:rPr lang="en-GB" sz="4800" dirty="0">
                <a:latin typeface="Helvetica" pitchFamily="2" charset="0"/>
              </a:rPr>
              <a:t>. </a:t>
            </a:r>
          </a:p>
          <a:p>
            <a:endParaRPr lang="en-GB" sz="4800" dirty="0">
              <a:latin typeface="Helvetica" pitchFamily="2" charset="0"/>
            </a:endParaRPr>
          </a:p>
          <a:p>
            <a:r>
              <a:rPr lang="en-GB" sz="4800" b="1" dirty="0">
                <a:latin typeface="Helvetica" pitchFamily="2" charset="0"/>
              </a:rPr>
              <a:t>3. Invest in basic research – a groundwork for technological breakthrough and innovation </a:t>
            </a:r>
            <a:endParaRPr lang="en-GB" sz="4800" dirty="0">
              <a:latin typeface="Helvetica" pitchFamily="2" charset="0"/>
            </a:endParaRPr>
          </a:p>
          <a:p>
            <a:endParaRPr lang="en-GB" sz="4800" dirty="0">
              <a:latin typeface="Helvetica" pitchFamily="2" charset="0"/>
            </a:endParaRPr>
          </a:p>
          <a:p>
            <a:r>
              <a:rPr lang="en-GB" sz="4800" dirty="0">
                <a:latin typeface="Helvetica" pitchFamily="2" charset="0"/>
              </a:rPr>
              <a:t>We advocate for a substantial increase in funding for research and innovation in the upcoming Framework Programme. Basic research specifically is crying out for additional resources. </a:t>
            </a:r>
          </a:p>
          <a:p>
            <a:r>
              <a:rPr lang="en-GB" sz="4800" dirty="0">
                <a:latin typeface="Helvetica" pitchFamily="2" charset="0"/>
              </a:rPr>
              <a:t>Investing in </a:t>
            </a:r>
            <a:r>
              <a:rPr lang="en-GB" sz="4800" b="1" dirty="0">
                <a:latin typeface="Helvetica" pitchFamily="2" charset="0"/>
              </a:rPr>
              <a:t>basic research </a:t>
            </a:r>
            <a:r>
              <a:rPr lang="en-GB" sz="4800" dirty="0">
                <a:latin typeface="Helvetica" pitchFamily="2" charset="0"/>
              </a:rPr>
              <a:t>is a vital </a:t>
            </a:r>
            <a:r>
              <a:rPr lang="en-GB" sz="4800" b="1" dirty="0">
                <a:latin typeface="Helvetica" pitchFamily="2" charset="0"/>
              </a:rPr>
              <a:t>investment in the future</a:t>
            </a:r>
            <a:r>
              <a:rPr lang="en-GB" sz="4800" dirty="0">
                <a:latin typeface="Helvetica" pitchFamily="2" charset="0"/>
              </a:rPr>
              <a:t>. While applied research may yield more immediate results, the long-term impact of basic research cannot be overstated. It lays the groundwork for future technologies and has the potential to contribute hugely to complex societal challenges. </a:t>
            </a:r>
          </a:p>
          <a:p>
            <a:r>
              <a:rPr lang="en-GB" sz="4800" dirty="0">
                <a:latin typeface="Helvetica" pitchFamily="2" charset="0"/>
              </a:rPr>
              <a:t>Investing in basic research ensures that the </a:t>
            </a:r>
            <a:r>
              <a:rPr lang="en-GB" sz="4800" b="1" dirty="0">
                <a:latin typeface="Helvetica" pitchFamily="2" charset="0"/>
              </a:rPr>
              <a:t>European Union remains at the forefront of scientific advancements</a:t>
            </a:r>
            <a:r>
              <a:rPr lang="en-GB" sz="4800" dirty="0">
                <a:latin typeface="Helvetica" pitchFamily="2" charset="0"/>
              </a:rPr>
              <a:t>, contributing to global scientific leadership and collaboration. </a:t>
            </a:r>
          </a:p>
          <a:p>
            <a:endParaRPr lang="en-GB" sz="4800" dirty="0">
              <a:latin typeface="Helvetica" pitchFamily="2" charset="0"/>
            </a:endParaRPr>
          </a:p>
          <a:p>
            <a:r>
              <a:rPr lang="en-GB" sz="4800" b="1" dirty="0">
                <a:latin typeface="Helvetica" pitchFamily="2" charset="0"/>
              </a:rPr>
              <a:t>4. Strengthen partnerships with countries outside the EU </a:t>
            </a:r>
            <a:endParaRPr lang="en-GB" sz="4800" dirty="0">
              <a:latin typeface="Helvetica" pitchFamily="2" charset="0"/>
            </a:endParaRPr>
          </a:p>
          <a:p>
            <a:endParaRPr lang="en-GB" sz="4800" dirty="0">
              <a:latin typeface="Helvetica" pitchFamily="2" charset="0"/>
            </a:endParaRPr>
          </a:p>
          <a:p>
            <a:r>
              <a:rPr lang="en-GB" sz="4800" dirty="0">
                <a:latin typeface="Helvetica" pitchFamily="2" charset="0"/>
              </a:rPr>
              <a:t>The association of countries outside the EU to FP10 is paramount for the European Union, aligning with the strategic imperatives outlined in the Horizon Europe Strategic Plan 2025-2027. That plan underscores the significance of international collaboration, particularly in the face of global crises that transcend borders. Challenges such as climate change, health crises, and geopolitical tensions demand and deserve a coordinated and collective response. </a:t>
            </a:r>
          </a:p>
          <a:p>
            <a:r>
              <a:rPr lang="en-GB" sz="4800" dirty="0" err="1">
                <a:latin typeface="Helvetica" pitchFamily="2" charset="0"/>
              </a:rPr>
              <a:t>EuroTech</a:t>
            </a:r>
            <a:r>
              <a:rPr lang="en-GB" sz="4800" dirty="0">
                <a:latin typeface="Helvetica" pitchFamily="2" charset="0"/>
              </a:rPr>
              <a:t> strongly advocates for expanding the scope of cooperation </a:t>
            </a:r>
            <a:r>
              <a:rPr lang="en-GB" sz="4800" b="1" dirty="0">
                <a:latin typeface="Helvetica" pitchFamily="2" charset="0"/>
              </a:rPr>
              <a:t>beyond the EU. </a:t>
            </a:r>
            <a:r>
              <a:rPr lang="en-GB" sz="4800" dirty="0">
                <a:latin typeface="Helvetica" pitchFamily="2" charset="0"/>
              </a:rPr>
              <a:t>For European countries with a long history and a broad experience of FP participation (notably the UK, Switzerland), collaboration should be stable, barrier-free and not complicated by wider political debates. Beyond Europe, we propose that FP10 actively engages </a:t>
            </a:r>
            <a:r>
              <a:rPr lang="en-GB" sz="4800" b="1" dirty="0">
                <a:latin typeface="Helvetica" pitchFamily="2" charset="0"/>
              </a:rPr>
              <a:t>with like-minded countries </a:t>
            </a:r>
            <a:r>
              <a:rPr lang="en-GB" sz="4800" dirty="0">
                <a:latin typeface="Helvetica" pitchFamily="2" charset="0"/>
              </a:rPr>
              <a:t>of strategic importance to the EU that are committed to the EU’s fundamental values. Such engagement ensures that FP10 can play a pivotal role in addressing global challenges, driving innovation, and establishing enduring and mutually beneficial relationships. </a:t>
            </a:r>
          </a:p>
          <a:p>
            <a:endParaRPr lang="en-SI" dirty="0"/>
          </a:p>
        </p:txBody>
      </p:sp>
      <p:pic>
        <p:nvPicPr>
          <p:cNvPr id="5" name="Graphic 4">
            <a:extLst>
              <a:ext uri="{FF2B5EF4-FFF2-40B4-BE49-F238E27FC236}">
                <a16:creationId xmlns:a16="http://schemas.microsoft.com/office/drawing/2014/main" id="{85A490B3-4FB6-EA31-1634-D5E2D3063F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237817548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17CC-20DA-B8DE-3003-F02092EEA662}"/>
              </a:ext>
            </a:extLst>
          </p:cNvPr>
          <p:cNvSpPr>
            <a:spLocks noGrp="1"/>
          </p:cNvSpPr>
          <p:nvPr>
            <p:ph type="title"/>
          </p:nvPr>
        </p:nvSpPr>
        <p:spPr>
          <a:xfrm>
            <a:off x="660400" y="0"/>
            <a:ext cx="10871200" cy="903312"/>
          </a:xfrm>
        </p:spPr>
        <p:txBody>
          <a:bodyPr>
            <a:noAutofit/>
          </a:bodyPr>
          <a:lstStyle/>
          <a:p>
            <a:r>
              <a:rPr lang="en-SI" sz="3200" b="1" dirty="0">
                <a:solidFill>
                  <a:srgbClr val="00D5FE"/>
                </a:solidFill>
              </a:rPr>
              <a:t>SOME HE OPINIONS (2)</a:t>
            </a:r>
          </a:p>
        </p:txBody>
      </p:sp>
      <p:sp>
        <p:nvSpPr>
          <p:cNvPr id="3" name="Content Placeholder 2">
            <a:extLst>
              <a:ext uri="{FF2B5EF4-FFF2-40B4-BE49-F238E27FC236}">
                <a16:creationId xmlns:a16="http://schemas.microsoft.com/office/drawing/2014/main" id="{5D1ED127-2CA6-10F5-3B2E-8446CC775288}"/>
              </a:ext>
            </a:extLst>
          </p:cNvPr>
          <p:cNvSpPr>
            <a:spLocks noGrp="1"/>
          </p:cNvSpPr>
          <p:nvPr>
            <p:ph idx="1"/>
          </p:nvPr>
        </p:nvSpPr>
        <p:spPr>
          <a:xfrm>
            <a:off x="914400" y="1196752"/>
            <a:ext cx="10668000" cy="5040560"/>
          </a:xfrm>
        </p:spPr>
        <p:txBody>
          <a:bodyPr>
            <a:normAutofit fontScale="92500" lnSpcReduction="10000"/>
          </a:bodyPr>
          <a:lstStyle/>
          <a:p>
            <a:r>
              <a:rPr lang="en-GB" sz="1400" dirty="0">
                <a:cs typeface="Calibri" panose="020F0502020204030204" pitchFamily="34" charset="0"/>
              </a:rPr>
              <a:t>1. To allocate a budget of </a:t>
            </a:r>
            <a:r>
              <a:rPr lang="en-GB" sz="1400" b="1" dirty="0">
                <a:cs typeface="Calibri" panose="020F0502020204030204" pitchFamily="34" charset="0"/>
              </a:rPr>
              <a:t>200 billion </a:t>
            </a:r>
            <a:r>
              <a:rPr lang="en-GB" sz="1400" dirty="0">
                <a:cs typeface="Calibri" panose="020F0502020204030204" pitchFamily="34" charset="0"/>
              </a:rPr>
              <a:t>EUR to FP10. We (UAS4EUROPE)</a:t>
            </a:r>
          </a:p>
          <a:p>
            <a:r>
              <a:rPr lang="en-GB" sz="1400" dirty="0">
                <a:cs typeface="Calibri" panose="020F0502020204030204" pitchFamily="34" charset="0"/>
              </a:rPr>
              <a:t>underline the need of these investments in R&amp;I as a groundwork for the EU’s ambitious policy agenda:</a:t>
            </a:r>
          </a:p>
          <a:p>
            <a:r>
              <a:rPr lang="en-GB" sz="1400" dirty="0">
                <a:cs typeface="Calibri" panose="020F0502020204030204" pitchFamily="34" charset="0"/>
              </a:rPr>
              <a:t>a. Climate neutrality with </a:t>
            </a:r>
            <a:r>
              <a:rPr lang="en-GB" sz="1400" b="1" dirty="0">
                <a:cs typeface="Calibri" panose="020F0502020204030204" pitchFamily="34" charset="0"/>
              </a:rPr>
              <a:t>net-zero technologies </a:t>
            </a:r>
            <a:r>
              <a:rPr lang="en-GB" sz="1400" dirty="0">
                <a:cs typeface="Calibri" panose="020F0502020204030204" pitchFamily="34" charset="0"/>
              </a:rPr>
              <a:t>can only be achieved through massive</a:t>
            </a:r>
          </a:p>
          <a:p>
            <a:r>
              <a:rPr lang="en-GB" sz="1400" dirty="0">
                <a:cs typeface="Calibri" panose="020F0502020204030204" pitchFamily="34" charset="0"/>
              </a:rPr>
              <a:t>investments into R&amp;I and deployment.</a:t>
            </a:r>
          </a:p>
          <a:p>
            <a:r>
              <a:rPr lang="en-GB" sz="1400" dirty="0">
                <a:cs typeface="Calibri" panose="020F0502020204030204" pitchFamily="34" charset="0"/>
              </a:rPr>
              <a:t>b. The EU’s single market is only as competitive as the robustness of our European</a:t>
            </a:r>
          </a:p>
          <a:p>
            <a:r>
              <a:rPr lang="en-GB" sz="1400" dirty="0">
                <a:cs typeface="Calibri" panose="020F0502020204030204" pitchFamily="34" charset="0"/>
              </a:rPr>
              <a:t>research and innovation chain. Next to substantial investment efforts, the necessary openness</a:t>
            </a:r>
          </a:p>
          <a:p>
            <a:r>
              <a:rPr lang="en-GB" sz="1400" dirty="0">
                <a:cs typeface="Calibri" panose="020F0502020204030204" pitchFamily="34" charset="0"/>
              </a:rPr>
              <a:t>towards R&amp;I collaboration with trusted partners in </a:t>
            </a:r>
            <a:r>
              <a:rPr lang="en-GB" sz="1400" b="1" dirty="0">
                <a:cs typeface="Calibri" panose="020F0502020204030204" pitchFamily="34" charset="0"/>
              </a:rPr>
              <a:t>third countries </a:t>
            </a:r>
            <a:r>
              <a:rPr lang="en-GB" sz="1400" dirty="0">
                <a:cs typeface="Calibri" panose="020F0502020204030204" pitchFamily="34" charset="0"/>
              </a:rPr>
              <a:t>is crucial.</a:t>
            </a:r>
          </a:p>
          <a:p>
            <a:r>
              <a:rPr lang="en-GB" sz="1400" dirty="0">
                <a:cs typeface="Calibri" panose="020F0502020204030204" pitchFamily="34" charset="0"/>
              </a:rPr>
              <a:t>c. A meaningful and sustainable competitiveness while </a:t>
            </a:r>
            <a:r>
              <a:rPr lang="en-GB" sz="1400" b="1" dirty="0">
                <a:cs typeface="Calibri" panose="020F0502020204030204" pitchFamily="34" charset="0"/>
              </a:rPr>
              <a:t>minimising one-sided</a:t>
            </a:r>
          </a:p>
          <a:p>
            <a:r>
              <a:rPr lang="en-GB" sz="1400" b="1" dirty="0">
                <a:cs typeface="Calibri" panose="020F0502020204030204" pitchFamily="34" charset="0"/>
              </a:rPr>
              <a:t>dependencies </a:t>
            </a:r>
            <a:r>
              <a:rPr lang="en-GB" sz="1400" dirty="0">
                <a:cs typeface="Calibri" panose="020F0502020204030204" pitchFamily="34" charset="0"/>
              </a:rPr>
              <a:t>require the necessary innovations and intellectual property to be located in</a:t>
            </a:r>
          </a:p>
          <a:p>
            <a:r>
              <a:rPr lang="en-GB" sz="1400" dirty="0">
                <a:cs typeface="Calibri" panose="020F0502020204030204" pitchFamily="34" charset="0"/>
              </a:rPr>
              <a:t>Europe. </a:t>
            </a:r>
          </a:p>
          <a:p>
            <a:r>
              <a:rPr lang="en-GB" sz="1400" dirty="0">
                <a:cs typeface="Calibri" panose="020F0502020204030204" pitchFamily="34" charset="0"/>
              </a:rPr>
              <a:t>2. Education. </a:t>
            </a:r>
          </a:p>
          <a:p>
            <a:r>
              <a:rPr lang="en-GB" sz="1400" dirty="0">
                <a:cs typeface="Calibri" panose="020F0502020204030204" pitchFamily="34" charset="0"/>
              </a:rPr>
              <a:t>3. In order to further boost industry-academia collaboration, specific programmes or Calls such as</a:t>
            </a:r>
          </a:p>
          <a:p>
            <a:r>
              <a:rPr lang="en-GB" sz="1400" dirty="0">
                <a:cs typeface="Calibri" panose="020F0502020204030204" pitchFamily="34" charset="0"/>
              </a:rPr>
              <a:t>the former “</a:t>
            </a:r>
            <a:r>
              <a:rPr lang="en-GB" sz="1400" b="1" dirty="0">
                <a:cs typeface="Calibri" panose="020F0502020204030204" pitchFamily="34" charset="0"/>
              </a:rPr>
              <a:t>Research for the benefit of SMEs</a:t>
            </a:r>
            <a:r>
              <a:rPr lang="en-GB" sz="1400" dirty="0">
                <a:cs typeface="Calibri" panose="020F0502020204030204" pitchFamily="34" charset="0"/>
              </a:rPr>
              <a:t>” under the “Capacities” pillar in FP7 or the current</a:t>
            </a:r>
          </a:p>
          <a:p>
            <a:r>
              <a:rPr lang="en-GB" sz="1400" dirty="0">
                <a:cs typeface="Calibri" panose="020F0502020204030204" pitchFamily="34" charset="0"/>
              </a:rPr>
              <a:t>“Accelerating uptake through open proposals for advanced SME innovation” in Horizon Europe Cluster</a:t>
            </a:r>
          </a:p>
          <a:p>
            <a:r>
              <a:rPr lang="en-GB" sz="1400" dirty="0">
                <a:cs typeface="Calibri" panose="020F0502020204030204" pitchFamily="34" charset="0"/>
              </a:rPr>
              <a:t>3 are appreciated. We recommend a mainstreaming of these or similar funding lines with “open topics”</a:t>
            </a:r>
          </a:p>
          <a:p>
            <a:r>
              <a:rPr lang="en-GB" sz="1400" dirty="0">
                <a:cs typeface="Calibri" panose="020F0502020204030204" pitchFamily="34" charset="0"/>
              </a:rPr>
              <a:t>to support intersectoral engagement between universities and SMEs.</a:t>
            </a:r>
          </a:p>
          <a:p>
            <a:r>
              <a:rPr lang="en-GB" sz="1400" dirty="0">
                <a:cs typeface="Calibri" panose="020F0502020204030204" pitchFamily="34" charset="0"/>
              </a:rPr>
              <a:t>4. Strong interlinkages between universities and SMEs seem to be particularly relevant in the area of</a:t>
            </a:r>
          </a:p>
          <a:p>
            <a:r>
              <a:rPr lang="en-GB" sz="1400" b="1" dirty="0">
                <a:cs typeface="Calibri" panose="020F0502020204030204" pitchFamily="34" charset="0"/>
              </a:rPr>
              <a:t>artificial intelligence</a:t>
            </a:r>
            <a:r>
              <a:rPr lang="en-GB" sz="1400" dirty="0">
                <a:cs typeface="Calibri" panose="020F0502020204030204" pitchFamily="34" charset="0"/>
              </a:rPr>
              <a:t>. This is to ensure the speedy development of human-centred and competitive</a:t>
            </a:r>
          </a:p>
          <a:p>
            <a:r>
              <a:rPr lang="en-GB" sz="1400" dirty="0">
                <a:cs typeface="Calibri" panose="020F0502020204030204" pitchFamily="34" charset="0"/>
              </a:rPr>
              <a:t>models with the necessary social acceptance. While some initiatives in this regard are ongoing on</a:t>
            </a:r>
          </a:p>
          <a:p>
            <a:r>
              <a:rPr lang="en-GB" sz="1400" dirty="0">
                <a:cs typeface="Calibri" panose="020F0502020204030204" pitchFamily="34" charset="0"/>
              </a:rPr>
              <a:t>different national and regional levels, more alignment and coordination are needed on the European</a:t>
            </a:r>
          </a:p>
          <a:p>
            <a:r>
              <a:rPr lang="en-GB" sz="1400" dirty="0">
                <a:cs typeface="Calibri" panose="020F0502020204030204" pitchFamily="34" charset="0"/>
              </a:rPr>
              <a:t>level.</a:t>
            </a:r>
          </a:p>
        </p:txBody>
      </p:sp>
      <p:pic>
        <p:nvPicPr>
          <p:cNvPr id="4" name="Graphic 3">
            <a:extLst>
              <a:ext uri="{FF2B5EF4-FFF2-40B4-BE49-F238E27FC236}">
                <a16:creationId xmlns:a16="http://schemas.microsoft.com/office/drawing/2014/main" id="{751CD4BC-4A08-B7DE-DAC3-60D4469D5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600" y="6093296"/>
            <a:ext cx="720000" cy="469739"/>
          </a:xfrm>
          <a:prstGeom prst="rect">
            <a:avLst/>
          </a:prstGeom>
        </p:spPr>
      </p:pic>
    </p:spTree>
    <p:extLst>
      <p:ext uri="{BB962C8B-B14F-4D97-AF65-F5344CB8AC3E}">
        <p14:creationId xmlns:p14="http://schemas.microsoft.com/office/powerpoint/2010/main" val="888638637"/>
      </p:ext>
    </p:extLst>
  </p:cSld>
  <p:clrMapOvr>
    <a:masterClrMapping/>
  </p:clrMapOvr>
  <p:transition spd="slow">
    <p:fade/>
  </p:transition>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r-ppt-predloga [Samo za branje]" id="{6795D1B3-5739-44AB-8600-D5D4C59499DE}" vid="{2DBCBF16-41CA-475D-B37A-3DED7AA2BC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84E76DDC1AA641996A8C26D4106BE0" ma:contentTypeVersion="10" ma:contentTypeDescription="Create a new document." ma:contentTypeScope="" ma:versionID="2ef9bca442809ef047fc5eedb485e64e">
  <xsd:schema xmlns:xsd="http://www.w3.org/2001/XMLSchema" xmlns:xs="http://www.w3.org/2001/XMLSchema" xmlns:p="http://schemas.microsoft.com/office/2006/metadata/properties" xmlns:ns2="86c6268a-1982-4a01-bab8-aea47768f942" xmlns:ns3="562ce78b-bcab-4299-ba08-dbf313c1548b" targetNamespace="http://schemas.microsoft.com/office/2006/metadata/properties" ma:root="true" ma:fieldsID="45368074692e86f088984f6cd3899668" ns2:_="" ns3:_="">
    <xsd:import namespace="86c6268a-1982-4a01-bab8-aea47768f942"/>
    <xsd:import namespace="562ce78b-bcab-4299-ba08-dbf313c1548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6268a-1982-4a01-bab8-aea47768f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14c371a-e1e1-4790-b7b3-e586cefac30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2ce78b-bcab-4299-ba08-dbf313c1548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424dde-cf88-4d33-ae3e-88886f3aa343}" ma:internalName="TaxCatchAll" ma:showField="CatchAllData" ma:web="562ce78b-bcab-4299-ba08-dbf313c154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2ce78b-bcab-4299-ba08-dbf313c1548b" xsi:nil="true"/>
    <lcf76f155ced4ddcb4097134ff3c332f xmlns="86c6268a-1982-4a01-bab8-aea47768f9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4C7868-798E-458D-8D58-E4C9B3B7D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c6268a-1982-4a01-bab8-aea47768f942"/>
    <ds:schemaRef ds:uri="562ce78b-bcab-4299-ba08-dbf313c15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96AB59-04EF-4827-B82A-A29E9A99E44C}">
  <ds:schemaRefs>
    <ds:schemaRef ds:uri="http://schemas.microsoft.com/sharepoint/v3/contenttype/forms"/>
  </ds:schemaRefs>
</ds:datastoreItem>
</file>

<file path=customXml/itemProps3.xml><?xml version="1.0" encoding="utf-8"?>
<ds:datastoreItem xmlns:ds="http://schemas.openxmlformats.org/officeDocument/2006/customXml" ds:itemID="{BE4D39D2-AE85-4557-BAAB-3E26E7115052}">
  <ds:schemaRefs>
    <ds:schemaRef ds:uri="http://purl.org/dc/terms/"/>
    <ds:schemaRef ds:uri="http://schemas.microsoft.com/office/2006/documentManagement/types"/>
    <ds:schemaRef ds:uri="http://schemas.openxmlformats.org/package/2006/metadata/core-properties"/>
    <ds:schemaRef ds:uri="http://purl.org/dc/dcmitype/"/>
    <ds:schemaRef ds:uri="562ce78b-bcab-4299-ba08-dbf313c1548b"/>
    <ds:schemaRef ds:uri="86c6268a-1982-4a01-bab8-aea47768f942"/>
    <ds:schemaRef ds:uri="http://purl.org/dc/elements/1.1/"/>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enr-ppt-predloga</Template>
  <TotalTime>39</TotalTime>
  <Words>4447</Words>
  <Application>Microsoft Office PowerPoint</Application>
  <PresentationFormat>Širokozaslonsko</PresentationFormat>
  <Paragraphs>236</Paragraphs>
  <Slides>22</Slides>
  <Notes>4</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22</vt:i4>
      </vt:variant>
    </vt:vector>
  </HeadingPairs>
  <TitlesOfParts>
    <vt:vector size="33" baseType="lpstr">
      <vt:lpstr>Aptos</vt:lpstr>
      <vt:lpstr>Arial</vt:lpstr>
      <vt:lpstr>Calibri</vt:lpstr>
      <vt:lpstr>Frutiger LT Com 45 Light</vt:lpstr>
      <vt:lpstr>Helvetica</vt:lpstr>
      <vt:lpstr>Symbol</vt:lpstr>
      <vt:lpstr>Tahoma</vt:lpstr>
      <vt:lpstr>Times New Roman</vt:lpstr>
      <vt:lpstr>Wingdings</vt:lpstr>
      <vt:lpstr>WordVisi_MSFontService</vt:lpstr>
      <vt:lpstr>UM.SI</vt:lpstr>
      <vt:lpstr>PowerPointova predstavitev</vt:lpstr>
      <vt:lpstr>FP 10, SOME ESSENTIAL POINTS (1)</vt:lpstr>
      <vt:lpstr>FP 10, SOME ESSENTIAL POINTS (2) </vt:lpstr>
      <vt:lpstr>FP 10, SOME ESSENTIAL POINTS (3) </vt:lpstr>
      <vt:lpstr>THE NEW HE (2028-34) SHOULD BE</vt:lpstr>
      <vt:lpstr>SOME WIDERA SUGGESTIONS</vt:lpstr>
      <vt:lpstr>SOME HE OPINIONS (1) </vt:lpstr>
      <vt:lpstr>PowerPointova predstavitev</vt:lpstr>
      <vt:lpstr>SOME HE OPINIONS (2)</vt:lpstr>
      <vt:lpstr>PowerPointova predstavitev</vt:lpstr>
      <vt:lpstr>SOME HE OPINIONS (3)</vt:lpstr>
      <vt:lpstr>PowerPointova predstavitev</vt:lpstr>
      <vt:lpstr>NEW HE NEEDS COST?</vt:lpstr>
      <vt:lpstr>FRAUNHOFER</vt:lpstr>
      <vt:lpstr>QUESTIONAIRES FOR LOBBYING</vt:lpstr>
      <vt:lpstr>PowerPointova predstavitev</vt:lpstr>
      <vt:lpstr>Core Activities</vt:lpstr>
      <vt:lpstr>Why is it important to be present in Brussels</vt:lpstr>
      <vt:lpstr>HORIZON EUROPE IN NUMBERS !!!</vt:lpstr>
      <vt:lpstr>Structure of the Horizon Europe</vt:lpstr>
      <vt:lpstr>Adaptation to climate change, including societal transformation</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Bernard H. Modic</dc:creator>
  <cp:lastModifiedBy>Predavalnica</cp:lastModifiedBy>
  <cp:revision>7</cp:revision>
  <dcterms:created xsi:type="dcterms:W3CDTF">2024-09-26T08:29:49Z</dcterms:created>
  <dcterms:modified xsi:type="dcterms:W3CDTF">2024-09-27T06:42:13Z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0x0101009784E76DDC1AA641996A8C26D4106BE0</vt:lpwstr>
  </property>
  <property fmtid="{D5CDD505-2E9C-101B-9397-08002B2CF9AE}" pid="3" name="_dlc_DocIdItemGuid">
    <vt:lpwstr>522049ae-d730-47e7-82a8-6874d7845f03</vt:lpwstr>
  </property>
  <property fmtid="{D5CDD505-2E9C-101B-9397-08002B2CF9AE}" pid="4" name="MediaServiceImageTags">
    <vt:lpwstr/>
  </property>
</Properties>
</file>