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264" r:id="rId6"/>
    <p:sldId id="302" r:id="rId7"/>
    <p:sldId id="266" r:id="rId8"/>
    <p:sldId id="305" r:id="rId9"/>
    <p:sldId id="304" r:id="rId10"/>
    <p:sldId id="306" r:id="rId11"/>
    <p:sldId id="272" r:id="rId12"/>
    <p:sldId id="271" r:id="rId13"/>
    <p:sldId id="307" r:id="rId14"/>
    <p:sldId id="315" r:id="rId15"/>
    <p:sldId id="283" r:id="rId16"/>
    <p:sldId id="324" r:id="rId17"/>
    <p:sldId id="323" r:id="rId18"/>
    <p:sldId id="292" r:id="rId19"/>
    <p:sldId id="280" r:id="rId20"/>
    <p:sldId id="318" r:id="rId21"/>
    <p:sldId id="294" r:id="rId22"/>
    <p:sldId id="321" r:id="rId23"/>
    <p:sldId id="319" r:id="rId24"/>
    <p:sldId id="326" r:id="rId25"/>
    <p:sldId id="300" r:id="rId26"/>
    <p:sldId id="327" r:id="rId27"/>
    <p:sldId id="328" r:id="rId28"/>
    <p:sldId id="276" r:id="rId29"/>
    <p:sldId id="286" r:id="rId30"/>
    <p:sldId id="281" r:id="rId31"/>
    <p:sldId id="329" r:id="rId32"/>
    <p:sldId id="330" r:id="rId33"/>
    <p:sldId id="295" r:id="rId34"/>
    <p:sldId id="262" r:id="rId3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31" autoAdjust="0"/>
    <p:restoredTop sz="84650" autoAdjust="0"/>
  </p:normalViewPr>
  <p:slideViewPr>
    <p:cSldViewPr snapToGrid="0">
      <p:cViewPr varScale="1">
        <p:scale>
          <a:sx n="93" d="100"/>
          <a:sy n="93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E221BF-5EE2-466E-985F-807F3F5C50A2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8926EF3-77AA-456B-9EB3-5DAF850EB997}">
      <dgm:prSet/>
      <dgm:spPr/>
      <dgm:t>
        <a:bodyPr/>
        <a:lstStyle/>
        <a:p>
          <a:r>
            <a:rPr lang="sl-SI"/>
            <a:t>Povzročajo zmedo, vzbujajo jezo, sovraštvo in sejejo strah.</a:t>
          </a:r>
          <a:endParaRPr lang="en-US"/>
        </a:p>
      </dgm:t>
    </dgm:pt>
    <dgm:pt modelId="{E2F2F01B-5BB3-4D0A-922F-3C31DB94FBB9}" type="parTrans" cxnId="{80039D47-E52B-46B7-A6FE-396FB311AB7D}">
      <dgm:prSet/>
      <dgm:spPr/>
      <dgm:t>
        <a:bodyPr/>
        <a:lstStyle/>
        <a:p>
          <a:endParaRPr lang="en-US"/>
        </a:p>
      </dgm:t>
    </dgm:pt>
    <dgm:pt modelId="{67DF9E17-9101-4D45-8C27-E88A757A7A63}" type="sibTrans" cxnId="{80039D47-E52B-46B7-A6FE-396FB311AB7D}">
      <dgm:prSet/>
      <dgm:spPr/>
      <dgm:t>
        <a:bodyPr/>
        <a:lstStyle/>
        <a:p>
          <a:endParaRPr lang="en-US"/>
        </a:p>
      </dgm:t>
    </dgm:pt>
    <dgm:pt modelId="{E2B5EFFE-689D-4240-8960-7D2ED8503C0E}">
      <dgm:prSet/>
      <dgm:spPr/>
      <dgm:t>
        <a:bodyPr/>
        <a:lstStyle/>
        <a:p>
          <a:r>
            <a:rPr lang="sl-SI" dirty="0"/>
            <a:t>Zaradi nasprotujočih informacij nismo več sposobni razlikovati med tem, kaj je res in kaj ni.</a:t>
          </a:r>
          <a:endParaRPr lang="en-US" dirty="0"/>
        </a:p>
      </dgm:t>
    </dgm:pt>
    <dgm:pt modelId="{6B9BFFC4-2A48-498A-B34E-B633ED9AD608}" type="parTrans" cxnId="{F70A9DC5-3FF6-48FB-8D5D-3292FCCBCA0C}">
      <dgm:prSet/>
      <dgm:spPr/>
      <dgm:t>
        <a:bodyPr/>
        <a:lstStyle/>
        <a:p>
          <a:endParaRPr lang="en-US"/>
        </a:p>
      </dgm:t>
    </dgm:pt>
    <dgm:pt modelId="{9BCE196D-CCD9-4F06-A8A4-39AEB7CEDD81}" type="sibTrans" cxnId="{F70A9DC5-3FF6-48FB-8D5D-3292FCCBCA0C}">
      <dgm:prSet/>
      <dgm:spPr/>
      <dgm:t>
        <a:bodyPr/>
        <a:lstStyle/>
        <a:p>
          <a:endParaRPr lang="en-US"/>
        </a:p>
      </dgm:t>
    </dgm:pt>
    <dgm:pt modelId="{B700BE52-9926-4EB2-8523-8336BA3DDFBE}">
      <dgm:prSet/>
      <dgm:spPr/>
      <dgm:t>
        <a:bodyPr/>
        <a:lstStyle/>
        <a:p>
          <a:r>
            <a:rPr lang="sl-SI"/>
            <a:t>Zaupanje v te zgodbe vas lahko privede do odločitev, ki so lahko škodljive za vas, vaše prijatelje in družino.</a:t>
          </a:r>
          <a:endParaRPr lang="en-US"/>
        </a:p>
      </dgm:t>
    </dgm:pt>
    <dgm:pt modelId="{A1740AE1-553F-45A5-A68F-99DCC787A1B2}" type="parTrans" cxnId="{2121A319-C9E9-40AC-9483-06D1CFC1B4D6}">
      <dgm:prSet/>
      <dgm:spPr/>
      <dgm:t>
        <a:bodyPr/>
        <a:lstStyle/>
        <a:p>
          <a:endParaRPr lang="en-US"/>
        </a:p>
      </dgm:t>
    </dgm:pt>
    <dgm:pt modelId="{04C37033-C0DF-4C1B-899D-F489437BABC0}" type="sibTrans" cxnId="{2121A319-C9E9-40AC-9483-06D1CFC1B4D6}">
      <dgm:prSet/>
      <dgm:spPr/>
      <dgm:t>
        <a:bodyPr/>
        <a:lstStyle/>
        <a:p>
          <a:endParaRPr lang="en-US"/>
        </a:p>
      </dgm:t>
    </dgm:pt>
    <dgm:pt modelId="{25E7B601-CA6D-4BF7-A33D-0F72C460D177}" type="pres">
      <dgm:prSet presAssocID="{16E221BF-5EE2-466E-985F-807F3F5C50A2}" presName="diagram" presStyleCnt="0">
        <dgm:presLayoutVars>
          <dgm:dir/>
          <dgm:resizeHandles val="exact"/>
        </dgm:presLayoutVars>
      </dgm:prSet>
      <dgm:spPr/>
    </dgm:pt>
    <dgm:pt modelId="{147E241C-037E-4EF3-90D6-B180D6B28BA5}" type="pres">
      <dgm:prSet presAssocID="{B8926EF3-77AA-456B-9EB3-5DAF850EB997}" presName="node" presStyleLbl="node1" presStyleIdx="0" presStyleCnt="3">
        <dgm:presLayoutVars>
          <dgm:bulletEnabled val="1"/>
        </dgm:presLayoutVars>
      </dgm:prSet>
      <dgm:spPr/>
    </dgm:pt>
    <dgm:pt modelId="{9CB9A282-1EC4-401E-857E-3D45917903BA}" type="pres">
      <dgm:prSet presAssocID="{67DF9E17-9101-4D45-8C27-E88A757A7A63}" presName="sibTrans" presStyleLbl="sibTrans2D1" presStyleIdx="0" presStyleCnt="2"/>
      <dgm:spPr/>
    </dgm:pt>
    <dgm:pt modelId="{335438E4-B376-4273-95A3-197136DC1B79}" type="pres">
      <dgm:prSet presAssocID="{67DF9E17-9101-4D45-8C27-E88A757A7A63}" presName="connectorText" presStyleLbl="sibTrans2D1" presStyleIdx="0" presStyleCnt="2"/>
      <dgm:spPr/>
    </dgm:pt>
    <dgm:pt modelId="{2EBB017B-62EA-423C-B9B0-5757CB4B6EB2}" type="pres">
      <dgm:prSet presAssocID="{E2B5EFFE-689D-4240-8960-7D2ED8503C0E}" presName="node" presStyleLbl="node1" presStyleIdx="1" presStyleCnt="3">
        <dgm:presLayoutVars>
          <dgm:bulletEnabled val="1"/>
        </dgm:presLayoutVars>
      </dgm:prSet>
      <dgm:spPr/>
    </dgm:pt>
    <dgm:pt modelId="{9B11D5B4-C90E-4DF1-A4A1-DDC00C82558C}" type="pres">
      <dgm:prSet presAssocID="{9BCE196D-CCD9-4F06-A8A4-39AEB7CEDD81}" presName="sibTrans" presStyleLbl="sibTrans2D1" presStyleIdx="1" presStyleCnt="2"/>
      <dgm:spPr/>
    </dgm:pt>
    <dgm:pt modelId="{C97C6E44-AB4C-45CB-AC96-BACC2FDA23A3}" type="pres">
      <dgm:prSet presAssocID="{9BCE196D-CCD9-4F06-A8A4-39AEB7CEDD81}" presName="connectorText" presStyleLbl="sibTrans2D1" presStyleIdx="1" presStyleCnt="2"/>
      <dgm:spPr/>
    </dgm:pt>
    <dgm:pt modelId="{B4029C9D-7599-426D-9B3A-836A25851218}" type="pres">
      <dgm:prSet presAssocID="{B700BE52-9926-4EB2-8523-8336BA3DDFBE}" presName="node" presStyleLbl="node1" presStyleIdx="2" presStyleCnt="3">
        <dgm:presLayoutVars>
          <dgm:bulletEnabled val="1"/>
        </dgm:presLayoutVars>
      </dgm:prSet>
      <dgm:spPr/>
    </dgm:pt>
  </dgm:ptLst>
  <dgm:cxnLst>
    <dgm:cxn modelId="{2121A319-C9E9-40AC-9483-06D1CFC1B4D6}" srcId="{16E221BF-5EE2-466E-985F-807F3F5C50A2}" destId="{B700BE52-9926-4EB2-8523-8336BA3DDFBE}" srcOrd="2" destOrd="0" parTransId="{A1740AE1-553F-45A5-A68F-99DCC787A1B2}" sibTransId="{04C37033-C0DF-4C1B-899D-F489437BABC0}"/>
    <dgm:cxn modelId="{CC5C611A-E0E8-409E-ADC0-4295E730A242}" type="presOf" srcId="{9BCE196D-CCD9-4F06-A8A4-39AEB7CEDD81}" destId="{C97C6E44-AB4C-45CB-AC96-BACC2FDA23A3}" srcOrd="1" destOrd="0" presId="urn:microsoft.com/office/officeart/2005/8/layout/process5"/>
    <dgm:cxn modelId="{274EDB31-F432-4506-B037-99DB960F322F}" type="presOf" srcId="{9BCE196D-CCD9-4F06-A8A4-39AEB7CEDD81}" destId="{9B11D5B4-C90E-4DF1-A4A1-DDC00C82558C}" srcOrd="0" destOrd="0" presId="urn:microsoft.com/office/officeart/2005/8/layout/process5"/>
    <dgm:cxn modelId="{80039D47-E52B-46B7-A6FE-396FB311AB7D}" srcId="{16E221BF-5EE2-466E-985F-807F3F5C50A2}" destId="{B8926EF3-77AA-456B-9EB3-5DAF850EB997}" srcOrd="0" destOrd="0" parTransId="{E2F2F01B-5BB3-4D0A-922F-3C31DB94FBB9}" sibTransId="{67DF9E17-9101-4D45-8C27-E88A757A7A63}"/>
    <dgm:cxn modelId="{AB1FE177-6BB8-4F72-9EAB-616239DA9075}" type="presOf" srcId="{16E221BF-5EE2-466E-985F-807F3F5C50A2}" destId="{25E7B601-CA6D-4BF7-A33D-0F72C460D177}" srcOrd="0" destOrd="0" presId="urn:microsoft.com/office/officeart/2005/8/layout/process5"/>
    <dgm:cxn modelId="{C55BF878-9170-4DF1-B41E-77BC0C954D2C}" type="presOf" srcId="{B8926EF3-77AA-456B-9EB3-5DAF850EB997}" destId="{147E241C-037E-4EF3-90D6-B180D6B28BA5}" srcOrd="0" destOrd="0" presId="urn:microsoft.com/office/officeart/2005/8/layout/process5"/>
    <dgm:cxn modelId="{96014579-568A-4281-9904-E1BD7F3FC0CF}" type="presOf" srcId="{67DF9E17-9101-4D45-8C27-E88A757A7A63}" destId="{9CB9A282-1EC4-401E-857E-3D45917903BA}" srcOrd="0" destOrd="0" presId="urn:microsoft.com/office/officeart/2005/8/layout/process5"/>
    <dgm:cxn modelId="{A6C1198F-584E-445C-A2B3-BEA854AD96DD}" type="presOf" srcId="{E2B5EFFE-689D-4240-8960-7D2ED8503C0E}" destId="{2EBB017B-62EA-423C-B9B0-5757CB4B6EB2}" srcOrd="0" destOrd="0" presId="urn:microsoft.com/office/officeart/2005/8/layout/process5"/>
    <dgm:cxn modelId="{51FEFAB2-EC12-4513-8A7B-F7D55AA866A9}" type="presOf" srcId="{B700BE52-9926-4EB2-8523-8336BA3DDFBE}" destId="{B4029C9D-7599-426D-9B3A-836A25851218}" srcOrd="0" destOrd="0" presId="urn:microsoft.com/office/officeart/2005/8/layout/process5"/>
    <dgm:cxn modelId="{40EB90BC-D32E-44BE-ABB5-DCD8965F69C1}" type="presOf" srcId="{67DF9E17-9101-4D45-8C27-E88A757A7A63}" destId="{335438E4-B376-4273-95A3-197136DC1B79}" srcOrd="1" destOrd="0" presId="urn:microsoft.com/office/officeart/2005/8/layout/process5"/>
    <dgm:cxn modelId="{F70A9DC5-3FF6-48FB-8D5D-3292FCCBCA0C}" srcId="{16E221BF-5EE2-466E-985F-807F3F5C50A2}" destId="{E2B5EFFE-689D-4240-8960-7D2ED8503C0E}" srcOrd="1" destOrd="0" parTransId="{6B9BFFC4-2A48-498A-B34E-B633ED9AD608}" sibTransId="{9BCE196D-CCD9-4F06-A8A4-39AEB7CEDD81}"/>
    <dgm:cxn modelId="{26169BDE-AA84-4686-ADC1-158CDA6F4F22}" type="presParOf" srcId="{25E7B601-CA6D-4BF7-A33D-0F72C460D177}" destId="{147E241C-037E-4EF3-90D6-B180D6B28BA5}" srcOrd="0" destOrd="0" presId="urn:microsoft.com/office/officeart/2005/8/layout/process5"/>
    <dgm:cxn modelId="{3F6B120E-113D-42EF-A835-4DE629D0FD5A}" type="presParOf" srcId="{25E7B601-CA6D-4BF7-A33D-0F72C460D177}" destId="{9CB9A282-1EC4-401E-857E-3D45917903BA}" srcOrd="1" destOrd="0" presId="urn:microsoft.com/office/officeart/2005/8/layout/process5"/>
    <dgm:cxn modelId="{44AE2562-6C66-4CEC-85FE-61349E0E3F65}" type="presParOf" srcId="{9CB9A282-1EC4-401E-857E-3D45917903BA}" destId="{335438E4-B376-4273-95A3-197136DC1B79}" srcOrd="0" destOrd="0" presId="urn:microsoft.com/office/officeart/2005/8/layout/process5"/>
    <dgm:cxn modelId="{7161994A-DA4C-42F4-A545-1B0D3579713F}" type="presParOf" srcId="{25E7B601-CA6D-4BF7-A33D-0F72C460D177}" destId="{2EBB017B-62EA-423C-B9B0-5757CB4B6EB2}" srcOrd="2" destOrd="0" presId="urn:microsoft.com/office/officeart/2005/8/layout/process5"/>
    <dgm:cxn modelId="{FE5CB012-7094-4C80-B88C-6A84B6FA771A}" type="presParOf" srcId="{25E7B601-CA6D-4BF7-A33D-0F72C460D177}" destId="{9B11D5B4-C90E-4DF1-A4A1-DDC00C82558C}" srcOrd="3" destOrd="0" presId="urn:microsoft.com/office/officeart/2005/8/layout/process5"/>
    <dgm:cxn modelId="{C08F6464-B749-4003-8B97-D34498E9DF5D}" type="presParOf" srcId="{9B11D5B4-C90E-4DF1-A4A1-DDC00C82558C}" destId="{C97C6E44-AB4C-45CB-AC96-BACC2FDA23A3}" srcOrd="0" destOrd="0" presId="urn:microsoft.com/office/officeart/2005/8/layout/process5"/>
    <dgm:cxn modelId="{375E2ACD-2A14-450C-97BF-1EF9A93C21D8}" type="presParOf" srcId="{25E7B601-CA6D-4BF7-A33D-0F72C460D177}" destId="{B4029C9D-7599-426D-9B3A-836A25851218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AEBBF8-0A48-4E9A-8C84-0456C769202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DB75FBB-5276-423E-B538-F4C807FF2FEC}">
      <dgm:prSet/>
      <dgm:spPr/>
      <dgm:t>
        <a:bodyPr/>
        <a:lstStyle/>
        <a:p>
          <a:r>
            <a:rPr lang="sl-SI" b="1"/>
            <a:t>🖼️ Preverjanje fotografije ali videoposnetka</a:t>
          </a:r>
          <a:endParaRPr lang="en-US" dirty="0"/>
        </a:p>
      </dgm:t>
    </dgm:pt>
    <dgm:pt modelId="{161FC286-8DDD-45BE-B855-9F6AB8AFC9F3}" type="parTrans" cxnId="{4A4B6CC6-C8D1-4FEF-8FBB-6C456478058E}">
      <dgm:prSet/>
      <dgm:spPr/>
      <dgm:t>
        <a:bodyPr/>
        <a:lstStyle/>
        <a:p>
          <a:endParaRPr lang="en-US"/>
        </a:p>
      </dgm:t>
    </dgm:pt>
    <dgm:pt modelId="{EE4E5557-0A0A-415D-A046-397A3FBEF1FF}" type="sibTrans" cxnId="{4A4B6CC6-C8D1-4FEF-8FBB-6C456478058E}">
      <dgm:prSet/>
      <dgm:spPr/>
      <dgm:t>
        <a:bodyPr/>
        <a:lstStyle/>
        <a:p>
          <a:endParaRPr lang="en-US"/>
        </a:p>
      </dgm:t>
    </dgm:pt>
    <dgm:pt modelId="{5F1DDB98-A3E4-484B-B911-F1406F505714}">
      <dgm:prSet/>
      <dgm:spPr/>
      <dgm:t>
        <a:bodyPr/>
        <a:lstStyle/>
        <a:p>
          <a:r>
            <a:rPr lang="sl-SI" b="1"/>
            <a:t>📸 Ali je fotografija originalna?</a:t>
          </a:r>
          <a:endParaRPr lang="en-US"/>
        </a:p>
      </dgm:t>
    </dgm:pt>
    <dgm:pt modelId="{32FE1CE6-1B24-404D-BF9A-E160CDB572F0}" type="parTrans" cxnId="{DEA0FD07-DB02-4D54-A839-43FCC5172D85}">
      <dgm:prSet/>
      <dgm:spPr/>
      <dgm:t>
        <a:bodyPr/>
        <a:lstStyle/>
        <a:p>
          <a:endParaRPr lang="en-US"/>
        </a:p>
      </dgm:t>
    </dgm:pt>
    <dgm:pt modelId="{93ECBA16-F78A-4E34-B1C1-BDED4ACC7D47}" type="sibTrans" cxnId="{DEA0FD07-DB02-4D54-A839-43FCC5172D85}">
      <dgm:prSet/>
      <dgm:spPr/>
      <dgm:t>
        <a:bodyPr/>
        <a:lstStyle/>
        <a:p>
          <a:endParaRPr lang="en-US"/>
        </a:p>
      </dgm:t>
    </dgm:pt>
    <dgm:pt modelId="{0673053A-79C4-4EF1-9F29-5EFB3993B80A}">
      <dgm:prSet/>
      <dgm:spPr/>
      <dgm:t>
        <a:bodyPr/>
        <a:lstStyle/>
        <a:p>
          <a:r>
            <a:rPr lang="sl-SI"/>
            <a:t>Uporabi </a:t>
          </a:r>
          <a:r>
            <a:rPr lang="sl-SI" b="1"/>
            <a:t>obratno iskanje slike</a:t>
          </a:r>
          <a:r>
            <a:rPr lang="sl-SI"/>
            <a:t> (Google Images, TinEye), da preveriš, ali je bila že objavljena.</a:t>
          </a:r>
          <a:endParaRPr lang="en-US"/>
        </a:p>
      </dgm:t>
    </dgm:pt>
    <dgm:pt modelId="{3AEE38B4-F029-4C30-A0E3-8402051AD2D1}" type="parTrans" cxnId="{857A515B-35F3-4225-87D4-F7D1927051B4}">
      <dgm:prSet/>
      <dgm:spPr/>
      <dgm:t>
        <a:bodyPr/>
        <a:lstStyle/>
        <a:p>
          <a:endParaRPr lang="en-US"/>
        </a:p>
      </dgm:t>
    </dgm:pt>
    <dgm:pt modelId="{045D69CA-87A7-4328-9FAB-1A18C9E54BA2}" type="sibTrans" cxnId="{857A515B-35F3-4225-87D4-F7D1927051B4}">
      <dgm:prSet/>
      <dgm:spPr/>
      <dgm:t>
        <a:bodyPr/>
        <a:lstStyle/>
        <a:p>
          <a:endParaRPr lang="en-US"/>
        </a:p>
      </dgm:t>
    </dgm:pt>
    <dgm:pt modelId="{AF389FAC-82BA-44B5-B20C-0DB82AF9A9E3}">
      <dgm:prSet/>
      <dgm:spPr/>
      <dgm:t>
        <a:bodyPr/>
        <a:lstStyle/>
        <a:p>
          <a:r>
            <a:rPr lang="sl-SI" b="1"/>
            <a:t>🧑‍🎨 Ali je ta oseba tudi njen avtor?</a:t>
          </a:r>
          <a:endParaRPr lang="en-US"/>
        </a:p>
      </dgm:t>
    </dgm:pt>
    <dgm:pt modelId="{2904B96C-B380-4B08-99B4-A65F74FCF81D}" type="parTrans" cxnId="{3C77C851-A6CE-46DE-9CD9-FDBFB2A07C2E}">
      <dgm:prSet/>
      <dgm:spPr/>
      <dgm:t>
        <a:bodyPr/>
        <a:lstStyle/>
        <a:p>
          <a:endParaRPr lang="en-US"/>
        </a:p>
      </dgm:t>
    </dgm:pt>
    <dgm:pt modelId="{1B3A8829-A402-463F-953D-4CE5483D5CD8}" type="sibTrans" cxnId="{3C77C851-A6CE-46DE-9CD9-FDBFB2A07C2E}">
      <dgm:prSet/>
      <dgm:spPr/>
      <dgm:t>
        <a:bodyPr/>
        <a:lstStyle/>
        <a:p>
          <a:endParaRPr lang="en-US"/>
        </a:p>
      </dgm:t>
    </dgm:pt>
    <dgm:pt modelId="{2CC576E0-5B8F-4F89-B311-DC42224BBFD5}">
      <dgm:prSet/>
      <dgm:spPr/>
      <dgm:t>
        <a:bodyPr/>
        <a:lstStyle/>
        <a:p>
          <a:r>
            <a:rPr lang="sl-SI"/>
            <a:t>Preveri, kdo je objavil fotografijo in ali je znan kot njen ustvarjalec.</a:t>
          </a:r>
          <a:endParaRPr lang="en-US"/>
        </a:p>
      </dgm:t>
    </dgm:pt>
    <dgm:pt modelId="{7586DCBE-BFD0-44A6-88AA-1FF3AD275346}" type="parTrans" cxnId="{C5283711-7C09-4F7A-B8D6-6A55116DFF77}">
      <dgm:prSet/>
      <dgm:spPr/>
      <dgm:t>
        <a:bodyPr/>
        <a:lstStyle/>
        <a:p>
          <a:endParaRPr lang="en-US"/>
        </a:p>
      </dgm:t>
    </dgm:pt>
    <dgm:pt modelId="{CB071AFD-0BF6-45B0-96DE-17019D2E4D3A}" type="sibTrans" cxnId="{C5283711-7C09-4F7A-B8D6-6A55116DFF77}">
      <dgm:prSet/>
      <dgm:spPr/>
      <dgm:t>
        <a:bodyPr/>
        <a:lstStyle/>
        <a:p>
          <a:endParaRPr lang="en-US"/>
        </a:p>
      </dgm:t>
    </dgm:pt>
    <dgm:pt modelId="{31D56DA8-DB5F-429A-BDB4-008C74F32D7A}">
      <dgm:prSet/>
      <dgm:spPr/>
      <dgm:t>
        <a:bodyPr/>
        <a:lstStyle/>
        <a:p>
          <a:r>
            <a:rPr lang="sl-SI" b="1"/>
            <a:t>🗓️ Kdaj in kje je fotografija nastala?</a:t>
          </a:r>
          <a:endParaRPr lang="en-US"/>
        </a:p>
      </dgm:t>
    </dgm:pt>
    <dgm:pt modelId="{7BCDB83B-12F2-40DF-B82F-7A12F55DF07F}" type="parTrans" cxnId="{D1460826-9331-422C-9042-B80A2AD50CEA}">
      <dgm:prSet/>
      <dgm:spPr/>
      <dgm:t>
        <a:bodyPr/>
        <a:lstStyle/>
        <a:p>
          <a:endParaRPr lang="en-US"/>
        </a:p>
      </dgm:t>
    </dgm:pt>
    <dgm:pt modelId="{0128F15B-CA2C-40D1-9F0F-8527290E9032}" type="sibTrans" cxnId="{D1460826-9331-422C-9042-B80A2AD50CEA}">
      <dgm:prSet/>
      <dgm:spPr/>
      <dgm:t>
        <a:bodyPr/>
        <a:lstStyle/>
        <a:p>
          <a:endParaRPr lang="en-US"/>
        </a:p>
      </dgm:t>
    </dgm:pt>
    <dgm:pt modelId="{7E7EFE70-AEDE-4D12-9009-CB0D34BF4401}">
      <dgm:prSet/>
      <dgm:spPr/>
      <dgm:t>
        <a:bodyPr/>
        <a:lstStyle/>
        <a:p>
          <a:r>
            <a:rPr lang="sl-SI"/>
            <a:t>Preveri </a:t>
          </a:r>
          <a:r>
            <a:rPr lang="sl-SI" b="1"/>
            <a:t>datum objave</a:t>
          </a:r>
          <a:r>
            <a:rPr lang="sl-SI"/>
            <a:t> in </a:t>
          </a:r>
          <a:r>
            <a:rPr lang="sl-SI" b="1"/>
            <a:t>lokacijo</a:t>
          </a:r>
          <a:r>
            <a:rPr lang="sl-SI"/>
            <a:t>, če je na voljo (npr. v metapodatkih ali opisu).</a:t>
          </a:r>
          <a:endParaRPr lang="en-US"/>
        </a:p>
      </dgm:t>
    </dgm:pt>
    <dgm:pt modelId="{B66C474D-7BFA-4C40-A4CF-F464618861EA}" type="parTrans" cxnId="{02CF0FFB-3342-4273-8517-FF5CD9B71B25}">
      <dgm:prSet/>
      <dgm:spPr/>
      <dgm:t>
        <a:bodyPr/>
        <a:lstStyle/>
        <a:p>
          <a:endParaRPr lang="en-US"/>
        </a:p>
      </dgm:t>
    </dgm:pt>
    <dgm:pt modelId="{A8D5AFCF-FCBB-4DC6-B4C6-B827FBAA7461}" type="sibTrans" cxnId="{02CF0FFB-3342-4273-8517-FF5CD9B71B25}">
      <dgm:prSet/>
      <dgm:spPr/>
      <dgm:t>
        <a:bodyPr/>
        <a:lstStyle/>
        <a:p>
          <a:endParaRPr lang="en-US"/>
        </a:p>
      </dgm:t>
    </dgm:pt>
    <dgm:pt modelId="{ACFA5422-30CE-4E77-BBB4-2325F1261AC4}" type="pres">
      <dgm:prSet presAssocID="{61AEBBF8-0A48-4E9A-8C84-0456C7692027}" presName="vert0" presStyleCnt="0">
        <dgm:presLayoutVars>
          <dgm:dir/>
          <dgm:animOne val="branch"/>
          <dgm:animLvl val="lvl"/>
        </dgm:presLayoutVars>
      </dgm:prSet>
      <dgm:spPr/>
    </dgm:pt>
    <dgm:pt modelId="{FEEDBCFC-3C6B-4786-94FC-0F032A7EC14F}" type="pres">
      <dgm:prSet presAssocID="{FDB75FBB-5276-423E-B538-F4C807FF2FEC}" presName="thickLine" presStyleLbl="alignNode1" presStyleIdx="0" presStyleCnt="7"/>
      <dgm:spPr/>
    </dgm:pt>
    <dgm:pt modelId="{AED09D17-736E-44F0-9123-A231462B0C6D}" type="pres">
      <dgm:prSet presAssocID="{FDB75FBB-5276-423E-B538-F4C807FF2FEC}" presName="horz1" presStyleCnt="0"/>
      <dgm:spPr/>
    </dgm:pt>
    <dgm:pt modelId="{C6F4B3EF-2417-4D41-A8A3-C1B10F3BF01A}" type="pres">
      <dgm:prSet presAssocID="{FDB75FBB-5276-423E-B538-F4C807FF2FEC}" presName="tx1" presStyleLbl="revTx" presStyleIdx="0" presStyleCnt="7"/>
      <dgm:spPr/>
    </dgm:pt>
    <dgm:pt modelId="{DC3BCEC0-93CB-48AA-A11D-752CD72560CA}" type="pres">
      <dgm:prSet presAssocID="{FDB75FBB-5276-423E-B538-F4C807FF2FEC}" presName="vert1" presStyleCnt="0"/>
      <dgm:spPr/>
    </dgm:pt>
    <dgm:pt modelId="{D4C468EF-3B48-427A-BAB4-D5768802DBCF}" type="pres">
      <dgm:prSet presAssocID="{5F1DDB98-A3E4-484B-B911-F1406F505714}" presName="thickLine" presStyleLbl="alignNode1" presStyleIdx="1" presStyleCnt="7"/>
      <dgm:spPr/>
    </dgm:pt>
    <dgm:pt modelId="{F4E53FBA-2E80-4F42-ACF4-2E2CF3128B19}" type="pres">
      <dgm:prSet presAssocID="{5F1DDB98-A3E4-484B-B911-F1406F505714}" presName="horz1" presStyleCnt="0"/>
      <dgm:spPr/>
    </dgm:pt>
    <dgm:pt modelId="{EB4DA3B2-9956-4F23-A383-E0A917F72897}" type="pres">
      <dgm:prSet presAssocID="{5F1DDB98-A3E4-484B-B911-F1406F505714}" presName="tx1" presStyleLbl="revTx" presStyleIdx="1" presStyleCnt="7"/>
      <dgm:spPr/>
    </dgm:pt>
    <dgm:pt modelId="{CFFA7CF3-16A3-4ABB-8849-D3B2EF7F5B01}" type="pres">
      <dgm:prSet presAssocID="{5F1DDB98-A3E4-484B-B911-F1406F505714}" presName="vert1" presStyleCnt="0"/>
      <dgm:spPr/>
    </dgm:pt>
    <dgm:pt modelId="{1DD82BEE-2A1D-4C40-AB80-E17DB3B5D55B}" type="pres">
      <dgm:prSet presAssocID="{0673053A-79C4-4EF1-9F29-5EFB3993B80A}" presName="thickLine" presStyleLbl="alignNode1" presStyleIdx="2" presStyleCnt="7"/>
      <dgm:spPr/>
    </dgm:pt>
    <dgm:pt modelId="{248684D9-093D-458F-8DCD-7704B96D7D06}" type="pres">
      <dgm:prSet presAssocID="{0673053A-79C4-4EF1-9F29-5EFB3993B80A}" presName="horz1" presStyleCnt="0"/>
      <dgm:spPr/>
    </dgm:pt>
    <dgm:pt modelId="{A761B246-2419-46A9-8EA8-9143B685F486}" type="pres">
      <dgm:prSet presAssocID="{0673053A-79C4-4EF1-9F29-5EFB3993B80A}" presName="tx1" presStyleLbl="revTx" presStyleIdx="2" presStyleCnt="7"/>
      <dgm:spPr/>
    </dgm:pt>
    <dgm:pt modelId="{37CC0B3C-2D7F-41C2-8FAF-59B2423DBA84}" type="pres">
      <dgm:prSet presAssocID="{0673053A-79C4-4EF1-9F29-5EFB3993B80A}" presName="vert1" presStyleCnt="0"/>
      <dgm:spPr/>
    </dgm:pt>
    <dgm:pt modelId="{66F4C1AD-F94D-46D0-81F3-CE00C4A65ED2}" type="pres">
      <dgm:prSet presAssocID="{AF389FAC-82BA-44B5-B20C-0DB82AF9A9E3}" presName="thickLine" presStyleLbl="alignNode1" presStyleIdx="3" presStyleCnt="7"/>
      <dgm:spPr/>
    </dgm:pt>
    <dgm:pt modelId="{AFE70468-5A89-491E-83A1-183085D5D876}" type="pres">
      <dgm:prSet presAssocID="{AF389FAC-82BA-44B5-B20C-0DB82AF9A9E3}" presName="horz1" presStyleCnt="0"/>
      <dgm:spPr/>
    </dgm:pt>
    <dgm:pt modelId="{617D0170-A9CF-4FC3-ACC0-1DB5E62021C0}" type="pres">
      <dgm:prSet presAssocID="{AF389FAC-82BA-44B5-B20C-0DB82AF9A9E3}" presName="tx1" presStyleLbl="revTx" presStyleIdx="3" presStyleCnt="7"/>
      <dgm:spPr/>
    </dgm:pt>
    <dgm:pt modelId="{20C49D7E-F1CE-4224-B4F8-87D9BB376D47}" type="pres">
      <dgm:prSet presAssocID="{AF389FAC-82BA-44B5-B20C-0DB82AF9A9E3}" presName="vert1" presStyleCnt="0"/>
      <dgm:spPr/>
    </dgm:pt>
    <dgm:pt modelId="{44CB282E-E8C0-4F83-994D-3693DBCC6105}" type="pres">
      <dgm:prSet presAssocID="{2CC576E0-5B8F-4F89-B311-DC42224BBFD5}" presName="thickLine" presStyleLbl="alignNode1" presStyleIdx="4" presStyleCnt="7"/>
      <dgm:spPr/>
    </dgm:pt>
    <dgm:pt modelId="{E32669CE-124C-4E49-B3BF-4B9CBCEA56F3}" type="pres">
      <dgm:prSet presAssocID="{2CC576E0-5B8F-4F89-B311-DC42224BBFD5}" presName="horz1" presStyleCnt="0"/>
      <dgm:spPr/>
    </dgm:pt>
    <dgm:pt modelId="{E16CB344-F1C5-45C9-93B4-DC724A4BB65E}" type="pres">
      <dgm:prSet presAssocID="{2CC576E0-5B8F-4F89-B311-DC42224BBFD5}" presName="tx1" presStyleLbl="revTx" presStyleIdx="4" presStyleCnt="7"/>
      <dgm:spPr/>
    </dgm:pt>
    <dgm:pt modelId="{6FE15D95-9932-4687-AA5B-46D0E8738C85}" type="pres">
      <dgm:prSet presAssocID="{2CC576E0-5B8F-4F89-B311-DC42224BBFD5}" presName="vert1" presStyleCnt="0"/>
      <dgm:spPr/>
    </dgm:pt>
    <dgm:pt modelId="{D2C9DBDE-9447-42C1-BD7B-FBE54F29B626}" type="pres">
      <dgm:prSet presAssocID="{31D56DA8-DB5F-429A-BDB4-008C74F32D7A}" presName="thickLine" presStyleLbl="alignNode1" presStyleIdx="5" presStyleCnt="7"/>
      <dgm:spPr/>
    </dgm:pt>
    <dgm:pt modelId="{7D96475E-B954-41F1-8119-44DF9C472D54}" type="pres">
      <dgm:prSet presAssocID="{31D56DA8-DB5F-429A-BDB4-008C74F32D7A}" presName="horz1" presStyleCnt="0"/>
      <dgm:spPr/>
    </dgm:pt>
    <dgm:pt modelId="{E5812A1D-5CDC-4D5B-9772-61C94D70C15F}" type="pres">
      <dgm:prSet presAssocID="{31D56DA8-DB5F-429A-BDB4-008C74F32D7A}" presName="tx1" presStyleLbl="revTx" presStyleIdx="5" presStyleCnt="7"/>
      <dgm:spPr/>
    </dgm:pt>
    <dgm:pt modelId="{C73D1744-51CC-419A-ADA5-8282FEFCA9B0}" type="pres">
      <dgm:prSet presAssocID="{31D56DA8-DB5F-429A-BDB4-008C74F32D7A}" presName="vert1" presStyleCnt="0"/>
      <dgm:spPr/>
    </dgm:pt>
    <dgm:pt modelId="{1E6D7019-A7BB-4B9C-884F-14D929093216}" type="pres">
      <dgm:prSet presAssocID="{7E7EFE70-AEDE-4D12-9009-CB0D34BF4401}" presName="thickLine" presStyleLbl="alignNode1" presStyleIdx="6" presStyleCnt="7"/>
      <dgm:spPr/>
    </dgm:pt>
    <dgm:pt modelId="{960B156A-206F-416A-AE73-9EAFB4BD12C6}" type="pres">
      <dgm:prSet presAssocID="{7E7EFE70-AEDE-4D12-9009-CB0D34BF4401}" presName="horz1" presStyleCnt="0"/>
      <dgm:spPr/>
    </dgm:pt>
    <dgm:pt modelId="{991CA871-CA12-4D9A-AC37-191AE1A8FB0F}" type="pres">
      <dgm:prSet presAssocID="{7E7EFE70-AEDE-4D12-9009-CB0D34BF4401}" presName="tx1" presStyleLbl="revTx" presStyleIdx="6" presStyleCnt="7"/>
      <dgm:spPr/>
    </dgm:pt>
    <dgm:pt modelId="{E10B4375-0C2F-4EC1-BFB8-8A0FD0C30042}" type="pres">
      <dgm:prSet presAssocID="{7E7EFE70-AEDE-4D12-9009-CB0D34BF4401}" presName="vert1" presStyleCnt="0"/>
      <dgm:spPr/>
    </dgm:pt>
  </dgm:ptLst>
  <dgm:cxnLst>
    <dgm:cxn modelId="{F0E24303-A3BF-4648-B5A8-237901DD5879}" type="presOf" srcId="{AF389FAC-82BA-44B5-B20C-0DB82AF9A9E3}" destId="{617D0170-A9CF-4FC3-ACC0-1DB5E62021C0}" srcOrd="0" destOrd="0" presId="urn:microsoft.com/office/officeart/2008/layout/LinedList"/>
    <dgm:cxn modelId="{BCE7D205-0C52-44D3-8D4C-96634D27647D}" type="presOf" srcId="{2CC576E0-5B8F-4F89-B311-DC42224BBFD5}" destId="{E16CB344-F1C5-45C9-93B4-DC724A4BB65E}" srcOrd="0" destOrd="0" presId="urn:microsoft.com/office/officeart/2008/layout/LinedList"/>
    <dgm:cxn modelId="{DEA0FD07-DB02-4D54-A839-43FCC5172D85}" srcId="{61AEBBF8-0A48-4E9A-8C84-0456C7692027}" destId="{5F1DDB98-A3E4-484B-B911-F1406F505714}" srcOrd="1" destOrd="0" parTransId="{32FE1CE6-1B24-404D-BF9A-E160CDB572F0}" sibTransId="{93ECBA16-F78A-4E34-B1C1-BDED4ACC7D47}"/>
    <dgm:cxn modelId="{C5283711-7C09-4F7A-B8D6-6A55116DFF77}" srcId="{61AEBBF8-0A48-4E9A-8C84-0456C7692027}" destId="{2CC576E0-5B8F-4F89-B311-DC42224BBFD5}" srcOrd="4" destOrd="0" parTransId="{7586DCBE-BFD0-44A6-88AA-1FF3AD275346}" sibTransId="{CB071AFD-0BF6-45B0-96DE-17019D2E4D3A}"/>
    <dgm:cxn modelId="{D1460826-9331-422C-9042-B80A2AD50CEA}" srcId="{61AEBBF8-0A48-4E9A-8C84-0456C7692027}" destId="{31D56DA8-DB5F-429A-BDB4-008C74F32D7A}" srcOrd="5" destOrd="0" parTransId="{7BCDB83B-12F2-40DF-B82F-7A12F55DF07F}" sibTransId="{0128F15B-CA2C-40D1-9F0F-8527290E9032}"/>
    <dgm:cxn modelId="{AE111E3C-64B7-426B-B666-2551521BB8D4}" type="presOf" srcId="{31D56DA8-DB5F-429A-BDB4-008C74F32D7A}" destId="{E5812A1D-5CDC-4D5B-9772-61C94D70C15F}" srcOrd="0" destOrd="0" presId="urn:microsoft.com/office/officeart/2008/layout/LinedList"/>
    <dgm:cxn modelId="{857A515B-35F3-4225-87D4-F7D1927051B4}" srcId="{61AEBBF8-0A48-4E9A-8C84-0456C7692027}" destId="{0673053A-79C4-4EF1-9F29-5EFB3993B80A}" srcOrd="2" destOrd="0" parTransId="{3AEE38B4-F029-4C30-A0E3-8402051AD2D1}" sibTransId="{045D69CA-87A7-4328-9FAB-1A18C9E54BA2}"/>
    <dgm:cxn modelId="{B173004D-8DB6-4598-BB2B-11190969C15D}" type="presOf" srcId="{7E7EFE70-AEDE-4D12-9009-CB0D34BF4401}" destId="{991CA871-CA12-4D9A-AC37-191AE1A8FB0F}" srcOrd="0" destOrd="0" presId="urn:microsoft.com/office/officeart/2008/layout/LinedList"/>
    <dgm:cxn modelId="{9E1C1D51-12A0-4903-9110-EEC53EB2222F}" type="presOf" srcId="{FDB75FBB-5276-423E-B538-F4C807FF2FEC}" destId="{C6F4B3EF-2417-4D41-A8A3-C1B10F3BF01A}" srcOrd="0" destOrd="0" presId="urn:microsoft.com/office/officeart/2008/layout/LinedList"/>
    <dgm:cxn modelId="{3C77C851-A6CE-46DE-9CD9-FDBFB2A07C2E}" srcId="{61AEBBF8-0A48-4E9A-8C84-0456C7692027}" destId="{AF389FAC-82BA-44B5-B20C-0DB82AF9A9E3}" srcOrd="3" destOrd="0" parTransId="{2904B96C-B380-4B08-99B4-A65F74FCF81D}" sibTransId="{1B3A8829-A402-463F-953D-4CE5483D5CD8}"/>
    <dgm:cxn modelId="{4A4B6CC6-C8D1-4FEF-8FBB-6C456478058E}" srcId="{61AEBBF8-0A48-4E9A-8C84-0456C7692027}" destId="{FDB75FBB-5276-423E-B538-F4C807FF2FEC}" srcOrd="0" destOrd="0" parTransId="{161FC286-8DDD-45BE-B855-9F6AB8AFC9F3}" sibTransId="{EE4E5557-0A0A-415D-A046-397A3FBEF1FF}"/>
    <dgm:cxn modelId="{5A0E25DC-CAFB-42FF-8F5D-4F36C887ADD7}" type="presOf" srcId="{5F1DDB98-A3E4-484B-B911-F1406F505714}" destId="{EB4DA3B2-9956-4F23-A383-E0A917F72897}" srcOrd="0" destOrd="0" presId="urn:microsoft.com/office/officeart/2008/layout/LinedList"/>
    <dgm:cxn modelId="{3CFFECE6-FE63-496D-900A-E3AE47A51209}" type="presOf" srcId="{0673053A-79C4-4EF1-9F29-5EFB3993B80A}" destId="{A761B246-2419-46A9-8EA8-9143B685F486}" srcOrd="0" destOrd="0" presId="urn:microsoft.com/office/officeart/2008/layout/LinedList"/>
    <dgm:cxn modelId="{864B9EE8-B58C-428A-9968-52587DEDB028}" type="presOf" srcId="{61AEBBF8-0A48-4E9A-8C84-0456C7692027}" destId="{ACFA5422-30CE-4E77-BBB4-2325F1261AC4}" srcOrd="0" destOrd="0" presId="urn:microsoft.com/office/officeart/2008/layout/LinedList"/>
    <dgm:cxn modelId="{02CF0FFB-3342-4273-8517-FF5CD9B71B25}" srcId="{61AEBBF8-0A48-4E9A-8C84-0456C7692027}" destId="{7E7EFE70-AEDE-4D12-9009-CB0D34BF4401}" srcOrd="6" destOrd="0" parTransId="{B66C474D-7BFA-4C40-A4CF-F464618861EA}" sibTransId="{A8D5AFCF-FCBB-4DC6-B4C6-B827FBAA7461}"/>
    <dgm:cxn modelId="{C6C0D2B7-E297-4D28-A6CA-ED0D0E96E2C5}" type="presParOf" srcId="{ACFA5422-30CE-4E77-BBB4-2325F1261AC4}" destId="{FEEDBCFC-3C6B-4786-94FC-0F032A7EC14F}" srcOrd="0" destOrd="0" presId="urn:microsoft.com/office/officeart/2008/layout/LinedList"/>
    <dgm:cxn modelId="{D3852155-B1C4-4BB3-8022-461EF44D2D6D}" type="presParOf" srcId="{ACFA5422-30CE-4E77-BBB4-2325F1261AC4}" destId="{AED09D17-736E-44F0-9123-A231462B0C6D}" srcOrd="1" destOrd="0" presId="urn:microsoft.com/office/officeart/2008/layout/LinedList"/>
    <dgm:cxn modelId="{07273BC7-9814-414C-AD8F-EA5028312CA6}" type="presParOf" srcId="{AED09D17-736E-44F0-9123-A231462B0C6D}" destId="{C6F4B3EF-2417-4D41-A8A3-C1B10F3BF01A}" srcOrd="0" destOrd="0" presId="urn:microsoft.com/office/officeart/2008/layout/LinedList"/>
    <dgm:cxn modelId="{EA54DD86-F3D6-4504-91E3-6D2D129647E9}" type="presParOf" srcId="{AED09D17-736E-44F0-9123-A231462B0C6D}" destId="{DC3BCEC0-93CB-48AA-A11D-752CD72560CA}" srcOrd="1" destOrd="0" presId="urn:microsoft.com/office/officeart/2008/layout/LinedList"/>
    <dgm:cxn modelId="{5AFFC109-C87E-48B0-82DE-71EF9BA506FB}" type="presParOf" srcId="{ACFA5422-30CE-4E77-BBB4-2325F1261AC4}" destId="{D4C468EF-3B48-427A-BAB4-D5768802DBCF}" srcOrd="2" destOrd="0" presId="urn:microsoft.com/office/officeart/2008/layout/LinedList"/>
    <dgm:cxn modelId="{CA8D4651-B608-46B4-A815-CE3BFC69482E}" type="presParOf" srcId="{ACFA5422-30CE-4E77-BBB4-2325F1261AC4}" destId="{F4E53FBA-2E80-4F42-ACF4-2E2CF3128B19}" srcOrd="3" destOrd="0" presId="urn:microsoft.com/office/officeart/2008/layout/LinedList"/>
    <dgm:cxn modelId="{B25A38EE-8A90-4686-8FC9-38D404D08AB2}" type="presParOf" srcId="{F4E53FBA-2E80-4F42-ACF4-2E2CF3128B19}" destId="{EB4DA3B2-9956-4F23-A383-E0A917F72897}" srcOrd="0" destOrd="0" presId="urn:microsoft.com/office/officeart/2008/layout/LinedList"/>
    <dgm:cxn modelId="{D0294AFB-24F1-44CB-9030-EABA5D95970C}" type="presParOf" srcId="{F4E53FBA-2E80-4F42-ACF4-2E2CF3128B19}" destId="{CFFA7CF3-16A3-4ABB-8849-D3B2EF7F5B01}" srcOrd="1" destOrd="0" presId="urn:microsoft.com/office/officeart/2008/layout/LinedList"/>
    <dgm:cxn modelId="{1697CCA8-023F-4849-9ADC-8E1A71124E18}" type="presParOf" srcId="{ACFA5422-30CE-4E77-BBB4-2325F1261AC4}" destId="{1DD82BEE-2A1D-4C40-AB80-E17DB3B5D55B}" srcOrd="4" destOrd="0" presId="urn:microsoft.com/office/officeart/2008/layout/LinedList"/>
    <dgm:cxn modelId="{6482C752-A034-43C9-910A-7AF2DE566D6C}" type="presParOf" srcId="{ACFA5422-30CE-4E77-BBB4-2325F1261AC4}" destId="{248684D9-093D-458F-8DCD-7704B96D7D06}" srcOrd="5" destOrd="0" presId="urn:microsoft.com/office/officeart/2008/layout/LinedList"/>
    <dgm:cxn modelId="{CCDEC5AB-B55F-48BA-AA42-83AA73CD0C28}" type="presParOf" srcId="{248684D9-093D-458F-8DCD-7704B96D7D06}" destId="{A761B246-2419-46A9-8EA8-9143B685F486}" srcOrd="0" destOrd="0" presId="urn:microsoft.com/office/officeart/2008/layout/LinedList"/>
    <dgm:cxn modelId="{0C4D3874-4D40-40F6-8DCC-979C6D26D9DA}" type="presParOf" srcId="{248684D9-093D-458F-8DCD-7704B96D7D06}" destId="{37CC0B3C-2D7F-41C2-8FAF-59B2423DBA84}" srcOrd="1" destOrd="0" presId="urn:microsoft.com/office/officeart/2008/layout/LinedList"/>
    <dgm:cxn modelId="{0D4EF948-4839-43B5-9E64-C23E22AE4D2B}" type="presParOf" srcId="{ACFA5422-30CE-4E77-BBB4-2325F1261AC4}" destId="{66F4C1AD-F94D-46D0-81F3-CE00C4A65ED2}" srcOrd="6" destOrd="0" presId="urn:microsoft.com/office/officeart/2008/layout/LinedList"/>
    <dgm:cxn modelId="{B72680B8-6BAE-4CA1-8AD9-E5C8BADD2BFE}" type="presParOf" srcId="{ACFA5422-30CE-4E77-BBB4-2325F1261AC4}" destId="{AFE70468-5A89-491E-83A1-183085D5D876}" srcOrd="7" destOrd="0" presId="urn:microsoft.com/office/officeart/2008/layout/LinedList"/>
    <dgm:cxn modelId="{5C36FB41-0FAF-4FA3-A5A4-A2A753C7A95E}" type="presParOf" srcId="{AFE70468-5A89-491E-83A1-183085D5D876}" destId="{617D0170-A9CF-4FC3-ACC0-1DB5E62021C0}" srcOrd="0" destOrd="0" presId="urn:microsoft.com/office/officeart/2008/layout/LinedList"/>
    <dgm:cxn modelId="{3B847156-4B89-4177-9FC7-A132B6FF829A}" type="presParOf" srcId="{AFE70468-5A89-491E-83A1-183085D5D876}" destId="{20C49D7E-F1CE-4224-B4F8-87D9BB376D47}" srcOrd="1" destOrd="0" presId="urn:microsoft.com/office/officeart/2008/layout/LinedList"/>
    <dgm:cxn modelId="{4639D078-A06E-4FB6-878B-D967FA2481B9}" type="presParOf" srcId="{ACFA5422-30CE-4E77-BBB4-2325F1261AC4}" destId="{44CB282E-E8C0-4F83-994D-3693DBCC6105}" srcOrd="8" destOrd="0" presId="urn:microsoft.com/office/officeart/2008/layout/LinedList"/>
    <dgm:cxn modelId="{2FAE04C6-E36A-4A24-A7E3-70768309CC8A}" type="presParOf" srcId="{ACFA5422-30CE-4E77-BBB4-2325F1261AC4}" destId="{E32669CE-124C-4E49-B3BF-4B9CBCEA56F3}" srcOrd="9" destOrd="0" presId="urn:microsoft.com/office/officeart/2008/layout/LinedList"/>
    <dgm:cxn modelId="{2C9176B6-63B8-442F-8E16-EA6890FA4B3B}" type="presParOf" srcId="{E32669CE-124C-4E49-B3BF-4B9CBCEA56F3}" destId="{E16CB344-F1C5-45C9-93B4-DC724A4BB65E}" srcOrd="0" destOrd="0" presId="urn:microsoft.com/office/officeart/2008/layout/LinedList"/>
    <dgm:cxn modelId="{752277CF-034B-4D5E-AC78-ED98B5A4FF66}" type="presParOf" srcId="{E32669CE-124C-4E49-B3BF-4B9CBCEA56F3}" destId="{6FE15D95-9932-4687-AA5B-46D0E8738C85}" srcOrd="1" destOrd="0" presId="urn:microsoft.com/office/officeart/2008/layout/LinedList"/>
    <dgm:cxn modelId="{89DE698E-BB99-45B9-A288-477A1E7AFC9B}" type="presParOf" srcId="{ACFA5422-30CE-4E77-BBB4-2325F1261AC4}" destId="{D2C9DBDE-9447-42C1-BD7B-FBE54F29B626}" srcOrd="10" destOrd="0" presId="urn:microsoft.com/office/officeart/2008/layout/LinedList"/>
    <dgm:cxn modelId="{8B33B9C5-A531-401F-80DF-13EAEABC2E6C}" type="presParOf" srcId="{ACFA5422-30CE-4E77-BBB4-2325F1261AC4}" destId="{7D96475E-B954-41F1-8119-44DF9C472D54}" srcOrd="11" destOrd="0" presId="urn:microsoft.com/office/officeart/2008/layout/LinedList"/>
    <dgm:cxn modelId="{79CEA297-B035-47DF-B4CD-6EB34DD6F1A7}" type="presParOf" srcId="{7D96475E-B954-41F1-8119-44DF9C472D54}" destId="{E5812A1D-5CDC-4D5B-9772-61C94D70C15F}" srcOrd="0" destOrd="0" presId="urn:microsoft.com/office/officeart/2008/layout/LinedList"/>
    <dgm:cxn modelId="{00B55B10-1F3C-4A82-A936-0847F28D5314}" type="presParOf" srcId="{7D96475E-B954-41F1-8119-44DF9C472D54}" destId="{C73D1744-51CC-419A-ADA5-8282FEFCA9B0}" srcOrd="1" destOrd="0" presId="urn:microsoft.com/office/officeart/2008/layout/LinedList"/>
    <dgm:cxn modelId="{8AEFA5F4-37F3-484D-8C6A-C4DC6EA4F181}" type="presParOf" srcId="{ACFA5422-30CE-4E77-BBB4-2325F1261AC4}" destId="{1E6D7019-A7BB-4B9C-884F-14D929093216}" srcOrd="12" destOrd="0" presId="urn:microsoft.com/office/officeart/2008/layout/LinedList"/>
    <dgm:cxn modelId="{4BC4406A-CDCB-4AA3-ACFD-EBC5F7D9C1A6}" type="presParOf" srcId="{ACFA5422-30CE-4E77-BBB4-2325F1261AC4}" destId="{960B156A-206F-416A-AE73-9EAFB4BD12C6}" srcOrd="13" destOrd="0" presId="urn:microsoft.com/office/officeart/2008/layout/LinedList"/>
    <dgm:cxn modelId="{A8F51093-6875-4E86-8005-9A637E6F2AD3}" type="presParOf" srcId="{960B156A-206F-416A-AE73-9EAFB4BD12C6}" destId="{991CA871-CA12-4D9A-AC37-191AE1A8FB0F}" srcOrd="0" destOrd="0" presId="urn:microsoft.com/office/officeart/2008/layout/LinedList"/>
    <dgm:cxn modelId="{7042CCBA-045D-4FBD-B4DF-6F3ED3964801}" type="presParOf" srcId="{960B156A-206F-416A-AE73-9EAFB4BD12C6}" destId="{E10B4375-0C2F-4EC1-BFB8-8A0FD0C3004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181F7E-75B9-4724-881E-1F2893FF87C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4CC77D-01AC-419D-91B7-FA738E227CD7}">
      <dgm:prSet custT="1"/>
      <dgm:spPr/>
      <dgm:t>
        <a:bodyPr/>
        <a:lstStyle/>
        <a:p>
          <a:r>
            <a:rPr lang="sl-SI" sz="2000" b="1" dirty="0"/>
            <a:t>🕵️‍♀️ Odkrijte znake, po katerih sklepate, da je novica na spletu lažna.</a:t>
          </a:r>
        </a:p>
        <a:p>
          <a:endParaRPr lang="en-US" sz="2000" dirty="0"/>
        </a:p>
      </dgm:t>
    </dgm:pt>
    <dgm:pt modelId="{FDAFA624-C5F6-4C05-8A06-082D318EEB6E}" type="parTrans" cxnId="{78C0B8C7-0599-4204-A975-A1B4C2614694}">
      <dgm:prSet/>
      <dgm:spPr/>
      <dgm:t>
        <a:bodyPr/>
        <a:lstStyle/>
        <a:p>
          <a:endParaRPr lang="en-US"/>
        </a:p>
      </dgm:t>
    </dgm:pt>
    <dgm:pt modelId="{C49FC653-EB6B-4AB5-AF98-931CDA774847}" type="sibTrans" cxnId="{78C0B8C7-0599-4204-A975-A1B4C2614694}">
      <dgm:prSet/>
      <dgm:spPr/>
      <dgm:t>
        <a:bodyPr/>
        <a:lstStyle/>
        <a:p>
          <a:endParaRPr lang="en-US"/>
        </a:p>
      </dgm:t>
    </dgm:pt>
    <dgm:pt modelId="{D8DC589F-E69B-4CDF-8314-1C3147EC9859}">
      <dgm:prSet/>
      <dgm:spPr/>
      <dgm:t>
        <a:bodyPr/>
        <a:lstStyle/>
        <a:p>
          <a:r>
            <a:rPr lang="sl-SI" b="1" dirty="0"/>
            <a:t>🌐 Nenavaden URL ali ime spletne strani.</a:t>
          </a:r>
          <a:endParaRPr lang="en-US" dirty="0"/>
        </a:p>
      </dgm:t>
    </dgm:pt>
    <dgm:pt modelId="{41E2FFDB-FFFA-44B4-93FA-ACC3BCA0F701}" type="parTrans" cxnId="{E89E3F2A-DC1A-457C-B4C0-2C2F8CEC70CD}">
      <dgm:prSet/>
      <dgm:spPr/>
      <dgm:t>
        <a:bodyPr/>
        <a:lstStyle/>
        <a:p>
          <a:endParaRPr lang="en-US"/>
        </a:p>
      </dgm:t>
    </dgm:pt>
    <dgm:pt modelId="{8EAC20FE-8FF6-467A-B41E-D949E58CB12C}" type="sibTrans" cxnId="{E89E3F2A-DC1A-457C-B4C0-2C2F8CEC70CD}">
      <dgm:prSet/>
      <dgm:spPr/>
      <dgm:t>
        <a:bodyPr/>
        <a:lstStyle/>
        <a:p>
          <a:endParaRPr lang="en-US"/>
        </a:p>
      </dgm:t>
    </dgm:pt>
    <dgm:pt modelId="{B3871B70-97BD-43CE-A864-48BB33C71F5C}">
      <dgm:prSet/>
      <dgm:spPr/>
      <dgm:t>
        <a:bodyPr/>
        <a:lstStyle/>
        <a:p>
          <a:r>
            <a:rPr lang="sl-SI" dirty="0"/>
            <a:t>Naslov strani je lahko </a:t>
          </a:r>
          <a:r>
            <a:rPr lang="sl-SI" b="1" dirty="0"/>
            <a:t>čuden</a:t>
          </a:r>
          <a:r>
            <a:rPr lang="sl-SI" dirty="0"/>
            <a:t>, vsebuje </a:t>
          </a:r>
          <a:r>
            <a:rPr lang="sl-SI" b="1" dirty="0"/>
            <a:t>številke</a:t>
          </a:r>
          <a:r>
            <a:rPr lang="sl-SI" dirty="0"/>
            <a:t>, </a:t>
          </a:r>
          <a:r>
            <a:rPr lang="sl-SI" b="1" dirty="0"/>
            <a:t>neobičajne domene</a:t>
          </a:r>
          <a:r>
            <a:rPr lang="sl-SI" dirty="0"/>
            <a:t> (.</a:t>
          </a:r>
          <a:r>
            <a:rPr lang="sl-SI" dirty="0" err="1"/>
            <a:t>xyz</a:t>
          </a:r>
          <a:r>
            <a:rPr lang="sl-SI" dirty="0"/>
            <a:t>, .</a:t>
          </a:r>
          <a:r>
            <a:rPr lang="sl-SI" dirty="0" err="1"/>
            <a:t>info</a:t>
          </a:r>
          <a:r>
            <a:rPr lang="sl-SI" dirty="0"/>
            <a:t>) ali </a:t>
          </a:r>
          <a:r>
            <a:rPr lang="sl-SI" b="1" dirty="0"/>
            <a:t>posnema znane medije</a:t>
          </a:r>
          <a:r>
            <a:rPr lang="sl-SI" dirty="0"/>
            <a:t> (npr. bbc-news24.com).</a:t>
          </a:r>
          <a:endParaRPr lang="en-US" dirty="0"/>
        </a:p>
      </dgm:t>
    </dgm:pt>
    <dgm:pt modelId="{456F149A-DCB7-446D-A348-A57C172359AF}" type="parTrans" cxnId="{29C73B51-94C1-4448-A7D5-F92E9CE4BC75}">
      <dgm:prSet/>
      <dgm:spPr/>
      <dgm:t>
        <a:bodyPr/>
        <a:lstStyle/>
        <a:p>
          <a:endParaRPr lang="en-US"/>
        </a:p>
      </dgm:t>
    </dgm:pt>
    <dgm:pt modelId="{21AE7020-0692-4176-ADFD-25A50C57549A}" type="sibTrans" cxnId="{29C73B51-94C1-4448-A7D5-F92E9CE4BC75}">
      <dgm:prSet/>
      <dgm:spPr/>
      <dgm:t>
        <a:bodyPr/>
        <a:lstStyle/>
        <a:p>
          <a:endParaRPr lang="en-US"/>
        </a:p>
      </dgm:t>
    </dgm:pt>
    <dgm:pt modelId="{E9759B9F-4068-43CB-903E-0209113BE669}">
      <dgm:prSet/>
      <dgm:spPr/>
      <dgm:t>
        <a:bodyPr/>
        <a:lstStyle/>
        <a:p>
          <a:r>
            <a:rPr lang="sl-SI" b="1" dirty="0"/>
            <a:t>❓ Izvor zgodbe ni preverljiv.</a:t>
          </a:r>
          <a:endParaRPr lang="en-US" dirty="0"/>
        </a:p>
      </dgm:t>
    </dgm:pt>
    <dgm:pt modelId="{0B9AB76B-D876-4958-BE52-B3F6EB9E2016}" type="parTrans" cxnId="{69F3A25B-9929-4CC2-AD1A-68298A14B617}">
      <dgm:prSet/>
      <dgm:spPr/>
      <dgm:t>
        <a:bodyPr/>
        <a:lstStyle/>
        <a:p>
          <a:endParaRPr lang="en-US"/>
        </a:p>
      </dgm:t>
    </dgm:pt>
    <dgm:pt modelId="{469BE518-A188-46A8-9056-ED42E7F5213E}" type="sibTrans" cxnId="{69F3A25B-9929-4CC2-AD1A-68298A14B617}">
      <dgm:prSet/>
      <dgm:spPr/>
      <dgm:t>
        <a:bodyPr/>
        <a:lstStyle/>
        <a:p>
          <a:endParaRPr lang="en-US"/>
        </a:p>
      </dgm:t>
    </dgm:pt>
    <dgm:pt modelId="{AC69C067-431F-4F9A-95C6-B7980B5B56FE}">
      <dgm:prSet/>
      <dgm:spPr/>
      <dgm:t>
        <a:bodyPr/>
        <a:lstStyle/>
        <a:p>
          <a:r>
            <a:rPr lang="sl-SI"/>
            <a:t>Ni jasno, </a:t>
          </a:r>
          <a:r>
            <a:rPr lang="sl-SI" b="1"/>
            <a:t>kdo je avtor</a:t>
          </a:r>
          <a:r>
            <a:rPr lang="sl-SI"/>
            <a:t>, </a:t>
          </a:r>
          <a:r>
            <a:rPr lang="sl-SI" b="1"/>
            <a:t>od kod prihaja informacija</a:t>
          </a:r>
          <a:r>
            <a:rPr lang="sl-SI"/>
            <a:t>, ali </a:t>
          </a:r>
          <a:r>
            <a:rPr lang="sl-SI" b="1"/>
            <a:t>ni naveden noben vir</a:t>
          </a:r>
          <a:r>
            <a:rPr lang="sl-SI"/>
            <a:t>.</a:t>
          </a:r>
          <a:endParaRPr lang="en-US"/>
        </a:p>
      </dgm:t>
    </dgm:pt>
    <dgm:pt modelId="{BAF6E9F3-F29B-443B-B432-1D5DE7F117D9}" type="parTrans" cxnId="{055FC8A0-11E2-4C07-B0F6-1D7D63B658F4}">
      <dgm:prSet/>
      <dgm:spPr/>
      <dgm:t>
        <a:bodyPr/>
        <a:lstStyle/>
        <a:p>
          <a:endParaRPr lang="en-US"/>
        </a:p>
      </dgm:t>
    </dgm:pt>
    <dgm:pt modelId="{7065A6F6-5469-4082-87AA-ED70FA3ABAE5}" type="sibTrans" cxnId="{055FC8A0-11E2-4C07-B0F6-1D7D63B658F4}">
      <dgm:prSet/>
      <dgm:spPr/>
      <dgm:t>
        <a:bodyPr/>
        <a:lstStyle/>
        <a:p>
          <a:endParaRPr lang="en-US"/>
        </a:p>
      </dgm:t>
    </dgm:pt>
    <dgm:pt modelId="{15951745-74D1-4C79-A3FA-E0EA91B058B5}">
      <dgm:prSet/>
      <dgm:spPr/>
      <dgm:t>
        <a:bodyPr/>
        <a:lstStyle/>
        <a:p>
          <a:r>
            <a:rPr lang="sl-SI" b="1" dirty="0"/>
            <a:t>✍️ Veliko črkovnih in slovničnih napak.</a:t>
          </a:r>
          <a:endParaRPr lang="en-US" dirty="0"/>
        </a:p>
      </dgm:t>
    </dgm:pt>
    <dgm:pt modelId="{283EA27B-9D2E-4300-9450-7BEB08EE645F}" type="parTrans" cxnId="{CBC2AA1D-3691-4864-A57E-78DBBAB238E7}">
      <dgm:prSet/>
      <dgm:spPr/>
      <dgm:t>
        <a:bodyPr/>
        <a:lstStyle/>
        <a:p>
          <a:endParaRPr lang="en-US"/>
        </a:p>
      </dgm:t>
    </dgm:pt>
    <dgm:pt modelId="{BC3E9920-41BE-4CE6-B00E-CB58855F79E2}" type="sibTrans" cxnId="{CBC2AA1D-3691-4864-A57E-78DBBAB238E7}">
      <dgm:prSet/>
      <dgm:spPr/>
      <dgm:t>
        <a:bodyPr/>
        <a:lstStyle/>
        <a:p>
          <a:endParaRPr lang="en-US"/>
        </a:p>
      </dgm:t>
    </dgm:pt>
    <dgm:pt modelId="{6DC7B676-F0CD-424D-BEAA-79615B3D3602}">
      <dgm:prSet/>
      <dgm:spPr/>
      <dgm:t>
        <a:bodyPr/>
        <a:lstStyle/>
        <a:p>
          <a:r>
            <a:rPr lang="sl-SI"/>
            <a:t>Besedilo je pogosto </a:t>
          </a:r>
          <a:r>
            <a:rPr lang="sl-SI" b="1"/>
            <a:t>slabo napisano</a:t>
          </a:r>
          <a:r>
            <a:rPr lang="sl-SI"/>
            <a:t>, z </a:t>
          </a:r>
          <a:r>
            <a:rPr lang="sl-SI" b="1"/>
            <a:t>napakami</a:t>
          </a:r>
          <a:r>
            <a:rPr lang="sl-SI"/>
            <a:t>, ki jih verodostojni mediji običajno ne naredijo.</a:t>
          </a:r>
          <a:endParaRPr lang="en-US"/>
        </a:p>
      </dgm:t>
    </dgm:pt>
    <dgm:pt modelId="{545C06E6-D522-47EF-840E-E11CBF5ADEBA}" type="parTrans" cxnId="{8322A8D1-6AE7-440D-A42E-1BF0C479432F}">
      <dgm:prSet/>
      <dgm:spPr/>
      <dgm:t>
        <a:bodyPr/>
        <a:lstStyle/>
        <a:p>
          <a:endParaRPr lang="en-US"/>
        </a:p>
      </dgm:t>
    </dgm:pt>
    <dgm:pt modelId="{33917D6D-DECF-409B-90B5-1A1B67B1E594}" type="sibTrans" cxnId="{8322A8D1-6AE7-440D-A42E-1BF0C479432F}">
      <dgm:prSet/>
      <dgm:spPr/>
      <dgm:t>
        <a:bodyPr/>
        <a:lstStyle/>
        <a:p>
          <a:endParaRPr lang="en-US"/>
        </a:p>
      </dgm:t>
    </dgm:pt>
    <dgm:pt modelId="{3DF78523-D851-4FD8-B67C-7F007CDBEABC}">
      <dgm:prSet/>
      <dgm:spPr/>
      <dgm:t>
        <a:bodyPr/>
        <a:lstStyle/>
        <a:p>
          <a:r>
            <a:rPr lang="sl-SI" b="1" dirty="0"/>
            <a:t>🗣️ Okoren jezik ali prevod z Googlovim prevajalnikom.</a:t>
          </a:r>
          <a:endParaRPr lang="en-US" dirty="0"/>
        </a:p>
      </dgm:t>
    </dgm:pt>
    <dgm:pt modelId="{4CF78E5D-E0B4-41FA-9D1D-18EBD72F9EEA}" type="parTrans" cxnId="{FFDF9948-B200-47FC-B89D-F312EE78AD0D}">
      <dgm:prSet/>
      <dgm:spPr/>
      <dgm:t>
        <a:bodyPr/>
        <a:lstStyle/>
        <a:p>
          <a:endParaRPr lang="en-US"/>
        </a:p>
      </dgm:t>
    </dgm:pt>
    <dgm:pt modelId="{8D273FC9-8C89-4AB9-BF35-D2438B623956}" type="sibTrans" cxnId="{FFDF9948-B200-47FC-B89D-F312EE78AD0D}">
      <dgm:prSet/>
      <dgm:spPr/>
      <dgm:t>
        <a:bodyPr/>
        <a:lstStyle/>
        <a:p>
          <a:endParaRPr lang="en-US"/>
        </a:p>
      </dgm:t>
    </dgm:pt>
    <dgm:pt modelId="{1D5C1139-16D6-4DB3-8C2B-114A4B697406}">
      <dgm:prSet/>
      <dgm:spPr/>
      <dgm:t>
        <a:bodyPr/>
        <a:lstStyle/>
        <a:p>
          <a:r>
            <a:rPr lang="sl-SI"/>
            <a:t>Besedilo zveni </a:t>
          </a:r>
          <a:r>
            <a:rPr lang="sl-SI" b="1"/>
            <a:t>nenaravno</a:t>
          </a:r>
          <a:r>
            <a:rPr lang="sl-SI"/>
            <a:t>, kot da je bilo </a:t>
          </a:r>
          <a:r>
            <a:rPr lang="sl-SI" b="1"/>
            <a:t>samodejno prevedeno</a:t>
          </a:r>
          <a:r>
            <a:rPr lang="sl-SI"/>
            <a:t>, brez lekture.</a:t>
          </a:r>
          <a:endParaRPr lang="en-US"/>
        </a:p>
      </dgm:t>
    </dgm:pt>
    <dgm:pt modelId="{DBDB660A-FC7F-4814-8639-10A1FB07505D}" type="parTrans" cxnId="{23F9FC8B-0105-47BA-A4EF-6CBE22AC12DA}">
      <dgm:prSet/>
      <dgm:spPr/>
      <dgm:t>
        <a:bodyPr/>
        <a:lstStyle/>
        <a:p>
          <a:endParaRPr lang="en-US"/>
        </a:p>
      </dgm:t>
    </dgm:pt>
    <dgm:pt modelId="{3C7D2F34-05C1-4A0A-BE60-6AF82E474CE6}" type="sibTrans" cxnId="{23F9FC8B-0105-47BA-A4EF-6CBE22AC12DA}">
      <dgm:prSet/>
      <dgm:spPr/>
      <dgm:t>
        <a:bodyPr/>
        <a:lstStyle/>
        <a:p>
          <a:endParaRPr lang="en-US"/>
        </a:p>
      </dgm:t>
    </dgm:pt>
    <dgm:pt modelId="{E593AC3C-E88A-4C80-9206-7920825CDC5B}">
      <dgm:prSet/>
      <dgm:spPr/>
      <dgm:t>
        <a:bodyPr/>
        <a:lstStyle/>
        <a:p>
          <a:r>
            <a:rPr lang="sl-SI" b="1" dirty="0"/>
            <a:t>🖼️ Slika je videti fotošopirana.</a:t>
          </a:r>
          <a:endParaRPr lang="en-US" dirty="0"/>
        </a:p>
      </dgm:t>
    </dgm:pt>
    <dgm:pt modelId="{E02817C7-0CEC-495E-B91C-2F2C629BFABD}" type="parTrans" cxnId="{0F541171-CEFB-4297-B12B-C1B9EEE13CEF}">
      <dgm:prSet/>
      <dgm:spPr/>
      <dgm:t>
        <a:bodyPr/>
        <a:lstStyle/>
        <a:p>
          <a:endParaRPr lang="en-US"/>
        </a:p>
      </dgm:t>
    </dgm:pt>
    <dgm:pt modelId="{CE7E5BF4-C3F0-4BA6-82EE-2AC6CB141DBB}" type="sibTrans" cxnId="{0F541171-CEFB-4297-B12B-C1B9EEE13CEF}">
      <dgm:prSet/>
      <dgm:spPr/>
      <dgm:t>
        <a:bodyPr/>
        <a:lstStyle/>
        <a:p>
          <a:endParaRPr lang="en-US"/>
        </a:p>
      </dgm:t>
    </dgm:pt>
    <dgm:pt modelId="{E74CBA4B-9D67-410E-A377-E0E51B08CE3A}">
      <dgm:prSet/>
      <dgm:spPr/>
      <dgm:t>
        <a:bodyPr/>
        <a:lstStyle/>
        <a:p>
          <a:r>
            <a:rPr lang="sl-SI"/>
            <a:t>Slika je lahko </a:t>
          </a:r>
          <a:r>
            <a:rPr lang="sl-SI" b="1"/>
            <a:t>nenaravna</a:t>
          </a:r>
          <a:r>
            <a:rPr lang="sl-SI"/>
            <a:t>, </a:t>
          </a:r>
          <a:r>
            <a:rPr lang="sl-SI" b="1"/>
            <a:t>popačena</a:t>
          </a:r>
          <a:r>
            <a:rPr lang="sl-SI"/>
            <a:t>, ali </a:t>
          </a:r>
          <a:r>
            <a:rPr lang="sl-SI" b="1"/>
            <a:t>ne ustreza kontekstu</a:t>
          </a:r>
          <a:r>
            <a:rPr lang="sl-SI"/>
            <a:t> zgodbe.</a:t>
          </a:r>
          <a:endParaRPr lang="en-US"/>
        </a:p>
      </dgm:t>
    </dgm:pt>
    <dgm:pt modelId="{13E0C90A-5C78-4875-9376-103E92EF003B}" type="parTrans" cxnId="{3BC94A12-ED85-4C30-9931-1ACDFC8AB9C9}">
      <dgm:prSet/>
      <dgm:spPr/>
      <dgm:t>
        <a:bodyPr/>
        <a:lstStyle/>
        <a:p>
          <a:endParaRPr lang="en-US"/>
        </a:p>
      </dgm:t>
    </dgm:pt>
    <dgm:pt modelId="{D9B96ABC-8F4D-4374-8191-1FA1AA22A817}" type="sibTrans" cxnId="{3BC94A12-ED85-4C30-9931-1ACDFC8AB9C9}">
      <dgm:prSet/>
      <dgm:spPr/>
      <dgm:t>
        <a:bodyPr/>
        <a:lstStyle/>
        <a:p>
          <a:endParaRPr lang="en-US"/>
        </a:p>
      </dgm:t>
    </dgm:pt>
    <dgm:pt modelId="{1E639580-3ED8-4A40-8171-DB3588CE671F}">
      <dgm:prSet/>
      <dgm:spPr/>
      <dgm:t>
        <a:bodyPr/>
        <a:lstStyle/>
        <a:p>
          <a:r>
            <a:rPr lang="sl-SI"/>
            <a:t>Uporabi </a:t>
          </a:r>
          <a:r>
            <a:rPr lang="sl-SI" b="1"/>
            <a:t>obratno iskanje slike</a:t>
          </a:r>
          <a:r>
            <a:rPr lang="sl-SI"/>
            <a:t>, da preveriš njen izvor.</a:t>
          </a:r>
          <a:endParaRPr lang="en-US"/>
        </a:p>
      </dgm:t>
    </dgm:pt>
    <dgm:pt modelId="{23F63AD0-E555-48E0-B3AF-A16B0A9C6ACD}" type="parTrans" cxnId="{357CCAC9-5DDC-4B8A-85A7-5A6BA37BDDA0}">
      <dgm:prSet/>
      <dgm:spPr/>
      <dgm:t>
        <a:bodyPr/>
        <a:lstStyle/>
        <a:p>
          <a:endParaRPr lang="en-US"/>
        </a:p>
      </dgm:t>
    </dgm:pt>
    <dgm:pt modelId="{09894520-DFB8-4ED0-91F1-DD98079688B6}" type="sibTrans" cxnId="{357CCAC9-5DDC-4B8A-85A7-5A6BA37BDDA0}">
      <dgm:prSet/>
      <dgm:spPr/>
      <dgm:t>
        <a:bodyPr/>
        <a:lstStyle/>
        <a:p>
          <a:endParaRPr lang="en-US"/>
        </a:p>
      </dgm:t>
    </dgm:pt>
    <dgm:pt modelId="{BB20363D-617E-4EE9-9572-4886AA67FF7D}" type="pres">
      <dgm:prSet presAssocID="{51181F7E-75B9-4724-881E-1F2893FF87C1}" presName="vert0" presStyleCnt="0">
        <dgm:presLayoutVars>
          <dgm:dir/>
          <dgm:animOne val="branch"/>
          <dgm:animLvl val="lvl"/>
        </dgm:presLayoutVars>
      </dgm:prSet>
      <dgm:spPr/>
    </dgm:pt>
    <dgm:pt modelId="{C4A1451C-A532-4DD2-8E57-66997C91D35A}" type="pres">
      <dgm:prSet presAssocID="{CC4CC77D-01AC-419D-91B7-FA738E227CD7}" presName="thickLine" presStyleLbl="alignNode1" presStyleIdx="0" presStyleCnt="12"/>
      <dgm:spPr/>
    </dgm:pt>
    <dgm:pt modelId="{8AE7BF65-7C01-49F1-9700-0876B2F662BF}" type="pres">
      <dgm:prSet presAssocID="{CC4CC77D-01AC-419D-91B7-FA738E227CD7}" presName="horz1" presStyleCnt="0"/>
      <dgm:spPr/>
    </dgm:pt>
    <dgm:pt modelId="{6FB706E1-09D9-4F17-B011-0D1264F37E8F}" type="pres">
      <dgm:prSet presAssocID="{CC4CC77D-01AC-419D-91B7-FA738E227CD7}" presName="tx1" presStyleLbl="revTx" presStyleIdx="0" presStyleCnt="12"/>
      <dgm:spPr/>
    </dgm:pt>
    <dgm:pt modelId="{3505208E-6E5E-47BE-87E4-BB26C0B49563}" type="pres">
      <dgm:prSet presAssocID="{CC4CC77D-01AC-419D-91B7-FA738E227CD7}" presName="vert1" presStyleCnt="0"/>
      <dgm:spPr/>
    </dgm:pt>
    <dgm:pt modelId="{F1FFB0E8-D13B-4DBC-BC6E-7D64391FBAA0}" type="pres">
      <dgm:prSet presAssocID="{D8DC589F-E69B-4CDF-8314-1C3147EC9859}" presName="thickLine" presStyleLbl="alignNode1" presStyleIdx="1" presStyleCnt="12"/>
      <dgm:spPr/>
    </dgm:pt>
    <dgm:pt modelId="{D2AC1566-E91C-483D-B3BC-AFB7B18CD1FA}" type="pres">
      <dgm:prSet presAssocID="{D8DC589F-E69B-4CDF-8314-1C3147EC9859}" presName="horz1" presStyleCnt="0"/>
      <dgm:spPr/>
    </dgm:pt>
    <dgm:pt modelId="{5DA1BA8E-56C7-426A-88CB-86280D4C79EB}" type="pres">
      <dgm:prSet presAssocID="{D8DC589F-E69B-4CDF-8314-1C3147EC9859}" presName="tx1" presStyleLbl="revTx" presStyleIdx="1" presStyleCnt="12"/>
      <dgm:spPr/>
    </dgm:pt>
    <dgm:pt modelId="{A21F86B3-29AE-4246-BB03-07D557F3499A}" type="pres">
      <dgm:prSet presAssocID="{D8DC589F-E69B-4CDF-8314-1C3147EC9859}" presName="vert1" presStyleCnt="0"/>
      <dgm:spPr/>
    </dgm:pt>
    <dgm:pt modelId="{3572981A-E88E-4492-A4E3-F11EF839CC9C}" type="pres">
      <dgm:prSet presAssocID="{B3871B70-97BD-43CE-A864-48BB33C71F5C}" presName="thickLine" presStyleLbl="alignNode1" presStyleIdx="2" presStyleCnt="12"/>
      <dgm:spPr/>
    </dgm:pt>
    <dgm:pt modelId="{61838016-C1C6-4060-81FA-4CB33C3B03A0}" type="pres">
      <dgm:prSet presAssocID="{B3871B70-97BD-43CE-A864-48BB33C71F5C}" presName="horz1" presStyleCnt="0"/>
      <dgm:spPr/>
    </dgm:pt>
    <dgm:pt modelId="{3763EA58-2DE3-458F-9983-4614021C1B66}" type="pres">
      <dgm:prSet presAssocID="{B3871B70-97BD-43CE-A864-48BB33C71F5C}" presName="tx1" presStyleLbl="revTx" presStyleIdx="2" presStyleCnt="12"/>
      <dgm:spPr/>
    </dgm:pt>
    <dgm:pt modelId="{8C2D1BE4-670C-4E34-8662-442225F075C3}" type="pres">
      <dgm:prSet presAssocID="{B3871B70-97BD-43CE-A864-48BB33C71F5C}" presName="vert1" presStyleCnt="0"/>
      <dgm:spPr/>
    </dgm:pt>
    <dgm:pt modelId="{2B7D2EBB-8124-4D0A-B233-FC725CAA2DDA}" type="pres">
      <dgm:prSet presAssocID="{E9759B9F-4068-43CB-903E-0209113BE669}" presName="thickLine" presStyleLbl="alignNode1" presStyleIdx="3" presStyleCnt="12"/>
      <dgm:spPr/>
    </dgm:pt>
    <dgm:pt modelId="{9B0D2C87-4144-449E-A532-E19E3FF7C99F}" type="pres">
      <dgm:prSet presAssocID="{E9759B9F-4068-43CB-903E-0209113BE669}" presName="horz1" presStyleCnt="0"/>
      <dgm:spPr/>
    </dgm:pt>
    <dgm:pt modelId="{3B123643-8FA4-4136-8046-14F8A800C855}" type="pres">
      <dgm:prSet presAssocID="{E9759B9F-4068-43CB-903E-0209113BE669}" presName="tx1" presStyleLbl="revTx" presStyleIdx="3" presStyleCnt="12"/>
      <dgm:spPr/>
    </dgm:pt>
    <dgm:pt modelId="{C9C1C308-E553-4833-B753-D3B4A444CBAD}" type="pres">
      <dgm:prSet presAssocID="{E9759B9F-4068-43CB-903E-0209113BE669}" presName="vert1" presStyleCnt="0"/>
      <dgm:spPr/>
    </dgm:pt>
    <dgm:pt modelId="{2DE67EA8-65E3-4E75-92DE-C82E96223B54}" type="pres">
      <dgm:prSet presAssocID="{AC69C067-431F-4F9A-95C6-B7980B5B56FE}" presName="thickLine" presStyleLbl="alignNode1" presStyleIdx="4" presStyleCnt="12"/>
      <dgm:spPr/>
    </dgm:pt>
    <dgm:pt modelId="{20A58490-BF20-4E67-8522-EE7C98520652}" type="pres">
      <dgm:prSet presAssocID="{AC69C067-431F-4F9A-95C6-B7980B5B56FE}" presName="horz1" presStyleCnt="0"/>
      <dgm:spPr/>
    </dgm:pt>
    <dgm:pt modelId="{BA5AAEB3-1317-45A7-9671-62079BC2ED86}" type="pres">
      <dgm:prSet presAssocID="{AC69C067-431F-4F9A-95C6-B7980B5B56FE}" presName="tx1" presStyleLbl="revTx" presStyleIdx="4" presStyleCnt="12"/>
      <dgm:spPr/>
    </dgm:pt>
    <dgm:pt modelId="{9D462953-50F7-4F0B-B187-60CCFC071565}" type="pres">
      <dgm:prSet presAssocID="{AC69C067-431F-4F9A-95C6-B7980B5B56FE}" presName="vert1" presStyleCnt="0"/>
      <dgm:spPr/>
    </dgm:pt>
    <dgm:pt modelId="{7D2CE7EE-5D88-4936-9D44-419271AD3AF7}" type="pres">
      <dgm:prSet presAssocID="{15951745-74D1-4C79-A3FA-E0EA91B058B5}" presName="thickLine" presStyleLbl="alignNode1" presStyleIdx="5" presStyleCnt="12"/>
      <dgm:spPr/>
    </dgm:pt>
    <dgm:pt modelId="{45E35775-5E7B-4867-B221-2BFA3BF72DD5}" type="pres">
      <dgm:prSet presAssocID="{15951745-74D1-4C79-A3FA-E0EA91B058B5}" presName="horz1" presStyleCnt="0"/>
      <dgm:spPr/>
    </dgm:pt>
    <dgm:pt modelId="{A4955A6D-4036-4E54-B253-10D7BF91B2F2}" type="pres">
      <dgm:prSet presAssocID="{15951745-74D1-4C79-A3FA-E0EA91B058B5}" presName="tx1" presStyleLbl="revTx" presStyleIdx="5" presStyleCnt="12"/>
      <dgm:spPr/>
    </dgm:pt>
    <dgm:pt modelId="{007A08ED-5ABA-4AC9-91FA-5916E95EF6BE}" type="pres">
      <dgm:prSet presAssocID="{15951745-74D1-4C79-A3FA-E0EA91B058B5}" presName="vert1" presStyleCnt="0"/>
      <dgm:spPr/>
    </dgm:pt>
    <dgm:pt modelId="{FB6CAD52-55DE-4C95-9E59-2F3AA0774ABB}" type="pres">
      <dgm:prSet presAssocID="{6DC7B676-F0CD-424D-BEAA-79615B3D3602}" presName="thickLine" presStyleLbl="alignNode1" presStyleIdx="6" presStyleCnt="12"/>
      <dgm:spPr/>
    </dgm:pt>
    <dgm:pt modelId="{A310F0D0-CACB-4C59-BD8A-D7E192195899}" type="pres">
      <dgm:prSet presAssocID="{6DC7B676-F0CD-424D-BEAA-79615B3D3602}" presName="horz1" presStyleCnt="0"/>
      <dgm:spPr/>
    </dgm:pt>
    <dgm:pt modelId="{245FDD4F-10EF-4FA9-9784-B5B781428126}" type="pres">
      <dgm:prSet presAssocID="{6DC7B676-F0CD-424D-BEAA-79615B3D3602}" presName="tx1" presStyleLbl="revTx" presStyleIdx="6" presStyleCnt="12"/>
      <dgm:spPr/>
    </dgm:pt>
    <dgm:pt modelId="{E9A2B50B-FBD6-4A04-AFC7-BDFBB7284AFD}" type="pres">
      <dgm:prSet presAssocID="{6DC7B676-F0CD-424D-BEAA-79615B3D3602}" presName="vert1" presStyleCnt="0"/>
      <dgm:spPr/>
    </dgm:pt>
    <dgm:pt modelId="{FCE62ADB-8501-451F-8CD7-730CDDACF61C}" type="pres">
      <dgm:prSet presAssocID="{3DF78523-D851-4FD8-B67C-7F007CDBEABC}" presName="thickLine" presStyleLbl="alignNode1" presStyleIdx="7" presStyleCnt="12"/>
      <dgm:spPr/>
    </dgm:pt>
    <dgm:pt modelId="{507FB929-2955-4C44-9487-FD5694C5A859}" type="pres">
      <dgm:prSet presAssocID="{3DF78523-D851-4FD8-B67C-7F007CDBEABC}" presName="horz1" presStyleCnt="0"/>
      <dgm:spPr/>
    </dgm:pt>
    <dgm:pt modelId="{43708ABE-9D32-4BDF-BFB7-8C09A0A9D66B}" type="pres">
      <dgm:prSet presAssocID="{3DF78523-D851-4FD8-B67C-7F007CDBEABC}" presName="tx1" presStyleLbl="revTx" presStyleIdx="7" presStyleCnt="12"/>
      <dgm:spPr/>
    </dgm:pt>
    <dgm:pt modelId="{32F3943C-2D23-4F5F-8A4B-3B45911ACAFE}" type="pres">
      <dgm:prSet presAssocID="{3DF78523-D851-4FD8-B67C-7F007CDBEABC}" presName="vert1" presStyleCnt="0"/>
      <dgm:spPr/>
    </dgm:pt>
    <dgm:pt modelId="{D410452F-0465-4D60-A692-D78CAAE8AFD4}" type="pres">
      <dgm:prSet presAssocID="{1D5C1139-16D6-4DB3-8C2B-114A4B697406}" presName="thickLine" presStyleLbl="alignNode1" presStyleIdx="8" presStyleCnt="12"/>
      <dgm:spPr/>
    </dgm:pt>
    <dgm:pt modelId="{00F1B1FC-DFE1-407D-B834-FCA1AA460139}" type="pres">
      <dgm:prSet presAssocID="{1D5C1139-16D6-4DB3-8C2B-114A4B697406}" presName="horz1" presStyleCnt="0"/>
      <dgm:spPr/>
    </dgm:pt>
    <dgm:pt modelId="{C3B4F01E-FD21-4A54-A8DC-C2C1ADFC7ACA}" type="pres">
      <dgm:prSet presAssocID="{1D5C1139-16D6-4DB3-8C2B-114A4B697406}" presName="tx1" presStyleLbl="revTx" presStyleIdx="8" presStyleCnt="12"/>
      <dgm:spPr/>
    </dgm:pt>
    <dgm:pt modelId="{73013BC2-BF38-453C-98A0-A4A981E235A0}" type="pres">
      <dgm:prSet presAssocID="{1D5C1139-16D6-4DB3-8C2B-114A4B697406}" presName="vert1" presStyleCnt="0"/>
      <dgm:spPr/>
    </dgm:pt>
    <dgm:pt modelId="{72C6DF21-A4FD-4381-BBFB-A4A60C522044}" type="pres">
      <dgm:prSet presAssocID="{E593AC3C-E88A-4C80-9206-7920825CDC5B}" presName="thickLine" presStyleLbl="alignNode1" presStyleIdx="9" presStyleCnt="12"/>
      <dgm:spPr/>
    </dgm:pt>
    <dgm:pt modelId="{6060FE6E-9C5F-4DF4-865B-95DC78822087}" type="pres">
      <dgm:prSet presAssocID="{E593AC3C-E88A-4C80-9206-7920825CDC5B}" presName="horz1" presStyleCnt="0"/>
      <dgm:spPr/>
    </dgm:pt>
    <dgm:pt modelId="{85F9E871-3498-43D1-B16D-DE4BFB38D97B}" type="pres">
      <dgm:prSet presAssocID="{E593AC3C-E88A-4C80-9206-7920825CDC5B}" presName="tx1" presStyleLbl="revTx" presStyleIdx="9" presStyleCnt="12"/>
      <dgm:spPr/>
    </dgm:pt>
    <dgm:pt modelId="{846FC67C-F6F6-4046-85AB-AEFC9A6D6FB6}" type="pres">
      <dgm:prSet presAssocID="{E593AC3C-E88A-4C80-9206-7920825CDC5B}" presName="vert1" presStyleCnt="0"/>
      <dgm:spPr/>
    </dgm:pt>
    <dgm:pt modelId="{1B929A27-5E1E-4110-9599-42AE1D5B5105}" type="pres">
      <dgm:prSet presAssocID="{E74CBA4B-9D67-410E-A377-E0E51B08CE3A}" presName="thickLine" presStyleLbl="alignNode1" presStyleIdx="10" presStyleCnt="12"/>
      <dgm:spPr/>
    </dgm:pt>
    <dgm:pt modelId="{9106A4BB-44CF-44E7-8ED8-F26FD519A57F}" type="pres">
      <dgm:prSet presAssocID="{E74CBA4B-9D67-410E-A377-E0E51B08CE3A}" presName="horz1" presStyleCnt="0"/>
      <dgm:spPr/>
    </dgm:pt>
    <dgm:pt modelId="{008DBBA0-2DD5-4F1E-A6A9-3D680AEC28A3}" type="pres">
      <dgm:prSet presAssocID="{E74CBA4B-9D67-410E-A377-E0E51B08CE3A}" presName="tx1" presStyleLbl="revTx" presStyleIdx="10" presStyleCnt="12"/>
      <dgm:spPr/>
    </dgm:pt>
    <dgm:pt modelId="{67DF1E56-475F-4106-B995-9448303199E0}" type="pres">
      <dgm:prSet presAssocID="{E74CBA4B-9D67-410E-A377-E0E51B08CE3A}" presName="vert1" presStyleCnt="0"/>
      <dgm:spPr/>
    </dgm:pt>
    <dgm:pt modelId="{63D26208-24C4-49CA-ADC6-E3C2CE136457}" type="pres">
      <dgm:prSet presAssocID="{1E639580-3ED8-4A40-8171-DB3588CE671F}" presName="thickLine" presStyleLbl="alignNode1" presStyleIdx="11" presStyleCnt="12"/>
      <dgm:spPr/>
    </dgm:pt>
    <dgm:pt modelId="{F7E915E3-56CD-4DFF-98E9-8956DBC1AA30}" type="pres">
      <dgm:prSet presAssocID="{1E639580-3ED8-4A40-8171-DB3588CE671F}" presName="horz1" presStyleCnt="0"/>
      <dgm:spPr/>
    </dgm:pt>
    <dgm:pt modelId="{3DC62A4F-8497-41F1-96A4-52023F1960B6}" type="pres">
      <dgm:prSet presAssocID="{1E639580-3ED8-4A40-8171-DB3588CE671F}" presName="tx1" presStyleLbl="revTx" presStyleIdx="11" presStyleCnt="12"/>
      <dgm:spPr/>
    </dgm:pt>
    <dgm:pt modelId="{CCD13B04-EFCC-4DD0-ADF7-F6B6C86EB3DA}" type="pres">
      <dgm:prSet presAssocID="{1E639580-3ED8-4A40-8171-DB3588CE671F}" presName="vert1" presStyleCnt="0"/>
      <dgm:spPr/>
    </dgm:pt>
  </dgm:ptLst>
  <dgm:cxnLst>
    <dgm:cxn modelId="{8565C703-31EE-4887-B881-AE2975079DB4}" type="presOf" srcId="{B3871B70-97BD-43CE-A864-48BB33C71F5C}" destId="{3763EA58-2DE3-458F-9983-4614021C1B66}" srcOrd="0" destOrd="0" presId="urn:microsoft.com/office/officeart/2008/layout/LinedList"/>
    <dgm:cxn modelId="{3BC94A12-ED85-4C30-9931-1ACDFC8AB9C9}" srcId="{51181F7E-75B9-4724-881E-1F2893FF87C1}" destId="{E74CBA4B-9D67-410E-A377-E0E51B08CE3A}" srcOrd="10" destOrd="0" parTransId="{13E0C90A-5C78-4875-9376-103E92EF003B}" sibTransId="{D9B96ABC-8F4D-4374-8191-1FA1AA22A817}"/>
    <dgm:cxn modelId="{23331919-0A06-4B43-805E-126F45E45863}" type="presOf" srcId="{3DF78523-D851-4FD8-B67C-7F007CDBEABC}" destId="{43708ABE-9D32-4BDF-BFB7-8C09A0A9D66B}" srcOrd="0" destOrd="0" presId="urn:microsoft.com/office/officeart/2008/layout/LinedList"/>
    <dgm:cxn modelId="{CBC2AA1D-3691-4864-A57E-78DBBAB238E7}" srcId="{51181F7E-75B9-4724-881E-1F2893FF87C1}" destId="{15951745-74D1-4C79-A3FA-E0EA91B058B5}" srcOrd="5" destOrd="0" parTransId="{283EA27B-9D2E-4300-9450-7BEB08EE645F}" sibTransId="{BC3E9920-41BE-4CE6-B00E-CB58855F79E2}"/>
    <dgm:cxn modelId="{E89E3F2A-DC1A-457C-B4C0-2C2F8CEC70CD}" srcId="{51181F7E-75B9-4724-881E-1F2893FF87C1}" destId="{D8DC589F-E69B-4CDF-8314-1C3147EC9859}" srcOrd="1" destOrd="0" parTransId="{41E2FFDB-FFFA-44B4-93FA-ACC3BCA0F701}" sibTransId="{8EAC20FE-8FF6-467A-B41E-D949E58CB12C}"/>
    <dgm:cxn modelId="{DC7FAE40-7875-4499-BE6F-505017E0B108}" type="presOf" srcId="{1E639580-3ED8-4A40-8171-DB3588CE671F}" destId="{3DC62A4F-8497-41F1-96A4-52023F1960B6}" srcOrd="0" destOrd="0" presId="urn:microsoft.com/office/officeart/2008/layout/LinedList"/>
    <dgm:cxn modelId="{69F3A25B-9929-4CC2-AD1A-68298A14B617}" srcId="{51181F7E-75B9-4724-881E-1F2893FF87C1}" destId="{E9759B9F-4068-43CB-903E-0209113BE669}" srcOrd="3" destOrd="0" parTransId="{0B9AB76B-D876-4958-BE52-B3F6EB9E2016}" sibTransId="{469BE518-A188-46A8-9056-ED42E7F5213E}"/>
    <dgm:cxn modelId="{C2E1C263-DC1E-4720-B4C9-7A3D9C887B8A}" type="presOf" srcId="{E74CBA4B-9D67-410E-A377-E0E51B08CE3A}" destId="{008DBBA0-2DD5-4F1E-A6A9-3D680AEC28A3}" srcOrd="0" destOrd="0" presId="urn:microsoft.com/office/officeart/2008/layout/LinedList"/>
    <dgm:cxn modelId="{0067B844-7A9E-44A6-8BE8-E50926E1D610}" type="presOf" srcId="{E593AC3C-E88A-4C80-9206-7920825CDC5B}" destId="{85F9E871-3498-43D1-B16D-DE4BFB38D97B}" srcOrd="0" destOrd="0" presId="urn:microsoft.com/office/officeart/2008/layout/LinedList"/>
    <dgm:cxn modelId="{FFDF9948-B200-47FC-B89D-F312EE78AD0D}" srcId="{51181F7E-75B9-4724-881E-1F2893FF87C1}" destId="{3DF78523-D851-4FD8-B67C-7F007CDBEABC}" srcOrd="7" destOrd="0" parTransId="{4CF78E5D-E0B4-41FA-9D1D-18EBD72F9EEA}" sibTransId="{8D273FC9-8C89-4AB9-BF35-D2438B623956}"/>
    <dgm:cxn modelId="{0F541171-CEFB-4297-B12B-C1B9EEE13CEF}" srcId="{51181F7E-75B9-4724-881E-1F2893FF87C1}" destId="{E593AC3C-E88A-4C80-9206-7920825CDC5B}" srcOrd="9" destOrd="0" parTransId="{E02817C7-0CEC-495E-B91C-2F2C629BFABD}" sibTransId="{CE7E5BF4-C3F0-4BA6-82EE-2AC6CB141DBB}"/>
    <dgm:cxn modelId="{29C73B51-94C1-4448-A7D5-F92E9CE4BC75}" srcId="{51181F7E-75B9-4724-881E-1F2893FF87C1}" destId="{B3871B70-97BD-43CE-A864-48BB33C71F5C}" srcOrd="2" destOrd="0" parTransId="{456F149A-DCB7-446D-A348-A57C172359AF}" sibTransId="{21AE7020-0692-4176-ADFD-25A50C57549A}"/>
    <dgm:cxn modelId="{A8C41573-5FE2-4BC0-B359-9C149BE1FDDC}" type="presOf" srcId="{CC4CC77D-01AC-419D-91B7-FA738E227CD7}" destId="{6FB706E1-09D9-4F17-B011-0D1264F37E8F}" srcOrd="0" destOrd="0" presId="urn:microsoft.com/office/officeart/2008/layout/LinedList"/>
    <dgm:cxn modelId="{D515025A-DED6-4350-BE6F-89E9063AF645}" type="presOf" srcId="{15951745-74D1-4C79-A3FA-E0EA91B058B5}" destId="{A4955A6D-4036-4E54-B253-10D7BF91B2F2}" srcOrd="0" destOrd="0" presId="urn:microsoft.com/office/officeart/2008/layout/LinedList"/>
    <dgm:cxn modelId="{B7265F7F-3975-4541-A44D-5BE52DAE24DF}" type="presOf" srcId="{E9759B9F-4068-43CB-903E-0209113BE669}" destId="{3B123643-8FA4-4136-8046-14F8A800C855}" srcOrd="0" destOrd="0" presId="urn:microsoft.com/office/officeart/2008/layout/LinedList"/>
    <dgm:cxn modelId="{23F9FC8B-0105-47BA-A4EF-6CBE22AC12DA}" srcId="{51181F7E-75B9-4724-881E-1F2893FF87C1}" destId="{1D5C1139-16D6-4DB3-8C2B-114A4B697406}" srcOrd="8" destOrd="0" parTransId="{DBDB660A-FC7F-4814-8639-10A1FB07505D}" sibTransId="{3C7D2F34-05C1-4A0A-BE60-6AF82E474CE6}"/>
    <dgm:cxn modelId="{055FC8A0-11E2-4C07-B0F6-1D7D63B658F4}" srcId="{51181F7E-75B9-4724-881E-1F2893FF87C1}" destId="{AC69C067-431F-4F9A-95C6-B7980B5B56FE}" srcOrd="4" destOrd="0" parTransId="{BAF6E9F3-F29B-443B-B432-1D5DE7F117D9}" sibTransId="{7065A6F6-5469-4082-87AA-ED70FA3ABAE5}"/>
    <dgm:cxn modelId="{A18CB9B8-1DA5-4BFF-BB5E-240DAF4EB6E1}" type="presOf" srcId="{1D5C1139-16D6-4DB3-8C2B-114A4B697406}" destId="{C3B4F01E-FD21-4A54-A8DC-C2C1ADFC7ACA}" srcOrd="0" destOrd="0" presId="urn:microsoft.com/office/officeart/2008/layout/LinedList"/>
    <dgm:cxn modelId="{9C1714C4-A2C8-408F-9590-F63AA236A9B6}" type="presOf" srcId="{D8DC589F-E69B-4CDF-8314-1C3147EC9859}" destId="{5DA1BA8E-56C7-426A-88CB-86280D4C79EB}" srcOrd="0" destOrd="0" presId="urn:microsoft.com/office/officeart/2008/layout/LinedList"/>
    <dgm:cxn modelId="{78C0B8C7-0599-4204-A975-A1B4C2614694}" srcId="{51181F7E-75B9-4724-881E-1F2893FF87C1}" destId="{CC4CC77D-01AC-419D-91B7-FA738E227CD7}" srcOrd="0" destOrd="0" parTransId="{FDAFA624-C5F6-4C05-8A06-082D318EEB6E}" sibTransId="{C49FC653-EB6B-4AB5-AF98-931CDA774847}"/>
    <dgm:cxn modelId="{357CCAC9-5DDC-4B8A-85A7-5A6BA37BDDA0}" srcId="{51181F7E-75B9-4724-881E-1F2893FF87C1}" destId="{1E639580-3ED8-4A40-8171-DB3588CE671F}" srcOrd="11" destOrd="0" parTransId="{23F63AD0-E555-48E0-B3AF-A16B0A9C6ACD}" sibTransId="{09894520-DFB8-4ED0-91F1-DD98079688B6}"/>
    <dgm:cxn modelId="{6F8075CA-3EF9-4466-9727-ECF6D003FC1F}" type="presOf" srcId="{51181F7E-75B9-4724-881E-1F2893FF87C1}" destId="{BB20363D-617E-4EE9-9572-4886AA67FF7D}" srcOrd="0" destOrd="0" presId="urn:microsoft.com/office/officeart/2008/layout/LinedList"/>
    <dgm:cxn modelId="{A9621FCE-A6A7-4E68-B8B3-57450810DDE9}" type="presOf" srcId="{6DC7B676-F0CD-424D-BEAA-79615B3D3602}" destId="{245FDD4F-10EF-4FA9-9784-B5B781428126}" srcOrd="0" destOrd="0" presId="urn:microsoft.com/office/officeart/2008/layout/LinedList"/>
    <dgm:cxn modelId="{8322A8D1-6AE7-440D-A42E-1BF0C479432F}" srcId="{51181F7E-75B9-4724-881E-1F2893FF87C1}" destId="{6DC7B676-F0CD-424D-BEAA-79615B3D3602}" srcOrd="6" destOrd="0" parTransId="{545C06E6-D522-47EF-840E-E11CBF5ADEBA}" sibTransId="{33917D6D-DECF-409B-90B5-1A1B67B1E594}"/>
    <dgm:cxn modelId="{36B3BAED-0F76-4574-BF9A-FFC1D4193513}" type="presOf" srcId="{AC69C067-431F-4F9A-95C6-B7980B5B56FE}" destId="{BA5AAEB3-1317-45A7-9671-62079BC2ED86}" srcOrd="0" destOrd="0" presId="urn:microsoft.com/office/officeart/2008/layout/LinedList"/>
    <dgm:cxn modelId="{869BA244-23D2-4CBC-BDB7-CDE4631342E3}" type="presParOf" srcId="{BB20363D-617E-4EE9-9572-4886AA67FF7D}" destId="{C4A1451C-A532-4DD2-8E57-66997C91D35A}" srcOrd="0" destOrd="0" presId="urn:microsoft.com/office/officeart/2008/layout/LinedList"/>
    <dgm:cxn modelId="{A312B50A-C75D-43F3-A4DF-38C51B9F48A2}" type="presParOf" srcId="{BB20363D-617E-4EE9-9572-4886AA67FF7D}" destId="{8AE7BF65-7C01-49F1-9700-0876B2F662BF}" srcOrd="1" destOrd="0" presId="urn:microsoft.com/office/officeart/2008/layout/LinedList"/>
    <dgm:cxn modelId="{3B4AEA13-3DA9-4001-B4CC-43790AF738CF}" type="presParOf" srcId="{8AE7BF65-7C01-49F1-9700-0876B2F662BF}" destId="{6FB706E1-09D9-4F17-B011-0D1264F37E8F}" srcOrd="0" destOrd="0" presId="urn:microsoft.com/office/officeart/2008/layout/LinedList"/>
    <dgm:cxn modelId="{85476577-3DF3-4F41-AFDF-FB97D2741A1A}" type="presParOf" srcId="{8AE7BF65-7C01-49F1-9700-0876B2F662BF}" destId="{3505208E-6E5E-47BE-87E4-BB26C0B49563}" srcOrd="1" destOrd="0" presId="urn:microsoft.com/office/officeart/2008/layout/LinedList"/>
    <dgm:cxn modelId="{67891936-E35F-463F-9B6E-EA43DAA4BA7F}" type="presParOf" srcId="{BB20363D-617E-4EE9-9572-4886AA67FF7D}" destId="{F1FFB0E8-D13B-4DBC-BC6E-7D64391FBAA0}" srcOrd="2" destOrd="0" presId="urn:microsoft.com/office/officeart/2008/layout/LinedList"/>
    <dgm:cxn modelId="{C3326B08-224C-48A4-B725-88D759380903}" type="presParOf" srcId="{BB20363D-617E-4EE9-9572-4886AA67FF7D}" destId="{D2AC1566-E91C-483D-B3BC-AFB7B18CD1FA}" srcOrd="3" destOrd="0" presId="urn:microsoft.com/office/officeart/2008/layout/LinedList"/>
    <dgm:cxn modelId="{CAFE77E9-EC68-453F-8CF9-F173415E2DDA}" type="presParOf" srcId="{D2AC1566-E91C-483D-B3BC-AFB7B18CD1FA}" destId="{5DA1BA8E-56C7-426A-88CB-86280D4C79EB}" srcOrd="0" destOrd="0" presId="urn:microsoft.com/office/officeart/2008/layout/LinedList"/>
    <dgm:cxn modelId="{EBEF6EB5-922F-4B06-ADF0-C4509DCF1494}" type="presParOf" srcId="{D2AC1566-E91C-483D-B3BC-AFB7B18CD1FA}" destId="{A21F86B3-29AE-4246-BB03-07D557F3499A}" srcOrd="1" destOrd="0" presId="urn:microsoft.com/office/officeart/2008/layout/LinedList"/>
    <dgm:cxn modelId="{D2F4B954-C79E-414D-8311-FAB0846F4AA6}" type="presParOf" srcId="{BB20363D-617E-4EE9-9572-4886AA67FF7D}" destId="{3572981A-E88E-4492-A4E3-F11EF839CC9C}" srcOrd="4" destOrd="0" presId="urn:microsoft.com/office/officeart/2008/layout/LinedList"/>
    <dgm:cxn modelId="{E459C91F-A1CA-4556-929E-8F881F4C74E9}" type="presParOf" srcId="{BB20363D-617E-4EE9-9572-4886AA67FF7D}" destId="{61838016-C1C6-4060-81FA-4CB33C3B03A0}" srcOrd="5" destOrd="0" presId="urn:microsoft.com/office/officeart/2008/layout/LinedList"/>
    <dgm:cxn modelId="{2ACDD6EA-F3EF-4E17-A2B1-F4AA852C67BA}" type="presParOf" srcId="{61838016-C1C6-4060-81FA-4CB33C3B03A0}" destId="{3763EA58-2DE3-458F-9983-4614021C1B66}" srcOrd="0" destOrd="0" presId="urn:microsoft.com/office/officeart/2008/layout/LinedList"/>
    <dgm:cxn modelId="{98AD4887-4904-4D5C-987D-22D478CC79FE}" type="presParOf" srcId="{61838016-C1C6-4060-81FA-4CB33C3B03A0}" destId="{8C2D1BE4-670C-4E34-8662-442225F075C3}" srcOrd="1" destOrd="0" presId="urn:microsoft.com/office/officeart/2008/layout/LinedList"/>
    <dgm:cxn modelId="{C44D11A8-88CB-4BCF-A193-AD290E2C85C1}" type="presParOf" srcId="{BB20363D-617E-4EE9-9572-4886AA67FF7D}" destId="{2B7D2EBB-8124-4D0A-B233-FC725CAA2DDA}" srcOrd="6" destOrd="0" presId="urn:microsoft.com/office/officeart/2008/layout/LinedList"/>
    <dgm:cxn modelId="{914C91E8-6EC6-4402-A55C-4A1BB3B4E8E9}" type="presParOf" srcId="{BB20363D-617E-4EE9-9572-4886AA67FF7D}" destId="{9B0D2C87-4144-449E-A532-E19E3FF7C99F}" srcOrd="7" destOrd="0" presId="urn:microsoft.com/office/officeart/2008/layout/LinedList"/>
    <dgm:cxn modelId="{8A8C9C16-2B13-4EE9-A1DD-14BF992F2C31}" type="presParOf" srcId="{9B0D2C87-4144-449E-A532-E19E3FF7C99F}" destId="{3B123643-8FA4-4136-8046-14F8A800C855}" srcOrd="0" destOrd="0" presId="urn:microsoft.com/office/officeart/2008/layout/LinedList"/>
    <dgm:cxn modelId="{8AC490FD-F5A7-4A87-95D3-B6013BA90A6D}" type="presParOf" srcId="{9B0D2C87-4144-449E-A532-E19E3FF7C99F}" destId="{C9C1C308-E553-4833-B753-D3B4A444CBAD}" srcOrd="1" destOrd="0" presId="urn:microsoft.com/office/officeart/2008/layout/LinedList"/>
    <dgm:cxn modelId="{C6424CA7-E941-4FD2-AEEC-1FB7CC45BBD3}" type="presParOf" srcId="{BB20363D-617E-4EE9-9572-4886AA67FF7D}" destId="{2DE67EA8-65E3-4E75-92DE-C82E96223B54}" srcOrd="8" destOrd="0" presId="urn:microsoft.com/office/officeart/2008/layout/LinedList"/>
    <dgm:cxn modelId="{D1DA9747-34AC-4A68-81F7-9CFBCAB48F51}" type="presParOf" srcId="{BB20363D-617E-4EE9-9572-4886AA67FF7D}" destId="{20A58490-BF20-4E67-8522-EE7C98520652}" srcOrd="9" destOrd="0" presId="urn:microsoft.com/office/officeart/2008/layout/LinedList"/>
    <dgm:cxn modelId="{71DEB5D1-B9D8-4731-91B1-08DAF3AA0C56}" type="presParOf" srcId="{20A58490-BF20-4E67-8522-EE7C98520652}" destId="{BA5AAEB3-1317-45A7-9671-62079BC2ED86}" srcOrd="0" destOrd="0" presId="urn:microsoft.com/office/officeart/2008/layout/LinedList"/>
    <dgm:cxn modelId="{15C91B55-DED7-40C7-96FB-4F74E9938F5C}" type="presParOf" srcId="{20A58490-BF20-4E67-8522-EE7C98520652}" destId="{9D462953-50F7-4F0B-B187-60CCFC071565}" srcOrd="1" destOrd="0" presId="urn:microsoft.com/office/officeart/2008/layout/LinedList"/>
    <dgm:cxn modelId="{721DCE0A-A3F3-4917-9310-FFF4343889BB}" type="presParOf" srcId="{BB20363D-617E-4EE9-9572-4886AA67FF7D}" destId="{7D2CE7EE-5D88-4936-9D44-419271AD3AF7}" srcOrd="10" destOrd="0" presId="urn:microsoft.com/office/officeart/2008/layout/LinedList"/>
    <dgm:cxn modelId="{730D33F8-E6ED-4F27-A69B-62EC5ED816D4}" type="presParOf" srcId="{BB20363D-617E-4EE9-9572-4886AA67FF7D}" destId="{45E35775-5E7B-4867-B221-2BFA3BF72DD5}" srcOrd="11" destOrd="0" presId="urn:microsoft.com/office/officeart/2008/layout/LinedList"/>
    <dgm:cxn modelId="{439C0BC8-6171-4AD0-A815-3C06E37133DC}" type="presParOf" srcId="{45E35775-5E7B-4867-B221-2BFA3BF72DD5}" destId="{A4955A6D-4036-4E54-B253-10D7BF91B2F2}" srcOrd="0" destOrd="0" presId="urn:microsoft.com/office/officeart/2008/layout/LinedList"/>
    <dgm:cxn modelId="{411B941C-98F0-41C2-8585-79FD4ADBE0B8}" type="presParOf" srcId="{45E35775-5E7B-4867-B221-2BFA3BF72DD5}" destId="{007A08ED-5ABA-4AC9-91FA-5916E95EF6BE}" srcOrd="1" destOrd="0" presId="urn:microsoft.com/office/officeart/2008/layout/LinedList"/>
    <dgm:cxn modelId="{EA3C54B8-8C62-4711-A740-C76277A629C8}" type="presParOf" srcId="{BB20363D-617E-4EE9-9572-4886AA67FF7D}" destId="{FB6CAD52-55DE-4C95-9E59-2F3AA0774ABB}" srcOrd="12" destOrd="0" presId="urn:microsoft.com/office/officeart/2008/layout/LinedList"/>
    <dgm:cxn modelId="{D093F964-A984-441C-BBBA-0DAADDF902E3}" type="presParOf" srcId="{BB20363D-617E-4EE9-9572-4886AA67FF7D}" destId="{A310F0D0-CACB-4C59-BD8A-D7E192195899}" srcOrd="13" destOrd="0" presId="urn:microsoft.com/office/officeart/2008/layout/LinedList"/>
    <dgm:cxn modelId="{8252D837-A52E-4943-A39F-A62CE0F1C252}" type="presParOf" srcId="{A310F0D0-CACB-4C59-BD8A-D7E192195899}" destId="{245FDD4F-10EF-4FA9-9784-B5B781428126}" srcOrd="0" destOrd="0" presId="urn:microsoft.com/office/officeart/2008/layout/LinedList"/>
    <dgm:cxn modelId="{62A95AAF-8B29-4047-BC4B-66961B739A0E}" type="presParOf" srcId="{A310F0D0-CACB-4C59-BD8A-D7E192195899}" destId="{E9A2B50B-FBD6-4A04-AFC7-BDFBB7284AFD}" srcOrd="1" destOrd="0" presId="urn:microsoft.com/office/officeart/2008/layout/LinedList"/>
    <dgm:cxn modelId="{3107DD89-F215-40D3-8013-34BA971677ED}" type="presParOf" srcId="{BB20363D-617E-4EE9-9572-4886AA67FF7D}" destId="{FCE62ADB-8501-451F-8CD7-730CDDACF61C}" srcOrd="14" destOrd="0" presId="urn:microsoft.com/office/officeart/2008/layout/LinedList"/>
    <dgm:cxn modelId="{70DE239F-67C5-4169-A88B-C5F355611D4E}" type="presParOf" srcId="{BB20363D-617E-4EE9-9572-4886AA67FF7D}" destId="{507FB929-2955-4C44-9487-FD5694C5A859}" srcOrd="15" destOrd="0" presId="urn:microsoft.com/office/officeart/2008/layout/LinedList"/>
    <dgm:cxn modelId="{D646AA07-4B98-415B-891A-E9A080B07346}" type="presParOf" srcId="{507FB929-2955-4C44-9487-FD5694C5A859}" destId="{43708ABE-9D32-4BDF-BFB7-8C09A0A9D66B}" srcOrd="0" destOrd="0" presId="urn:microsoft.com/office/officeart/2008/layout/LinedList"/>
    <dgm:cxn modelId="{3A245D97-64FD-4899-B103-4BE84CD70272}" type="presParOf" srcId="{507FB929-2955-4C44-9487-FD5694C5A859}" destId="{32F3943C-2D23-4F5F-8A4B-3B45911ACAFE}" srcOrd="1" destOrd="0" presId="urn:microsoft.com/office/officeart/2008/layout/LinedList"/>
    <dgm:cxn modelId="{77BE7715-B869-4F84-BF2C-B5474696AE21}" type="presParOf" srcId="{BB20363D-617E-4EE9-9572-4886AA67FF7D}" destId="{D410452F-0465-4D60-A692-D78CAAE8AFD4}" srcOrd="16" destOrd="0" presId="urn:microsoft.com/office/officeart/2008/layout/LinedList"/>
    <dgm:cxn modelId="{1B94D6E9-1DD6-4A60-ADBA-A9B871311E25}" type="presParOf" srcId="{BB20363D-617E-4EE9-9572-4886AA67FF7D}" destId="{00F1B1FC-DFE1-407D-B834-FCA1AA460139}" srcOrd="17" destOrd="0" presId="urn:microsoft.com/office/officeart/2008/layout/LinedList"/>
    <dgm:cxn modelId="{38B47CE5-382C-4832-A606-745DC0DB6582}" type="presParOf" srcId="{00F1B1FC-DFE1-407D-B834-FCA1AA460139}" destId="{C3B4F01E-FD21-4A54-A8DC-C2C1ADFC7ACA}" srcOrd="0" destOrd="0" presId="urn:microsoft.com/office/officeart/2008/layout/LinedList"/>
    <dgm:cxn modelId="{E2E80E42-F272-4FCC-8C3B-AD844E63ED76}" type="presParOf" srcId="{00F1B1FC-DFE1-407D-B834-FCA1AA460139}" destId="{73013BC2-BF38-453C-98A0-A4A981E235A0}" srcOrd="1" destOrd="0" presId="urn:microsoft.com/office/officeart/2008/layout/LinedList"/>
    <dgm:cxn modelId="{2909D3BA-E3BC-4F69-85A9-FBA4710CE373}" type="presParOf" srcId="{BB20363D-617E-4EE9-9572-4886AA67FF7D}" destId="{72C6DF21-A4FD-4381-BBFB-A4A60C522044}" srcOrd="18" destOrd="0" presId="urn:microsoft.com/office/officeart/2008/layout/LinedList"/>
    <dgm:cxn modelId="{7827341B-D4E5-4B47-99A0-B491B03AA50E}" type="presParOf" srcId="{BB20363D-617E-4EE9-9572-4886AA67FF7D}" destId="{6060FE6E-9C5F-4DF4-865B-95DC78822087}" srcOrd="19" destOrd="0" presId="urn:microsoft.com/office/officeart/2008/layout/LinedList"/>
    <dgm:cxn modelId="{4BCE6E15-2DFB-4D97-A741-17A59682E6FF}" type="presParOf" srcId="{6060FE6E-9C5F-4DF4-865B-95DC78822087}" destId="{85F9E871-3498-43D1-B16D-DE4BFB38D97B}" srcOrd="0" destOrd="0" presId="urn:microsoft.com/office/officeart/2008/layout/LinedList"/>
    <dgm:cxn modelId="{2BB70DBB-E647-46FE-81D1-F3EF1B0C5E7C}" type="presParOf" srcId="{6060FE6E-9C5F-4DF4-865B-95DC78822087}" destId="{846FC67C-F6F6-4046-85AB-AEFC9A6D6FB6}" srcOrd="1" destOrd="0" presId="urn:microsoft.com/office/officeart/2008/layout/LinedList"/>
    <dgm:cxn modelId="{D3785A8C-3432-44F6-B8B9-4EB3DFA2B2CE}" type="presParOf" srcId="{BB20363D-617E-4EE9-9572-4886AA67FF7D}" destId="{1B929A27-5E1E-4110-9599-42AE1D5B5105}" srcOrd="20" destOrd="0" presId="urn:microsoft.com/office/officeart/2008/layout/LinedList"/>
    <dgm:cxn modelId="{478A9BC3-26A5-43B0-8E42-6D84187F71B8}" type="presParOf" srcId="{BB20363D-617E-4EE9-9572-4886AA67FF7D}" destId="{9106A4BB-44CF-44E7-8ED8-F26FD519A57F}" srcOrd="21" destOrd="0" presId="urn:microsoft.com/office/officeart/2008/layout/LinedList"/>
    <dgm:cxn modelId="{39542F76-A102-47D2-A352-FE1EF667E5BB}" type="presParOf" srcId="{9106A4BB-44CF-44E7-8ED8-F26FD519A57F}" destId="{008DBBA0-2DD5-4F1E-A6A9-3D680AEC28A3}" srcOrd="0" destOrd="0" presId="urn:microsoft.com/office/officeart/2008/layout/LinedList"/>
    <dgm:cxn modelId="{23059ADE-78C3-40B3-BEF3-135F425D28B2}" type="presParOf" srcId="{9106A4BB-44CF-44E7-8ED8-F26FD519A57F}" destId="{67DF1E56-475F-4106-B995-9448303199E0}" srcOrd="1" destOrd="0" presId="urn:microsoft.com/office/officeart/2008/layout/LinedList"/>
    <dgm:cxn modelId="{AC879256-8E88-4AB7-84E4-6BE7E7DA467F}" type="presParOf" srcId="{BB20363D-617E-4EE9-9572-4886AA67FF7D}" destId="{63D26208-24C4-49CA-ADC6-E3C2CE136457}" srcOrd="22" destOrd="0" presId="urn:microsoft.com/office/officeart/2008/layout/LinedList"/>
    <dgm:cxn modelId="{CA0C8D8A-E30B-4F09-B192-CE322F0EEDE5}" type="presParOf" srcId="{BB20363D-617E-4EE9-9572-4886AA67FF7D}" destId="{F7E915E3-56CD-4DFF-98E9-8956DBC1AA30}" srcOrd="23" destOrd="0" presId="urn:microsoft.com/office/officeart/2008/layout/LinedList"/>
    <dgm:cxn modelId="{D5D6F05E-C9EE-4159-8709-96F58ABA7D51}" type="presParOf" srcId="{F7E915E3-56CD-4DFF-98E9-8956DBC1AA30}" destId="{3DC62A4F-8497-41F1-96A4-52023F1960B6}" srcOrd="0" destOrd="0" presId="urn:microsoft.com/office/officeart/2008/layout/LinedList"/>
    <dgm:cxn modelId="{F1FC6656-126B-40DE-B2CC-A312D07194EC}" type="presParOf" srcId="{F7E915E3-56CD-4DFF-98E9-8956DBC1AA30}" destId="{CCD13B04-EFCC-4DD0-ADF7-F6B6C86EB3D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E241C-037E-4EF3-90D6-B180D6B28BA5}">
      <dsp:nvSpPr>
        <dsp:cNvPr id="0" name=""/>
        <dsp:cNvSpPr/>
      </dsp:nvSpPr>
      <dsp:spPr>
        <a:xfrm>
          <a:off x="9242" y="837281"/>
          <a:ext cx="2762398" cy="1657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/>
            <a:t>Povzročajo zmedo, vzbujajo jezo, sovraštvo in sejejo strah.</a:t>
          </a:r>
          <a:endParaRPr lang="en-US" sz="2000" kern="1200"/>
        </a:p>
      </dsp:txBody>
      <dsp:txXfrm>
        <a:off x="57787" y="885826"/>
        <a:ext cx="2665308" cy="1560349"/>
      </dsp:txXfrm>
    </dsp:sp>
    <dsp:sp modelId="{9CB9A282-1EC4-401E-857E-3D45917903BA}">
      <dsp:nvSpPr>
        <dsp:cNvPr id="0" name=""/>
        <dsp:cNvSpPr/>
      </dsp:nvSpPr>
      <dsp:spPr>
        <a:xfrm>
          <a:off x="3014732" y="1323463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014732" y="1460478"/>
        <a:ext cx="409940" cy="411044"/>
      </dsp:txXfrm>
    </dsp:sp>
    <dsp:sp modelId="{2EBB017B-62EA-423C-B9B0-5757CB4B6EB2}">
      <dsp:nvSpPr>
        <dsp:cNvPr id="0" name=""/>
        <dsp:cNvSpPr/>
      </dsp:nvSpPr>
      <dsp:spPr>
        <a:xfrm>
          <a:off x="3876600" y="837281"/>
          <a:ext cx="2762398" cy="1657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/>
            <a:t>Zaradi nasprotujočih informacij nismo več sposobni razlikovati med tem, kaj je res in kaj ni.</a:t>
          </a:r>
          <a:endParaRPr lang="en-US" sz="2000" kern="1200" dirty="0"/>
        </a:p>
      </dsp:txBody>
      <dsp:txXfrm>
        <a:off x="3925145" y="885826"/>
        <a:ext cx="2665308" cy="1560349"/>
      </dsp:txXfrm>
    </dsp:sp>
    <dsp:sp modelId="{9B11D5B4-C90E-4DF1-A4A1-DDC00C82558C}">
      <dsp:nvSpPr>
        <dsp:cNvPr id="0" name=""/>
        <dsp:cNvSpPr/>
      </dsp:nvSpPr>
      <dsp:spPr>
        <a:xfrm>
          <a:off x="6882090" y="1323463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882090" y="1460478"/>
        <a:ext cx="409940" cy="411044"/>
      </dsp:txXfrm>
    </dsp:sp>
    <dsp:sp modelId="{B4029C9D-7599-426D-9B3A-836A25851218}">
      <dsp:nvSpPr>
        <dsp:cNvPr id="0" name=""/>
        <dsp:cNvSpPr/>
      </dsp:nvSpPr>
      <dsp:spPr>
        <a:xfrm>
          <a:off x="7743958" y="837281"/>
          <a:ext cx="2762398" cy="1657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/>
            <a:t>Zaupanje v te zgodbe vas lahko privede do odločitev, ki so lahko škodljive za vas, vaše prijatelje in družino.</a:t>
          </a:r>
          <a:endParaRPr lang="en-US" sz="2000" kern="1200"/>
        </a:p>
      </dsp:txBody>
      <dsp:txXfrm>
        <a:off x="7792503" y="885826"/>
        <a:ext cx="2665308" cy="1560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DBCFC-3C6B-4786-94FC-0F032A7EC14F}">
      <dsp:nvSpPr>
        <dsp:cNvPr id="0" name=""/>
        <dsp:cNvSpPr/>
      </dsp:nvSpPr>
      <dsp:spPr>
        <a:xfrm>
          <a:off x="0" y="504"/>
          <a:ext cx="40952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4B3EF-2417-4D41-A8A3-C1B10F3BF01A}">
      <dsp:nvSpPr>
        <dsp:cNvPr id="0" name=""/>
        <dsp:cNvSpPr/>
      </dsp:nvSpPr>
      <dsp:spPr>
        <a:xfrm>
          <a:off x="0" y="504"/>
          <a:ext cx="4095278" cy="58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b="1" kern="1200"/>
            <a:t>🖼️ Preverjanje fotografije ali videoposnetka</a:t>
          </a:r>
          <a:endParaRPr lang="en-US" sz="1600" kern="1200" dirty="0"/>
        </a:p>
      </dsp:txBody>
      <dsp:txXfrm>
        <a:off x="0" y="504"/>
        <a:ext cx="4095278" cy="589789"/>
      </dsp:txXfrm>
    </dsp:sp>
    <dsp:sp modelId="{D4C468EF-3B48-427A-BAB4-D5768802DBCF}">
      <dsp:nvSpPr>
        <dsp:cNvPr id="0" name=""/>
        <dsp:cNvSpPr/>
      </dsp:nvSpPr>
      <dsp:spPr>
        <a:xfrm>
          <a:off x="0" y="590293"/>
          <a:ext cx="40952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4DA3B2-9956-4F23-A383-E0A917F72897}">
      <dsp:nvSpPr>
        <dsp:cNvPr id="0" name=""/>
        <dsp:cNvSpPr/>
      </dsp:nvSpPr>
      <dsp:spPr>
        <a:xfrm>
          <a:off x="0" y="590293"/>
          <a:ext cx="4095278" cy="58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b="1" kern="1200"/>
            <a:t>📸 Ali je fotografija originalna?</a:t>
          </a:r>
          <a:endParaRPr lang="en-US" sz="1600" kern="1200"/>
        </a:p>
      </dsp:txBody>
      <dsp:txXfrm>
        <a:off x="0" y="590293"/>
        <a:ext cx="4095278" cy="589789"/>
      </dsp:txXfrm>
    </dsp:sp>
    <dsp:sp modelId="{1DD82BEE-2A1D-4C40-AB80-E17DB3B5D55B}">
      <dsp:nvSpPr>
        <dsp:cNvPr id="0" name=""/>
        <dsp:cNvSpPr/>
      </dsp:nvSpPr>
      <dsp:spPr>
        <a:xfrm>
          <a:off x="0" y="1180082"/>
          <a:ext cx="40952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1B246-2419-46A9-8EA8-9143B685F486}">
      <dsp:nvSpPr>
        <dsp:cNvPr id="0" name=""/>
        <dsp:cNvSpPr/>
      </dsp:nvSpPr>
      <dsp:spPr>
        <a:xfrm>
          <a:off x="0" y="1180082"/>
          <a:ext cx="4095278" cy="58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Uporabi </a:t>
          </a:r>
          <a:r>
            <a:rPr lang="sl-SI" sz="1600" b="1" kern="1200"/>
            <a:t>obratno iskanje slike</a:t>
          </a:r>
          <a:r>
            <a:rPr lang="sl-SI" sz="1600" kern="1200"/>
            <a:t> (Google Images, TinEye), da preveriš, ali je bila že objavljena.</a:t>
          </a:r>
          <a:endParaRPr lang="en-US" sz="1600" kern="1200"/>
        </a:p>
      </dsp:txBody>
      <dsp:txXfrm>
        <a:off x="0" y="1180082"/>
        <a:ext cx="4095278" cy="589789"/>
      </dsp:txXfrm>
    </dsp:sp>
    <dsp:sp modelId="{66F4C1AD-F94D-46D0-81F3-CE00C4A65ED2}">
      <dsp:nvSpPr>
        <dsp:cNvPr id="0" name=""/>
        <dsp:cNvSpPr/>
      </dsp:nvSpPr>
      <dsp:spPr>
        <a:xfrm>
          <a:off x="0" y="1769871"/>
          <a:ext cx="40952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D0170-A9CF-4FC3-ACC0-1DB5E62021C0}">
      <dsp:nvSpPr>
        <dsp:cNvPr id="0" name=""/>
        <dsp:cNvSpPr/>
      </dsp:nvSpPr>
      <dsp:spPr>
        <a:xfrm>
          <a:off x="0" y="1769871"/>
          <a:ext cx="4095278" cy="58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b="1" kern="1200"/>
            <a:t>🧑‍🎨 Ali je ta oseba tudi njen avtor?</a:t>
          </a:r>
          <a:endParaRPr lang="en-US" sz="1600" kern="1200"/>
        </a:p>
      </dsp:txBody>
      <dsp:txXfrm>
        <a:off x="0" y="1769871"/>
        <a:ext cx="4095278" cy="589789"/>
      </dsp:txXfrm>
    </dsp:sp>
    <dsp:sp modelId="{44CB282E-E8C0-4F83-994D-3693DBCC6105}">
      <dsp:nvSpPr>
        <dsp:cNvPr id="0" name=""/>
        <dsp:cNvSpPr/>
      </dsp:nvSpPr>
      <dsp:spPr>
        <a:xfrm>
          <a:off x="0" y="2359660"/>
          <a:ext cx="40952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CB344-F1C5-45C9-93B4-DC724A4BB65E}">
      <dsp:nvSpPr>
        <dsp:cNvPr id="0" name=""/>
        <dsp:cNvSpPr/>
      </dsp:nvSpPr>
      <dsp:spPr>
        <a:xfrm>
          <a:off x="0" y="2359660"/>
          <a:ext cx="4095278" cy="58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Preveri, kdo je objavil fotografijo in ali je znan kot njen ustvarjalec.</a:t>
          </a:r>
          <a:endParaRPr lang="en-US" sz="1600" kern="1200"/>
        </a:p>
      </dsp:txBody>
      <dsp:txXfrm>
        <a:off x="0" y="2359660"/>
        <a:ext cx="4095278" cy="589789"/>
      </dsp:txXfrm>
    </dsp:sp>
    <dsp:sp modelId="{D2C9DBDE-9447-42C1-BD7B-FBE54F29B626}">
      <dsp:nvSpPr>
        <dsp:cNvPr id="0" name=""/>
        <dsp:cNvSpPr/>
      </dsp:nvSpPr>
      <dsp:spPr>
        <a:xfrm>
          <a:off x="0" y="2949449"/>
          <a:ext cx="40952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12A1D-5CDC-4D5B-9772-61C94D70C15F}">
      <dsp:nvSpPr>
        <dsp:cNvPr id="0" name=""/>
        <dsp:cNvSpPr/>
      </dsp:nvSpPr>
      <dsp:spPr>
        <a:xfrm>
          <a:off x="0" y="2949449"/>
          <a:ext cx="4095278" cy="58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b="1" kern="1200"/>
            <a:t>🗓️ Kdaj in kje je fotografija nastala?</a:t>
          </a:r>
          <a:endParaRPr lang="en-US" sz="1600" kern="1200"/>
        </a:p>
      </dsp:txBody>
      <dsp:txXfrm>
        <a:off x="0" y="2949449"/>
        <a:ext cx="4095278" cy="589789"/>
      </dsp:txXfrm>
    </dsp:sp>
    <dsp:sp modelId="{1E6D7019-A7BB-4B9C-884F-14D929093216}">
      <dsp:nvSpPr>
        <dsp:cNvPr id="0" name=""/>
        <dsp:cNvSpPr/>
      </dsp:nvSpPr>
      <dsp:spPr>
        <a:xfrm>
          <a:off x="0" y="3539238"/>
          <a:ext cx="40952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CA871-CA12-4D9A-AC37-191AE1A8FB0F}">
      <dsp:nvSpPr>
        <dsp:cNvPr id="0" name=""/>
        <dsp:cNvSpPr/>
      </dsp:nvSpPr>
      <dsp:spPr>
        <a:xfrm>
          <a:off x="0" y="3539238"/>
          <a:ext cx="4095278" cy="58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Preveri </a:t>
          </a:r>
          <a:r>
            <a:rPr lang="sl-SI" sz="1600" b="1" kern="1200"/>
            <a:t>datum objave</a:t>
          </a:r>
          <a:r>
            <a:rPr lang="sl-SI" sz="1600" kern="1200"/>
            <a:t> in </a:t>
          </a:r>
          <a:r>
            <a:rPr lang="sl-SI" sz="1600" b="1" kern="1200"/>
            <a:t>lokacijo</a:t>
          </a:r>
          <a:r>
            <a:rPr lang="sl-SI" sz="1600" kern="1200"/>
            <a:t>, če je na voljo (npr. v metapodatkih ali opisu).</a:t>
          </a:r>
          <a:endParaRPr lang="en-US" sz="1600" kern="1200"/>
        </a:p>
      </dsp:txBody>
      <dsp:txXfrm>
        <a:off x="0" y="3539238"/>
        <a:ext cx="4095278" cy="5897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1451C-A532-4DD2-8E57-66997C91D35A}">
      <dsp:nvSpPr>
        <dsp:cNvPr id="0" name=""/>
        <dsp:cNvSpPr/>
      </dsp:nvSpPr>
      <dsp:spPr>
        <a:xfrm>
          <a:off x="0" y="2230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706E1-09D9-4F17-B011-0D1264F37E8F}">
      <dsp:nvSpPr>
        <dsp:cNvPr id="0" name=""/>
        <dsp:cNvSpPr/>
      </dsp:nvSpPr>
      <dsp:spPr>
        <a:xfrm>
          <a:off x="0" y="2230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b="1" kern="1200" dirty="0"/>
            <a:t>🕵️‍♀️ Odkrijte znake, po katerih sklepate, da je novica na spletu lažna.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0" y="2230"/>
        <a:ext cx="10410825" cy="380273"/>
      </dsp:txXfrm>
    </dsp:sp>
    <dsp:sp modelId="{F1FFB0E8-D13B-4DBC-BC6E-7D64391FBAA0}">
      <dsp:nvSpPr>
        <dsp:cNvPr id="0" name=""/>
        <dsp:cNvSpPr/>
      </dsp:nvSpPr>
      <dsp:spPr>
        <a:xfrm>
          <a:off x="0" y="382503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1BA8E-56C7-426A-88CB-86280D4C79EB}">
      <dsp:nvSpPr>
        <dsp:cNvPr id="0" name=""/>
        <dsp:cNvSpPr/>
      </dsp:nvSpPr>
      <dsp:spPr>
        <a:xfrm>
          <a:off x="0" y="382503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b="1" kern="1200" dirty="0"/>
            <a:t>🌐 Nenavaden URL ali ime spletne strani.</a:t>
          </a:r>
          <a:endParaRPr lang="en-US" sz="1500" kern="1200" dirty="0"/>
        </a:p>
      </dsp:txBody>
      <dsp:txXfrm>
        <a:off x="0" y="382503"/>
        <a:ext cx="10410825" cy="380273"/>
      </dsp:txXfrm>
    </dsp:sp>
    <dsp:sp modelId="{3572981A-E88E-4492-A4E3-F11EF839CC9C}">
      <dsp:nvSpPr>
        <dsp:cNvPr id="0" name=""/>
        <dsp:cNvSpPr/>
      </dsp:nvSpPr>
      <dsp:spPr>
        <a:xfrm>
          <a:off x="0" y="762777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63EA58-2DE3-458F-9983-4614021C1B66}">
      <dsp:nvSpPr>
        <dsp:cNvPr id="0" name=""/>
        <dsp:cNvSpPr/>
      </dsp:nvSpPr>
      <dsp:spPr>
        <a:xfrm>
          <a:off x="0" y="762777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kern="1200" dirty="0"/>
            <a:t>Naslov strani je lahko </a:t>
          </a:r>
          <a:r>
            <a:rPr lang="sl-SI" sz="1500" b="1" kern="1200" dirty="0"/>
            <a:t>čuden</a:t>
          </a:r>
          <a:r>
            <a:rPr lang="sl-SI" sz="1500" kern="1200" dirty="0"/>
            <a:t>, vsebuje </a:t>
          </a:r>
          <a:r>
            <a:rPr lang="sl-SI" sz="1500" b="1" kern="1200" dirty="0"/>
            <a:t>številke</a:t>
          </a:r>
          <a:r>
            <a:rPr lang="sl-SI" sz="1500" kern="1200" dirty="0"/>
            <a:t>, </a:t>
          </a:r>
          <a:r>
            <a:rPr lang="sl-SI" sz="1500" b="1" kern="1200" dirty="0"/>
            <a:t>neobičajne domene</a:t>
          </a:r>
          <a:r>
            <a:rPr lang="sl-SI" sz="1500" kern="1200" dirty="0"/>
            <a:t> (.</a:t>
          </a:r>
          <a:r>
            <a:rPr lang="sl-SI" sz="1500" kern="1200" dirty="0" err="1"/>
            <a:t>xyz</a:t>
          </a:r>
          <a:r>
            <a:rPr lang="sl-SI" sz="1500" kern="1200" dirty="0"/>
            <a:t>, .</a:t>
          </a:r>
          <a:r>
            <a:rPr lang="sl-SI" sz="1500" kern="1200" dirty="0" err="1"/>
            <a:t>info</a:t>
          </a:r>
          <a:r>
            <a:rPr lang="sl-SI" sz="1500" kern="1200" dirty="0"/>
            <a:t>) ali </a:t>
          </a:r>
          <a:r>
            <a:rPr lang="sl-SI" sz="1500" b="1" kern="1200" dirty="0"/>
            <a:t>posnema znane medije</a:t>
          </a:r>
          <a:r>
            <a:rPr lang="sl-SI" sz="1500" kern="1200" dirty="0"/>
            <a:t> (npr. bbc-news24.com).</a:t>
          </a:r>
          <a:endParaRPr lang="en-US" sz="1500" kern="1200" dirty="0"/>
        </a:p>
      </dsp:txBody>
      <dsp:txXfrm>
        <a:off x="0" y="762777"/>
        <a:ext cx="10410825" cy="380273"/>
      </dsp:txXfrm>
    </dsp:sp>
    <dsp:sp modelId="{2B7D2EBB-8124-4D0A-B233-FC725CAA2DDA}">
      <dsp:nvSpPr>
        <dsp:cNvPr id="0" name=""/>
        <dsp:cNvSpPr/>
      </dsp:nvSpPr>
      <dsp:spPr>
        <a:xfrm>
          <a:off x="0" y="1143050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23643-8FA4-4136-8046-14F8A800C855}">
      <dsp:nvSpPr>
        <dsp:cNvPr id="0" name=""/>
        <dsp:cNvSpPr/>
      </dsp:nvSpPr>
      <dsp:spPr>
        <a:xfrm>
          <a:off x="0" y="1143050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b="1" kern="1200" dirty="0"/>
            <a:t>❓ Izvor zgodbe ni preverljiv.</a:t>
          </a:r>
          <a:endParaRPr lang="en-US" sz="1500" kern="1200" dirty="0"/>
        </a:p>
      </dsp:txBody>
      <dsp:txXfrm>
        <a:off x="0" y="1143050"/>
        <a:ext cx="10410825" cy="380273"/>
      </dsp:txXfrm>
    </dsp:sp>
    <dsp:sp modelId="{2DE67EA8-65E3-4E75-92DE-C82E96223B54}">
      <dsp:nvSpPr>
        <dsp:cNvPr id="0" name=""/>
        <dsp:cNvSpPr/>
      </dsp:nvSpPr>
      <dsp:spPr>
        <a:xfrm>
          <a:off x="0" y="1523324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5AAEB3-1317-45A7-9671-62079BC2ED86}">
      <dsp:nvSpPr>
        <dsp:cNvPr id="0" name=""/>
        <dsp:cNvSpPr/>
      </dsp:nvSpPr>
      <dsp:spPr>
        <a:xfrm>
          <a:off x="0" y="1523324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kern="1200"/>
            <a:t>Ni jasno, </a:t>
          </a:r>
          <a:r>
            <a:rPr lang="sl-SI" sz="1500" b="1" kern="1200"/>
            <a:t>kdo je avtor</a:t>
          </a:r>
          <a:r>
            <a:rPr lang="sl-SI" sz="1500" kern="1200"/>
            <a:t>, </a:t>
          </a:r>
          <a:r>
            <a:rPr lang="sl-SI" sz="1500" b="1" kern="1200"/>
            <a:t>od kod prihaja informacija</a:t>
          </a:r>
          <a:r>
            <a:rPr lang="sl-SI" sz="1500" kern="1200"/>
            <a:t>, ali </a:t>
          </a:r>
          <a:r>
            <a:rPr lang="sl-SI" sz="1500" b="1" kern="1200"/>
            <a:t>ni naveden noben vir</a:t>
          </a:r>
          <a:r>
            <a:rPr lang="sl-SI" sz="1500" kern="1200"/>
            <a:t>.</a:t>
          </a:r>
          <a:endParaRPr lang="en-US" sz="1500" kern="1200"/>
        </a:p>
      </dsp:txBody>
      <dsp:txXfrm>
        <a:off x="0" y="1523324"/>
        <a:ext cx="10410825" cy="380273"/>
      </dsp:txXfrm>
    </dsp:sp>
    <dsp:sp modelId="{7D2CE7EE-5D88-4936-9D44-419271AD3AF7}">
      <dsp:nvSpPr>
        <dsp:cNvPr id="0" name=""/>
        <dsp:cNvSpPr/>
      </dsp:nvSpPr>
      <dsp:spPr>
        <a:xfrm>
          <a:off x="0" y="1903597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55A6D-4036-4E54-B253-10D7BF91B2F2}">
      <dsp:nvSpPr>
        <dsp:cNvPr id="0" name=""/>
        <dsp:cNvSpPr/>
      </dsp:nvSpPr>
      <dsp:spPr>
        <a:xfrm>
          <a:off x="0" y="1903597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b="1" kern="1200" dirty="0"/>
            <a:t>✍️ Veliko črkovnih in slovničnih napak.</a:t>
          </a:r>
          <a:endParaRPr lang="en-US" sz="1500" kern="1200" dirty="0"/>
        </a:p>
      </dsp:txBody>
      <dsp:txXfrm>
        <a:off x="0" y="1903597"/>
        <a:ext cx="10410825" cy="380273"/>
      </dsp:txXfrm>
    </dsp:sp>
    <dsp:sp modelId="{FB6CAD52-55DE-4C95-9E59-2F3AA0774ABB}">
      <dsp:nvSpPr>
        <dsp:cNvPr id="0" name=""/>
        <dsp:cNvSpPr/>
      </dsp:nvSpPr>
      <dsp:spPr>
        <a:xfrm>
          <a:off x="0" y="2283871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FDD4F-10EF-4FA9-9784-B5B781428126}">
      <dsp:nvSpPr>
        <dsp:cNvPr id="0" name=""/>
        <dsp:cNvSpPr/>
      </dsp:nvSpPr>
      <dsp:spPr>
        <a:xfrm>
          <a:off x="0" y="2283870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kern="1200"/>
            <a:t>Besedilo je pogosto </a:t>
          </a:r>
          <a:r>
            <a:rPr lang="sl-SI" sz="1500" b="1" kern="1200"/>
            <a:t>slabo napisano</a:t>
          </a:r>
          <a:r>
            <a:rPr lang="sl-SI" sz="1500" kern="1200"/>
            <a:t>, z </a:t>
          </a:r>
          <a:r>
            <a:rPr lang="sl-SI" sz="1500" b="1" kern="1200"/>
            <a:t>napakami</a:t>
          </a:r>
          <a:r>
            <a:rPr lang="sl-SI" sz="1500" kern="1200"/>
            <a:t>, ki jih verodostojni mediji običajno ne naredijo.</a:t>
          </a:r>
          <a:endParaRPr lang="en-US" sz="1500" kern="1200"/>
        </a:p>
      </dsp:txBody>
      <dsp:txXfrm>
        <a:off x="0" y="2283870"/>
        <a:ext cx="10410825" cy="380273"/>
      </dsp:txXfrm>
    </dsp:sp>
    <dsp:sp modelId="{FCE62ADB-8501-451F-8CD7-730CDDACF61C}">
      <dsp:nvSpPr>
        <dsp:cNvPr id="0" name=""/>
        <dsp:cNvSpPr/>
      </dsp:nvSpPr>
      <dsp:spPr>
        <a:xfrm>
          <a:off x="0" y="2664144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08ABE-9D32-4BDF-BFB7-8C09A0A9D66B}">
      <dsp:nvSpPr>
        <dsp:cNvPr id="0" name=""/>
        <dsp:cNvSpPr/>
      </dsp:nvSpPr>
      <dsp:spPr>
        <a:xfrm>
          <a:off x="0" y="2664144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b="1" kern="1200" dirty="0"/>
            <a:t>🗣️ Okoren jezik ali prevod z Googlovim prevajalnikom.</a:t>
          </a:r>
          <a:endParaRPr lang="en-US" sz="1500" kern="1200" dirty="0"/>
        </a:p>
      </dsp:txBody>
      <dsp:txXfrm>
        <a:off x="0" y="2664144"/>
        <a:ext cx="10410825" cy="380273"/>
      </dsp:txXfrm>
    </dsp:sp>
    <dsp:sp modelId="{D410452F-0465-4D60-A692-D78CAAE8AFD4}">
      <dsp:nvSpPr>
        <dsp:cNvPr id="0" name=""/>
        <dsp:cNvSpPr/>
      </dsp:nvSpPr>
      <dsp:spPr>
        <a:xfrm>
          <a:off x="0" y="3044417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4F01E-FD21-4A54-A8DC-C2C1ADFC7ACA}">
      <dsp:nvSpPr>
        <dsp:cNvPr id="0" name=""/>
        <dsp:cNvSpPr/>
      </dsp:nvSpPr>
      <dsp:spPr>
        <a:xfrm>
          <a:off x="0" y="3044417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kern="1200"/>
            <a:t>Besedilo zveni </a:t>
          </a:r>
          <a:r>
            <a:rPr lang="sl-SI" sz="1500" b="1" kern="1200"/>
            <a:t>nenaravno</a:t>
          </a:r>
          <a:r>
            <a:rPr lang="sl-SI" sz="1500" kern="1200"/>
            <a:t>, kot da je bilo </a:t>
          </a:r>
          <a:r>
            <a:rPr lang="sl-SI" sz="1500" b="1" kern="1200"/>
            <a:t>samodejno prevedeno</a:t>
          </a:r>
          <a:r>
            <a:rPr lang="sl-SI" sz="1500" kern="1200"/>
            <a:t>, brez lekture.</a:t>
          </a:r>
          <a:endParaRPr lang="en-US" sz="1500" kern="1200"/>
        </a:p>
      </dsp:txBody>
      <dsp:txXfrm>
        <a:off x="0" y="3044417"/>
        <a:ext cx="10410825" cy="380273"/>
      </dsp:txXfrm>
    </dsp:sp>
    <dsp:sp modelId="{72C6DF21-A4FD-4381-BBFB-A4A60C522044}">
      <dsp:nvSpPr>
        <dsp:cNvPr id="0" name=""/>
        <dsp:cNvSpPr/>
      </dsp:nvSpPr>
      <dsp:spPr>
        <a:xfrm>
          <a:off x="0" y="3424691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F9E871-3498-43D1-B16D-DE4BFB38D97B}">
      <dsp:nvSpPr>
        <dsp:cNvPr id="0" name=""/>
        <dsp:cNvSpPr/>
      </dsp:nvSpPr>
      <dsp:spPr>
        <a:xfrm>
          <a:off x="0" y="3424691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b="1" kern="1200" dirty="0"/>
            <a:t>🖼️ Slika je videti fotošopirana.</a:t>
          </a:r>
          <a:endParaRPr lang="en-US" sz="1500" kern="1200" dirty="0"/>
        </a:p>
      </dsp:txBody>
      <dsp:txXfrm>
        <a:off x="0" y="3424691"/>
        <a:ext cx="10410825" cy="380273"/>
      </dsp:txXfrm>
    </dsp:sp>
    <dsp:sp modelId="{1B929A27-5E1E-4110-9599-42AE1D5B5105}">
      <dsp:nvSpPr>
        <dsp:cNvPr id="0" name=""/>
        <dsp:cNvSpPr/>
      </dsp:nvSpPr>
      <dsp:spPr>
        <a:xfrm>
          <a:off x="0" y="3804964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DBBA0-2DD5-4F1E-A6A9-3D680AEC28A3}">
      <dsp:nvSpPr>
        <dsp:cNvPr id="0" name=""/>
        <dsp:cNvSpPr/>
      </dsp:nvSpPr>
      <dsp:spPr>
        <a:xfrm>
          <a:off x="0" y="3804964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kern="1200"/>
            <a:t>Slika je lahko </a:t>
          </a:r>
          <a:r>
            <a:rPr lang="sl-SI" sz="1500" b="1" kern="1200"/>
            <a:t>nenaravna</a:t>
          </a:r>
          <a:r>
            <a:rPr lang="sl-SI" sz="1500" kern="1200"/>
            <a:t>, </a:t>
          </a:r>
          <a:r>
            <a:rPr lang="sl-SI" sz="1500" b="1" kern="1200"/>
            <a:t>popačena</a:t>
          </a:r>
          <a:r>
            <a:rPr lang="sl-SI" sz="1500" kern="1200"/>
            <a:t>, ali </a:t>
          </a:r>
          <a:r>
            <a:rPr lang="sl-SI" sz="1500" b="1" kern="1200"/>
            <a:t>ne ustreza kontekstu</a:t>
          </a:r>
          <a:r>
            <a:rPr lang="sl-SI" sz="1500" kern="1200"/>
            <a:t> zgodbe.</a:t>
          </a:r>
          <a:endParaRPr lang="en-US" sz="1500" kern="1200"/>
        </a:p>
      </dsp:txBody>
      <dsp:txXfrm>
        <a:off x="0" y="3804964"/>
        <a:ext cx="10410825" cy="380273"/>
      </dsp:txXfrm>
    </dsp:sp>
    <dsp:sp modelId="{63D26208-24C4-49CA-ADC6-E3C2CE136457}">
      <dsp:nvSpPr>
        <dsp:cNvPr id="0" name=""/>
        <dsp:cNvSpPr/>
      </dsp:nvSpPr>
      <dsp:spPr>
        <a:xfrm>
          <a:off x="0" y="4185238"/>
          <a:ext cx="10410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62A4F-8497-41F1-96A4-52023F1960B6}">
      <dsp:nvSpPr>
        <dsp:cNvPr id="0" name=""/>
        <dsp:cNvSpPr/>
      </dsp:nvSpPr>
      <dsp:spPr>
        <a:xfrm>
          <a:off x="0" y="4185238"/>
          <a:ext cx="10410825" cy="38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kern="1200"/>
            <a:t>Uporabi </a:t>
          </a:r>
          <a:r>
            <a:rPr lang="sl-SI" sz="1500" b="1" kern="1200"/>
            <a:t>obratno iskanje slike</a:t>
          </a:r>
          <a:r>
            <a:rPr lang="sl-SI" sz="1500" kern="1200"/>
            <a:t>, da preveriš njen izvor.</a:t>
          </a:r>
          <a:endParaRPr lang="en-US" sz="1500" kern="1200"/>
        </a:p>
      </dsp:txBody>
      <dsp:txXfrm>
        <a:off x="0" y="4185238"/>
        <a:ext cx="10410825" cy="380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DB6AC-B0E4-4081-B702-DDA0ECC9DC3F}" type="datetimeFigureOut">
              <a:rPr lang="en-GB" smtClean="0"/>
              <a:t>17/11/2025</a:t>
            </a:fld>
            <a:endParaRPr lang="en-GB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3DABF-39E7-451D-8A4E-BFEC6578D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1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Napačne informacije pogosto delijo ljudje, ki jih poznamo, in pogosto z najboljšimi nameni. Ne poskušajo namerno zavajati, tudi sami verjamejo tem informacijam.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kern="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Primer, ko smo Sandri oblikovale vabilo za večerjo z Oliverjem Dragojevičem.</a:t>
            </a:r>
            <a:endParaRPr lang="sl-SI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3DABF-39E7-451D-8A4E-BFEC6578D3E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29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3DABF-39E7-451D-8A4E-BFEC6578D3E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81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3DABF-39E7-451D-8A4E-BFEC6578D3E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51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3DABF-39E7-451D-8A4E-BFEC6578D3E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90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l-SI" b="0" i="0" dirty="0">
                <a:solidFill>
                  <a:srgbClr val="051975"/>
                </a:solidFill>
                <a:effectLst/>
                <a:latin typeface="IBM Plex Sans" panose="020B0503050203000203" pitchFamily="34" charset="0"/>
              </a:rPr>
              <a:t>Da na OŠ Rudolfa Maistra v Šentilju »poučuje učiteljica, ki slovenščine sploh ne obvlada«, je oktobra trdil tudi portal e-Maribor. Trdil je še, da naj bi primer obravnaval inšpektorat za šolstvo. </a:t>
            </a:r>
          </a:p>
          <a:p>
            <a:pPr algn="l"/>
            <a:r>
              <a:rPr lang="sl-SI" b="0" i="0" dirty="0">
                <a:solidFill>
                  <a:srgbClr val="051975"/>
                </a:solidFill>
                <a:effectLst/>
                <a:latin typeface="IBM Plex Sans" panose="020B0503050203000203" pitchFamily="34" charset="0"/>
              </a:rPr>
              <a:t>Ravnateljica OŠ Rudolfa Maistra Šentilj Mihelca Fajs je potrdila, da na njihovi šoli uči v Srbiji rojena učiteljica razrednega pouka, ki na razredni stopnji poučuje tudi slovenščino, vendar ta že vrsto let živi v Sloveniji, kjer je opravila tudi strokovni izpit, s katerim kandidat za učitelja dokaže, da obvlada slovenski knjižni jezik kot učni jezik.</a:t>
            </a:r>
          </a:p>
          <a:p>
            <a:pPr algn="just"/>
            <a:r>
              <a:rPr lang="sl-SI" b="0" i="0" dirty="0">
                <a:solidFill>
                  <a:srgbClr val="051975"/>
                </a:solidFill>
                <a:effectLst/>
                <a:latin typeface="IBM Plex Sans" panose="020B0503050203000203" pitchFamily="34" charset="0"/>
              </a:rPr>
              <a:t>Na ministrstvu za vzgojo in izobraževanje so pojasnili, da je inšpektorat za šolstvo obravnaval ta primer, a je ugotovil, da učiteljica izpolnjuje zakonske pogoje za poučevanje.</a:t>
            </a:r>
          </a:p>
          <a:p>
            <a:pPr algn="l"/>
            <a:r>
              <a:rPr lang="sl-SI" b="0" i="0" dirty="0">
                <a:solidFill>
                  <a:srgbClr val="051975"/>
                </a:solidFill>
                <a:effectLst/>
                <a:latin typeface="IBM Plex Sans" panose="020B0503050203000203" pitchFamily="34" charset="0"/>
              </a:rPr>
              <a:t>Trditev, da v Šentilju uči učiteljica iz Srbije, ki ne zna slovensko, ne drži.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3DABF-39E7-451D-8A4E-BFEC6578D3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4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dirty="0"/>
              <a:t>🕵️‍♀️ Primer: Haarlem Aldi Hoax</a:t>
            </a:r>
          </a:p>
          <a:p>
            <a:r>
              <a:rPr lang="sl-SI" dirty="0"/>
              <a:t>Med pandemijo COVID-19 je po spletu zaokrožil video, ki naj bi prikazoval množico ljudi, ki se preriva pred trgovino Aldi v mestu Haarlem na Nizozemskem. Video je vzbujal paniko, saj je kazal množično nakupovanje in strah pred pomanjkanjem.</a:t>
            </a:r>
          </a:p>
          <a:p>
            <a:r>
              <a:rPr lang="sl-SI" dirty="0"/>
              <a:t>Toda raziskovalci pri Bellingcatu so video analizirali in ugotovili, da </a:t>
            </a:r>
            <a:r>
              <a:rPr lang="sl-SI" b="1" dirty="0"/>
              <a:t>ni bil posnet na Nizozemskem</a:t>
            </a:r>
            <a:r>
              <a:rPr lang="sl-SI" dirty="0"/>
              <a:t>, temveč v </a:t>
            </a:r>
            <a:r>
              <a:rPr lang="sl-SI" b="1" dirty="0"/>
              <a:t>Nemčiji</a:t>
            </a:r>
            <a:r>
              <a:rPr lang="sl-SI" dirty="0"/>
              <a:t>, pred trgovino v mestu Kiel. To so dokazali s pomočjo napisov v nemščini in prepoznavnih znakov na stavbi (npr. napis "F.B.I." – ime frizerskega salona).</a:t>
            </a:r>
          </a:p>
          <a:p>
            <a:r>
              <a:rPr lang="sl-SI" dirty="0"/>
              <a:t>Video je bil prvotno objavljen že </a:t>
            </a:r>
            <a:r>
              <a:rPr lang="sl-SI" b="1" dirty="0"/>
              <a:t>leta 2016</a:t>
            </a:r>
            <a:r>
              <a:rPr lang="sl-SI" dirty="0"/>
              <a:t>, torej </a:t>
            </a:r>
            <a:r>
              <a:rPr lang="sl-SI" b="1" dirty="0"/>
              <a:t>ni imel nobene povezave s COVID-19</a:t>
            </a:r>
            <a:r>
              <a:rPr lang="sl-SI" dirty="0"/>
              <a:t>. Kljub temu je bil ponovno objavljen na TikToku leta 2020 z lažnim opisom in je postal viralen – imel je več kot 4 milijone ogledov.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sl-SI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3DABF-39E7-451D-8A4E-BFEC6578D3E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60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12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Oglasi z vabo za klike so lahko slika, objava ali videoposnetek, ki uporablja predobre ponudbe brezplačnih stvari, trače o slavnih ali dramatične naslove z namenom, da bi vas spodbudili h kliku.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12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Ko jih kliknete, vas popeljejo na spletna mesta, ki so polna oglasov, škodljive vsebine, ki ni za otroke, ali na članke z lažnimi trditvami</a:t>
            </a:r>
            <a:r>
              <a:rPr lang="sl-SI" sz="105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3DABF-39E7-451D-8A4E-BFEC6578D3E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485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12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Oglasi z vabo za klike so lahko slika, objava ali videoposnetek, ki uporablja predobre ponudbe brezplačnih stvari, trače o slavnih ali dramatične naslove z namenom, da bi vas spodbudili h kliku.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12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Ko jih kliknete, vas popeljejo na spletna mesta, ki so polna oglasov, škodljive vsebine, ki ni za otroke, ali na članke z lažnimi trditvami</a:t>
            </a:r>
            <a:r>
              <a:rPr lang="sl-SI" sz="105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3DABF-39E7-451D-8A4E-BFEC6578D3E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372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12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Oglasi z vabo za klike so lahko slika, objava ali videoposnetek, ki uporablja predobre ponudbe brezplačnih stvari, trače o slavnih ali dramatične naslove z namenom, da bi vas spodbudili h kliku.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12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Ko jih kliknete, vas popeljejo na spletna mesta, ki so polna oglasov, škodljive vsebine, ki ni za otroke, ali na članke z lažnimi trditvami</a:t>
            </a:r>
            <a:r>
              <a:rPr lang="sl-SI" sz="105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3DABF-39E7-451D-8A4E-BFEC6578D3E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489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3DABF-39E7-451D-8A4E-BFEC6578D3E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716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E47700-1A5A-46B4-A5F4-47B440E31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2EE8577-8EEF-4660-A37A-671E54731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7326EB7-70D1-4036-8A62-93F4AD06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E682FBD-D489-465D-BB65-CE4B8C19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07F18D1-7F14-40B7-84C6-92B733C9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66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208AF9-C090-4168-9B57-B22F7A962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5BB649E-FA28-4F36-911C-5A5DE055B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CA79BB0-0693-41CD-9042-22237DF0A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C7D00F3-148A-4A0A-95ED-FBF83BB69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080E4CE-5023-4441-927B-8B1CE80B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616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21D6110-826A-4E99-A80D-CD8D61AEE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5AD1FA5-DB65-41E7-B8EE-A72DE5403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0B6E518-D491-49A6-84E2-47A6D36D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6F55EF3-1B75-4B6A-B88C-FD7AA6C8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B60A606-8CB5-4587-8355-5BA0C1CF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914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914E12-5037-404D-9E8B-E181FFA2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799B7FF-FCDB-4744-B991-648B3A4C0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85F3BCB-86CC-4DBD-9BA6-C8576AE5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9976491-6ED1-41E4-BC5B-36057764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066D647-7F12-48E0-8850-6227AB40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080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5BB554-4C7A-4B1D-8283-CF3748AA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0BF8B2E-A016-43C7-A8BA-9AC7728EC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08BB53B-EB34-4966-9C47-49C0FED51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9DB8B25-0780-4E2E-AB2A-8A1A4029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380F273-4B97-4C0A-A7F5-2D3D4D07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753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62CB03-98E7-4E1A-A0B6-605203638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B62B090-C17E-41F1-8B73-347358390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EEBD81F-8EB0-4E11-8B3F-5D1889A09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10D8E2D-783D-487D-8F13-DD445B9EB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9B89998-B37B-42C5-90D5-4DCC6A39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A6547A9-F867-4609-A370-EF797C27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6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ABF0BB-C9F7-4EF1-BFD0-BB63B0D7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420DFF2-511B-4E34-A079-DC964FB94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0B063B9-E1A3-4898-9B5C-27A202F0B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D276A4FD-BAD5-46BB-831F-7E5339C1D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292651D-0A2E-4B2D-9402-3DA193863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D21E55B2-AACA-4E55-9392-24D3E6EB2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680D4C5-13FB-446A-8F51-7DED8D25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7B47F0A-3274-4700-A546-39DCA5E00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3041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6FBCE2-6FC4-43B8-AB7F-E45FEDA3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64B49129-D633-4FF2-8818-A8079A7E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3A5597A-1442-4807-B3A1-C67F5C23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D7E96A3-E42B-4AA8-8241-EF73E4FF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8465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65B58342-ED77-408F-834C-09A52625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FF3548A-E9FB-4107-B15E-035997339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F29CA9D-0D00-4DA8-8042-93EDA18D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641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6F91A2-2909-4E61-A627-F494EDFC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350B7D-3C6B-4365-ABCE-1EA073FBA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1E02AAD-1A77-4FB0-A8DE-913DA60BE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945B4E2-035C-43A6-922A-A4888126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711404A-CC51-4427-A1EF-0F93B0CC9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5A3B409-E3FB-40CD-A574-BBD994ABB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6914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3D0695-9A7A-4FC5-A131-83794366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255624C4-5C25-4340-9724-8B6796AB41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4C52EB6-C9C3-4BA1-AE14-7B2B1D591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0BB6433-D068-4C42-958E-3F5427981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81D0B67-B42F-4B2C-B26D-D36A4D4B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882ADF2-FA02-4521-B648-71024B1D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043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1CCB5B9-9F5C-450B-872D-9CFCD024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C6F3439-BF06-4B13-A397-1916EB17A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9A36F5A-B3F8-4751-B4ED-2AF1DF99E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7C4FC-9A20-47B7-A599-D2425BFCDB70}" type="datetimeFigureOut">
              <a:rPr lang="sl-SI" smtClean="0"/>
              <a:t>17. 11. 2025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F4A070E-6195-4030-835A-F7ADAC60E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3EB00F9-9878-4D38-80E6-3733C772B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3CEB6-17BF-4D54-ADE6-D10ADEBEFF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278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snopes.com/fact-check/thousand-dollar-bill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snopes.com/fact-check/thousand-dollar-bil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nopes.com/fact-check/bill-gates-5000-giveaway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4.pn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4.png"/><Relationship Id="rId10" Type="http://schemas.microsoft.com/office/2007/relationships/diagramDrawing" Target="../diagrams/drawing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v.si/novice/2024-05-22-ustavimo-dezinformacije-preberi-premisli-preveri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safe.si/gradiva/e-ucenje/kviz-kvizom-do-prepoznave-lazi-na-internetu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fe.si/gradiva/e-ucenje/kviz-ali-znas-pametno-uporabljati-umetno-inteligenco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hoto/?fbid=122227753010248466&amp;set=a.122093875412248466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pinterest.com/pin/7951736836285816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om/pin/63824519713074516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om/pin/63824519713074516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pinterest.com/pin/63824519713074516/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neja.sta.si/2525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neja.sta.si/656" TargetMode="External"/><Relationship Id="rId12" Type="http://schemas.openxmlformats.org/officeDocument/2006/relationships/hyperlink" Target="https://neja.sta.si/278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ja.sta.si/" TargetMode="External"/><Relationship Id="rId11" Type="http://schemas.openxmlformats.org/officeDocument/2006/relationships/hyperlink" Target="https://neja.sta.si/2770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neja.sta.si/2738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neja.sta.si/718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tcheck.org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snope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tro.si/si/razkrinkavanje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www.politifact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euvsdisinfo.eu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truepic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images.google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eye.com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citizenevidence.amnestyusa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vid-project.eu/tools-and-services/invid-verification-plugin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youtu.be/Bgmjs6AcFjU?feature=share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gennDqvFOQ&amp;list=PLNhGUTG3M27Z5tYPUeGI0R29txjwafoEY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instagram.com/p/C7YaleVojYi/?utm_source=ig_embed&amp;utm_campaign=embed_video_watch_again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ostro.si/si/zgodbe/spletne-trgovine-na-pogon-ui-zavajajo-slovenske-potrosnike-pxdnb" TargetMode="External"/><Relationship Id="rId9" Type="http://schemas.openxmlformats.org/officeDocument/2006/relationships/hyperlink" Target="https://www.ostro.si/si/razkrinkavanje/objave/uciteljica-ki-poucuje-v-sentilju-zna-slovensk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bellingcat.com/news/2020/03/13/monitoring-and-debunking-covid-19-panic-the-haarlem-aldi-hoax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691"/>
            <a:ext cx="12192000" cy="602284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572AC1-13DA-4A77-9F04-B2FE6A26E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663" y="1820174"/>
            <a:ext cx="9144000" cy="2734573"/>
          </a:xfrm>
        </p:spPr>
        <p:txBody>
          <a:bodyPr>
            <a:normAutofit fontScale="90000"/>
          </a:bodyPr>
          <a:lstStyle/>
          <a:p>
            <a:r>
              <a:rPr kumimoji="0" lang="sl-SI" sz="67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702030302020204" pitchFamily="66" charset="0"/>
              </a:rPr>
              <a:t>Lažne novice</a:t>
            </a:r>
            <a:br>
              <a:rPr kumimoji="0" lang="sl-SI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</a:br>
            <a:br>
              <a:rPr kumimoji="0" lang="sl-SI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</a:br>
            <a:r>
              <a:rPr kumimoji="0" lang="sl-SI" sz="27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Renata Močnik, mag., bibl.</a:t>
            </a:r>
            <a:br>
              <a:rPr kumimoji="0" lang="sl-SI" sz="27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</a:br>
            <a:r>
              <a:rPr kumimoji="0" lang="sl-SI" sz="27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Silva Belšak, prof., bibl.</a:t>
            </a:r>
            <a:b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sl-SI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A52F408-543B-417B-8B20-922049764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133" y="5106014"/>
            <a:ext cx="9144000" cy="637519"/>
          </a:xfrm>
        </p:spPr>
        <p:txBody>
          <a:bodyPr/>
          <a:lstStyle/>
          <a:p>
            <a:r>
              <a:rPr lang="sl-SI" kern="0" dirty="0">
                <a:solidFill>
                  <a:schemeClr val="tx2"/>
                </a:solidFill>
                <a:latin typeface="Comic Sans MS" panose="030F0702030302020204" pitchFamily="66" charset="0"/>
              </a:rPr>
              <a:t>16. 9. 2025, Maribor</a:t>
            </a:r>
            <a:endParaRPr lang="en-GB" kern="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0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6626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855B6F23-A0C6-84DC-FB72-5220827840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5158" y="1066626"/>
            <a:ext cx="4243589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>
                <a:latin typeface="Comic Sans MS" panose="030F0702030302020204" pitchFamily="66" charset="0"/>
              </a:rPr>
              <a:t>Kako se širijo l</a:t>
            </a:r>
            <a:r>
              <a:rPr lang="en-US" sz="3600" b="1" dirty="0" err="1">
                <a:latin typeface="Comic Sans MS" panose="030F0702030302020204" pitchFamily="66" charset="0"/>
              </a:rPr>
              <a:t>ažne</a:t>
            </a:r>
            <a:r>
              <a:rPr lang="en-US" sz="3600" b="1" dirty="0">
                <a:latin typeface="Comic Sans MS" panose="030F0702030302020204" pitchFamily="66" charset="0"/>
              </a:rPr>
              <a:t> novice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3462354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5F4B1D94-2091-2888-758D-38C160FE380B}"/>
              </a:ext>
            </a:extLst>
          </p:cNvPr>
          <p:cNvSpPr txBox="1"/>
          <p:nvPr/>
        </p:nvSpPr>
        <p:spPr>
          <a:xfrm>
            <a:off x="545158" y="3773250"/>
            <a:ext cx="4337083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omic Sans MS" panose="030F0702030302020204" pitchFamily="66" charset="0"/>
              </a:rPr>
              <a:t>Na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družbenih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medijih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,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p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rek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člankov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ali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naslovov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,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 z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videoposnetki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slikami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,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omic Sans MS" panose="030F0702030302020204" pitchFamily="66" charset="0"/>
              </a:rPr>
              <a:t> od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ust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do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ust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Označba mesta vsebine 10">
            <a:extLst>
              <a:ext uri="{FF2B5EF4-FFF2-40B4-BE49-F238E27FC236}">
                <a16:creationId xmlns:a16="http://schemas.microsoft.com/office/drawing/2014/main" id="{CF5B8BB1-F63C-1BB5-879E-2E292313E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89" y="1583741"/>
            <a:ext cx="7264579" cy="484910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574" y="7450322"/>
            <a:ext cx="7505482" cy="48785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14" name="Naslov 1">
            <a:extLst>
              <a:ext uri="{FF2B5EF4-FFF2-40B4-BE49-F238E27FC236}">
                <a16:creationId xmlns:a16="http://schemas.microsoft.com/office/drawing/2014/main" id="{0970D2FD-71CB-518B-EB8E-8CF5C3B8DD07}"/>
              </a:ext>
            </a:extLst>
          </p:cNvPr>
          <p:cNvSpPr txBox="1">
            <a:spLocks/>
          </p:cNvSpPr>
          <p:nvPr/>
        </p:nvSpPr>
        <p:spPr>
          <a:xfrm>
            <a:off x="2387600" y="0"/>
            <a:ext cx="7823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  <a:endParaRPr lang="sl-SI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40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214" y="6209026"/>
            <a:ext cx="8354786" cy="5527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26" y="1382557"/>
            <a:ext cx="5666014" cy="4256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600" b="1" dirty="0">
                <a:latin typeface="Comic Sans MS" panose="030F0702030302020204" pitchFamily="66" charset="0"/>
              </a:rPr>
              <a:t>🔁 Verižna narava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dirty="0">
                <a:latin typeface="Comic Sans MS" panose="030F0702030302020204" pitchFamily="66" charset="0"/>
              </a:rPr>
              <a:t>Sporočilo poziva k </a:t>
            </a:r>
            <a:r>
              <a:rPr lang="sl-SI" sz="1600" b="1" dirty="0">
                <a:latin typeface="Comic Sans MS" panose="030F0702030302020204" pitchFamily="66" charset="0"/>
              </a:rPr>
              <a:t>posredovanju naprej</a:t>
            </a:r>
            <a:r>
              <a:rPr lang="sl-SI" sz="1600" dirty="0">
                <a:latin typeface="Comic Sans MS" panose="030F0702030302020204" pitchFamily="66" charset="0"/>
              </a:rPr>
              <a:t> (Pošlji to sporočilo vsaj 10 prijateljem ...).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dirty="0">
                <a:latin typeface="Comic Sans MS" panose="030F0702030302020204" pitchFamily="66" charset="0"/>
              </a:rPr>
              <a:t>Pogosto obljublja </a:t>
            </a:r>
            <a:r>
              <a:rPr lang="sl-SI" sz="1600" b="1" dirty="0">
                <a:latin typeface="Comic Sans MS" panose="030F0702030302020204" pitchFamily="66" charset="0"/>
              </a:rPr>
              <a:t>nagrado</a:t>
            </a:r>
            <a:r>
              <a:rPr lang="sl-SI" sz="1600" dirty="0">
                <a:latin typeface="Comic Sans MS" panose="030F0702030302020204" pitchFamily="66" charset="0"/>
              </a:rPr>
              <a:t> ali </a:t>
            </a:r>
            <a:r>
              <a:rPr lang="sl-SI" sz="1600" b="1" dirty="0">
                <a:latin typeface="Comic Sans MS" panose="030F0702030302020204" pitchFamily="66" charset="0"/>
              </a:rPr>
              <a:t>grozi z negativnimi posledicami</a:t>
            </a:r>
            <a:r>
              <a:rPr lang="sl-SI" sz="1600" dirty="0">
                <a:latin typeface="Comic Sans MS" panose="030F0702030302020204" pitchFamily="66" charset="0"/>
              </a:rPr>
              <a:t>, če tega ne storiš.</a:t>
            </a:r>
          </a:p>
          <a:p>
            <a:pPr marL="0" indent="0">
              <a:buNone/>
            </a:pPr>
            <a:r>
              <a:rPr lang="sl-SI" sz="1600" b="1" dirty="0">
                <a:latin typeface="Comic Sans MS" panose="030F0702030302020204" pitchFamily="66" charset="0"/>
              </a:rPr>
              <a:t>💰 Lažne obljube o nagradah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dirty="0">
                <a:latin typeface="Comic Sans MS" panose="030F0702030302020204" pitchFamily="66" charset="0"/>
              </a:rPr>
              <a:t>Obljubljajo </a:t>
            </a:r>
            <a:r>
              <a:rPr lang="sl-SI" sz="1600" b="1" dirty="0">
                <a:latin typeface="Comic Sans MS" panose="030F0702030302020204" pitchFamily="66" charset="0"/>
              </a:rPr>
              <a:t>denar</a:t>
            </a:r>
            <a:r>
              <a:rPr lang="sl-SI" sz="1600" dirty="0">
                <a:latin typeface="Comic Sans MS" panose="030F0702030302020204" pitchFamily="66" charset="0"/>
              </a:rPr>
              <a:t>, </a:t>
            </a:r>
            <a:r>
              <a:rPr lang="sl-SI" sz="1600" b="1" dirty="0">
                <a:latin typeface="Comic Sans MS" panose="030F0702030302020204" pitchFamily="66" charset="0"/>
              </a:rPr>
              <a:t>brezplačne izdelke</a:t>
            </a:r>
            <a:r>
              <a:rPr lang="sl-SI" sz="1600" dirty="0">
                <a:latin typeface="Comic Sans MS" panose="030F0702030302020204" pitchFamily="66" charset="0"/>
              </a:rPr>
              <a:t>, </a:t>
            </a:r>
            <a:r>
              <a:rPr lang="sl-SI" sz="1600" b="1" dirty="0">
                <a:latin typeface="Comic Sans MS" panose="030F0702030302020204" pitchFamily="66" charset="0"/>
              </a:rPr>
              <a:t>darilne bone</a:t>
            </a:r>
            <a:r>
              <a:rPr lang="sl-SI" sz="1600" dirty="0">
                <a:latin typeface="Comic Sans MS" panose="030F0702030302020204" pitchFamily="66" charset="0"/>
              </a:rPr>
              <a:t> ali </a:t>
            </a:r>
            <a:r>
              <a:rPr lang="sl-SI" sz="1600" b="1" dirty="0">
                <a:latin typeface="Comic Sans MS" panose="030F0702030302020204" pitchFamily="66" charset="0"/>
              </a:rPr>
              <a:t>telefonske aparate</a:t>
            </a:r>
            <a:r>
              <a:rPr lang="sl-SI" sz="1600" dirty="0">
                <a:latin typeface="Comic Sans MS" panose="030F0702030302020204" pitchFamily="66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dirty="0">
                <a:latin typeface="Comic Sans MS" panose="030F0702030302020204" pitchFamily="66" charset="0"/>
              </a:rPr>
              <a:t>Primer: "Microsoft podarja 1000 € vsakemu, ki posreduje to sporočilo."</a:t>
            </a:r>
          </a:p>
          <a:p>
            <a:pPr marL="0" indent="0">
              <a:buNone/>
            </a:pPr>
            <a:r>
              <a:rPr lang="sl-SI" sz="1600" b="1" dirty="0">
                <a:latin typeface="Comic Sans MS" panose="030F0702030302020204" pitchFamily="66" charset="0"/>
              </a:rPr>
              <a:t>🧠 Igrajo na čustva in radovednost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dirty="0">
                <a:latin typeface="Comic Sans MS" panose="030F0702030302020204" pitchFamily="66" charset="0"/>
              </a:rPr>
              <a:t>Sporočila so pogosto </a:t>
            </a:r>
            <a:r>
              <a:rPr lang="sl-SI" sz="1600" b="1" dirty="0">
                <a:latin typeface="Comic Sans MS" panose="030F0702030302020204" pitchFamily="66" charset="0"/>
              </a:rPr>
              <a:t>čustveno nabita</a:t>
            </a:r>
            <a:r>
              <a:rPr lang="sl-SI" sz="1600" dirty="0">
                <a:latin typeface="Comic Sans MS" panose="030F0702030302020204" pitchFamily="66" charset="0"/>
              </a:rPr>
              <a:t> ali </a:t>
            </a:r>
            <a:r>
              <a:rPr lang="sl-SI" sz="1600" b="1" dirty="0">
                <a:latin typeface="Comic Sans MS" panose="030F0702030302020204" pitchFamily="66" charset="0"/>
              </a:rPr>
              <a:t>senzacionalna</a:t>
            </a:r>
            <a:r>
              <a:rPr lang="sl-SI" sz="1600" dirty="0">
                <a:latin typeface="Comic Sans MS" panose="030F0702030302020204" pitchFamily="66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600" dirty="0">
                <a:latin typeface="Comic Sans MS" panose="030F0702030302020204" pitchFamily="66" charset="0"/>
              </a:rPr>
              <a:t>Uporabljajo </a:t>
            </a:r>
            <a:r>
              <a:rPr lang="sl-SI" sz="1600" b="1" dirty="0">
                <a:latin typeface="Comic Sans MS" panose="030F0702030302020204" pitchFamily="66" charset="0"/>
              </a:rPr>
              <a:t>dramatične naslove</a:t>
            </a:r>
            <a:r>
              <a:rPr lang="sl-SI" sz="1600" dirty="0">
                <a:latin typeface="Comic Sans MS" panose="030F0702030302020204" pitchFamily="66" charset="0"/>
              </a:rPr>
              <a:t>: "Ne boš verjel, kaj se je zgodilo!" Ali "Te skrivnosti ti niso nikoli povedali!"</a:t>
            </a:r>
          </a:p>
          <a:p>
            <a:pPr marL="0" indent="0">
              <a:buNone/>
            </a:pPr>
            <a:endParaRPr lang="sl-SI" sz="1500" u="sng" kern="100" dirty="0">
              <a:solidFill>
                <a:srgbClr val="467886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7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6BB79CFD-D6BA-854A-DF2E-06B2F71A6B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0"/>
            <a:ext cx="7823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  <a:endParaRPr lang="sl-SI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4C51C2A0-5FE3-7C2E-A806-5A59BD49C9B0}"/>
              </a:ext>
            </a:extLst>
          </p:cNvPr>
          <p:cNvSpPr txBox="1"/>
          <p:nvPr/>
        </p:nvSpPr>
        <p:spPr>
          <a:xfrm>
            <a:off x="6096000" y="1422013"/>
            <a:ext cx="5551713" cy="479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🕵️‍♂️ Lažno sklicevanje na avtoriteto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Pogosto se sklicujejo na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znane blagovne znamke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(npr. Apple, Coca-Cola) ali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osebe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(npr. Bill Gates).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Uporabljajo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lažne izjave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ali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ponarejene logotipe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, da izgledajo verodostojno.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📅 Dolga življenjska doba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Nekatere prevare krožijo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že desetletja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, le da se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preoblikujejo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(npr. iz e-pošte v objavo na Facebooku).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Primer: "Pošlji to sporočilo naprej in boš dobil brezplačen telefon – ta prevara obstaja že od 1997!"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📱 Širjenje prek različnih kanalov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E-pošta, SMS, WhatsApp, Facebook, Instagram, TikTok 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Pogosto se prilagodijo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novim platformam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, da dosežejo čim več ljudi.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1600" b="0" i="0" u="sng" strike="noStrike" kern="100" cap="none" spc="0" normalizeH="0" baseline="0" noProof="0" dirty="0">
              <a:ln>
                <a:noFill/>
              </a:ln>
              <a:solidFill>
                <a:srgbClr val="467886"/>
              </a:solidFill>
              <a:effectLst/>
              <a:uLnTx/>
              <a:uFillTx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216151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840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>
                <a:latin typeface="Comic Sans MS" panose="030F0702030302020204" pitchFamily="66" charset="0"/>
              </a:rPr>
              <a:t>Primeri:</a:t>
            </a:r>
          </a:p>
          <a:p>
            <a:r>
              <a:rPr lang="sl-SI" sz="1700" u="sng" kern="100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https://www.snopes.com/fact-check/bill-gates-5000-giveaway/</a:t>
            </a:r>
            <a:r>
              <a:rPr lang="sl-SI" sz="1700" u="sng" kern="100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l-SI" sz="16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Bill Gates</a:t>
            </a:r>
          </a:p>
          <a:p>
            <a:endParaRPr lang="sl-SI" sz="17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sl-SI" sz="1700" u="sng" kern="100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https://www.snopes.com/fact-check/thousand-dollar-bill/</a:t>
            </a:r>
            <a:r>
              <a:rPr lang="sl-SI" sz="17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sl-SI" sz="16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obljube oz. dobitki, če kliknete na povezavo ali delite s prijatelji.</a:t>
            </a:r>
          </a:p>
          <a:p>
            <a:endParaRPr lang="sl-SI" sz="1800" dirty="0">
              <a:effectLst/>
              <a:latin typeface="Comic Sans MS" panose="030F0702030302020204" pitchFamily="66" charset="0"/>
              <a:ea typeface="Aptos" panose="020B0004020202020204" pitchFamily="34" charset="0"/>
            </a:endParaRPr>
          </a:p>
          <a:p>
            <a:r>
              <a:rPr lang="sl-SI" sz="2000" dirty="0">
                <a:effectLst/>
                <a:latin typeface="Comic Sans MS" panose="030F0702030302020204" pitchFamily="66" charset="0"/>
                <a:ea typeface="Aptos" panose="020B0004020202020204" pitchFamily="34" charset="0"/>
              </a:rPr>
              <a:t>Nenehno vidite tvit, ki pravi, da bo vlada </a:t>
            </a:r>
            <a:r>
              <a:rPr lang="sl-SI" sz="2000" dirty="0">
                <a:latin typeface="Comic Sans MS" panose="030F0702030302020204" pitchFamily="66" charset="0"/>
                <a:ea typeface="Aptos" panose="020B0004020202020204" pitchFamily="34" charset="0"/>
              </a:rPr>
              <a:t>donirala milijon funtov  </a:t>
            </a:r>
            <a:r>
              <a:rPr lang="sl-SI" sz="2000" dirty="0">
                <a:effectLst/>
                <a:latin typeface="Comic Sans MS" panose="030F0702030302020204" pitchFamily="66" charset="0"/>
                <a:ea typeface="Aptos" panose="020B0004020202020204" pitchFamily="34" charset="0"/>
              </a:rPr>
              <a:t>v dobrodelne namene, če bo sporočilo tvitalo dovolj ljudi. Bi morali ponovno tvitati?</a:t>
            </a:r>
          </a:p>
          <a:p>
            <a:endParaRPr lang="sl-SI" sz="2000" dirty="0">
              <a:latin typeface="Comic Sans MS" panose="030F0702030302020204" pitchFamily="66" charset="0"/>
              <a:ea typeface="Aptos" panose="020B0004020202020204" pitchFamily="34" charset="0"/>
            </a:endParaRPr>
          </a:p>
          <a:p>
            <a:endParaRPr lang="sl-SI" sz="1800" dirty="0">
              <a:effectLst/>
              <a:latin typeface="Comic Sans MS" panose="030F0702030302020204" pitchFamily="66" charset="0"/>
              <a:ea typeface="Aptos" panose="020B0004020202020204" pitchFamily="34" charset="0"/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5074C70B-A27B-16DF-CF4D-1F6E58DA66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9029"/>
            <a:ext cx="7823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</a:p>
        </p:txBody>
      </p:sp>
    </p:spTree>
    <p:extLst>
      <p:ext uri="{BB962C8B-B14F-4D97-AF65-F5344CB8AC3E}">
        <p14:creationId xmlns:p14="http://schemas.microsoft.com/office/powerpoint/2010/main" val="137886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, ki vsebuje besede jantar, rumena, breskev, pomaranča&#10;&#10;Opis je samodejno ustvarjen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6303011"/>
            <a:ext cx="6934200" cy="458765"/>
          </a:xfrm>
          <a:prstGeom prst="rect">
            <a:avLst/>
          </a:prstGeom>
        </p:spPr>
      </p:pic>
      <p:pic>
        <p:nvPicPr>
          <p:cNvPr id="5" name="Slika 4" descr="Slika, ki vsebuje besede besedilo, pisava, pomaranča, grafika&#10;&#10;Opis je samodejno ustvarjen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 descr="Slika, ki vsebuje besede besedilo, posnetek zaslona, pisava, logotip&#10;&#10;Opis je samodejno ustvarjen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graphicFrame>
        <p:nvGraphicFramePr>
          <p:cNvPr id="13" name="Označba mesta vsebine 8">
            <a:extLst>
              <a:ext uri="{FF2B5EF4-FFF2-40B4-BE49-F238E27FC236}">
                <a16:creationId xmlns:a16="http://schemas.microsoft.com/office/drawing/2014/main" id="{24ADEC9F-97C5-607D-0A31-07083EABC8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217035"/>
              </p:ext>
            </p:extLst>
          </p:nvPr>
        </p:nvGraphicFramePr>
        <p:xfrm>
          <a:off x="565622" y="1439551"/>
          <a:ext cx="4095278" cy="4129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Naslov 1">
            <a:extLst>
              <a:ext uri="{FF2B5EF4-FFF2-40B4-BE49-F238E27FC236}">
                <a16:creationId xmlns:a16="http://schemas.microsoft.com/office/drawing/2014/main" id="{5074C70B-A27B-16DF-CF4D-1F6E58DA66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9029"/>
            <a:ext cx="7823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FDDBA69-C4E6-4177-DCEE-1B5C52AEE330}"/>
              </a:ext>
            </a:extLst>
          </p:cNvPr>
          <p:cNvSpPr txBox="1"/>
          <p:nvPr/>
        </p:nvSpPr>
        <p:spPr>
          <a:xfrm>
            <a:off x="4985222" y="1480433"/>
            <a:ext cx="6096000" cy="434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❓ Zakaj jo je avtor posnel?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Poskusi razumeti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namen objave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informiranje, zabava, manipulacija 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🔍 Preveri dodatne vire informacij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Poišči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več virov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ki potrjujejo ali zavračajo zgodbo.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✅ Ali je stran verodostojna?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Preveri, </a:t>
            </a:r>
            <a:r>
              <a:rPr lang="sl-SI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če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gre za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zanesljiv vir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(npr. javni mediji, preverjene organizacije).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📰 Ali gre za informacijo, o kateri je poročal že kdo drug?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Če je zgodba resnična, jo običajno povzame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več medijev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🔎 Ključne besede lahko vpišeš v brskalnik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Uporabi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Googlov </a:t>
            </a:r>
            <a:r>
              <a:rPr kumimoji="0" lang="sl-SI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Fact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sl-SI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Check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Explorer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ali podobna orodja za preverjanje dejstev.</a:t>
            </a:r>
          </a:p>
        </p:txBody>
      </p:sp>
    </p:spTree>
    <p:extLst>
      <p:ext uri="{BB962C8B-B14F-4D97-AF65-F5344CB8AC3E}">
        <p14:creationId xmlns:p14="http://schemas.microsoft.com/office/powerpoint/2010/main" val="3971005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, ki vsebuje besede jantar, rumena, breskev, pomaranča&#10;&#10;Opis je samodejno ustvarjen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471" y="6210300"/>
            <a:ext cx="8335528" cy="551476"/>
          </a:xfrm>
          <a:prstGeom prst="rect">
            <a:avLst/>
          </a:prstGeom>
        </p:spPr>
      </p:pic>
      <p:pic>
        <p:nvPicPr>
          <p:cNvPr id="5" name="Slika 4" descr="Slika, ki vsebuje besede besedilo, pisava, pomaranča, grafika&#10;&#10;Opis je samodejno ustvarjen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 descr="Slika, ki vsebuje besede besedilo, posnetek zaslona, pisava, logotip&#10;&#10;Opis je samodejno ustvarjen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graphicFrame>
        <p:nvGraphicFramePr>
          <p:cNvPr id="13" name="Označba mesta vsebine 8">
            <a:extLst>
              <a:ext uri="{FF2B5EF4-FFF2-40B4-BE49-F238E27FC236}">
                <a16:creationId xmlns:a16="http://schemas.microsoft.com/office/drawing/2014/main" id="{B9A7C8B7-176F-727A-DEFB-30E2D02195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8707150"/>
              </p:ext>
            </p:extLst>
          </p:nvPr>
        </p:nvGraphicFramePr>
        <p:xfrm>
          <a:off x="809625" y="1354592"/>
          <a:ext cx="10410825" cy="4567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Naslov 1">
            <a:extLst>
              <a:ext uri="{FF2B5EF4-FFF2-40B4-BE49-F238E27FC236}">
                <a16:creationId xmlns:a16="http://schemas.microsoft.com/office/drawing/2014/main" id="{5074C70B-A27B-16DF-CF4D-1F6E58DA66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9029"/>
            <a:ext cx="7823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</a:p>
        </p:txBody>
      </p:sp>
    </p:spTree>
    <p:extLst>
      <p:ext uri="{BB962C8B-B14F-4D97-AF65-F5344CB8AC3E}">
        <p14:creationId xmlns:p14="http://schemas.microsoft.com/office/powerpoint/2010/main" val="1479537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BAA2BDD-F73A-F17F-55D5-2A97B2D3B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94" y="3704850"/>
            <a:ext cx="4572000" cy="1118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https://www.gov.si/novice/2024-05-22-ustavimo-dezinformacije-preberi-premisli-preveri/</a:t>
            </a:r>
            <a:endParaRPr lang="sl-S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2E3E7FF-2F9B-B562-A2C6-38998A2361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23552"/>
          <a:stretch/>
        </p:blipFill>
        <p:spPr>
          <a:xfrm>
            <a:off x="4933160" y="-3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9095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572AC1-13DA-4A77-9F04-B2FE6A26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134" y="0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Posnetki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17" y="1582958"/>
            <a:ext cx="10515600" cy="437219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1800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Izginilo malezijsko letalo z 227-</a:t>
            </a:r>
            <a:r>
              <a:rPr lang="sl-SI" sz="1800" kern="100" dirty="0" err="1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imi</a:t>
            </a:r>
            <a:r>
              <a:rPr lang="sl-SI" sz="1800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potniki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sl-SI" sz="1800" kern="100" dirty="0">
                <a:solidFill>
                  <a:srgbClr val="46788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Kdaj je bil članek objavljen? Na internetu kroži ogromno starih novic. Ljudje navadno ne preverjajo ali so novice res nove, ampak slepo verjamejo napisanemu.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sl-SI" sz="1800" kern="100" dirty="0">
                <a:solidFill>
                  <a:srgbClr val="46788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Preveri, kdaj so drugi mediji poročali o dogodku.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sl-SI" sz="1800" kern="100" dirty="0">
                <a:solidFill>
                  <a:srgbClr val="46788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Preveriš lahko datume komentarjev.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sl-SI" sz="1800" kern="100" dirty="0">
                <a:solidFill>
                  <a:srgbClr val="46788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 brskalnik napišeš naslov spletne strani na kateri si našel članek.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l-SI" sz="1800" kern="100" dirty="0">
              <a:solidFill>
                <a:srgbClr val="467886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05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5074C70B-A27B-16DF-CF4D-1F6E58DA66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9029"/>
            <a:ext cx="7823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</a:p>
        </p:txBody>
      </p:sp>
      <p:pic>
        <p:nvPicPr>
          <p:cNvPr id="12" name="Picture 2" descr="Metro-Goldwyn-Mayer - Wikipedia">
            <a:extLst>
              <a:ext uri="{FF2B5EF4-FFF2-40B4-BE49-F238E27FC236}">
                <a16:creationId xmlns:a16="http://schemas.microsoft.com/office/drawing/2014/main" id="{C9C9CBF5-A751-AD51-B270-9CFCF41EB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705" y="1066626"/>
            <a:ext cx="5227556" cy="492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47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F8CF03F-C5DE-910C-44E4-F05871C9C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354" r="2496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90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EBBE6724-A44C-4A93-F543-55DCD8162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380014" y="1161157"/>
            <a:ext cx="4702225" cy="4724778"/>
          </a:xfrm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5074C70B-A27B-16DF-CF4D-1F6E58DA66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9029"/>
            <a:ext cx="7823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</a:p>
        </p:txBody>
      </p:sp>
    </p:spTree>
    <p:extLst>
      <p:ext uri="{BB962C8B-B14F-4D97-AF65-F5344CB8AC3E}">
        <p14:creationId xmlns:p14="http://schemas.microsoft.com/office/powerpoint/2010/main" val="162001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6626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1842475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44624468-802B-D5EB-019F-D9A8A2A2A8BF}"/>
              </a:ext>
            </a:extLst>
          </p:cNvPr>
          <p:cNvSpPr txBox="1">
            <a:spLocks/>
          </p:cNvSpPr>
          <p:nvPr/>
        </p:nvSpPr>
        <p:spPr>
          <a:xfrm>
            <a:off x="892817" y="2436797"/>
            <a:ext cx="442555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b="1">
                <a:solidFill>
                  <a:srgbClr val="FFFFFF"/>
                </a:solidFill>
              </a:rPr>
              <a:t>Lažne novice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3196716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4182698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066627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CD2FAF-65EB-F029-8EE2-22E61AE2A0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029" y="1637543"/>
            <a:ext cx="2867881" cy="210789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627" y="6147312"/>
            <a:ext cx="3821305" cy="248385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81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5074C70B-A27B-16DF-CF4D-1F6E58DA66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29029"/>
            <a:ext cx="7823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185E4EF9-0AFB-6131-A2CC-089D06964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2297" y="1217873"/>
            <a:ext cx="3651676" cy="477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33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572AC1-13DA-4A77-9F04-B2FE6A26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134" y="0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pic>
        <p:nvPicPr>
          <p:cNvPr id="3" name="Picture 3">
            <a:hlinkClick r:id="rId6"/>
            <a:extLst>
              <a:ext uri="{FF2B5EF4-FFF2-40B4-BE49-F238E27FC236}">
                <a16:creationId xmlns:a16="http://schemas.microsoft.com/office/drawing/2014/main" id="{C82A8779-2D93-88FA-C16F-35119B50BF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08" y="2544905"/>
            <a:ext cx="2524477" cy="2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rId8"/>
            <a:extLst>
              <a:ext uri="{FF2B5EF4-FFF2-40B4-BE49-F238E27FC236}">
                <a16:creationId xmlns:a16="http://schemas.microsoft.com/office/drawing/2014/main" id="{F2F1E526-B5ED-7FAE-4742-5D11745B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05" y="2544905"/>
            <a:ext cx="2568144" cy="292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600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572AC1-13DA-4A77-9F04-B2FE6A26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134" y="0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Posnetki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17" y="1582958"/>
            <a:ext cx="10515600" cy="335891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l-SI" sz="1800" u="sng" kern="100" dirty="0">
              <a:solidFill>
                <a:srgbClr val="467886"/>
              </a:solidFill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  <a:hlinkClick r:id="rId6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l-SI" sz="1800" u="sng" kern="100" dirty="0">
              <a:solidFill>
                <a:srgbClr val="467886"/>
              </a:solidFill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  <a:hlinkClick r:id="rId6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1800" u="sng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Pin </a:t>
            </a:r>
            <a:r>
              <a:rPr lang="sl-SI" sz="1800" u="sng" kern="100" dirty="0" err="1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page</a:t>
            </a:r>
            <a:r>
              <a:rPr lang="sl-SI" sz="1800" u="sng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 (</a:t>
            </a:r>
            <a:r>
              <a:rPr lang="sl-SI" sz="1800" u="sng" kern="100" dirty="0" err="1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pinterest.com</a:t>
            </a:r>
            <a:r>
              <a:rPr lang="sl-SI" sz="1800" u="sng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)</a:t>
            </a:r>
            <a:r>
              <a:rPr lang="sl-SI" sz="1800" u="sng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l-SI" sz="1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(mačja modna revija)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l-SI" sz="1800" u="sng" kern="100" dirty="0">
              <a:solidFill>
                <a:srgbClr val="467886"/>
              </a:solidFill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dirty="0">
                <a:latin typeface="Comic Sans MS" panose="030F0702030302020204" pitchFamily="66" charset="0"/>
                <a:hlinkClick r:id="rId7"/>
              </a:rPr>
              <a:t>https://www.pinterest.com/pin/7951736836285816/</a:t>
            </a:r>
            <a:r>
              <a:rPr lang="sl-SI" sz="1800" dirty="0">
                <a:latin typeface="Comic Sans MS" panose="030F0702030302020204" pitchFamily="66" charset="0"/>
              </a:rPr>
              <a:t> (Schwarzenegger, Stallone)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18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1800" dirty="0">
                <a:effectLst/>
                <a:latin typeface="Comic Sans MS" panose="030F0702030302020204" pitchFamily="66" charset="0"/>
                <a:ea typeface="Aptos" panose="020B0004020202020204" pitchFamily="34" charset="0"/>
                <a:hlinkClick r:id="rId8"/>
              </a:rPr>
              <a:t>https://www.facebook.com/photo/?fbid=122227753010248466&amp;set=a.122093875412248466</a:t>
            </a:r>
            <a:r>
              <a:rPr lang="sl-SI" sz="1800" dirty="0">
                <a:effectLst/>
                <a:latin typeface="Comic Sans MS" panose="030F0702030302020204" pitchFamily="66" charset="0"/>
                <a:ea typeface="Aptos" panose="020B0004020202020204" pitchFamily="34" charset="0"/>
              </a:rPr>
              <a:t> (Taylor Swift)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6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572AC1-13DA-4A77-9F04-B2FE6A26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429" y="-59307"/>
            <a:ext cx="5280679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Oglasi na spletu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17" y="1582958"/>
            <a:ext cx="10515600" cy="233540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l-SI" sz="1800" u="sng" kern="100" dirty="0">
              <a:solidFill>
                <a:srgbClr val="467886"/>
              </a:solidFill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  <a:hlinkClick r:id="rId6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l-SI" sz="1800" u="sng" kern="100" dirty="0">
              <a:solidFill>
                <a:srgbClr val="467886"/>
              </a:solidFill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  <a:hlinkClick r:id="rId6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8FB7222-70CE-9475-947D-92D58D33D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9" t="10119" r="4130" b="21310"/>
          <a:stretch/>
        </p:blipFill>
        <p:spPr bwMode="auto">
          <a:xfrm>
            <a:off x="742950" y="1800224"/>
            <a:ext cx="4581525" cy="182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66E603A-F034-FB71-1BB7-1F50862AB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7" t="39762" r="4805" b="22533"/>
          <a:stretch/>
        </p:blipFill>
        <p:spPr bwMode="auto">
          <a:xfrm>
            <a:off x="6260138" y="2147016"/>
            <a:ext cx="4686301" cy="133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C886B2B-6C51-551F-B154-56B655D71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1" t="4828" r="4512" b="19597"/>
          <a:stretch/>
        </p:blipFill>
        <p:spPr bwMode="auto">
          <a:xfrm>
            <a:off x="2387600" y="3802506"/>
            <a:ext cx="4552950" cy="215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780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6626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3725770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3873793"/>
            <a:ext cx="3895522" cy="3386399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endParaRPr lang="sl-SI" sz="2200" u="sng" kern="100"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 marL="0" indent="0">
              <a:spcAft>
                <a:spcPts val="800"/>
              </a:spcAft>
              <a:buNone/>
            </a:pPr>
            <a:endParaRPr lang="sl-SI" sz="2200" u="sng" kern="100"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 marL="0" indent="0">
              <a:buNone/>
            </a:pPr>
            <a:endParaRPr lang="en-GB" sz="220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C368055-6A4B-D306-752B-013C3876D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9" t="8949" r="12836" b="13148"/>
          <a:stretch/>
        </p:blipFill>
        <p:spPr bwMode="auto">
          <a:xfrm>
            <a:off x="4689199" y="1550238"/>
            <a:ext cx="3395948" cy="250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08D11F4-AFEC-5A58-452F-27FB2609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5472" y="4409492"/>
            <a:ext cx="6418891" cy="184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66D9D72-54CC-7D0D-AD5E-EF7C668A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0109" y="2601160"/>
            <a:ext cx="4137564" cy="176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4D3656-B764-BB7A-559F-D7224497C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7" t="51355" r="20865" b="20278"/>
          <a:stretch/>
        </p:blipFill>
        <p:spPr bwMode="auto">
          <a:xfrm>
            <a:off x="8247888" y="5043654"/>
            <a:ext cx="3785616" cy="121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108" y="7233753"/>
            <a:ext cx="7952871" cy="516937"/>
          </a:xfrm>
          <a:prstGeom prst="rect">
            <a:avLst/>
          </a:prstGeom>
        </p:spPr>
      </p:pic>
      <p:sp>
        <p:nvSpPr>
          <p:cNvPr id="15" name="Naslov 1">
            <a:extLst>
              <a:ext uri="{FF2B5EF4-FFF2-40B4-BE49-F238E27FC236}">
                <a16:creationId xmlns:a16="http://schemas.microsoft.com/office/drawing/2014/main" id="{E5FAE1F4-E16E-AAF2-940F-92DFACAE2F65}"/>
              </a:ext>
            </a:extLst>
          </p:cNvPr>
          <p:cNvSpPr txBox="1">
            <a:spLocks/>
          </p:cNvSpPr>
          <p:nvPr/>
        </p:nvSpPr>
        <p:spPr>
          <a:xfrm>
            <a:off x="3949429" y="-59307"/>
            <a:ext cx="52806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b="1">
                <a:solidFill>
                  <a:srgbClr val="0070C0"/>
                </a:solidFill>
                <a:latin typeface="Comic Sans MS" panose="030F0702030302020204" pitchFamily="66" charset="0"/>
              </a:rPr>
              <a:t>Oglasi na spletu</a:t>
            </a:r>
            <a:endParaRPr lang="sl-SI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FCAF698E-33B7-F0D2-6E8A-8FED155DFE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456" y="1871206"/>
            <a:ext cx="4416920" cy="182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31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572AC1-13DA-4A77-9F04-B2FE6A26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134" y="1"/>
            <a:ext cx="6956310" cy="1150706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Zanimivosti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9532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1800" u="sng" kern="1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Ne/ja, razbijalka mitov</a:t>
            </a:r>
            <a:endParaRPr lang="sl-SI" sz="1800" kern="100" dirty="0">
              <a:solidFill>
                <a:srgbClr val="C00000"/>
              </a:solidFill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u="sng" kern="10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</a:t>
            </a:r>
            <a:r>
              <a:rPr lang="sl-SI" sz="1800" u="sng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://neja.sta.si/656</a:t>
            </a:r>
            <a:r>
              <a:rPr lang="sl-SI" sz="1800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l-SI" sz="18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preverba fotografij,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u="sng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https://neja.sta.si/2525</a:t>
            </a:r>
            <a:r>
              <a:rPr lang="sl-SI" sz="18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šolske počitnice,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u="sng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https://neja.sta.si/718</a:t>
            </a:r>
            <a:r>
              <a:rPr lang="sl-SI" sz="18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tehnologija 5G,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u="sng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10"/>
              </a:rPr>
              <a:t>https://neja.sta.si/2738</a:t>
            </a:r>
            <a:r>
              <a:rPr lang="sl-SI" sz="18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Čeferin,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u="sng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11"/>
              </a:rPr>
              <a:t>https://neja.sta.si/2770</a:t>
            </a:r>
            <a:r>
              <a:rPr lang="sl-SI" sz="18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Tina Maze,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u="sng" kern="100" dirty="0">
                <a:solidFill>
                  <a:srgbClr val="467886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12"/>
              </a:rPr>
              <a:t>https://neja.sta.si/2781</a:t>
            </a:r>
            <a:r>
              <a:rPr lang="sl-SI" sz="18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Luka Dončič</a:t>
            </a:r>
            <a:r>
              <a:rPr lang="sl-SI" sz="1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sl-SI" sz="18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242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572AC1-13DA-4A77-9F04-B2FE6A26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134" y="0"/>
            <a:ext cx="7075088" cy="97040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Preverjanje lažnih novic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9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Lažne novice lahko ustvarjajo in/ali delijo hekerji, politiki, troli in oglaševalske agencije, ki vsi dobro </a:t>
            </a:r>
            <a:r>
              <a:rPr lang="sl-SI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razumejo delovanje interneta. </a:t>
            </a:r>
            <a:endParaRPr lang="en-GB" dirty="0">
              <a:latin typeface="Comic Sans MS" panose="030F0702030302020204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u="sng" kern="100" dirty="0">
                <a:solidFill>
                  <a:srgbClr val="DD2A22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Oštro</a:t>
            </a:r>
            <a:r>
              <a:rPr lang="sl-SI" sz="1800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sl-SI" sz="18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u="sng" kern="100" dirty="0" err="1">
                <a:solidFill>
                  <a:srgbClr val="DD2A22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Snopes.com</a:t>
            </a:r>
            <a:endParaRPr lang="sl-SI" sz="1800" u="sng" kern="100" dirty="0">
              <a:solidFill>
                <a:srgbClr val="DD2A22"/>
              </a:solidFill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  <a:hlinkClick r:id="rId8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u="sng" kern="100" dirty="0" err="1">
                <a:solidFill>
                  <a:srgbClr val="DD2A22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FactCheck.com</a:t>
            </a:r>
            <a:endParaRPr lang="sl-SI" sz="18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u="sng" kern="100" dirty="0" err="1">
                <a:solidFill>
                  <a:srgbClr val="DD2A22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EUvsDiSiNfo</a:t>
            </a:r>
            <a:endParaRPr lang="sl-SI" sz="18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u="sng" kern="100" dirty="0" err="1">
                <a:solidFill>
                  <a:srgbClr val="DD2A22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10"/>
              </a:rPr>
              <a:t>Politifact</a:t>
            </a:r>
            <a:endParaRPr lang="sl-SI" sz="18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50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572AC1-13DA-4A77-9F04-B2FE6A26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579" y="0"/>
            <a:ext cx="7844222" cy="1325563"/>
          </a:xfrm>
        </p:spPr>
        <p:txBody>
          <a:bodyPr>
            <a:normAutofit/>
          </a:bodyPr>
          <a:lstStyle/>
          <a:p>
            <a:pPr algn="ctr"/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Orodja za preverjanje</a:t>
            </a:r>
            <a:br>
              <a:rPr lang="sl-SI" sz="2800" dirty="0">
                <a:latin typeface="Comic Sans MS" panose="030F0702030302020204" pitchFamily="66" charset="0"/>
              </a:rPr>
            </a:br>
            <a:endParaRPr lang="sl-SI" sz="2800" b="1" dirty="0">
              <a:solidFill>
                <a:srgbClr val="0070C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2921"/>
            <a:ext cx="10515600" cy="3983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b="0" i="0" dirty="0" err="1">
                <a:solidFill>
                  <a:srgbClr val="3E7C94"/>
                </a:solidFill>
                <a:effectLst/>
                <a:latin typeface="Comic Sans MS" panose="030F0702030302020204" pitchFamily="66" charset="0"/>
                <a:hlinkClick r:id="rId6"/>
              </a:rPr>
              <a:t>Tineye</a:t>
            </a:r>
            <a:r>
              <a:rPr lang="sl-SI" sz="24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 in </a:t>
            </a:r>
            <a:r>
              <a:rPr lang="sl-SI" sz="2400" b="0" i="0" dirty="0">
                <a:solidFill>
                  <a:srgbClr val="3E7C94"/>
                </a:solidFill>
                <a:effectLst/>
                <a:latin typeface="Comic Sans MS" panose="030F0702030302020204" pitchFamily="66" charset="0"/>
                <a:hlinkClick r:id="rId7"/>
              </a:rPr>
              <a:t>Google Images</a:t>
            </a:r>
            <a:r>
              <a:rPr lang="sl-SI" sz="2400" dirty="0">
                <a:solidFill>
                  <a:srgbClr val="333333"/>
                </a:solidFill>
                <a:latin typeface="Comic Sans MS" panose="030F0702030302020204" pitchFamily="66" charset="0"/>
              </a:rPr>
              <a:t> med drugimi omogočata obratno iskanje slik.</a:t>
            </a:r>
          </a:p>
          <a:p>
            <a:pPr marL="0" indent="0">
              <a:buNone/>
            </a:pPr>
            <a:endParaRPr lang="sl-SI" sz="2400" b="0" i="0" dirty="0">
              <a:solidFill>
                <a:srgbClr val="333333"/>
              </a:solidFill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sl-SI" sz="2400" b="0" i="0" dirty="0" err="1">
                <a:solidFill>
                  <a:srgbClr val="3E7C94"/>
                </a:solidFill>
                <a:effectLst/>
                <a:latin typeface="Comic Sans MS" panose="030F0702030302020204" pitchFamily="66" charset="0"/>
                <a:hlinkClick r:id="rId8"/>
              </a:rPr>
              <a:t>Truepic</a:t>
            </a:r>
            <a:r>
              <a:rPr lang="sl-SI" sz="24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 ugotavljanje morebitnih sprememb za videoposnetke.</a:t>
            </a:r>
          </a:p>
          <a:p>
            <a:pPr marL="0" indent="0">
              <a:buNone/>
            </a:pPr>
            <a:endParaRPr lang="sl-SI" sz="2400" b="0" i="0" dirty="0">
              <a:solidFill>
                <a:srgbClr val="333333"/>
              </a:solidFill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sl-SI" sz="2400" dirty="0">
                <a:solidFill>
                  <a:srgbClr val="333333"/>
                </a:solidFill>
                <a:latin typeface="Comic Sans MS" panose="030F0702030302020204" pitchFamily="66" charset="0"/>
              </a:rPr>
              <a:t>V</a:t>
            </a:r>
            <a:r>
              <a:rPr lang="sl-SI" sz="24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tičnik </a:t>
            </a:r>
            <a:r>
              <a:rPr lang="sl-SI" sz="2400" b="0" i="0" dirty="0" err="1">
                <a:solidFill>
                  <a:srgbClr val="3E7C94"/>
                </a:solidFill>
                <a:effectLst/>
                <a:latin typeface="Comic Sans MS" panose="030F0702030302020204" pitchFamily="66" charset="0"/>
                <a:hlinkClick r:id="rId9"/>
              </a:rPr>
              <a:t>InVID</a:t>
            </a:r>
            <a:r>
              <a:rPr lang="sl-SI" sz="2400" b="0" i="0" dirty="0">
                <a:solidFill>
                  <a:srgbClr val="3E7C94"/>
                </a:solidFill>
                <a:effectLst/>
                <a:latin typeface="Comic Sans MS" panose="030F0702030302020204" pitchFamily="66" charset="0"/>
                <a:hlinkClick r:id="rId9"/>
              </a:rPr>
              <a:t> </a:t>
            </a:r>
            <a:r>
              <a:rPr lang="sl-SI" sz="2400" b="0" i="0" dirty="0" err="1">
                <a:solidFill>
                  <a:srgbClr val="3E7C94"/>
                </a:solidFill>
                <a:effectLst/>
                <a:latin typeface="Comic Sans MS" panose="030F0702030302020204" pitchFamily="66" charset="0"/>
                <a:hlinkClick r:id="rId9"/>
              </a:rPr>
              <a:t>Verification</a:t>
            </a:r>
            <a:r>
              <a:rPr lang="sl-SI" sz="24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 omogoča ugotavljanje originalnega datuma nastanka, lokacije ali slike za predogled za videoposnetke in fotografije.</a:t>
            </a:r>
          </a:p>
          <a:p>
            <a:pPr marL="0" indent="0">
              <a:buNone/>
            </a:pPr>
            <a:r>
              <a:rPr lang="sl-SI" sz="24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sl-SI" sz="24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Orodje </a:t>
            </a:r>
            <a:r>
              <a:rPr lang="sl-SI" sz="2400" b="0" i="0" dirty="0">
                <a:solidFill>
                  <a:srgbClr val="3E7C94"/>
                </a:solidFill>
                <a:effectLst/>
                <a:latin typeface="Comic Sans MS" panose="030F0702030302020204" pitchFamily="66" charset="0"/>
                <a:hlinkClick r:id="rId10"/>
              </a:rPr>
              <a:t>YouTube Data </a:t>
            </a:r>
            <a:r>
              <a:rPr lang="sl-SI" sz="2400" b="0" i="0" dirty="0" err="1">
                <a:solidFill>
                  <a:srgbClr val="3E7C94"/>
                </a:solidFill>
                <a:effectLst/>
                <a:latin typeface="Comic Sans MS" panose="030F0702030302020204" pitchFamily="66" charset="0"/>
                <a:hlinkClick r:id="rId10"/>
              </a:rPr>
              <a:t>Viewer</a:t>
            </a:r>
            <a:r>
              <a:rPr lang="sl-SI" sz="24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 pokaže, kdaj je bil videoposnetek najprej naložen.</a:t>
            </a:r>
            <a:endParaRPr lang="sl-SI" sz="24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202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572AC1-13DA-4A77-9F04-B2FE6A26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134" y="1"/>
            <a:ext cx="6956310" cy="1150706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Prevara na spletu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D4B11CA9-C87B-3D63-E3DE-2AD7B6496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98067" y="1853385"/>
            <a:ext cx="3753374" cy="2381582"/>
          </a:xfr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8110833-6D40-03BA-3B5D-F6F633677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13480"/>
            <a:ext cx="5188624" cy="238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849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572AC1-13DA-4A77-9F04-B2FE6A26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134" y="1"/>
            <a:ext cx="6956310" cy="1150706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Kje dobiš pomoč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17F3BB6-1FD1-9E5A-D672-17E3DC212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858" y="1258820"/>
            <a:ext cx="8672586" cy="485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9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570" y="6203624"/>
            <a:ext cx="8436429" cy="55815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1817"/>
            <a:ext cx="10515600" cy="1606682"/>
          </a:xfrm>
        </p:spPr>
        <p:txBody>
          <a:bodyPr/>
          <a:lstStyle/>
          <a:p>
            <a:pPr marL="0" indent="0">
              <a:buNone/>
            </a:pPr>
            <a:r>
              <a:rPr lang="sl-SI" sz="2800" b="1" kern="100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Napačne informacije </a:t>
            </a:r>
            <a:r>
              <a:rPr lang="sl-SI" sz="2800" kern="100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(angleško misinformation) so nenamerne napačne informacije, ki jih nekdo širi v dobri veri brez škodljivega namena, vendar pa vseeno lahko povzročijo škodo.</a:t>
            </a:r>
          </a:p>
          <a:p>
            <a:pPr marL="0" indent="0">
              <a:buNone/>
            </a:pPr>
            <a:endParaRPr lang="sl-SI" sz="2800" kern="100" dirty="0">
              <a:solidFill>
                <a:srgbClr val="111111"/>
              </a:solidFill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3ECE814-E720-6945-0D0A-A81498B5EB5B}"/>
              </a:ext>
            </a:extLst>
          </p:cNvPr>
          <p:cNvSpPr txBox="1"/>
          <p:nvPr/>
        </p:nvSpPr>
        <p:spPr>
          <a:xfrm>
            <a:off x="441789" y="3952876"/>
            <a:ext cx="5997922" cy="1364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b="1" kern="100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Objavljeno na FB-</a:t>
            </a:r>
            <a:r>
              <a:rPr lang="sl-SI" sz="1800" b="1" kern="100" dirty="0" err="1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ku</a:t>
            </a:r>
            <a:r>
              <a:rPr lang="sl-SI" sz="1800" b="1" kern="100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Instagramu, Twitterju: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1800" kern="100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Na spletu sem prebrala, da bo v soboto, 26. 9. 2025,</a:t>
            </a:r>
            <a:r>
              <a:rPr lang="sl-SI" kern="100" dirty="0">
                <a:solidFill>
                  <a:srgbClr val="111111"/>
                </a:solidFill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l-SI" sz="1800" kern="100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 Mariboru pod Pohorjem organiziran koncert skupine Joker </a:t>
            </a:r>
            <a:r>
              <a:rPr lang="sl-SI" sz="1800" kern="100" dirty="0" err="1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Out</a:t>
            </a:r>
            <a:r>
              <a:rPr lang="sl-SI" sz="1800" kern="100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Vstopnine ni. Juhuhu, </a:t>
            </a:r>
            <a:r>
              <a:rPr lang="sl-SI" sz="1800" kern="100" dirty="0" err="1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greeeemooooo</a:t>
            </a:r>
            <a:r>
              <a:rPr lang="sl-SI" sz="1800" kern="100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6CE4EE09-CCFC-69D7-14F8-D3A878AC76C7}"/>
              </a:ext>
            </a:extLst>
          </p:cNvPr>
          <p:cNvSpPr txBox="1"/>
          <p:nvPr/>
        </p:nvSpPr>
        <p:spPr>
          <a:xfrm>
            <a:off x="6917635" y="3952875"/>
            <a:ext cx="41635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1" kern="100" dirty="0"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E</a:t>
            </a:r>
            <a:r>
              <a:rPr lang="sl-SI" sz="1800" b="1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-pošta strica Alberta:</a:t>
            </a:r>
          </a:p>
          <a:p>
            <a:pPr algn="just"/>
            <a:r>
              <a:rPr lang="sl-SI" kern="100" dirty="0"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Zdravo, na Mimo vrste prodajajo </a:t>
            </a:r>
            <a:r>
              <a:rPr lang="sl-SI" sz="18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iPhone, ki </a:t>
            </a:r>
            <a:r>
              <a:rPr lang="sl-SI" kern="100" dirty="0"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ga</a:t>
            </a:r>
            <a:r>
              <a:rPr lang="sl-SI" sz="18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 zaradi napake v logotipu Apple prodajajo za samo 50€. Pohiti, preden jih razprodajo</a:t>
            </a:r>
            <a:r>
              <a:rPr lang="sl-SI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44624468-802B-D5EB-019F-D9A8A2A2A8BF}"/>
              </a:ext>
            </a:extLst>
          </p:cNvPr>
          <p:cNvSpPr txBox="1">
            <a:spLocks/>
          </p:cNvSpPr>
          <p:nvPr/>
        </p:nvSpPr>
        <p:spPr>
          <a:xfrm>
            <a:off x="2387600" y="0"/>
            <a:ext cx="7823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</a:p>
        </p:txBody>
      </p:sp>
    </p:spTree>
    <p:extLst>
      <p:ext uri="{BB962C8B-B14F-4D97-AF65-F5344CB8AC3E}">
        <p14:creationId xmlns:p14="http://schemas.microsoft.com/office/powerpoint/2010/main" val="3625752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572AC1-13DA-4A77-9F04-B2FE6A26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134" y="1"/>
            <a:ext cx="6956310" cy="1150706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Zanimivosti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5157"/>
            <a:ext cx="12192000" cy="806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5162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l-SI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l-SI" sz="2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Lov na lažne novice?</a:t>
            </a:r>
          </a:p>
          <a:p>
            <a:pPr marL="0" indent="0">
              <a:buNone/>
            </a:pPr>
            <a:r>
              <a:rPr lang="en-GB" sz="2400" dirty="0">
                <a:hlinkClick r:id="rId6"/>
              </a:rPr>
              <a:t>https://www.youtube.com/watch?v=pgennDqvFOQ&amp;list=PLNhGUTG3M27Z5tYPUeGI0R29txjwafoEY</a:t>
            </a:r>
            <a:endParaRPr lang="sl-SI" sz="2400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l-SI" sz="2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l-SI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Finski model ozaveščanja kritičnega vrednotenja informacij</a:t>
            </a:r>
          </a:p>
          <a:p>
            <a:pPr marL="0" indent="0">
              <a:buNone/>
            </a:pPr>
            <a:r>
              <a:rPr lang="sr-Latn-BA" sz="1800" u="sng" dirty="0">
                <a:solidFill>
                  <a:srgbClr val="0563C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hlinkClick r:id="rId7"/>
              </a:rPr>
              <a:t>https://youtu.be/Bgmjs6AcFjU?feature=shared</a:t>
            </a:r>
            <a:endParaRPr lang="sr-Latn-BA" sz="1800" u="sng" dirty="0">
              <a:solidFill>
                <a:srgbClr val="0563C1"/>
              </a:solidFill>
              <a:effectLst/>
              <a:latin typeface="Comic Sans MS" panose="030F0702030302020204" pitchFamily="66" charset="0"/>
              <a:ea typeface="Aptos" panose="020B00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66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994" y="906730"/>
            <a:ext cx="701614" cy="39110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CF5F364-8737-441E-846E-BED4B2E1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53" y="387687"/>
            <a:ext cx="4060288" cy="103031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7DEB7D1-371B-409C-B44B-B36665449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001" y="991243"/>
            <a:ext cx="4846740" cy="42675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97EE4EAC-2257-41FC-8720-6FAF4AE47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57" y="2181354"/>
            <a:ext cx="4066384" cy="1060796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231E2332-0916-481F-81E4-1D38EBAE8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025553"/>
            <a:ext cx="5005250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38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6626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D57947BD-6EC5-4F94-D4DA-EE9B7DA2A0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1066626"/>
            <a:ext cx="8083068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5400" b="1" dirty="0">
                <a:latin typeface="Comic Sans MS" panose="030F0702030302020204" pitchFamily="66" charset="0"/>
              </a:rPr>
              <a:t>Zlonamerne informacije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3462354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67" y="3700530"/>
            <a:ext cx="7899763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kern="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(angleško </a:t>
            </a:r>
            <a:r>
              <a:rPr lang="sl-SI" kern="0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malinformation</a:t>
            </a:r>
            <a:r>
              <a:rPr lang="sl-SI" kern="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so informacije, ki temeljijo na dejstvih, vendar so vzete iz konteksta in enostransko predstavljene. Posledično so zavajajoče in zato potencialno škodljive.</a:t>
            </a:r>
            <a:endParaRPr lang="sl-SI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1700" kern="100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Tina Maze: </a:t>
            </a:r>
            <a:r>
              <a:rPr lang="sl-SI" sz="1700" b="1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https://www.instagram.com/p/C7YaleVojYi/?utm_source=ig_embed&amp;utm_campaign=embed_video_watch_again</a:t>
            </a:r>
            <a:r>
              <a:rPr lang="sl-SI" sz="1700" b="1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dirty="0"/>
          </a:p>
        </p:txBody>
      </p:sp>
      <p:pic>
        <p:nvPicPr>
          <p:cNvPr id="8" name="Slika 7" descr="Slika, ki vsebuje besede risanje, skica, ilustracija, sličica&#10;&#10;Opis je samodejno ustvarjen">
            <a:extLst>
              <a:ext uri="{FF2B5EF4-FFF2-40B4-BE49-F238E27FC236}">
                <a16:creationId xmlns:a16="http://schemas.microsoft.com/office/drawing/2014/main" id="{6DB6D76A-40D1-FFF7-1029-B2C0D096B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195" y="1395809"/>
            <a:ext cx="2934039" cy="439556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0076" y="6145150"/>
            <a:ext cx="2441450" cy="47523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id="{AA4704AA-BBB3-196E-2029-256A0C1724B9}"/>
              </a:ext>
            </a:extLst>
          </p:cNvPr>
          <p:cNvSpPr txBox="1">
            <a:spLocks/>
          </p:cNvSpPr>
          <p:nvPr/>
        </p:nvSpPr>
        <p:spPr>
          <a:xfrm>
            <a:off x="1" y="-57927"/>
            <a:ext cx="121889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</a:p>
        </p:txBody>
      </p:sp>
    </p:spTree>
    <p:extLst>
      <p:ext uri="{BB962C8B-B14F-4D97-AF65-F5344CB8AC3E}">
        <p14:creationId xmlns:p14="http://schemas.microsoft.com/office/powerpoint/2010/main" val="312288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1B6125B3-1AC8-8409-073E-0E8512DB9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6" y="0"/>
            <a:ext cx="12192000" cy="1066626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6626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F191271D-2721-6388-FB3C-7F31C17AA4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5320" y="592619"/>
            <a:ext cx="6894576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5400" b="1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Dezinformacije</a:t>
            </a:r>
            <a:r>
              <a:rPr lang="sl-SI" sz="5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sl-SI" sz="5400" b="1" dirty="0">
              <a:latin typeface="Comic Sans MS" panose="030F0702030302020204" pitchFamily="66" charset="0"/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3462354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3" y="3480642"/>
            <a:ext cx="6028371" cy="3571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(angleško </a:t>
            </a:r>
            <a:r>
              <a:rPr lang="sl-SI" sz="2200" kern="100" dirty="0" err="1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disinformation</a:t>
            </a:r>
            <a:r>
              <a:rPr lang="sl-SI" sz="22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) so dokazljivo lažne ali zavajajoče informacije, ki so ustvarjene, predstavljene in razširjene z namenom zavajanja ali doseganja ekonomske ali politične koristi in ki lahko povzročijo javno škodo. Z dezinformacijami vplivamo na javno stališče ali mnenje.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1800" b="0" i="0" u="none" strike="noStrike" kern="1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Lažne trgovine</a:t>
            </a:r>
            <a:r>
              <a:rPr kumimoji="0" lang="sl-SI" sz="2400" b="0" i="0" u="none" strike="noStrike" kern="1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sl-SI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https://www.ostro.si/si/zgodbe/spletne-trgovine-na-pogon-ui-zavajajo-slovenske-potrosnike-pxdnb</a:t>
            </a:r>
            <a:r>
              <a:rPr kumimoji="0" lang="sl-SI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453" y="6382186"/>
            <a:ext cx="8392886" cy="48219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CF82CC0A-AD4A-8E94-8BFD-C877A6387614}"/>
              </a:ext>
            </a:extLst>
          </p:cNvPr>
          <p:cNvSpPr txBox="1"/>
          <p:nvPr/>
        </p:nvSpPr>
        <p:spPr>
          <a:xfrm>
            <a:off x="4105656" y="140235"/>
            <a:ext cx="615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  <a:endParaRPr lang="en-GB" sz="40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47604D1-1414-E6F2-AAB1-2EB272862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0894" y="1204822"/>
            <a:ext cx="5588276" cy="385590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2ABAB7D-E3EB-B160-935C-54718254F4BB}"/>
              </a:ext>
            </a:extLst>
          </p:cNvPr>
          <p:cNvSpPr txBox="1"/>
          <p:nvPr/>
        </p:nvSpPr>
        <p:spPr>
          <a:xfrm>
            <a:off x="6954346" y="5279236"/>
            <a:ext cx="44413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l-SI" sz="1800" dirty="0">
                <a:solidFill>
                  <a:srgbClr val="051975"/>
                </a:solidFill>
                <a:latin typeface="IBM Plex Sans" panose="020B0503050203000203" pitchFamily="34" charset="0"/>
                <a:hlinkClick r:id="rId9"/>
              </a:rPr>
              <a:t>Portal e-Maribor: »v Šentilju uči učiteljica iz Srbije, ki ne zna slovensko in poučuje </a:t>
            </a:r>
            <a:r>
              <a:rPr lang="sl-SI" sz="1800" dirty="0" err="1">
                <a:solidFill>
                  <a:srgbClr val="051975"/>
                </a:solidFill>
                <a:latin typeface="IBM Plex Sans" panose="020B0503050203000203" pitchFamily="34" charset="0"/>
                <a:hlinkClick r:id="rId9"/>
              </a:rPr>
              <a:t>ꞌslovenštinuꞌ</a:t>
            </a:r>
            <a:r>
              <a:rPr lang="sl-SI" sz="1800" dirty="0">
                <a:solidFill>
                  <a:srgbClr val="051975"/>
                </a:solidFill>
                <a:latin typeface="IBM Plex Sans" panose="020B0503050203000203" pitchFamily="34" charset="0"/>
                <a:hlinkClick r:id="rId9"/>
              </a:rPr>
              <a:t>«</a:t>
            </a:r>
            <a:r>
              <a:rPr lang="sl-SI" sz="1800" dirty="0">
                <a:solidFill>
                  <a:srgbClr val="051975"/>
                </a:solidFill>
                <a:latin typeface="IBM Plex Sans" panose="020B0503050203000203" pitchFamily="34" charset="0"/>
              </a:rPr>
              <a:t>. </a:t>
            </a:r>
            <a:endParaRPr lang="sl-SI" sz="18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19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957" y="6424168"/>
            <a:ext cx="8616042" cy="42372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08" y="3232562"/>
            <a:ext cx="10426633" cy="2958792"/>
          </a:xfrm>
        </p:spPr>
        <p:txBody>
          <a:bodyPr>
            <a:noAutofit/>
          </a:bodyPr>
          <a:lstStyle/>
          <a:p>
            <a:r>
              <a:rPr lang="sl-SI" sz="1800" b="1" dirty="0">
                <a:latin typeface="Comic Sans MS" panose="030F0702030302020204" pitchFamily="66" charset="0"/>
              </a:rPr>
              <a:t>🔧 Triki, ki jih uporabljajo manipulatorji: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800" dirty="0">
                <a:latin typeface="Comic Sans MS" panose="030F0702030302020204" pitchFamily="66" charset="0"/>
              </a:rPr>
              <a:t>😡 </a:t>
            </a:r>
            <a:r>
              <a:rPr lang="sl-SI" sz="1800" b="1" dirty="0">
                <a:latin typeface="Comic Sans MS" panose="030F0702030302020204" pitchFamily="66" charset="0"/>
              </a:rPr>
              <a:t>Močna čustva</a:t>
            </a:r>
            <a:br>
              <a:rPr lang="sl-SI" sz="1800" dirty="0">
                <a:latin typeface="Comic Sans MS" panose="030F0702030302020204" pitchFamily="66" charset="0"/>
              </a:rPr>
            </a:br>
            <a:r>
              <a:rPr lang="sl-SI" sz="1800" dirty="0">
                <a:latin typeface="Comic Sans MS" panose="030F0702030302020204" pitchFamily="66" charset="0"/>
              </a:rPr>
              <a:t>➤ Vsebina, ki nas razjezi ali prestraši, nas pripravi do hitrega klika ali deljenja.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800" dirty="0">
                <a:latin typeface="Comic Sans MS" panose="030F0702030302020204" pitchFamily="66" charset="0"/>
              </a:rPr>
              <a:t>🤯 </a:t>
            </a:r>
            <a:r>
              <a:rPr lang="sl-SI" sz="1800" b="1" dirty="0">
                <a:latin typeface="Comic Sans MS" panose="030F0702030302020204" pitchFamily="66" charset="0"/>
              </a:rPr>
              <a:t>Zmeda z informacijami</a:t>
            </a:r>
            <a:br>
              <a:rPr lang="sl-SI" sz="1800" dirty="0">
                <a:latin typeface="Comic Sans MS" panose="030F0702030302020204" pitchFamily="66" charset="0"/>
              </a:rPr>
            </a:br>
            <a:r>
              <a:rPr lang="sl-SI" sz="1800" dirty="0">
                <a:latin typeface="Comic Sans MS" panose="030F0702030302020204" pitchFamily="66" charset="0"/>
              </a:rPr>
              <a:t>➤ Preveč nasprotujočih si informacij → ne vemo več, komu verjeti.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800" dirty="0">
                <a:latin typeface="Comic Sans MS" panose="030F0702030302020204" pitchFamily="66" charset="0"/>
              </a:rPr>
              <a:t>✅ </a:t>
            </a:r>
            <a:r>
              <a:rPr lang="sl-SI" sz="1800" b="1" dirty="0">
                <a:latin typeface="Comic Sans MS" panose="030F0702030302020204" pitchFamily="66" charset="0"/>
              </a:rPr>
              <a:t>Potrditvena pristranskost</a:t>
            </a:r>
            <a:br>
              <a:rPr lang="sl-SI" sz="1800" dirty="0">
                <a:latin typeface="Comic Sans MS" panose="030F0702030302020204" pitchFamily="66" charset="0"/>
              </a:rPr>
            </a:br>
            <a:r>
              <a:rPr lang="sl-SI" sz="1800" dirty="0">
                <a:latin typeface="Comic Sans MS" panose="030F0702030302020204" pitchFamily="66" charset="0"/>
              </a:rPr>
              <a:t>➤ Verjamemo tistemu, kar potrjuje naše mnenje.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800" dirty="0">
                <a:latin typeface="Comic Sans MS" panose="030F0702030302020204" pitchFamily="66" charset="0"/>
              </a:rPr>
              <a:t>🕵️‍♂️ </a:t>
            </a:r>
            <a:r>
              <a:rPr lang="sl-SI" sz="1800" b="1" dirty="0">
                <a:latin typeface="Comic Sans MS" panose="030F0702030302020204" pitchFamily="66" charset="0"/>
              </a:rPr>
              <a:t>Resnica brez konteksta</a:t>
            </a:r>
            <a:br>
              <a:rPr lang="sl-SI" sz="1800" dirty="0">
                <a:latin typeface="Comic Sans MS" panose="030F0702030302020204" pitchFamily="66" charset="0"/>
              </a:rPr>
            </a:br>
            <a:r>
              <a:rPr lang="sl-SI" sz="1800" dirty="0">
                <a:latin typeface="Comic Sans MS" panose="030F0702030302020204" pitchFamily="66" charset="0"/>
              </a:rPr>
              <a:t>➤ Prava dejstva, a predstavljena zavajajoče (npr. stara fotografija kot nova).</a:t>
            </a:r>
            <a:endParaRPr lang="sl-SI" sz="1800" b="1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l-SI" sz="1800" kern="100" dirty="0">
              <a:solidFill>
                <a:srgbClr val="111111"/>
              </a:solidFill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1800" dirty="0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F191271D-2721-6388-FB3C-7F31C17AA4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-23813"/>
            <a:ext cx="7823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F6DAB1A-3D7F-472B-8FB3-F780D20AA444}"/>
              </a:ext>
            </a:extLst>
          </p:cNvPr>
          <p:cNvSpPr txBox="1"/>
          <p:nvPr/>
        </p:nvSpPr>
        <p:spPr>
          <a:xfrm>
            <a:off x="753892" y="1358702"/>
            <a:ext cx="9456907" cy="181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Strateške dezinformacije</a:t>
            </a:r>
            <a:r>
              <a:rPr kumimoji="0" lang="sl-SI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izkoriščajo različna orodja za manipuliranje, ponarejanje in vplivanje na naša čustva.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1800" b="1" i="0" u="sng" strike="noStrike" kern="1200" cap="none" spc="0" normalizeH="0" baseline="0" noProof="0" dirty="0">
                <a:ln>
                  <a:noFill/>
                </a:ln>
                <a:solidFill>
                  <a:srgbClr val="FF3365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  <a:hlinkClick r:id="rId7"/>
              </a:rPr>
              <a:t>Haarlem Aldi </a:t>
            </a:r>
            <a:r>
              <a:rPr kumimoji="0" lang="sl-SI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FF3365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  <a:hlinkClick r:id="rId7"/>
              </a:rPr>
              <a:t>Hoax</a:t>
            </a:r>
            <a:r>
              <a:rPr kumimoji="0" lang="sl-SI" sz="1800" b="1" i="0" u="sng" strike="noStrike" kern="1200" cap="none" spc="0" normalizeH="0" baseline="0" noProof="0" dirty="0">
                <a:ln>
                  <a:noFill/>
                </a:ln>
                <a:solidFill>
                  <a:srgbClr val="FF3365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(prevara).</a:t>
            </a:r>
          </a:p>
        </p:txBody>
      </p:sp>
    </p:spTree>
    <p:extLst>
      <p:ext uri="{BB962C8B-B14F-4D97-AF65-F5344CB8AC3E}">
        <p14:creationId xmlns:p14="http://schemas.microsoft.com/office/powerpoint/2010/main" val="1354006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586" y="6200384"/>
            <a:ext cx="8485414" cy="56139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C96904B0-70E2-776E-82F8-8251B96F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030" y="2728986"/>
            <a:ext cx="10859924" cy="308073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sl-SI" sz="18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FA01380-177C-F458-D848-64C8551803F3}"/>
              </a:ext>
            </a:extLst>
          </p:cNvPr>
          <p:cNvSpPr txBox="1"/>
          <p:nvPr/>
        </p:nvSpPr>
        <p:spPr>
          <a:xfrm>
            <a:off x="482030" y="1428452"/>
            <a:ext cx="10082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🧲 </a:t>
            </a:r>
            <a:r>
              <a:rPr lang="pl-PL" sz="2800" b="1" dirty="0">
                <a:latin typeface="Comic Sans MS" panose="030F0702030302020204" pitchFamily="66" charset="0"/>
              </a:rPr>
              <a:t>Kaj je vaba za klike (clickbait)?</a:t>
            </a:r>
            <a:r>
              <a:rPr lang="sl-SI" sz="28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855B6F23-A0C6-84DC-FB72-5220827840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3488" y="-84138"/>
            <a:ext cx="77073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  <a:endParaRPr lang="sl-SI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CF2C92DD-AB20-1156-5A5D-0AE191A36833}"/>
              </a:ext>
            </a:extLst>
          </p:cNvPr>
          <p:cNvSpPr txBox="1"/>
          <p:nvPr/>
        </p:nvSpPr>
        <p:spPr>
          <a:xfrm>
            <a:off x="604157" y="2155662"/>
            <a:ext cx="6535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Comic Sans MS" panose="030F0702030302020204" pitchFamily="66" charset="0"/>
              </a:rPr>
              <a:t>🧠 </a:t>
            </a:r>
            <a:r>
              <a:rPr lang="sl-SI" b="1" dirty="0">
                <a:latin typeface="Comic Sans MS" panose="030F0702030302020204" pitchFamily="66" charset="0"/>
              </a:rPr>
              <a:t>Kako deluje?</a:t>
            </a:r>
            <a:endParaRPr lang="en-GB" dirty="0">
              <a:latin typeface="Comic Sans MS" panose="030F0702030302020204" pitchFamily="66" charset="0"/>
            </a:endParaRP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5C8C3873-6410-C78C-235F-5BDBA051B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780879"/>
              </p:ext>
            </p:extLst>
          </p:nvPr>
        </p:nvGraphicFramePr>
        <p:xfrm>
          <a:off x="826354" y="2682037"/>
          <a:ext cx="10515600" cy="32004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84914691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14619648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426699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l-SI" sz="2000">
                          <a:latin typeface="Comic Sans MS" panose="030F0702030302020204" pitchFamily="66" charset="0"/>
                        </a:rPr>
                        <a:t>Trik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2000">
                          <a:latin typeface="Comic Sans MS" panose="030F0702030302020204" pitchFamily="66" charset="0"/>
                        </a:rPr>
                        <a:t>Kaj pomeni?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2000">
                          <a:latin typeface="Comic Sans MS" panose="030F0702030302020204" pitchFamily="66" charset="0"/>
                        </a:rPr>
                        <a:t>Primer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324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Comic Sans MS" panose="030F0702030302020204" pitchFamily="66" charset="0"/>
                        </a:rPr>
                        <a:t>😲 </a:t>
                      </a:r>
                      <a:r>
                        <a:rPr lang="sl-SI" sz="2000" b="1" dirty="0">
                          <a:latin typeface="Comic Sans MS" panose="030F0702030302020204" pitchFamily="66" charset="0"/>
                        </a:rPr>
                        <a:t>Senzacionalizem</a:t>
                      </a:r>
                      <a:endParaRPr lang="sl-SI" sz="2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2000">
                          <a:latin typeface="Comic Sans MS" panose="030F0702030302020204" pitchFamily="66" charset="0"/>
                        </a:rPr>
                        <a:t>Naslov obljublja nekaj šokantnega.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i="1" dirty="0">
                          <a:latin typeface="Comic Sans MS" panose="030F0702030302020204" pitchFamily="66" charset="0"/>
                        </a:rPr>
                        <a:t>Ne boste verjeli, kaj se je zgodilo!</a:t>
                      </a:r>
                      <a:endParaRPr lang="sl-SI" sz="2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992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Comic Sans MS" panose="030F0702030302020204" pitchFamily="66" charset="0"/>
                        </a:rPr>
                        <a:t>❓ </a:t>
                      </a:r>
                      <a:r>
                        <a:rPr lang="sl-SI" sz="2000" b="1" dirty="0">
                          <a:latin typeface="Comic Sans MS" panose="030F0702030302020204" pitchFamily="66" charset="0"/>
                        </a:rPr>
                        <a:t>Radovednost</a:t>
                      </a:r>
                      <a:endParaRPr lang="sl-SI" sz="2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2000">
                          <a:latin typeface="Comic Sans MS" panose="030F0702030302020204" pitchFamily="66" charset="0"/>
                        </a:rPr>
                        <a:t>Naslov ne pove vsega → hočeš klikniti.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i="1" dirty="0">
                          <a:latin typeface="Comic Sans MS" panose="030F0702030302020204" pitchFamily="66" charset="0"/>
                        </a:rPr>
                        <a:t>Ona je odprla vrata ... In potem se je zgodilo ... To!</a:t>
                      </a:r>
                      <a:endParaRPr lang="pl-PL" sz="2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663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l-SI" sz="2000">
                          <a:latin typeface="Comic Sans MS" panose="030F0702030302020204" pitchFamily="66" charset="0"/>
                        </a:rPr>
                        <a:t>🔢 </a:t>
                      </a:r>
                      <a:r>
                        <a:rPr lang="sl-SI" sz="2000" b="1">
                          <a:latin typeface="Comic Sans MS" panose="030F0702030302020204" pitchFamily="66" charset="0"/>
                        </a:rPr>
                        <a:t>Seznami</a:t>
                      </a:r>
                      <a:endParaRPr lang="sl-SI" sz="20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000">
                          <a:latin typeface="Comic Sans MS" panose="030F0702030302020204" pitchFamily="66" charset="0"/>
                        </a:rPr>
                        <a:t>Uporaba številk za občutek pomembnosti.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i="1" dirty="0">
                          <a:latin typeface="Comic Sans MS" panose="030F0702030302020204" pitchFamily="66" charset="0"/>
                        </a:rPr>
                        <a:t>10 stvari, ki jih počneš narobe!</a:t>
                      </a:r>
                      <a:endParaRPr lang="sl-SI" sz="2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076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l-SI" sz="2000">
                          <a:latin typeface="Comic Sans MS" panose="030F0702030302020204" pitchFamily="66" charset="0"/>
                        </a:rPr>
                        <a:t>😱 </a:t>
                      </a:r>
                      <a:r>
                        <a:rPr lang="sl-SI" sz="2000" b="1">
                          <a:latin typeface="Comic Sans MS" panose="030F0702030302020204" pitchFamily="66" charset="0"/>
                        </a:rPr>
                        <a:t>Strah ali panika</a:t>
                      </a:r>
                      <a:endParaRPr lang="sl-SI" sz="20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2000">
                          <a:latin typeface="Comic Sans MS" panose="030F0702030302020204" pitchFamily="66" charset="0"/>
                        </a:rPr>
                        <a:t>Naslov vzbuja skrb ali nujnost.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i="1" dirty="0">
                          <a:latin typeface="Comic Sans MS" panose="030F0702030302020204" pitchFamily="66" charset="0"/>
                        </a:rPr>
                        <a:t>Ta </a:t>
                      </a:r>
                      <a:r>
                        <a:rPr lang="it-IT" sz="2000" i="1" dirty="0" err="1">
                          <a:latin typeface="Comic Sans MS" panose="030F0702030302020204" pitchFamily="66" charset="0"/>
                        </a:rPr>
                        <a:t>živila</a:t>
                      </a:r>
                      <a:r>
                        <a:rPr lang="it-IT" sz="2000" i="1" dirty="0">
                          <a:latin typeface="Comic Sans MS" panose="030F0702030302020204" pitchFamily="66" charset="0"/>
                        </a:rPr>
                        <a:t> so </a:t>
                      </a:r>
                      <a:r>
                        <a:rPr lang="it-IT" sz="2000" i="1" dirty="0" err="1">
                          <a:latin typeface="Comic Sans MS" panose="030F0702030302020204" pitchFamily="66" charset="0"/>
                        </a:rPr>
                        <a:t>lahko</a:t>
                      </a:r>
                      <a:r>
                        <a:rPr lang="it-IT" sz="2000" i="1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it-IT" sz="2000" i="1" dirty="0" err="1">
                          <a:latin typeface="Comic Sans MS" panose="030F0702030302020204" pitchFamily="66" charset="0"/>
                        </a:rPr>
                        <a:t>smrtno</a:t>
                      </a:r>
                      <a:r>
                        <a:rPr lang="it-IT" sz="2000" i="1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it-IT" sz="2000" i="1" dirty="0" err="1">
                          <a:latin typeface="Comic Sans MS" panose="030F0702030302020204" pitchFamily="66" charset="0"/>
                        </a:rPr>
                        <a:t>nevarna</a:t>
                      </a:r>
                      <a:r>
                        <a:rPr lang="it-IT" sz="2000" i="1" dirty="0">
                          <a:latin typeface="Comic Sans MS" panose="030F0702030302020204" pitchFamily="66" charset="0"/>
                        </a:rPr>
                        <a:t>!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871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33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387" y="6062000"/>
            <a:ext cx="7133612" cy="70952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FA01380-177C-F458-D848-64C8551803F3}"/>
              </a:ext>
            </a:extLst>
          </p:cNvPr>
          <p:cNvSpPr txBox="1"/>
          <p:nvPr/>
        </p:nvSpPr>
        <p:spPr>
          <a:xfrm>
            <a:off x="341651" y="1240061"/>
            <a:ext cx="524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/>
              <a:t>Prepoznaš vabo za klik?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855B6F23-A0C6-84DC-FB72-5220827840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3488" y="-84138"/>
            <a:ext cx="77073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  <a:endParaRPr lang="sl-SI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značba mesta vsebine 10">
            <a:extLst>
              <a:ext uri="{FF2B5EF4-FFF2-40B4-BE49-F238E27FC236}">
                <a16:creationId xmlns:a16="http://schemas.microsoft.com/office/drawing/2014/main" id="{57E19BFD-B175-587C-C39C-37B4EF79E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038606"/>
            <a:ext cx="5094514" cy="1066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800" b="1" dirty="0"/>
              <a:t>    ❓ 1. Kateri naslov je vaba za klik?</a:t>
            </a:r>
          </a:p>
          <a:p>
            <a:pPr marL="0" indent="0">
              <a:buNone/>
            </a:pPr>
            <a:r>
              <a:rPr lang="sl-SI" sz="1800" dirty="0"/>
              <a:t>    a) </a:t>
            </a:r>
            <a:r>
              <a:rPr lang="sl-SI" sz="1800" i="1" dirty="0"/>
              <a:t>Znanstveniki odkrili zdravilo za lenobo!</a:t>
            </a:r>
            <a:br>
              <a:rPr lang="sl-SI" sz="1800" dirty="0"/>
            </a:br>
            <a:r>
              <a:rPr lang="sl-SI" sz="1800" dirty="0"/>
              <a:t>    b) </a:t>
            </a:r>
            <a:r>
              <a:rPr lang="sl-SI" sz="1800" i="1" dirty="0"/>
              <a:t>Raziskava: gibanje izboljša počutje pri otrocih.</a:t>
            </a:r>
            <a:endParaRPr lang="sl-SI" sz="1800" dirty="0"/>
          </a:p>
          <a:p>
            <a:endParaRPr lang="en-GB" sz="1800" dirty="0"/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0DFFA45-81AC-296C-1170-E44B8D041376}"/>
              </a:ext>
            </a:extLst>
          </p:cNvPr>
          <p:cNvSpPr txBox="1"/>
          <p:nvPr/>
        </p:nvSpPr>
        <p:spPr>
          <a:xfrm>
            <a:off x="201274" y="3152604"/>
            <a:ext cx="50077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1" dirty="0"/>
              <a:t>❓ 2. Zakaj ljudje ustvarjajo </a:t>
            </a:r>
            <a:r>
              <a:rPr lang="sl-SI" b="1" dirty="0" err="1"/>
              <a:t>clickbait</a:t>
            </a:r>
            <a:r>
              <a:rPr lang="sl-SI" b="1" dirty="0"/>
              <a:t> naslove? Da bi:</a:t>
            </a:r>
          </a:p>
          <a:p>
            <a:r>
              <a:rPr lang="sl-SI" dirty="0"/>
              <a:t>a) nas zabavali</a:t>
            </a:r>
            <a:br>
              <a:rPr lang="sl-SI" dirty="0"/>
            </a:br>
            <a:r>
              <a:rPr lang="sl-SI" dirty="0"/>
              <a:t>b) dobili čim več klikov</a:t>
            </a:r>
            <a:br>
              <a:rPr lang="sl-SI" dirty="0"/>
            </a:br>
            <a:r>
              <a:rPr lang="sl-SI" dirty="0"/>
              <a:t>c) povedali resnico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3F32B66B-AB81-9A6D-AAF1-F42018942C81}"/>
              </a:ext>
            </a:extLst>
          </p:cNvPr>
          <p:cNvSpPr txBox="1"/>
          <p:nvPr/>
        </p:nvSpPr>
        <p:spPr>
          <a:xfrm>
            <a:off x="201274" y="4584672"/>
            <a:ext cx="55267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1" dirty="0"/>
              <a:t>❓ 3. Kaj naj naredimo, ko vidimo naslov, ki se sliši neverjetno?</a:t>
            </a:r>
          </a:p>
          <a:p>
            <a:r>
              <a:rPr lang="sl-SI" dirty="0"/>
              <a:t>a) takoj kliknemo</a:t>
            </a:r>
            <a:br>
              <a:rPr lang="sl-SI" dirty="0"/>
            </a:br>
            <a:r>
              <a:rPr lang="sl-SI" dirty="0"/>
              <a:t>b) delimo s prijatelji</a:t>
            </a:r>
            <a:br>
              <a:rPr lang="sl-SI" dirty="0"/>
            </a:br>
            <a:r>
              <a:rPr lang="sl-SI" dirty="0"/>
              <a:t>c) preverimo, ali je vsebina resnična.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6173B8B8-E4DD-0EB9-0462-CD36196321A8}"/>
              </a:ext>
            </a:extLst>
          </p:cNvPr>
          <p:cNvSpPr txBox="1"/>
          <p:nvPr/>
        </p:nvSpPr>
        <p:spPr>
          <a:xfrm>
            <a:off x="5919107" y="1986645"/>
            <a:ext cx="47652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1" dirty="0"/>
              <a:t>❓ 4. Kateri od spodnjih naslovov je najverjetneje </a:t>
            </a:r>
            <a:r>
              <a:rPr lang="sl-SI" b="1" dirty="0" err="1"/>
              <a:t>clickbait</a:t>
            </a:r>
            <a:r>
              <a:rPr lang="sl-SI" b="1" dirty="0"/>
              <a:t>?</a:t>
            </a:r>
          </a:p>
          <a:p>
            <a:r>
              <a:rPr lang="sl-SI" dirty="0"/>
              <a:t>a) </a:t>
            </a:r>
            <a:r>
              <a:rPr lang="sl-SI" i="1" dirty="0"/>
              <a:t>5 razlogov, zakaj ne smeš več jesti čokolade!</a:t>
            </a:r>
            <a:br>
              <a:rPr lang="sl-SI" dirty="0"/>
            </a:br>
            <a:r>
              <a:rPr lang="sl-SI" dirty="0"/>
              <a:t>b) </a:t>
            </a:r>
            <a:r>
              <a:rPr lang="sl-SI" i="1" dirty="0"/>
              <a:t>Čokolada vsebuje sladkor in maščobe, ki lahko vplivajo na zdravje.</a:t>
            </a:r>
            <a:endParaRPr lang="sl-SI" dirty="0"/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F7D9F49E-D1EB-4B35-B35D-823F438DFD1C}"/>
              </a:ext>
            </a:extLst>
          </p:cNvPr>
          <p:cNvSpPr txBox="1"/>
          <p:nvPr/>
        </p:nvSpPr>
        <p:spPr>
          <a:xfrm>
            <a:off x="5929259" y="3609028"/>
            <a:ext cx="61232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❓ 5. Kaj pomeni “clickbait”?</a:t>
            </a:r>
          </a:p>
          <a:p>
            <a:r>
              <a:rPr lang="pl-PL" dirty="0"/>
              <a:t>a) vaba za ribolov</a:t>
            </a:r>
            <a:br>
              <a:rPr lang="pl-PL" dirty="0"/>
            </a:br>
            <a:r>
              <a:rPr lang="pl-PL" dirty="0"/>
              <a:t>b) vaba za klik</a:t>
            </a:r>
            <a:br>
              <a:rPr lang="pl-PL" dirty="0"/>
            </a:br>
            <a:r>
              <a:rPr lang="pl-PL" dirty="0"/>
              <a:t>c) vaba za nakup</a:t>
            </a:r>
          </a:p>
        </p:txBody>
      </p:sp>
    </p:spTree>
    <p:extLst>
      <p:ext uri="{BB962C8B-B14F-4D97-AF65-F5344CB8AC3E}">
        <p14:creationId xmlns:p14="http://schemas.microsoft.com/office/powerpoint/2010/main" val="1335954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d Face Emoji – Aplikacije v Googlu Play">
            <a:extLst>
              <a:ext uri="{FF2B5EF4-FFF2-40B4-BE49-F238E27FC236}">
                <a16:creationId xmlns:a16="http://schemas.microsoft.com/office/drawing/2014/main" id="{FE47830D-F465-4741-013E-7E6C3BA59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526" y="1092589"/>
            <a:ext cx="3133275" cy="313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508A80B-0024-4902-BFC1-DC1617CC1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66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52DEAA0-7B97-47AD-B5AB-A783F62AA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386" y="6321376"/>
            <a:ext cx="6656614" cy="4404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5712CE-BC0A-4612-A947-36372F417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26" y="113988"/>
            <a:ext cx="2271874" cy="8071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57B8CE-889C-45F3-8C9E-6C33FFFC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01" y="96224"/>
            <a:ext cx="1740842" cy="970402"/>
          </a:xfrm>
          <a:prstGeom prst="rect">
            <a:avLst/>
          </a:prstGeom>
        </p:spPr>
      </p:pic>
      <p:graphicFrame>
        <p:nvGraphicFramePr>
          <p:cNvPr id="12" name="Označba mesta vsebine 8">
            <a:extLst>
              <a:ext uri="{FF2B5EF4-FFF2-40B4-BE49-F238E27FC236}">
                <a16:creationId xmlns:a16="http://schemas.microsoft.com/office/drawing/2014/main" id="{E5D75F33-62BF-E710-0A0E-7E919111C4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63288"/>
              </p:ext>
            </p:extLst>
          </p:nvPr>
        </p:nvGraphicFramePr>
        <p:xfrm>
          <a:off x="801914" y="3054856"/>
          <a:ext cx="10515600" cy="3332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Naslov 1">
            <a:extLst>
              <a:ext uri="{FF2B5EF4-FFF2-40B4-BE49-F238E27FC236}">
                <a16:creationId xmlns:a16="http://schemas.microsoft.com/office/drawing/2014/main" id="{AA0CF6B7-D3A4-9FCB-DB4D-B2C76624AF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7600" y="0"/>
            <a:ext cx="7823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Lažne novice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12095AC-DE89-F648-CC50-1FB4315E38FE}"/>
              </a:ext>
            </a:extLst>
          </p:cNvPr>
          <p:cNvSpPr txBox="1"/>
          <p:nvPr/>
        </p:nvSpPr>
        <p:spPr>
          <a:xfrm>
            <a:off x="542474" y="1427370"/>
            <a:ext cx="6814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Zakaj so lažne novice škodljive?</a:t>
            </a:r>
            <a:endParaRPr lang="sl-SI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76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E7110027DC147449F1CC895D288337A" ma:contentTypeVersion="19" ma:contentTypeDescription="Ustvari nov dokument." ma:contentTypeScope="" ma:versionID="0ba96e25750ec119e96526e0caf5ed6d">
  <xsd:schema xmlns:xsd="http://www.w3.org/2001/XMLSchema" xmlns:xs="http://www.w3.org/2001/XMLSchema" xmlns:p="http://schemas.microsoft.com/office/2006/metadata/properties" xmlns:ns3="951c7ca8-c1c2-41e3-a428-610a9f680c50" xmlns:ns4="57de2f76-b914-44ce-89f8-bc7cfece8b7e" targetNamespace="http://schemas.microsoft.com/office/2006/metadata/properties" ma:root="true" ma:fieldsID="688d716f6243cd47d2e895788faba954" ns3:_="" ns4:_="">
    <xsd:import namespace="951c7ca8-c1c2-41e3-a428-610a9f680c50"/>
    <xsd:import namespace="57de2f76-b914-44ce-89f8-bc7cfece8b7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1c7ca8-c1c2-41e3-a428-610a9f680c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de2f76-b914-44ce-89f8-bc7cfece8b7e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1c7ca8-c1c2-41e3-a428-610a9f680c50" xsi:nil="true"/>
  </documentManagement>
</p:properties>
</file>

<file path=customXml/itemProps1.xml><?xml version="1.0" encoding="utf-8"?>
<ds:datastoreItem xmlns:ds="http://schemas.openxmlformats.org/officeDocument/2006/customXml" ds:itemID="{30186D1D-E3AE-45B9-B1FF-CD435DD855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AE6C06-9F22-4F0C-BEA8-FC1DB950AB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1c7ca8-c1c2-41e3-a428-610a9f680c50"/>
    <ds:schemaRef ds:uri="57de2f76-b914-44ce-89f8-bc7cfece8b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5C87B2-2111-46EB-932A-2C86E9B2C411}">
  <ds:schemaRefs>
    <ds:schemaRef ds:uri="57de2f76-b914-44ce-89f8-bc7cfece8b7e"/>
    <ds:schemaRef ds:uri="http://schemas.microsoft.com/office/2006/metadata/properties"/>
    <ds:schemaRef ds:uri="http://schemas.microsoft.com/office/2006/documentManagement/types"/>
    <ds:schemaRef ds:uri="http://purl.org/dc/elements/1.1/"/>
    <ds:schemaRef ds:uri="951c7ca8-c1c2-41e3-a428-610a9f680c50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3241</TotalTime>
  <Words>2248</Words>
  <Application>Microsoft Office PowerPoint</Application>
  <PresentationFormat>Širokozaslonsko</PresentationFormat>
  <Paragraphs>205</Paragraphs>
  <Slides>31</Slides>
  <Notes>10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31</vt:i4>
      </vt:variant>
    </vt:vector>
  </HeadingPairs>
  <TitlesOfParts>
    <vt:vector size="41" baseType="lpstr">
      <vt:lpstr>Aptos</vt:lpstr>
      <vt:lpstr>Arial</vt:lpstr>
      <vt:lpstr>Calibri</vt:lpstr>
      <vt:lpstr>Calibri Light</vt:lpstr>
      <vt:lpstr>Comic Sans MS</vt:lpstr>
      <vt:lpstr>IBM Plex Sans</vt:lpstr>
      <vt:lpstr>Symbol</vt:lpstr>
      <vt:lpstr>Times New Roman</vt:lpstr>
      <vt:lpstr>Wingdings</vt:lpstr>
      <vt:lpstr>Officeova tema</vt:lpstr>
      <vt:lpstr>Lažne novice  Renata Močnik, mag., bibl. Silva Belšak, prof., bibl. </vt:lpstr>
      <vt:lpstr>PowerPointova predstavitev</vt:lpstr>
      <vt:lpstr>PowerPointova predstavitev</vt:lpstr>
      <vt:lpstr>Zlonamerne informacije</vt:lpstr>
      <vt:lpstr>Dezinformacije </vt:lpstr>
      <vt:lpstr>Lažne novice</vt:lpstr>
      <vt:lpstr>Lažne novice</vt:lpstr>
      <vt:lpstr>Lažne novice</vt:lpstr>
      <vt:lpstr>Lažne novice</vt:lpstr>
      <vt:lpstr>Kako se širijo lažne novice</vt:lpstr>
      <vt:lpstr>Lažne novice</vt:lpstr>
      <vt:lpstr>Lažne novice</vt:lpstr>
      <vt:lpstr>Lažne novice</vt:lpstr>
      <vt:lpstr>Lažne novice</vt:lpstr>
      <vt:lpstr>PowerPointova predstavitev</vt:lpstr>
      <vt:lpstr>Posnetki </vt:lpstr>
      <vt:lpstr>Lažne novice</vt:lpstr>
      <vt:lpstr>PowerPointova predstavitev</vt:lpstr>
      <vt:lpstr>Lažne novice</vt:lpstr>
      <vt:lpstr>Lažne novice</vt:lpstr>
      <vt:lpstr>Lažne novice</vt:lpstr>
      <vt:lpstr>Posnetki </vt:lpstr>
      <vt:lpstr>Oglasi na spletu</vt:lpstr>
      <vt:lpstr>PowerPointova predstavitev</vt:lpstr>
      <vt:lpstr>Zanimivosti</vt:lpstr>
      <vt:lpstr>Preverjanje lažnih novic</vt:lpstr>
      <vt:lpstr>Orodja za preverjanje </vt:lpstr>
      <vt:lpstr>Prevara na spletu</vt:lpstr>
      <vt:lpstr>Kje dobiš pomoč</vt:lpstr>
      <vt:lpstr>Zanimivosti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Posledice lažne znanosti v družbi in kaj lahko glede tega storimo  Bernarda Korez, Jerneja Grašič</dc:title>
  <dc:creator>Bernarda Korez</dc:creator>
  <cp:lastModifiedBy>Silva Belšak</cp:lastModifiedBy>
  <cp:revision>30</cp:revision>
  <dcterms:created xsi:type="dcterms:W3CDTF">2024-08-28T10:18:18Z</dcterms:created>
  <dcterms:modified xsi:type="dcterms:W3CDTF">2025-11-17T13:07:20Z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0x0101008E7110027DC147449F1CC895D288337A</vt:lpwstr>
  </property>
</Properties>
</file>